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73" r:id="rId4"/>
    <p:sldId id="274" r:id="rId5"/>
    <p:sldId id="275" r:id="rId6"/>
    <p:sldId id="276" r:id="rId7"/>
    <p:sldId id="259" r:id="rId8"/>
    <p:sldId id="260" r:id="rId9"/>
    <p:sldId id="261" r:id="rId10"/>
    <p:sldId id="263" r:id="rId11"/>
    <p:sldId id="267" r:id="rId12"/>
    <p:sldId id="26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23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6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83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4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3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5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7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D119-25B5-4C54-93B5-7FE23480492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95441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ID" dirty="0" smtClean="0"/>
              <a:t>Proses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Karakter</a:t>
            </a:r>
            <a:r>
              <a:rPr lang="en-ID" dirty="0" smtClean="0"/>
              <a:t> </a:t>
            </a:r>
            <a:r>
              <a:rPr lang="en-ID" dirty="0" err="1" smtClean="0"/>
              <a:t>Manusia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2132" y="3741743"/>
            <a:ext cx="7881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 smtClean="0">
                <a:solidFill>
                  <a:srgbClr val="92D050"/>
                </a:solidFill>
              </a:rPr>
              <a:t>- </a:t>
            </a:r>
            <a:r>
              <a:rPr lang="en-ID" dirty="0" err="1" smtClean="0">
                <a:solidFill>
                  <a:srgbClr val="92D050"/>
                </a:solidFill>
              </a:rPr>
              <a:t>Boyke</a:t>
            </a:r>
            <a:r>
              <a:rPr lang="en-ID" dirty="0" smtClean="0">
                <a:solidFill>
                  <a:srgbClr val="92D050"/>
                </a:solidFill>
              </a:rPr>
              <a:t> Ade Putra</a:t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- Darius </a:t>
            </a:r>
            <a:r>
              <a:rPr lang="en-ID" dirty="0" err="1" smtClean="0">
                <a:solidFill>
                  <a:srgbClr val="92D050"/>
                </a:solidFill>
              </a:rPr>
              <a:t>Ellert</a:t>
            </a:r>
            <a:r>
              <a:rPr lang="en-ID" dirty="0" smtClean="0">
                <a:solidFill>
                  <a:srgbClr val="92D050"/>
                </a:solidFill>
              </a:rPr>
              <a:t> Klaus</a:t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- </a:t>
            </a:r>
            <a:r>
              <a:rPr lang="en-ID" dirty="0" err="1" smtClean="0">
                <a:solidFill>
                  <a:srgbClr val="92D050"/>
                </a:solidFill>
              </a:rPr>
              <a:t>Dwi</a:t>
            </a:r>
            <a:r>
              <a:rPr lang="en-ID" dirty="0" smtClean="0">
                <a:solidFill>
                  <a:srgbClr val="92D050"/>
                </a:solidFill>
              </a:rPr>
              <a:t> Putra </a:t>
            </a:r>
            <a:r>
              <a:rPr lang="en-ID" dirty="0" err="1" smtClean="0">
                <a:solidFill>
                  <a:srgbClr val="92D050"/>
                </a:solidFill>
              </a:rPr>
              <a:t>Anugerah</a:t>
            </a:r>
            <a:r>
              <a:rPr lang="en-ID" dirty="0" smtClean="0">
                <a:solidFill>
                  <a:srgbClr val="92D050"/>
                </a:solidFill>
              </a:rPr>
              <a:t/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- </a:t>
            </a:r>
            <a:r>
              <a:rPr lang="en-ID" dirty="0" err="1" smtClean="0">
                <a:solidFill>
                  <a:srgbClr val="92D050"/>
                </a:solidFill>
              </a:rPr>
              <a:t>Maulana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Rabbani</a:t>
            </a:r>
            <a:r>
              <a:rPr lang="en-ID" dirty="0" smtClean="0">
                <a:solidFill>
                  <a:srgbClr val="92D050"/>
                </a:solidFill>
              </a:rPr>
              <a:t/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- </a:t>
            </a:r>
            <a:r>
              <a:rPr lang="en-ID" dirty="0" err="1" smtClean="0">
                <a:solidFill>
                  <a:srgbClr val="92D050"/>
                </a:solidFill>
              </a:rPr>
              <a:t>Rahmad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Ilham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006" y="0"/>
            <a:ext cx="82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92D050"/>
                </a:solidFill>
              </a:rPr>
              <a:t>KELOMPOK 3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Proses </a:t>
            </a:r>
            <a:r>
              <a:rPr lang="en-US" b="1" dirty="0" err="1" smtClean="0"/>
              <a:t>Penerapan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2" y="1930400"/>
            <a:ext cx="3349719" cy="3220373"/>
          </a:xfrm>
        </p:spPr>
        <p:txBody>
          <a:bodyPr/>
          <a:lstStyle/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diajarkan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52653"/>
            <a:ext cx="4723838" cy="34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0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60" y="273461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TAHAP-TAHAP PEMBENTUKAN KARAKTER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ID" dirty="0" err="1" smtClean="0"/>
              <a:t>Tahapan</a:t>
            </a:r>
            <a:r>
              <a:rPr lang="en-ID" dirty="0" smtClean="0"/>
              <a:t>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0749"/>
            <a:ext cx="8596668" cy="3880773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diserap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agama, </a:t>
            </a:r>
            <a:r>
              <a:rPr lang="en-US" dirty="0" err="1"/>
              <a:t>ideologi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mentalitas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Mentalitas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melahirkan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Sikap-sikap</a:t>
            </a:r>
            <a:r>
              <a:rPr lang="en-US" dirty="0"/>
              <a:t>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mencitrai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65" y="2747493"/>
            <a:ext cx="8596668" cy="1320800"/>
          </a:xfrm>
        </p:spPr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Program </a:t>
            </a:r>
            <a:r>
              <a:rPr lang="en-US" b="1" dirty="0" err="1"/>
              <a:t>Pendidikan</a:t>
            </a:r>
            <a:r>
              <a:rPr lang="en-US" b="1" dirty="0"/>
              <a:t> </a:t>
            </a:r>
            <a:r>
              <a:rPr lang="en-US" b="1" dirty="0" err="1"/>
              <a:t>Karakter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7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Dilingkungan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116" y="2342032"/>
            <a:ext cx="3704307" cy="74639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Training guru</a:t>
            </a:r>
          </a:p>
          <a:p>
            <a:pPr lvl="0"/>
            <a:r>
              <a:rPr lang="en-US" dirty="0"/>
              <a:t>Program </a:t>
            </a:r>
            <a:r>
              <a:rPr lang="en-US" dirty="0" err="1"/>
              <a:t>bimbingan</a:t>
            </a:r>
            <a:r>
              <a:rPr lang="en-US" dirty="0"/>
              <a:t> mental</a:t>
            </a:r>
          </a:p>
          <a:p>
            <a:endParaRPr lang="en-US" dirty="0"/>
          </a:p>
        </p:txBody>
      </p:sp>
      <p:pic>
        <p:nvPicPr>
          <p:cNvPr id="6146" name="Picture 2" descr="Image result for teacher study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27577"/>
            <a:ext cx="4247204" cy="312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2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005" y="1777285"/>
            <a:ext cx="4045179" cy="3373488"/>
          </a:xfrm>
        </p:spPr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 smtClean="0"/>
              <a:t>dini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ID" dirty="0" err="1" smtClean="0"/>
              <a:t>Mengajarkan</a:t>
            </a:r>
            <a:r>
              <a:rPr lang="en-ID" dirty="0" smtClean="0"/>
              <a:t> </a:t>
            </a:r>
            <a:r>
              <a:rPr lang="en-ID" dirty="0" err="1" smtClean="0"/>
              <a:t>anak</a:t>
            </a:r>
            <a:r>
              <a:rPr lang="en-ID" dirty="0" smtClean="0"/>
              <a:t> </a:t>
            </a:r>
            <a:r>
              <a:rPr lang="en-ID" dirty="0" err="1" smtClean="0"/>
              <a:t>bersosialisasi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dini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Mendidik</a:t>
            </a:r>
            <a:r>
              <a:rPr lang="en-ID" dirty="0" smtClean="0"/>
              <a:t> </a:t>
            </a:r>
            <a:r>
              <a:rPr lang="en-ID" dirty="0" err="1" smtClean="0"/>
              <a:t>anak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lingkungan</a:t>
            </a:r>
            <a:r>
              <a:rPr lang="en-ID" dirty="0" smtClean="0"/>
              <a:t> yang </a:t>
            </a:r>
            <a:r>
              <a:rPr lang="en-ID" dirty="0" err="1" smtClean="0"/>
              <a:t>benar</a:t>
            </a:r>
            <a:r>
              <a:rPr lang="en-ID" dirty="0" smtClean="0"/>
              <a:t>.</a:t>
            </a:r>
          </a:p>
        </p:txBody>
      </p:sp>
      <p:pic>
        <p:nvPicPr>
          <p:cNvPr id="7170" name="Picture 2" descr="Image result for kids and parents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6" y="1478480"/>
            <a:ext cx="4521547" cy="39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Tujuan</a:t>
            </a:r>
            <a:r>
              <a:rPr lang="en-US" b="1"/>
              <a:t> </a:t>
            </a:r>
            <a:r>
              <a:rPr lang="en-US" b="1" smtClean="0"/>
              <a:t>pembentukan</a:t>
            </a:r>
            <a:r>
              <a:rPr lang="en-US" b="1" dirty="0" smtClean="0"/>
              <a:t> </a:t>
            </a:r>
            <a:r>
              <a:rPr lang="en-US" b="1" dirty="0" err="1"/>
              <a:t>karakter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peeserta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yang </a:t>
            </a:r>
            <a:r>
              <a:rPr lang="en-US" dirty="0" err="1"/>
              <a:t>terpuji</a:t>
            </a:r>
            <a:r>
              <a:rPr lang="en-US" dirty="0"/>
              <a:t> </a:t>
            </a:r>
            <a:r>
              <a:rPr lang="en-US" dirty="0" err="1"/>
              <a:t>fdan</a:t>
            </a:r>
            <a:r>
              <a:rPr lang="en-US" dirty="0"/>
              <a:t>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unuversal</a:t>
            </a:r>
            <a:r>
              <a:rPr lang="en-US" dirty="0"/>
              <a:t> </a:t>
            </a:r>
            <a:r>
              <a:rPr lang="en-US" dirty="0" err="1"/>
              <a:t>Pancasial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Menaanmkan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rasa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didiksebagai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penerus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mandiri</a:t>
            </a:r>
            <a:r>
              <a:rPr lang="en-US" dirty="0"/>
              <a:t>, </a:t>
            </a:r>
            <a:r>
              <a:rPr lang="en-US" dirty="0" err="1"/>
              <a:t>kreatif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berwawasan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jujur</a:t>
            </a:r>
            <a:r>
              <a:rPr lang="en-US" dirty="0"/>
              <a:t>,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kreatifitans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bersahabat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rasa </a:t>
            </a:r>
            <a:r>
              <a:rPr lang="en-US" dirty="0" err="1"/>
              <a:t>kebangsaan</a:t>
            </a:r>
            <a:r>
              <a:rPr lang="en-US" dirty="0"/>
              <a:t> yang </a:t>
            </a:r>
            <a:r>
              <a:rPr lang="en-US" dirty="0" err="1"/>
              <a:t>tinggidan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kekeuatan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9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49" y="58384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PENGERTIAN PROSES PEMBENTUKAN KARAKTER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80" y="190464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smtClean="0"/>
              <a:t>proses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menanamkan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norma</a:t>
            </a:r>
            <a:r>
              <a:rPr lang="en-US" sz="2400" dirty="0" smtClean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kaidah</a:t>
            </a:r>
            <a:r>
              <a:rPr lang="en-US" sz="2400" dirty="0"/>
              <a:t> </a:t>
            </a:r>
            <a:r>
              <a:rPr lang="en-US" sz="2400" dirty="0" smtClean="0"/>
              <a:t>moral.</a:t>
            </a:r>
            <a:endParaRPr lang="en-US" sz="2400" dirty="0" smtClean="0"/>
          </a:p>
        </p:txBody>
      </p:sp>
      <p:pic>
        <p:nvPicPr>
          <p:cNvPr id="1028" name="Picture 4" descr="Image result for exclamation sign fanc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0" y="583842"/>
            <a:ext cx="1116169" cy="11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8" y="0"/>
            <a:ext cx="6619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0" dirty="0" err="1" smtClean="0">
                <a:solidFill>
                  <a:srgbClr val="92D050"/>
                </a:solidFill>
                <a:latin typeface="Comic Sans MS" panose="030F0702030302020204" pitchFamily="66" charset="0"/>
              </a:rPr>
              <a:t>Faktor</a:t>
            </a:r>
            <a:endParaRPr lang="en-US" sz="12000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9100" y="5061397"/>
            <a:ext cx="2099256" cy="114622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92D050"/>
                </a:solidFill>
              </a:rPr>
              <a:t>Pendidikan</a:t>
            </a:r>
            <a:r>
              <a:rPr lang="en-ID" dirty="0" smtClean="0">
                <a:solidFill>
                  <a:srgbClr val="92D050"/>
                </a:solidFill>
              </a:rPr>
              <a:t/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(</a:t>
            </a:r>
            <a:r>
              <a:rPr lang="en-ID" dirty="0" err="1" smtClean="0">
                <a:solidFill>
                  <a:srgbClr val="92D050"/>
                </a:solidFill>
              </a:rPr>
              <a:t>sekolah</a:t>
            </a:r>
            <a:r>
              <a:rPr lang="en-ID" dirty="0" smtClean="0">
                <a:solidFill>
                  <a:srgbClr val="92D050"/>
                </a:solidFill>
              </a:rPr>
              <a:t>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39934" y="4488287"/>
            <a:ext cx="2099256" cy="114622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92D050"/>
                </a:solidFill>
              </a:rPr>
              <a:t>Lingkungan</a:t>
            </a:r>
            <a:r>
              <a:rPr lang="en-ID" dirty="0" smtClean="0">
                <a:solidFill>
                  <a:srgbClr val="92D050"/>
                </a:solidFill>
              </a:rPr>
              <a:t/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err="1" smtClean="0">
                <a:solidFill>
                  <a:srgbClr val="92D050"/>
                </a:solidFill>
              </a:rPr>
              <a:t>Masyarakat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920768" y="5061397"/>
            <a:ext cx="2099256" cy="114622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92D050"/>
                </a:solidFill>
              </a:rPr>
              <a:t>Lingkungan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Keluarga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1708" y="1666847"/>
            <a:ext cx="0" cy="2809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228045" y="2871990"/>
            <a:ext cx="7731186" cy="178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966104" y="2889810"/>
            <a:ext cx="0" cy="21108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23749" y="2900542"/>
            <a:ext cx="0" cy="21108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>
            <a:normAutofit/>
          </a:bodyPr>
          <a:lstStyle/>
          <a:p>
            <a:r>
              <a:rPr lang="en-ID" dirty="0" err="1" smtClean="0"/>
              <a:t>Faktor</a:t>
            </a:r>
            <a:r>
              <a:rPr lang="en-ID" dirty="0" smtClean="0"/>
              <a:t> </a:t>
            </a:r>
            <a:r>
              <a:rPr lang="en-ID" dirty="0" err="1" smtClean="0"/>
              <a:t>Pendidikan</a:t>
            </a:r>
            <a:endParaRPr lang="en-US" dirty="0"/>
          </a:p>
        </p:txBody>
      </p:sp>
      <p:pic>
        <p:nvPicPr>
          <p:cNvPr id="3074" name="Picture 2" descr="Image result for gambar sekol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1" y="1270000"/>
            <a:ext cx="5905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1862" y="2931374"/>
            <a:ext cx="3193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>
                <a:solidFill>
                  <a:srgbClr val="00B050"/>
                </a:solidFill>
              </a:rPr>
              <a:t>Pergaulan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>
                <a:solidFill>
                  <a:srgbClr val="00B050"/>
                </a:solidFill>
              </a:rPr>
              <a:t>pada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>
                <a:solidFill>
                  <a:srgbClr val="00B050"/>
                </a:solidFill>
              </a:rPr>
              <a:t>lingkungan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>
                <a:solidFill>
                  <a:srgbClr val="00B050"/>
                </a:solidFill>
              </a:rPr>
              <a:t>sekolah</a:t>
            </a:r>
            <a:endParaRPr lang="en-ID" dirty="0" smtClean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ID" dirty="0" smtClean="0">
              <a:solidFill>
                <a:srgbClr val="00B050"/>
              </a:solidFill>
            </a:endParaRPr>
          </a:p>
          <a:p>
            <a:r>
              <a:rPr lang="en-ID" dirty="0" err="1" smtClean="0">
                <a:solidFill>
                  <a:srgbClr val="00B050"/>
                </a:solidFill>
              </a:rPr>
              <a:t>Peran</a:t>
            </a:r>
            <a:r>
              <a:rPr lang="en-ID" dirty="0" smtClean="0">
                <a:solidFill>
                  <a:srgbClr val="00B050"/>
                </a:solidFill>
              </a:rPr>
              <a:t> guru </a:t>
            </a:r>
            <a:r>
              <a:rPr lang="en-ID" dirty="0" err="1" smtClean="0">
                <a:solidFill>
                  <a:srgbClr val="00B050"/>
                </a:solidFill>
              </a:rPr>
              <a:t>dalam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>
                <a:solidFill>
                  <a:srgbClr val="00B050"/>
                </a:solidFill>
              </a:rPr>
              <a:t>memberikan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>
                <a:solidFill>
                  <a:srgbClr val="00B050"/>
                </a:solidFill>
              </a:rPr>
              <a:t>pembentukan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>
                <a:solidFill>
                  <a:srgbClr val="00B050"/>
                </a:solidFill>
              </a:rPr>
              <a:t>karakter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>
                <a:solidFill>
                  <a:srgbClr val="00B050"/>
                </a:solidFill>
              </a:rPr>
              <a:t>kepada</a:t>
            </a:r>
            <a:r>
              <a:rPr lang="en-ID" dirty="0" smtClean="0">
                <a:solidFill>
                  <a:srgbClr val="00B050"/>
                </a:solidFill>
              </a:rPr>
              <a:t> </a:t>
            </a:r>
            <a:r>
              <a:rPr lang="en-ID" dirty="0" err="1" smtClean="0">
                <a:solidFill>
                  <a:srgbClr val="00B050"/>
                </a:solidFill>
              </a:rPr>
              <a:t>murid</a:t>
            </a:r>
            <a:r>
              <a:rPr lang="en-ID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194739" y="3035169"/>
            <a:ext cx="141122" cy="171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205470" y="3844389"/>
            <a:ext cx="141122" cy="171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Faktor</a:t>
            </a:r>
            <a:r>
              <a:rPr lang="en-ID" dirty="0" smtClean="0"/>
              <a:t> </a:t>
            </a:r>
            <a:r>
              <a:rPr lang="en-ID" dirty="0" err="1" smtClean="0"/>
              <a:t>Lingkungan</a:t>
            </a:r>
            <a:r>
              <a:rPr lang="en-ID" dirty="0" smtClean="0"/>
              <a:t> </a:t>
            </a:r>
            <a:r>
              <a:rPr lang="en-ID" dirty="0" err="1" smtClean="0"/>
              <a:t>Masyarakat</a:t>
            </a:r>
            <a:endParaRPr lang="en-US" dirty="0"/>
          </a:p>
        </p:txBody>
      </p:sp>
      <p:pic>
        <p:nvPicPr>
          <p:cNvPr id="4098" name="Picture 2" descr="Image result for masyarak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34186"/>
            <a:ext cx="5608944" cy="30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28834" y="2034862"/>
            <a:ext cx="2614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>
                <a:solidFill>
                  <a:srgbClr val="92D050"/>
                </a:solidFill>
              </a:rPr>
              <a:t>Pergaulan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pada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masyarakat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sekitar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tempat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tinggal</a:t>
            </a:r>
            <a:r>
              <a:rPr lang="en-ID" dirty="0" smtClean="0">
                <a:solidFill>
                  <a:srgbClr val="92D050"/>
                </a:solidFill>
              </a:rPr>
              <a:t>.</a:t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/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err="1" smtClean="0">
                <a:solidFill>
                  <a:srgbClr val="92D050"/>
                </a:solidFill>
              </a:rPr>
              <a:t>Partisipasi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terhadap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</a:t>
            </a:r>
            <a:r>
              <a:rPr lang="en-ID" dirty="0" err="1" smtClean="0">
                <a:solidFill>
                  <a:srgbClr val="92D050"/>
                </a:solidFill>
              </a:rPr>
              <a:t>egiatan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masyarakat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sekitar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tempat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tinggal</a:t>
            </a:r>
            <a:r>
              <a:rPr lang="en-ID" dirty="0" smtClean="0">
                <a:solidFill>
                  <a:srgbClr val="92D050"/>
                </a:solidFill>
              </a:rPr>
              <a:t>.</a:t>
            </a:r>
            <a:br>
              <a:rPr lang="en-ID" dirty="0" smtClean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8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Faktor</a:t>
            </a:r>
            <a:r>
              <a:rPr lang="en-ID" dirty="0" smtClean="0"/>
              <a:t> </a:t>
            </a:r>
            <a:r>
              <a:rPr lang="en-ID" dirty="0" err="1" smtClean="0"/>
              <a:t>Lingkungan</a:t>
            </a:r>
            <a:r>
              <a:rPr lang="en-ID" dirty="0" smtClean="0"/>
              <a:t> </a:t>
            </a:r>
            <a:r>
              <a:rPr lang="en-ID" dirty="0" err="1" smtClean="0"/>
              <a:t>Keluarga</a:t>
            </a:r>
            <a:endParaRPr lang="en-US" dirty="0"/>
          </a:p>
        </p:txBody>
      </p:sp>
      <p:pic>
        <p:nvPicPr>
          <p:cNvPr id="5122" name="Picture 2" descr="Image result for Keluar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04727"/>
            <a:ext cx="5771762" cy="32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06862" y="1504727"/>
            <a:ext cx="243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>
                <a:solidFill>
                  <a:srgbClr val="92D050"/>
                </a:solidFill>
              </a:rPr>
              <a:t>Peran</a:t>
            </a:r>
            <a:r>
              <a:rPr lang="en-ID" dirty="0" smtClean="0">
                <a:solidFill>
                  <a:srgbClr val="92D050"/>
                </a:solidFill>
              </a:rPr>
              <a:t> Orang </a:t>
            </a:r>
            <a:r>
              <a:rPr lang="en-ID" dirty="0" err="1" smtClean="0">
                <a:solidFill>
                  <a:srgbClr val="92D050"/>
                </a:solidFill>
              </a:rPr>
              <a:t>Tua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dalam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mendidik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anak</a:t>
            </a:r>
            <a:r>
              <a:rPr lang="en-ID" dirty="0" smtClean="0">
                <a:solidFill>
                  <a:srgbClr val="92D050"/>
                </a:solidFill>
              </a:rPr>
              <a:t>.</a:t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/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err="1" smtClean="0">
                <a:solidFill>
                  <a:srgbClr val="92D050"/>
                </a:solidFill>
              </a:rPr>
              <a:t>Keluarga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sebagai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pondasi</a:t>
            </a:r>
            <a:r>
              <a:rPr lang="en-ID" dirty="0" smtClean="0">
                <a:solidFill>
                  <a:srgbClr val="92D050"/>
                </a:solidFill>
              </a:rPr>
              <a:t> agama </a:t>
            </a:r>
            <a:r>
              <a:rPr lang="en-ID" dirty="0" err="1" smtClean="0">
                <a:solidFill>
                  <a:srgbClr val="92D050"/>
                </a:solidFill>
              </a:rPr>
              <a:t>dan</a:t>
            </a:r>
            <a:r>
              <a:rPr lang="en-ID" dirty="0" smtClean="0">
                <a:solidFill>
                  <a:srgbClr val="92D050"/>
                </a:solidFill>
              </a:rPr>
              <a:t> moral.</a:t>
            </a:r>
            <a:br>
              <a:rPr lang="en-ID" dirty="0" smtClean="0">
                <a:solidFill>
                  <a:srgbClr val="92D050"/>
                </a:solidFill>
              </a:rPr>
            </a:br>
            <a:endParaRPr lang="en-ID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0" y="2760372"/>
            <a:ext cx="8596668" cy="1320800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PROSES PEMBENTUKAN KARAKTER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7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Proses </a:t>
            </a:r>
            <a:r>
              <a:rPr lang="en-US" b="1" dirty="0" err="1" smtClean="0"/>
              <a:t>Pengenalan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886" y="2498501"/>
            <a:ext cx="3839116" cy="2652272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eorang</a:t>
            </a:r>
            <a:r>
              <a:rPr lang="en-US" dirty="0" smtClean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18" y="1537282"/>
            <a:ext cx="4081799" cy="45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9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ID" dirty="0" smtClean="0"/>
              <a:t>Proses </a:t>
            </a:r>
            <a:r>
              <a:rPr lang="en-ID" dirty="0" err="1" smtClean="0"/>
              <a:t>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341" y="2189408"/>
            <a:ext cx="3568660" cy="2961365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emberikan</a:t>
            </a:r>
            <a:r>
              <a:rPr lang="en-US" dirty="0" smtClean="0"/>
              <a:t> </a:t>
            </a:r>
            <a:r>
              <a:rPr lang="en-US" dirty="0" err="1"/>
              <a:t>pengarahan</a:t>
            </a:r>
            <a:r>
              <a:rPr lang="en-US" dirty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dikenalkan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anak</a:t>
            </a:r>
            <a:r>
              <a:rPr lang="en-US" dirty="0"/>
              <a:t>. </a:t>
            </a:r>
            <a:r>
              <a:rPr lang="en-US" dirty="0"/>
              <a:t>A</a:t>
            </a:r>
            <a:r>
              <a:rPr lang="en-US" dirty="0" smtClean="0"/>
              <a:t>gar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11522"/>
            <a:ext cx="4770428" cy="41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0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337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Comic Sans MS</vt:lpstr>
      <vt:lpstr>Trebuchet MS</vt:lpstr>
      <vt:lpstr>Wingdings 3</vt:lpstr>
      <vt:lpstr>Facet</vt:lpstr>
      <vt:lpstr>Proses Pembentukan Karakter Manusia</vt:lpstr>
      <vt:lpstr>PENGERTIAN PROSES PEMBENTUKAN KARAKTER </vt:lpstr>
      <vt:lpstr>PowerPoint Presentation</vt:lpstr>
      <vt:lpstr>Faktor Pendidikan</vt:lpstr>
      <vt:lpstr>Faktor Lingkungan Masyarakat</vt:lpstr>
      <vt:lpstr>Faktor Lingkungan Keluarga</vt:lpstr>
      <vt:lpstr>PROSES PEMBENTUKAN KARAKTER</vt:lpstr>
      <vt:lpstr>Proses Pengenalan </vt:lpstr>
      <vt:lpstr>Proses Pemahaman</vt:lpstr>
      <vt:lpstr>Proses Penerapan </vt:lpstr>
      <vt:lpstr>TAHAP-TAHAP PEMBENTUKAN KARAKTER </vt:lpstr>
      <vt:lpstr>Tahapan Pembentukan Karakter</vt:lpstr>
      <vt:lpstr>Contoh Program Pendidikan Karakter </vt:lpstr>
      <vt:lpstr>Dilingkungan sekolah </vt:lpstr>
      <vt:lpstr>Lingkungan Keluarga </vt:lpstr>
      <vt:lpstr>Tujuan pembentukan karakter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2019-09-19T15:40:52Z</dcterms:created>
  <dcterms:modified xsi:type="dcterms:W3CDTF">2019-09-24T00:12:13Z</dcterms:modified>
</cp:coreProperties>
</file>