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432">
          <p15:clr>
            <a:srgbClr val="A4A3A4"/>
          </p15:clr>
        </p15:guide>
        <p15:guide id="4" orient="horz" pos="1008">
          <p15:clr>
            <a:srgbClr val="A4A3A4"/>
          </p15:clr>
        </p15:guide>
        <p15:guide id="5" pos="384">
          <p15:clr>
            <a:srgbClr val="A4A3A4"/>
          </p15:clr>
        </p15:guide>
        <p15:guide id="6" pos="7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D7CC68-2E92-42DF-B886-FE62CB1DF17E}">
  <a:tblStyle styleId="{F2D7CC68-2E92-42DF-B886-FE62CB1DF1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432" orient="horz"/>
        <p:guide pos="1008" orient="horz"/>
        <p:guide pos="384"/>
        <p:guide pos="729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4427c4a1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54427c4a1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54427c4a1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c071a62fd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5c071a62fd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5c071a62fd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5528c468c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355528c468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5528c46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355528c468c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5528c468c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355528c468c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5528c468c_0_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55528c468c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5528c468c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55528c468c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5528c468c_0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55528c468c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09600" y="3678178"/>
            <a:ext cx="5486400" cy="2740793"/>
          </a:xfrm>
          <a:prstGeom prst="rect">
            <a:avLst/>
          </a:prstGeom>
          <a:noFill/>
          <a:ln>
            <a:noFill/>
          </a:ln>
        </p:spPr>
        <p:txBody>
          <a:bodyPr anchorCtr="0" anchor="b"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64864"/>
              <a:buNone/>
            </a:pPr>
            <a:r>
              <a:rPr b="1" lang="en-US">
                <a:latin typeface="Times New Roman"/>
                <a:ea typeface="Times New Roman"/>
                <a:cs typeface="Times New Roman"/>
                <a:sym typeface="Times New Roman"/>
              </a:rPr>
              <a:t>Batch No: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64864"/>
              <a:buNone/>
            </a:pPr>
            <a:r>
              <a:rPr b="1" lang="en-US">
                <a:latin typeface="Times New Roman"/>
                <a:ea typeface="Times New Roman"/>
                <a:cs typeface="Times New Roman"/>
                <a:sym typeface="Times New Roman"/>
              </a:rPr>
              <a:t>Team Members</a:t>
            </a:r>
            <a:r>
              <a:rPr b="1" lang="en-US">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64864"/>
              <a:buNone/>
            </a:pPr>
            <a:r>
              <a:t/>
            </a:r>
            <a:endParaRPr b="1">
              <a:latin typeface="Times New Roman"/>
              <a:ea typeface="Times New Roman"/>
              <a:cs typeface="Times New Roman"/>
              <a:sym typeface="Times New Roman"/>
            </a:endParaRPr>
          </a:p>
          <a:p>
            <a:pPr indent="-329322" lvl="0" marL="342900" rtl="0" algn="l">
              <a:lnSpc>
                <a:spcPct val="100000"/>
              </a:lnSpc>
              <a:spcBef>
                <a:spcPts val="0"/>
              </a:spcBef>
              <a:spcAft>
                <a:spcPts val="0"/>
              </a:spcAft>
              <a:buSzPct val="100000"/>
              <a:buFont typeface="Calibri"/>
              <a:buAutoNum type="arabicPeriod"/>
            </a:pPr>
            <a:r>
              <a:rPr lang="en-US" sz="2046">
                <a:latin typeface="Times New Roman"/>
                <a:ea typeface="Times New Roman"/>
                <a:cs typeface="Times New Roman"/>
                <a:sym typeface="Times New Roman"/>
              </a:rPr>
              <a:t>Karthikeyan V  ( 310821243026 )</a:t>
            </a:r>
            <a:endParaRPr sz="2046">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46">
              <a:latin typeface="Times New Roman"/>
              <a:ea typeface="Times New Roman"/>
              <a:cs typeface="Times New Roman"/>
              <a:sym typeface="Times New Roman"/>
            </a:endParaRPr>
          </a:p>
          <a:p>
            <a:pPr indent="-329322" lvl="0" marL="342900" rtl="0" algn="l">
              <a:lnSpc>
                <a:spcPct val="100000"/>
              </a:lnSpc>
              <a:spcBef>
                <a:spcPts val="0"/>
              </a:spcBef>
              <a:spcAft>
                <a:spcPts val="0"/>
              </a:spcAft>
              <a:buSzPct val="100000"/>
              <a:buFont typeface="Calibri"/>
              <a:buAutoNum type="arabicPeriod"/>
            </a:pPr>
            <a:r>
              <a:rPr lang="en-US" sz="2046">
                <a:latin typeface="Times New Roman"/>
                <a:ea typeface="Times New Roman"/>
                <a:cs typeface="Times New Roman"/>
                <a:sym typeface="Times New Roman"/>
              </a:rPr>
              <a:t>Dharshini S  ( 310821243013 )</a:t>
            </a:r>
            <a:endParaRPr sz="2046">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46">
              <a:latin typeface="Times New Roman"/>
              <a:ea typeface="Times New Roman"/>
              <a:cs typeface="Times New Roman"/>
              <a:sym typeface="Times New Roman"/>
            </a:endParaRPr>
          </a:p>
          <a:p>
            <a:pPr indent="-329322" lvl="0" marL="342900" rtl="0" algn="l">
              <a:lnSpc>
                <a:spcPct val="100000"/>
              </a:lnSpc>
              <a:spcBef>
                <a:spcPts val="0"/>
              </a:spcBef>
              <a:spcAft>
                <a:spcPts val="0"/>
              </a:spcAft>
              <a:buSzPct val="100000"/>
              <a:buFont typeface="Calibri"/>
              <a:buAutoNum type="arabicPeriod"/>
            </a:pPr>
            <a:r>
              <a:rPr lang="en-US" sz="2046">
                <a:latin typeface="Times New Roman"/>
                <a:ea typeface="Times New Roman"/>
                <a:cs typeface="Times New Roman"/>
                <a:sym typeface="Times New Roman"/>
              </a:rPr>
              <a:t>Saiparkavi C  ( 310821243049 )</a:t>
            </a:r>
            <a:endParaRPr sz="2046">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46">
              <a:latin typeface="Times New Roman"/>
              <a:ea typeface="Times New Roman"/>
              <a:cs typeface="Times New Roman"/>
              <a:sym typeface="Times New Roman"/>
            </a:endParaRPr>
          </a:p>
          <a:p>
            <a:pPr indent="-329322" lvl="0" marL="342900" rtl="0" algn="l">
              <a:lnSpc>
                <a:spcPct val="100000"/>
              </a:lnSpc>
              <a:spcBef>
                <a:spcPts val="0"/>
              </a:spcBef>
              <a:spcAft>
                <a:spcPts val="0"/>
              </a:spcAft>
              <a:buSzPct val="100000"/>
              <a:buFont typeface="Calibri"/>
              <a:buAutoNum type="arabicPeriod"/>
            </a:pPr>
            <a:r>
              <a:rPr lang="en-US" sz="2046">
                <a:latin typeface="Times New Roman"/>
                <a:ea typeface="Times New Roman"/>
                <a:cs typeface="Times New Roman"/>
                <a:sym typeface="Times New Roman"/>
              </a:rPr>
              <a:t>Saranya R  ( 310821243301 ) </a:t>
            </a:r>
            <a:endParaRPr sz="3946">
              <a:latin typeface="Times New Roman"/>
              <a:ea typeface="Times New Roman"/>
              <a:cs typeface="Times New Roman"/>
              <a:sym typeface="Times New Roman"/>
            </a:endParaRPr>
          </a:p>
        </p:txBody>
      </p:sp>
      <p:sp>
        <p:nvSpPr>
          <p:cNvPr id="65" name="Google Shape;65;p14"/>
          <p:cNvSpPr txBox="1"/>
          <p:nvPr/>
        </p:nvSpPr>
        <p:spPr>
          <a:xfrm>
            <a:off x="6035675" y="3678177"/>
            <a:ext cx="5524500" cy="2740793"/>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Guided By:</a:t>
            </a:r>
            <a:endParaRPr>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400"/>
              <a:buFont typeface="Arial"/>
              <a:buNone/>
            </a:pPr>
            <a:r>
              <a:rPr i="0" lang="en-US" sz="2400" u="none" cap="none" strike="noStrike">
                <a:solidFill>
                  <a:schemeClr val="dk1"/>
                </a:solidFill>
                <a:latin typeface="Times New Roman"/>
                <a:ea typeface="Times New Roman"/>
                <a:cs typeface="Times New Roman"/>
                <a:sym typeface="Times New Roman"/>
              </a:rPr>
              <a:t>Mrs. </a:t>
            </a:r>
            <a:r>
              <a:rPr lang="en-US" sz="2400">
                <a:solidFill>
                  <a:srgbClr val="2E2E2E"/>
                </a:solidFill>
                <a:latin typeface="Times New Roman"/>
                <a:ea typeface="Times New Roman"/>
                <a:cs typeface="Times New Roman"/>
                <a:sym typeface="Times New Roman"/>
              </a:rPr>
              <a:t>Priya Kalaivani K</a:t>
            </a:r>
            <a:r>
              <a:rPr i="0" lang="en-US" sz="2400" u="none" cap="none" strike="noStrike">
                <a:solidFill>
                  <a:schemeClr val="dk1"/>
                </a:solidFill>
                <a:latin typeface="Times New Roman"/>
                <a:ea typeface="Times New Roman"/>
                <a:cs typeface="Times New Roman"/>
                <a:sym typeface="Times New Roman"/>
              </a:rPr>
              <a:t>.,</a:t>
            </a:r>
            <a:endParaRPr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400"/>
              <a:buFont typeface="Arial"/>
              <a:buNone/>
            </a:pPr>
            <a:r>
              <a:rPr i="0" lang="en-US" sz="2400" u="none" cap="none" strike="noStrike">
                <a:solidFill>
                  <a:schemeClr val="dk1"/>
                </a:solidFill>
                <a:latin typeface="Times New Roman"/>
                <a:ea typeface="Times New Roman"/>
                <a:cs typeface="Times New Roman"/>
                <a:sym typeface="Times New Roman"/>
              </a:rPr>
              <a:t>Assistant Professor</a:t>
            </a:r>
            <a:endParaRPr sz="2400">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400"/>
              <a:buFont typeface="Arial"/>
              <a:buNone/>
            </a:pPr>
            <a:r>
              <a:rPr i="0" lang="en-US" sz="2400" u="none" cap="none" strike="noStrike">
                <a:solidFill>
                  <a:schemeClr val="dk1"/>
                </a:solidFill>
                <a:latin typeface="Times New Roman"/>
                <a:ea typeface="Times New Roman"/>
                <a:cs typeface="Times New Roman"/>
                <a:sym typeface="Times New Roman"/>
              </a:rPr>
              <a:t>Department Of </a:t>
            </a:r>
            <a:r>
              <a:rPr lang="en-US" sz="2400">
                <a:solidFill>
                  <a:schemeClr val="dk1"/>
                </a:solidFill>
                <a:latin typeface="Times New Roman"/>
                <a:ea typeface="Times New Roman"/>
                <a:cs typeface="Times New Roman"/>
                <a:sym typeface="Times New Roman"/>
              </a:rPr>
              <a:t>AI &amp; DS</a:t>
            </a:r>
            <a:endParaRPr sz="2400">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Jeppiaar Engineering College</a:t>
            </a:r>
            <a:endParaRPr sz="2400">
              <a:latin typeface="Times New Roman"/>
              <a:ea typeface="Times New Roman"/>
              <a:cs typeface="Times New Roman"/>
              <a:sym typeface="Times New Roman"/>
            </a:endParaRPr>
          </a:p>
        </p:txBody>
      </p:sp>
      <p:pic>
        <p:nvPicPr>
          <p:cNvPr id="66" name="Google Shape;66;p14"/>
          <p:cNvPicPr preferRelativeResize="0"/>
          <p:nvPr/>
        </p:nvPicPr>
        <p:blipFill rotWithShape="1">
          <a:blip r:embed="rId3">
            <a:alphaModFix/>
          </a:blip>
          <a:srcRect b="0" l="0" r="0" t="0"/>
          <a:stretch/>
        </p:blipFill>
        <p:spPr>
          <a:xfrm>
            <a:off x="342192" y="168174"/>
            <a:ext cx="1699997" cy="1692441"/>
          </a:xfrm>
          <a:prstGeom prst="rect">
            <a:avLst/>
          </a:prstGeom>
          <a:noFill/>
          <a:ln>
            <a:noFill/>
          </a:ln>
        </p:spPr>
      </p:pic>
      <p:pic>
        <p:nvPicPr>
          <p:cNvPr id="67" name="Google Shape;67;p14"/>
          <p:cNvPicPr preferRelativeResize="0"/>
          <p:nvPr/>
        </p:nvPicPr>
        <p:blipFill rotWithShape="1">
          <a:blip r:embed="rId4">
            <a:alphaModFix/>
          </a:blip>
          <a:srcRect b="11036" l="0" r="0" t="2401"/>
          <a:stretch/>
        </p:blipFill>
        <p:spPr>
          <a:xfrm>
            <a:off x="10180106" y="75813"/>
            <a:ext cx="1979063" cy="1713106"/>
          </a:xfrm>
          <a:prstGeom prst="rect">
            <a:avLst/>
          </a:prstGeom>
          <a:noFill/>
          <a:ln>
            <a:noFill/>
          </a:ln>
        </p:spPr>
      </p:pic>
      <p:sp>
        <p:nvSpPr>
          <p:cNvPr id="68" name="Google Shape;68;p14"/>
          <p:cNvSpPr txBox="1"/>
          <p:nvPr/>
        </p:nvSpPr>
        <p:spPr>
          <a:xfrm>
            <a:off x="2685275" y="693800"/>
            <a:ext cx="7177200" cy="477300"/>
          </a:xfrm>
          <a:prstGeom prst="rect">
            <a:avLst/>
          </a:prstGeom>
          <a:noFill/>
          <a:ln>
            <a:noFill/>
          </a:ln>
        </p:spPr>
        <p:txBody>
          <a:bodyPr anchorCtr="0" anchor="t" bIns="0" lIns="0" spcFirstLastPara="1" rIns="0" wrap="square" tIns="0">
            <a:spAutoFit/>
          </a:bodyPr>
          <a:lstStyle/>
          <a:p>
            <a:pPr indent="0" lvl="0" marL="0" marR="0" rtl="0" algn="l">
              <a:lnSpc>
                <a:spcPct val="131578"/>
              </a:lnSpc>
              <a:spcBef>
                <a:spcPts val="0"/>
              </a:spcBef>
              <a:spcAft>
                <a:spcPts val="0"/>
              </a:spcAft>
              <a:buNone/>
            </a:pPr>
            <a:r>
              <a:rPr b="1" i="0" lang="en-US" sz="3100" u="none" cap="none" strike="noStrike">
                <a:solidFill>
                  <a:schemeClr val="dk1"/>
                </a:solidFill>
                <a:latin typeface="Times New Roman"/>
                <a:ea typeface="Times New Roman"/>
                <a:cs typeface="Times New Roman"/>
                <a:sym typeface="Times New Roman"/>
              </a:rPr>
              <a:t>JEPPIAAR ENGINEERING COLLEGE</a:t>
            </a:r>
            <a:endParaRPr b="1" i="0" sz="3100" u="none" cap="none" strike="noStrike">
              <a:solidFill>
                <a:schemeClr val="dk1"/>
              </a:solidFill>
              <a:latin typeface="Times New Roman"/>
              <a:ea typeface="Times New Roman"/>
              <a:cs typeface="Times New Roman"/>
              <a:sym typeface="Times New Roman"/>
            </a:endParaRPr>
          </a:p>
        </p:txBody>
      </p:sp>
      <p:sp>
        <p:nvSpPr>
          <p:cNvPr id="69" name="Google Shape;69;p14"/>
          <p:cNvSpPr txBox="1"/>
          <p:nvPr/>
        </p:nvSpPr>
        <p:spPr>
          <a:xfrm>
            <a:off x="2377960" y="1335005"/>
            <a:ext cx="7466400" cy="632700"/>
          </a:xfrm>
          <a:prstGeom prst="rect">
            <a:avLst/>
          </a:prstGeom>
          <a:noFill/>
          <a:ln>
            <a:noFill/>
          </a:ln>
        </p:spPr>
        <p:txBody>
          <a:bodyPr anchorCtr="0" anchor="t" bIns="0" lIns="0" spcFirstLastPara="1" rIns="0" wrap="square" tIns="0">
            <a:spAutoFit/>
          </a:bodyPr>
          <a:lstStyle/>
          <a:p>
            <a:pPr indent="0" lvl="0" marL="0" marR="0" rtl="0" algn="ctr">
              <a:lnSpc>
                <a:spcPct val="85625"/>
              </a:lnSpc>
              <a:spcBef>
                <a:spcPts val="0"/>
              </a:spcBef>
              <a:spcAft>
                <a:spcPts val="0"/>
              </a:spcAft>
              <a:buNone/>
            </a:pPr>
            <a:r>
              <a:rPr i="0" lang="en-US" sz="2400" u="none" cap="none" strike="noStrike">
                <a:solidFill>
                  <a:srgbClr val="2E2E2E"/>
                </a:solidFill>
                <a:latin typeface="Times New Roman"/>
                <a:ea typeface="Times New Roman"/>
                <a:cs typeface="Times New Roman"/>
                <a:sym typeface="Times New Roman"/>
              </a:rPr>
              <a:t>DEPARTMENT OF </a:t>
            </a:r>
            <a:r>
              <a:rPr lang="en-US" sz="2400">
                <a:solidFill>
                  <a:srgbClr val="2E2E2E"/>
                </a:solidFill>
                <a:latin typeface="Times New Roman"/>
                <a:ea typeface="Times New Roman"/>
                <a:cs typeface="Times New Roman"/>
                <a:sym typeface="Times New Roman"/>
              </a:rPr>
              <a:t>ARTIFICIAL INTELLIGENCE AND DATA SCIENCE</a:t>
            </a:r>
            <a:endParaRPr>
              <a:latin typeface="Times New Roman"/>
              <a:ea typeface="Times New Roman"/>
              <a:cs typeface="Times New Roman"/>
              <a:sym typeface="Times New Roman"/>
            </a:endParaRPr>
          </a:p>
        </p:txBody>
      </p:sp>
      <p:sp>
        <p:nvSpPr>
          <p:cNvPr id="70" name="Google Shape;70;p14"/>
          <p:cNvSpPr txBox="1"/>
          <p:nvPr/>
        </p:nvSpPr>
        <p:spPr>
          <a:xfrm>
            <a:off x="685800" y="2517626"/>
            <a:ext cx="10820400" cy="769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500">
                <a:solidFill>
                  <a:schemeClr val="dk1"/>
                </a:solidFill>
                <a:latin typeface="Times New Roman"/>
                <a:ea typeface="Times New Roman"/>
                <a:cs typeface="Times New Roman"/>
                <a:sym typeface="Times New Roman"/>
              </a:rPr>
              <a:t>AR </a:t>
            </a:r>
            <a:r>
              <a:rPr b="1" lang="en-US" sz="2500">
                <a:solidFill>
                  <a:schemeClr val="dk1"/>
                </a:solidFill>
                <a:latin typeface="Times New Roman"/>
                <a:ea typeface="Times New Roman"/>
                <a:cs typeface="Times New Roman"/>
                <a:sym typeface="Times New Roman"/>
              </a:rPr>
              <a:t>Business Card</a:t>
            </a:r>
            <a:r>
              <a:rPr b="1" lang="en-US" sz="2500">
                <a:solidFill>
                  <a:schemeClr val="dk1"/>
                </a:solidFill>
                <a:latin typeface="Times New Roman"/>
                <a:ea typeface="Times New Roman"/>
                <a:cs typeface="Times New Roman"/>
                <a:sym typeface="Times New Roman"/>
              </a:rPr>
              <a:t>: Transforming Traditional Cards into Interactive Augmented Reality Experiences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1524000" y="609601"/>
            <a:ext cx="9144000" cy="952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sz="4000">
                <a:latin typeface="Times New Roman"/>
                <a:ea typeface="Times New Roman"/>
                <a:cs typeface="Times New Roman"/>
                <a:sym typeface="Times New Roman"/>
              </a:rPr>
              <a:t>PROPOSED SYSTEM</a:t>
            </a:r>
            <a:endParaRPr b="1" sz="4000"/>
          </a:p>
        </p:txBody>
      </p:sp>
      <p:sp>
        <p:nvSpPr>
          <p:cNvPr id="127" name="Google Shape;127;p23"/>
          <p:cNvSpPr txBox="1"/>
          <p:nvPr/>
        </p:nvSpPr>
        <p:spPr>
          <a:xfrm>
            <a:off x="571500" y="1600200"/>
            <a:ext cx="11049000" cy="4981500"/>
          </a:xfrm>
          <a:prstGeom prst="rect">
            <a:avLst/>
          </a:prstGeom>
          <a:noFill/>
          <a:ln>
            <a:noFill/>
          </a:ln>
        </p:spPr>
        <p:txBody>
          <a:bodyPr anchorCtr="0" anchor="ctr" bIns="45700" lIns="91425" spcFirstLastPara="1" rIns="91425" wrap="square" tIns="45700">
            <a:normAutofit/>
          </a:bodyPr>
          <a:lstStyle/>
          <a:p>
            <a:pPr indent="-349250" lvl="0" marL="342900" marR="0" rtl="0" algn="just">
              <a:lnSpc>
                <a:spcPct val="1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Introduces a Vuforia-based AR business card that uses image tracking to display interactive digital content.</a:t>
            </a:r>
            <a:endParaRPr sz="25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49250" lvl="0" marL="342900" marR="0" rtl="0" algn="just">
              <a:lnSpc>
                <a:spcPct val="1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When scanned using a device camera, the business card triggers AR overlays showing contact info, social links, and portfolio previews.</a:t>
            </a:r>
            <a:endParaRPr sz="25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49250" lvl="0" marL="342900" marR="0" rtl="0" algn="just">
              <a:lnSpc>
                <a:spcPct val="1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Eliminates the need for manual data entry by allowing direct interaction, such as tapping to call, email, or visit websites.</a:t>
            </a:r>
            <a:endParaRPr sz="25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49250" lvl="0" marL="342900" marR="0" rtl="0" algn="just">
              <a:lnSpc>
                <a:spcPct val="10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Offers a modern, engaging, and easily accessible solution across devices without requiring any dedicated app installation.</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1524000" y="609601"/>
            <a:ext cx="9144000" cy="952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SYSTEM ARCHITECTURE</a:t>
            </a:r>
            <a:endParaRPr b="1" sz="4009"/>
          </a:p>
        </p:txBody>
      </p:sp>
      <p:grpSp>
        <p:nvGrpSpPr>
          <p:cNvPr id="134" name="Google Shape;134;p24"/>
          <p:cNvGrpSpPr/>
          <p:nvPr/>
        </p:nvGrpSpPr>
        <p:grpSpPr>
          <a:xfrm>
            <a:off x="488350" y="3080175"/>
            <a:ext cx="11094050" cy="2532075"/>
            <a:chOff x="488350" y="3080175"/>
            <a:chExt cx="11094050" cy="2532075"/>
          </a:xfrm>
        </p:grpSpPr>
        <p:sp>
          <p:nvSpPr>
            <p:cNvPr id="135" name="Google Shape;135;p24"/>
            <p:cNvSpPr/>
            <p:nvPr/>
          </p:nvSpPr>
          <p:spPr>
            <a:xfrm>
              <a:off x="488350" y="3080175"/>
              <a:ext cx="15663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Cards/ Image</a:t>
              </a:r>
              <a:endParaRPr/>
            </a:p>
          </p:txBody>
        </p:sp>
        <p:sp>
          <p:nvSpPr>
            <p:cNvPr id="136" name="Google Shape;136;p24"/>
            <p:cNvSpPr/>
            <p:nvPr/>
          </p:nvSpPr>
          <p:spPr>
            <a:xfrm>
              <a:off x="2705038" y="3080175"/>
              <a:ext cx="15663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AR Camera (Unity)</a:t>
              </a:r>
              <a:endParaRPr/>
            </a:p>
          </p:txBody>
        </p:sp>
        <p:sp>
          <p:nvSpPr>
            <p:cNvPr id="137" name="Google Shape;137;p24"/>
            <p:cNvSpPr/>
            <p:nvPr/>
          </p:nvSpPr>
          <p:spPr>
            <a:xfrm>
              <a:off x="5212625" y="3080175"/>
              <a:ext cx="15663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Vuforia Engine</a:t>
              </a:r>
              <a:endParaRPr/>
            </a:p>
          </p:txBody>
        </p:sp>
        <p:sp>
          <p:nvSpPr>
            <p:cNvPr id="138" name="Google Shape;138;p24"/>
            <p:cNvSpPr/>
            <p:nvPr/>
          </p:nvSpPr>
          <p:spPr>
            <a:xfrm>
              <a:off x="5212625" y="4659750"/>
              <a:ext cx="15663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Vuforia Cloud Storage</a:t>
              </a:r>
              <a:endParaRPr/>
            </a:p>
          </p:txBody>
        </p:sp>
        <p:sp>
          <p:nvSpPr>
            <p:cNvPr id="139" name="Google Shape;139;p24"/>
            <p:cNvSpPr/>
            <p:nvPr/>
          </p:nvSpPr>
          <p:spPr>
            <a:xfrm>
              <a:off x="7792600" y="3080175"/>
              <a:ext cx="15663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AR Overlay Trigger</a:t>
              </a:r>
              <a:endParaRPr/>
            </a:p>
          </p:txBody>
        </p:sp>
        <p:sp>
          <p:nvSpPr>
            <p:cNvPr id="140" name="Google Shape;140;p24"/>
            <p:cNvSpPr/>
            <p:nvPr/>
          </p:nvSpPr>
          <p:spPr>
            <a:xfrm>
              <a:off x="9936900" y="3080175"/>
              <a:ext cx="16455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AR Visualizations</a:t>
              </a:r>
              <a:endParaRPr/>
            </a:p>
          </p:txBody>
        </p:sp>
        <p:cxnSp>
          <p:nvCxnSpPr>
            <p:cNvPr id="141" name="Google Shape;141;p24"/>
            <p:cNvCxnSpPr>
              <a:stCxn id="135" idx="3"/>
              <a:endCxn id="136" idx="1"/>
            </p:cNvCxnSpPr>
            <p:nvPr/>
          </p:nvCxnSpPr>
          <p:spPr>
            <a:xfrm>
              <a:off x="2054650" y="3556425"/>
              <a:ext cx="650400" cy="0"/>
            </a:xfrm>
            <a:prstGeom prst="straightConnector1">
              <a:avLst/>
            </a:prstGeom>
            <a:noFill/>
            <a:ln cap="flat" cmpd="sng" w="28575">
              <a:solidFill>
                <a:schemeClr val="dk2"/>
              </a:solidFill>
              <a:prstDash val="solid"/>
              <a:round/>
              <a:headEnd len="med" w="med" type="none"/>
              <a:tailEnd len="med" w="med" type="triangle"/>
            </a:ln>
          </p:spPr>
        </p:cxnSp>
        <p:cxnSp>
          <p:nvCxnSpPr>
            <p:cNvPr id="142" name="Google Shape;142;p24"/>
            <p:cNvCxnSpPr>
              <a:stCxn id="136" idx="3"/>
              <a:endCxn id="137" idx="1"/>
            </p:cNvCxnSpPr>
            <p:nvPr/>
          </p:nvCxnSpPr>
          <p:spPr>
            <a:xfrm>
              <a:off x="4271338" y="3556425"/>
              <a:ext cx="941400" cy="0"/>
            </a:xfrm>
            <a:prstGeom prst="straightConnector1">
              <a:avLst/>
            </a:prstGeom>
            <a:noFill/>
            <a:ln cap="flat" cmpd="sng" w="28575">
              <a:solidFill>
                <a:schemeClr val="dk2"/>
              </a:solidFill>
              <a:prstDash val="solid"/>
              <a:round/>
              <a:headEnd len="med" w="med" type="none"/>
              <a:tailEnd len="med" w="med" type="triangle"/>
            </a:ln>
          </p:spPr>
        </p:cxnSp>
        <p:cxnSp>
          <p:nvCxnSpPr>
            <p:cNvPr id="143" name="Google Shape;143;p24"/>
            <p:cNvCxnSpPr>
              <a:stCxn id="137" idx="3"/>
              <a:endCxn id="139" idx="1"/>
            </p:cNvCxnSpPr>
            <p:nvPr/>
          </p:nvCxnSpPr>
          <p:spPr>
            <a:xfrm>
              <a:off x="6778925" y="3556425"/>
              <a:ext cx="1013700" cy="0"/>
            </a:xfrm>
            <a:prstGeom prst="straightConnector1">
              <a:avLst/>
            </a:prstGeom>
            <a:noFill/>
            <a:ln cap="flat" cmpd="sng" w="28575">
              <a:solidFill>
                <a:schemeClr val="dk2"/>
              </a:solidFill>
              <a:prstDash val="solid"/>
              <a:round/>
              <a:headEnd len="med" w="med" type="none"/>
              <a:tailEnd len="med" w="med" type="triangle"/>
            </a:ln>
          </p:spPr>
        </p:cxnSp>
        <p:cxnSp>
          <p:nvCxnSpPr>
            <p:cNvPr id="144" name="Google Shape;144;p24"/>
            <p:cNvCxnSpPr>
              <a:stCxn id="139" idx="3"/>
              <a:endCxn id="140" idx="1"/>
            </p:cNvCxnSpPr>
            <p:nvPr/>
          </p:nvCxnSpPr>
          <p:spPr>
            <a:xfrm>
              <a:off x="9358900" y="3556425"/>
              <a:ext cx="578100" cy="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24"/>
            <p:cNvCxnSpPr>
              <a:stCxn id="137" idx="2"/>
              <a:endCxn id="138" idx="0"/>
            </p:cNvCxnSpPr>
            <p:nvPr/>
          </p:nvCxnSpPr>
          <p:spPr>
            <a:xfrm>
              <a:off x="5995775" y="4032675"/>
              <a:ext cx="0" cy="627000"/>
            </a:xfrm>
            <a:prstGeom prst="straightConnector1">
              <a:avLst/>
            </a:prstGeom>
            <a:noFill/>
            <a:ln cap="flat" cmpd="sng" w="28575">
              <a:solidFill>
                <a:schemeClr val="dk2"/>
              </a:solidFill>
              <a:prstDash val="solid"/>
              <a:round/>
              <a:headEnd len="med" w="med" type="none"/>
              <a:tailEnd len="med" w="med" type="triangle"/>
            </a:ln>
          </p:spPr>
        </p:cxnSp>
        <p:cxnSp>
          <p:nvCxnSpPr>
            <p:cNvPr id="146" name="Google Shape;146;p24"/>
            <p:cNvCxnSpPr>
              <a:stCxn id="138" idx="3"/>
              <a:endCxn id="139" idx="2"/>
            </p:cNvCxnSpPr>
            <p:nvPr/>
          </p:nvCxnSpPr>
          <p:spPr>
            <a:xfrm flipH="1" rot="10800000">
              <a:off x="6778925" y="4032600"/>
              <a:ext cx="1796700" cy="1103400"/>
            </a:xfrm>
            <a:prstGeom prst="curvedConnector2">
              <a:avLst/>
            </a:prstGeom>
            <a:noFill/>
            <a:ln cap="flat" cmpd="sng" w="28575">
              <a:solidFill>
                <a:schemeClr val="dk2"/>
              </a:solidFill>
              <a:prstDash val="solid"/>
              <a:round/>
              <a:headEnd len="med" w="med"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ctrTitle"/>
          </p:nvPr>
        </p:nvSpPr>
        <p:spPr>
          <a:xfrm>
            <a:off x="1524000" y="609601"/>
            <a:ext cx="9144000" cy="95249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SYSTEM REQUIREMENTS</a:t>
            </a:r>
            <a:endParaRPr b="1" sz="4009"/>
          </a:p>
        </p:txBody>
      </p:sp>
      <p:sp>
        <p:nvSpPr>
          <p:cNvPr id="153" name="Google Shape;153;p25"/>
          <p:cNvSpPr txBox="1"/>
          <p:nvPr>
            <p:ph idx="1" type="subTitle"/>
          </p:nvPr>
        </p:nvSpPr>
        <p:spPr>
          <a:xfrm>
            <a:off x="571500" y="2277223"/>
            <a:ext cx="5524500" cy="352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500">
                <a:latin typeface="Times New Roman"/>
                <a:ea typeface="Times New Roman"/>
                <a:cs typeface="Times New Roman"/>
                <a:sym typeface="Times New Roman"/>
              </a:rPr>
              <a:t>Hardware Requirements</a:t>
            </a:r>
            <a:endParaRPr sz="2500"/>
          </a:p>
          <a:p>
            <a:pPr indent="-342900" lvl="0" marL="34290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smartPhone</a:t>
            </a:r>
            <a:r>
              <a:rPr lang="en-US" sz="2000">
                <a:solidFill>
                  <a:schemeClr val="dk1"/>
                </a:solidFill>
                <a:latin typeface="Times New Roman"/>
                <a:ea typeface="Times New Roman"/>
                <a:cs typeface="Times New Roman"/>
                <a:sym typeface="Times New Roman"/>
              </a:rPr>
              <a:t> or </a:t>
            </a:r>
            <a:r>
              <a:rPr lang="en-US" sz="2000">
                <a:solidFill>
                  <a:schemeClr val="dk1"/>
                </a:solidFill>
                <a:latin typeface="Times New Roman"/>
                <a:ea typeface="Times New Roman"/>
                <a:cs typeface="Times New Roman"/>
                <a:sym typeface="Times New Roman"/>
              </a:rPr>
              <a:t>Tablet</a:t>
            </a:r>
            <a:r>
              <a:rPr lang="en-US" sz="2000">
                <a:solidFill>
                  <a:schemeClr val="dk1"/>
                </a:solidFill>
                <a:latin typeface="Times New Roman"/>
                <a:ea typeface="Times New Roman"/>
                <a:cs typeface="Times New Roman"/>
                <a:sym typeface="Times New Roman"/>
              </a:rPr>
              <a:t> with Camera</a:t>
            </a:r>
            <a:endParaRPr sz="2000">
              <a:solidFill>
                <a:schemeClr val="dk1"/>
              </a:solidFill>
              <a:latin typeface="Times New Roman"/>
              <a:ea typeface="Times New Roman"/>
              <a:cs typeface="Times New Roman"/>
              <a:sym typeface="Times New Roman"/>
            </a:endParaRPr>
          </a:p>
          <a:p>
            <a:pPr indent="0" lvl="0" marL="609600" rtl="0" algn="l">
              <a:lnSpc>
                <a:spcPct val="10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Minimum 4GB RAM</a:t>
            </a:r>
            <a:endParaRPr sz="2000">
              <a:solidFill>
                <a:schemeClr val="dk1"/>
              </a:solidFill>
              <a:latin typeface="Times New Roman"/>
              <a:ea typeface="Times New Roman"/>
              <a:cs typeface="Times New Roman"/>
              <a:sym typeface="Times New Roman"/>
            </a:endParaRPr>
          </a:p>
          <a:p>
            <a:pPr indent="0" lvl="0" marL="609600" rtl="0" algn="l">
              <a:lnSpc>
                <a:spcPct val="100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Dual-core processor or higher</a:t>
            </a:r>
            <a:endParaRPr sz="2000">
              <a:solidFill>
                <a:schemeClr val="dk1"/>
              </a:solidFill>
              <a:latin typeface="Times New Roman"/>
              <a:ea typeface="Times New Roman"/>
              <a:cs typeface="Times New Roman"/>
              <a:sym typeface="Times New Roman"/>
            </a:endParaRPr>
          </a:p>
          <a:p>
            <a:pPr indent="-215900" lvl="0" marL="342900" rtl="0" algn="l">
              <a:lnSpc>
                <a:spcPct val="100000"/>
              </a:lnSpc>
              <a:spcBef>
                <a:spcPts val="10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215900" lvl="0" marL="342900" rtl="0" algn="l">
              <a:lnSpc>
                <a:spcPct val="100000"/>
              </a:lnSpc>
              <a:spcBef>
                <a:spcPts val="10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
        <p:nvSpPr>
          <p:cNvPr id="154" name="Google Shape;154;p25"/>
          <p:cNvSpPr txBox="1"/>
          <p:nvPr/>
        </p:nvSpPr>
        <p:spPr>
          <a:xfrm>
            <a:off x="6096000" y="2277225"/>
            <a:ext cx="5524500" cy="3527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400"/>
              <a:buFont typeface="Arial"/>
              <a:buNone/>
            </a:pPr>
            <a:r>
              <a:rPr b="1" lang="en-US" sz="2500">
                <a:solidFill>
                  <a:schemeClr val="dk1"/>
                </a:solidFill>
                <a:latin typeface="Times New Roman"/>
                <a:ea typeface="Times New Roman"/>
                <a:cs typeface="Times New Roman"/>
                <a:sym typeface="Times New Roman"/>
              </a:rPr>
              <a:t>Software Requirements</a:t>
            </a:r>
            <a:endParaRPr sz="1500"/>
          </a:p>
          <a:p>
            <a:pPr indent="-342900" lvl="0" marL="342900" marR="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Unity 3D (with Vuforia Engine plugin)</a:t>
            </a:r>
            <a:endParaRPr sz="2000">
              <a:solidFill>
                <a:schemeClr val="dk1"/>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Web browser </a:t>
            </a:r>
            <a:endParaRPr sz="2000">
              <a:solidFill>
                <a:schemeClr val="dk1"/>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Blender / 3D Model Tools (optional, for custom 3D assets)</a:t>
            </a:r>
            <a:endParaRPr sz="2000">
              <a:solidFill>
                <a:schemeClr val="dk1"/>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Code Editor (like VS Code or Visual Studio)</a:t>
            </a:r>
            <a:endParaRPr sz="2000">
              <a:solidFill>
                <a:schemeClr val="dk1"/>
              </a:solidFill>
              <a:latin typeface="Times New Roman"/>
              <a:ea typeface="Times New Roman"/>
              <a:cs typeface="Times New Roman"/>
              <a:sym typeface="Times New Roman"/>
            </a:endParaRPr>
          </a:p>
          <a:p>
            <a:pPr indent="-342900" lvl="0" marL="342900" marR="0" rtl="0" algn="l">
              <a:lnSpc>
                <a:spcPct val="100000"/>
              </a:lnSpc>
              <a:spcBef>
                <a:spcPts val="10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Operating System: Windows 10 or macO</a:t>
            </a:r>
            <a:r>
              <a:rPr lang="en-US" sz="2000">
                <a:solidFill>
                  <a:schemeClr val="dk1"/>
                </a:solidFill>
                <a:latin typeface="Times New Roman"/>
                <a:ea typeface="Times New Roman"/>
                <a:cs typeface="Times New Roman"/>
                <a:sym typeface="Times New Roman"/>
              </a:rPr>
              <a:t>S</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1524000" y="609601"/>
            <a:ext cx="9144000" cy="952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MODULES</a:t>
            </a:r>
            <a:endParaRPr b="1" sz="4009"/>
          </a:p>
        </p:txBody>
      </p:sp>
      <p:sp>
        <p:nvSpPr>
          <p:cNvPr id="161" name="Google Shape;161;p26"/>
          <p:cNvSpPr txBox="1"/>
          <p:nvPr/>
        </p:nvSpPr>
        <p:spPr>
          <a:xfrm>
            <a:off x="895100" y="2198225"/>
            <a:ext cx="9772800" cy="4120200"/>
          </a:xfrm>
          <a:prstGeom prst="rect">
            <a:avLst/>
          </a:prstGeom>
          <a:noFill/>
          <a:ln>
            <a:noFill/>
          </a:ln>
        </p:spPr>
        <p:txBody>
          <a:bodyPr anchorCtr="0" anchor="t" bIns="91425" lIns="91425" spcFirstLastPara="1" rIns="91425" wrap="square" tIns="91425">
            <a:noAutofit/>
          </a:bodyPr>
          <a:lstStyle/>
          <a:p>
            <a:pPr indent="-387350" lvl="0" marL="457200" rtl="0" algn="just">
              <a:spcBef>
                <a:spcPts val="0"/>
              </a:spcBef>
              <a:spcAft>
                <a:spcPts val="0"/>
              </a:spcAft>
              <a:buClr>
                <a:schemeClr val="dk2"/>
              </a:buClr>
              <a:buSzPts val="2500"/>
              <a:buFont typeface="Times New Roman"/>
              <a:buAutoNum type="arabicPeriod"/>
            </a:pPr>
            <a:r>
              <a:rPr b="1" lang="en-US" sz="2500">
                <a:solidFill>
                  <a:schemeClr val="dk2"/>
                </a:solidFill>
                <a:latin typeface="Times New Roman"/>
                <a:ea typeface="Times New Roman"/>
                <a:cs typeface="Times New Roman"/>
                <a:sym typeface="Times New Roman"/>
              </a:rPr>
              <a:t>Animations &amp; Business Card</a:t>
            </a:r>
            <a:endParaRPr b="1" sz="2500">
              <a:solidFill>
                <a:schemeClr val="dk2"/>
              </a:solidFill>
              <a:latin typeface="Times New Roman"/>
              <a:ea typeface="Times New Roman"/>
              <a:cs typeface="Times New Roman"/>
              <a:sym typeface="Times New Roman"/>
            </a:endParaRPr>
          </a:p>
          <a:p>
            <a:pPr indent="-355600" lvl="0" marL="914400" rtl="0" algn="just">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Designing the </a:t>
            </a:r>
            <a:r>
              <a:rPr lang="en-US" sz="2000">
                <a:solidFill>
                  <a:schemeClr val="dk2"/>
                </a:solidFill>
                <a:latin typeface="Times New Roman"/>
                <a:ea typeface="Times New Roman"/>
                <a:cs typeface="Times New Roman"/>
                <a:sym typeface="Times New Roman"/>
              </a:rPr>
              <a:t>business</a:t>
            </a:r>
            <a:r>
              <a:rPr lang="en-US" sz="2000">
                <a:solidFill>
                  <a:schemeClr val="dk2"/>
                </a:solidFill>
                <a:latin typeface="Times New Roman"/>
                <a:ea typeface="Times New Roman"/>
                <a:cs typeface="Times New Roman"/>
                <a:sym typeface="Times New Roman"/>
              </a:rPr>
              <a:t> card and the human animations </a:t>
            </a:r>
            <a:endParaRPr sz="2000">
              <a:solidFill>
                <a:schemeClr val="dk2"/>
              </a:solidFill>
              <a:latin typeface="Times New Roman"/>
              <a:ea typeface="Times New Roman"/>
              <a:cs typeface="Times New Roman"/>
              <a:sym typeface="Times New Roman"/>
            </a:endParaRPr>
          </a:p>
          <a:p>
            <a:pPr indent="0" lvl="0" marL="1828800" rtl="0" algn="just">
              <a:spcBef>
                <a:spcPts val="0"/>
              </a:spcBef>
              <a:spcAft>
                <a:spcPts val="0"/>
              </a:spcAft>
              <a:buNone/>
            </a:pPr>
            <a:r>
              <a:t/>
            </a:r>
            <a:endParaRPr sz="2500">
              <a:solidFill>
                <a:schemeClr val="dk2"/>
              </a:solidFill>
              <a:latin typeface="Times New Roman"/>
              <a:ea typeface="Times New Roman"/>
              <a:cs typeface="Times New Roman"/>
              <a:sym typeface="Times New Roman"/>
            </a:endParaRPr>
          </a:p>
          <a:p>
            <a:pPr indent="-387350" lvl="0" marL="457200" rtl="0" algn="just">
              <a:spcBef>
                <a:spcPts val="0"/>
              </a:spcBef>
              <a:spcAft>
                <a:spcPts val="0"/>
              </a:spcAft>
              <a:buClr>
                <a:schemeClr val="dk2"/>
              </a:buClr>
              <a:buSzPts val="2500"/>
              <a:buFont typeface="Times New Roman"/>
              <a:buAutoNum type="arabicPeriod"/>
            </a:pPr>
            <a:r>
              <a:rPr b="1" lang="en-US" sz="2500">
                <a:solidFill>
                  <a:schemeClr val="dk2"/>
                </a:solidFill>
                <a:latin typeface="Times New Roman"/>
                <a:ea typeface="Times New Roman"/>
                <a:cs typeface="Times New Roman"/>
                <a:sym typeface="Times New Roman"/>
              </a:rPr>
              <a:t>Vuforia Image Tracking Technology</a:t>
            </a:r>
            <a:endParaRPr b="1" sz="2500">
              <a:solidFill>
                <a:schemeClr val="dk2"/>
              </a:solidFill>
              <a:latin typeface="Times New Roman"/>
              <a:ea typeface="Times New Roman"/>
              <a:cs typeface="Times New Roman"/>
              <a:sym typeface="Times New Roman"/>
            </a:endParaRPr>
          </a:p>
          <a:p>
            <a:pPr indent="-355600" lvl="0" marL="914400" rtl="0" algn="just">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Creating a tracker on the business card for triggering the AR.</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2500">
              <a:solidFill>
                <a:schemeClr val="dk2"/>
              </a:solidFill>
              <a:latin typeface="Times New Roman"/>
              <a:ea typeface="Times New Roman"/>
              <a:cs typeface="Times New Roman"/>
              <a:sym typeface="Times New Roman"/>
            </a:endParaRPr>
          </a:p>
          <a:p>
            <a:pPr indent="-387350" lvl="0" marL="457200" rtl="0" algn="just">
              <a:spcBef>
                <a:spcPts val="0"/>
              </a:spcBef>
              <a:spcAft>
                <a:spcPts val="0"/>
              </a:spcAft>
              <a:buClr>
                <a:schemeClr val="dk2"/>
              </a:buClr>
              <a:buSzPts val="2500"/>
              <a:buFont typeface="Times New Roman"/>
              <a:buAutoNum type="arabicPeriod"/>
            </a:pPr>
            <a:r>
              <a:rPr b="1" lang="en-US" sz="2500">
                <a:solidFill>
                  <a:schemeClr val="dk2"/>
                </a:solidFill>
                <a:latin typeface="Times New Roman"/>
                <a:ea typeface="Times New Roman"/>
                <a:cs typeface="Times New Roman"/>
                <a:sym typeface="Times New Roman"/>
              </a:rPr>
              <a:t>AR Overlay using Unity</a:t>
            </a:r>
            <a:endParaRPr b="1" sz="2500">
              <a:solidFill>
                <a:schemeClr val="dk2"/>
              </a:solidFill>
              <a:latin typeface="Times New Roman"/>
              <a:ea typeface="Times New Roman"/>
              <a:cs typeface="Times New Roman"/>
              <a:sym typeface="Times New Roman"/>
            </a:endParaRPr>
          </a:p>
          <a:p>
            <a:pPr indent="-355600" lvl="0" marL="914400" rtl="0" algn="just">
              <a:spcBef>
                <a:spcPts val="0"/>
              </a:spcBef>
              <a:spcAft>
                <a:spcPts val="0"/>
              </a:spcAft>
              <a:buClr>
                <a:schemeClr val="dk2"/>
              </a:buClr>
              <a:buSzPts val="2000"/>
              <a:buFont typeface="Times New Roman"/>
              <a:buChar char="●"/>
            </a:pPr>
            <a:r>
              <a:rPr lang="en-US" sz="2000">
                <a:solidFill>
                  <a:schemeClr val="dk2"/>
                </a:solidFill>
                <a:latin typeface="Times New Roman"/>
                <a:ea typeface="Times New Roman"/>
                <a:cs typeface="Times New Roman"/>
                <a:sym typeface="Times New Roman"/>
              </a:rPr>
              <a:t>Once the business card is captured along </a:t>
            </a:r>
            <a:r>
              <a:rPr lang="en-US" sz="2000">
                <a:solidFill>
                  <a:schemeClr val="dk2"/>
                </a:solidFill>
                <a:latin typeface="Times New Roman"/>
                <a:ea typeface="Times New Roman"/>
                <a:cs typeface="Times New Roman"/>
                <a:sym typeface="Times New Roman"/>
              </a:rPr>
              <a:t>with Vuforia triggering the AR projects pop out with buttons for the connections.</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1524000" y="609601"/>
            <a:ext cx="9144000" cy="952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CONCLUSION</a:t>
            </a:r>
            <a:endParaRPr b="1" sz="4009"/>
          </a:p>
        </p:txBody>
      </p:sp>
      <p:sp>
        <p:nvSpPr>
          <p:cNvPr id="168" name="Google Shape;168;p27"/>
          <p:cNvSpPr txBox="1"/>
          <p:nvPr>
            <p:ph idx="1" type="subTitle"/>
          </p:nvPr>
        </p:nvSpPr>
        <p:spPr>
          <a:xfrm>
            <a:off x="571499" y="1562101"/>
            <a:ext cx="11049001" cy="5295900"/>
          </a:xfrm>
          <a:prstGeom prst="rect">
            <a:avLst/>
          </a:prstGeom>
          <a:noFill/>
          <a:ln>
            <a:noFill/>
          </a:ln>
        </p:spPr>
        <p:txBody>
          <a:bodyPr anchorCtr="0" anchor="ctr" bIns="45700" lIns="91425" spcFirstLastPara="1" rIns="91425" wrap="square" tIns="45700">
            <a:noAutofit/>
          </a:bodyPr>
          <a:lstStyle/>
          <a:p>
            <a:pPr indent="0" lvl="0" marL="0" rtl="0" algn="just">
              <a:lnSpc>
                <a:spcPct val="160000"/>
              </a:lnSpc>
              <a:spcBef>
                <a:spcPts val="0"/>
              </a:spcBef>
              <a:spcAft>
                <a:spcPts val="0"/>
              </a:spcAft>
              <a:buClr>
                <a:srgbClr val="222222"/>
              </a:buClr>
              <a:buSzPts val="2400"/>
              <a:buNone/>
            </a:pPr>
            <a:r>
              <a:rPr lang="en-US" sz="2500">
                <a:solidFill>
                  <a:schemeClr val="dk1"/>
                </a:solidFill>
                <a:latin typeface="Times New Roman"/>
                <a:ea typeface="Times New Roman"/>
                <a:cs typeface="Times New Roman"/>
                <a:sym typeface="Times New Roman"/>
              </a:rPr>
              <a:t>The AR Business Card project successfully demonstrates how traditional networking tools can be transformed using augmented reality. By leveraging Vuforia’s image tracking capabilities, the system offers an interactive and engaging way to share professional information. It enhances user experience by making contact details and portfolios easily accessible through a simple scan, eliminating the limitations of static paper cards. This innovative approach not only modernizes how information is shared but also reflects the growing importance of immersive technology in everyday communication.</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ctrTitle"/>
          </p:nvPr>
        </p:nvSpPr>
        <p:spPr>
          <a:xfrm>
            <a:off x="1524000" y="40215"/>
            <a:ext cx="9144000" cy="952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REFERENCES</a:t>
            </a:r>
            <a:endParaRPr b="1" sz="4009"/>
          </a:p>
        </p:txBody>
      </p:sp>
      <p:sp>
        <p:nvSpPr>
          <p:cNvPr id="175" name="Google Shape;175;p28"/>
          <p:cNvSpPr/>
          <p:nvPr/>
        </p:nvSpPr>
        <p:spPr>
          <a:xfrm>
            <a:off x="498150" y="1854500"/>
            <a:ext cx="11195700" cy="4227000"/>
          </a:xfrm>
          <a:prstGeom prst="rect">
            <a:avLst/>
          </a:prstGeom>
          <a:noFill/>
          <a:ln>
            <a:noFill/>
          </a:ln>
        </p:spPr>
        <p:txBody>
          <a:bodyPr anchorCtr="0" anchor="ctr" bIns="45700" lIns="91425" spcFirstLastPara="1" rIns="91425" wrap="square" tIns="45700">
            <a:noAutofit/>
          </a:bodyPr>
          <a:lstStyle/>
          <a:p>
            <a:pPr indent="-412750" lvl="0" marL="342900" marR="0" rtl="0" algn="l">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Vuforia Developer Portal</a:t>
            </a:r>
            <a:endParaRPr sz="25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https://developer.vuforia.com</a:t>
            </a:r>
            <a:endParaRPr sz="1600">
              <a:solidFill>
                <a:schemeClr val="dk1"/>
              </a:solidFill>
              <a:latin typeface="Times New Roman"/>
              <a:ea typeface="Times New Roman"/>
              <a:cs typeface="Times New Roman"/>
              <a:sym typeface="Times New Roman"/>
            </a:endParaRPr>
          </a:p>
          <a:p>
            <a:pPr indent="-412750" lvl="0" marL="342900" marR="0" rtl="0" algn="l">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Unity Documentation</a:t>
            </a:r>
            <a:endParaRPr sz="25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https://docs.unity3d.com/Manual/index.html</a:t>
            </a:r>
            <a:endParaRPr sz="1600">
              <a:solidFill>
                <a:schemeClr val="dk1"/>
              </a:solidFill>
              <a:latin typeface="Times New Roman"/>
              <a:ea typeface="Times New Roman"/>
              <a:cs typeface="Times New Roman"/>
              <a:sym typeface="Times New Roman"/>
            </a:endParaRPr>
          </a:p>
          <a:p>
            <a:pPr indent="-412750" lvl="0" marL="342900" marR="0" rtl="0" algn="l">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Vuforia Engine in Unity - Image Targets Tutorial</a:t>
            </a:r>
            <a:endParaRPr sz="25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https://library.vuforia.com/articles/Solution/How-To-Create-an-Image-Target.html</a:t>
            </a:r>
            <a:endParaRPr sz="1600">
              <a:solidFill>
                <a:schemeClr val="dk1"/>
              </a:solidFill>
              <a:latin typeface="Times New Roman"/>
              <a:ea typeface="Times New Roman"/>
              <a:cs typeface="Times New Roman"/>
              <a:sym typeface="Times New Roman"/>
            </a:endParaRPr>
          </a:p>
          <a:p>
            <a:pPr indent="-412750" lvl="0" marL="342900" marR="0" rtl="0" algn="l">
              <a:spcBef>
                <a:spcPts val="0"/>
              </a:spcBef>
              <a:spcAft>
                <a:spcPts val="0"/>
              </a:spcAft>
              <a:buClr>
                <a:schemeClr val="dk1"/>
              </a:buClr>
              <a:buSzPts val="2500"/>
              <a:buFont typeface="Play"/>
              <a:buAutoNum type="arabicPeriod"/>
            </a:pPr>
            <a:r>
              <a:rPr lang="en-US" sz="2500">
                <a:solidFill>
                  <a:schemeClr val="dk1"/>
                </a:solidFill>
                <a:latin typeface="Times New Roman"/>
                <a:ea typeface="Times New Roman"/>
                <a:cs typeface="Times New Roman"/>
                <a:sym typeface="Times New Roman"/>
              </a:rPr>
              <a:t>WebAR and AR Business Card Examples </a:t>
            </a:r>
            <a:endParaRPr sz="25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https://8thwall.com (for alternative ideas and inspiration)</a:t>
            </a:r>
            <a:endParaRPr sz="1600">
              <a:solidFill>
                <a:schemeClr val="dk1"/>
              </a:solidFill>
              <a:latin typeface="Times New Roman"/>
              <a:ea typeface="Times New Roman"/>
              <a:cs typeface="Times New Roman"/>
              <a:sym typeface="Times New Roman"/>
            </a:endParaRPr>
          </a:p>
          <a:p>
            <a:pPr indent="-412750" lvl="0" marL="342900" marR="0" rtl="0" algn="l">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Augmented Reality: Principles &amp; Practice – Dieter Schmalstieg, Tobias Hollerer (For theoretical background on AR)</a:t>
            </a:r>
            <a:endParaRPr sz="1600">
              <a:solidFill>
                <a:schemeClr val="dk1"/>
              </a:solidFill>
              <a:latin typeface="Times New Roman"/>
              <a:ea typeface="Times New Roman"/>
              <a:cs typeface="Times New Roman"/>
              <a:sym typeface="Times New Roman"/>
            </a:endParaRPr>
          </a:p>
          <a:p>
            <a:pPr indent="-412750" lvl="0" marL="342900" marR="0" rtl="0" algn="l">
              <a:spcBef>
                <a:spcPts val="0"/>
              </a:spcBef>
              <a:spcAft>
                <a:spcPts val="0"/>
              </a:spcAft>
              <a:buClr>
                <a:schemeClr val="dk1"/>
              </a:buClr>
              <a:buSzPts val="2500"/>
              <a:buFont typeface="Play"/>
              <a:buAutoNum type="arabicPeriod"/>
            </a:pPr>
            <a:r>
              <a:rPr lang="en-US" sz="2500">
                <a:solidFill>
                  <a:schemeClr val="dk1"/>
                </a:solidFill>
                <a:latin typeface="Times New Roman"/>
                <a:ea typeface="Times New Roman"/>
                <a:cs typeface="Times New Roman"/>
                <a:sym typeface="Times New Roman"/>
              </a:rPr>
              <a:t>GitHub – Sample Vuforia AR Projects </a:t>
            </a:r>
            <a:endParaRPr sz="25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https://github.com (Search “Vuforia AR Business Card” for community examples)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1524000" y="2952750"/>
            <a:ext cx="9144000" cy="9524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86956"/>
              <a:buFont typeface="Times New Roman"/>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 times new roman "/>
              <a:buNone/>
            </a:pPr>
            <a:r>
              <a:rPr lang="en-US">
                <a:latin typeface=" times new roman "/>
                <a:ea typeface=" times new roman "/>
                <a:cs typeface=" times new roman "/>
                <a:sym typeface=" times new roman "/>
              </a:rPr>
              <a:t>Queries : </a:t>
            </a:r>
            <a:endParaRPr>
              <a:latin typeface=" times new roman "/>
              <a:ea typeface=" times new roman "/>
              <a:cs typeface=" times new roman "/>
              <a:sym typeface=" times new roman "/>
            </a:endParaRPr>
          </a:p>
        </p:txBody>
      </p:sp>
      <p:sp>
        <p:nvSpPr>
          <p:cNvPr id="187" name="Google Shape;18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r>
              <a:rPr lang="en-US">
                <a:latin typeface=" times new roman "/>
                <a:ea typeface=" times new roman "/>
                <a:cs typeface=" times new roman "/>
                <a:sym typeface=" times new roman "/>
              </a:rPr>
              <a:t> </a:t>
            </a:r>
            <a:endParaRPr>
              <a:latin typeface=" times new roman "/>
              <a:ea typeface=" times new roman "/>
              <a:cs typeface=" times new roman "/>
              <a:sym typeface=" times new roman "/>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1523999" y="522340"/>
            <a:ext cx="9144000" cy="9524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34663"/>
              <a:buFont typeface="Times New Roman"/>
              <a:buNone/>
            </a:pPr>
            <a:r>
              <a:rPr b="1" lang="en-US" sz="4455">
                <a:latin typeface="Times New Roman"/>
                <a:ea typeface="Times New Roman"/>
                <a:cs typeface="Times New Roman"/>
                <a:sym typeface="Times New Roman"/>
              </a:rPr>
              <a:t>ABSTRACT</a:t>
            </a:r>
            <a:r>
              <a:rPr lang="en-US">
                <a:latin typeface="Times New Roman"/>
                <a:ea typeface="Times New Roman"/>
                <a:cs typeface="Times New Roman"/>
                <a:sym typeface="Times New Roman"/>
              </a:rPr>
              <a:t> </a:t>
            </a:r>
            <a:endParaRPr/>
          </a:p>
        </p:txBody>
      </p:sp>
      <p:sp>
        <p:nvSpPr>
          <p:cNvPr id="77" name="Google Shape;77;p15"/>
          <p:cNvSpPr txBox="1"/>
          <p:nvPr>
            <p:ph idx="1" type="subTitle"/>
          </p:nvPr>
        </p:nvSpPr>
        <p:spPr>
          <a:xfrm>
            <a:off x="533400" y="2106673"/>
            <a:ext cx="11049000" cy="411960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None/>
            </a:pPr>
            <a:r>
              <a:rPr lang="en-US" sz="2500">
                <a:solidFill>
                  <a:schemeClr val="dk1"/>
                </a:solidFill>
                <a:latin typeface="Times New Roman"/>
                <a:ea typeface="Times New Roman"/>
                <a:cs typeface="Times New Roman"/>
                <a:sym typeface="Times New Roman"/>
              </a:rPr>
              <a:t>This project implements an </a:t>
            </a:r>
            <a:r>
              <a:rPr b="1" lang="en-US" sz="2500">
                <a:solidFill>
                  <a:schemeClr val="dk1"/>
                </a:solidFill>
                <a:latin typeface="Times New Roman"/>
                <a:ea typeface="Times New Roman"/>
                <a:cs typeface="Times New Roman"/>
                <a:sym typeface="Times New Roman"/>
              </a:rPr>
              <a:t>Augmented Reality</a:t>
            </a:r>
            <a:r>
              <a:rPr lang="en-US" sz="2500">
                <a:solidFill>
                  <a:schemeClr val="dk1"/>
                </a:solidFill>
                <a:latin typeface="Times New Roman"/>
                <a:ea typeface="Times New Roman"/>
                <a:cs typeface="Times New Roman"/>
                <a:sym typeface="Times New Roman"/>
              </a:rPr>
              <a:t> (AR) business card using </a:t>
            </a:r>
            <a:r>
              <a:rPr b="1" lang="en-US" sz="2500">
                <a:solidFill>
                  <a:schemeClr val="dk1"/>
                </a:solidFill>
                <a:latin typeface="Times New Roman"/>
                <a:ea typeface="Times New Roman"/>
                <a:cs typeface="Times New Roman"/>
                <a:sym typeface="Times New Roman"/>
              </a:rPr>
              <a:t>Vuforia’s</a:t>
            </a:r>
            <a:r>
              <a:rPr b="1" lang="en-US" sz="2500">
                <a:solidFill>
                  <a:schemeClr val="dk1"/>
                </a:solidFill>
                <a:latin typeface="Times New Roman"/>
                <a:ea typeface="Times New Roman"/>
                <a:cs typeface="Times New Roman"/>
                <a:sym typeface="Times New Roman"/>
              </a:rPr>
              <a:t> marker-based image tracking technology</a:t>
            </a:r>
            <a:r>
              <a:rPr lang="en-US" sz="2500">
                <a:solidFill>
                  <a:schemeClr val="dk1"/>
                </a:solidFill>
                <a:latin typeface="Times New Roman"/>
                <a:ea typeface="Times New Roman"/>
                <a:cs typeface="Times New Roman"/>
                <a:sym typeface="Times New Roman"/>
              </a:rPr>
              <a:t>. When the user scans the printed business card, interactive digital content (contact info, social media links, etc.) appears over the card in real-time. The AR content is triggered by a predefined image marker on the card and displayed through a  mobile camera interface. The system provides a modern, engaging, and platform-independent way to share professional information without the need for physical storage or traditional apps.</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OBJECTIVE</a:t>
            </a:r>
            <a:endParaRPr sz="4000">
              <a:latin typeface="Times New Roman"/>
              <a:ea typeface="Times New Roman"/>
              <a:cs typeface="Times New Roman"/>
              <a:sym typeface="Times New Roman"/>
            </a:endParaRPr>
          </a:p>
        </p:txBody>
      </p:sp>
      <p:sp>
        <p:nvSpPr>
          <p:cNvPr id="83" name="Google Shape;83;p16"/>
          <p:cNvSpPr txBox="1"/>
          <p:nvPr>
            <p:ph idx="1" type="body"/>
          </p:nvPr>
        </p:nvSpPr>
        <p:spPr>
          <a:xfrm>
            <a:off x="724650" y="1477350"/>
            <a:ext cx="10628400" cy="4906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935"/>
              <a:buNone/>
            </a:pPr>
            <a:r>
              <a:rPr b="1" lang="en-US" sz="2500">
                <a:solidFill>
                  <a:srgbClr val="222222"/>
                </a:solidFill>
                <a:latin typeface="Times New Roman"/>
                <a:ea typeface="Times New Roman"/>
                <a:cs typeface="Times New Roman"/>
                <a:sym typeface="Times New Roman"/>
              </a:rPr>
              <a:t>The primary objective of this project is to </a:t>
            </a:r>
            <a:endParaRPr b="1" sz="2000">
              <a:solidFill>
                <a:srgbClr val="222222"/>
              </a:solidFill>
              <a:latin typeface="Times New Roman"/>
              <a:ea typeface="Times New Roman"/>
              <a:cs typeface="Times New Roman"/>
              <a:sym typeface="Times New Roman"/>
            </a:endParaRPr>
          </a:p>
          <a:p>
            <a:pPr indent="-355600" lvl="0" marL="914400" rtl="0" algn="l">
              <a:lnSpc>
                <a:spcPct val="90000"/>
              </a:lnSpc>
              <a:spcBef>
                <a:spcPts val="1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Enhancing Traditional Business Card</a:t>
            </a:r>
            <a:endParaRPr sz="2000">
              <a:solidFill>
                <a:schemeClr val="dk1"/>
              </a:solidFill>
              <a:latin typeface="Times New Roman"/>
              <a:ea typeface="Times New Roman"/>
              <a:cs typeface="Times New Roman"/>
              <a:sym typeface="Times New Roman"/>
            </a:endParaRPr>
          </a:p>
          <a:p>
            <a:pPr indent="0" lvl="0" marL="914400" rtl="0" algn="l">
              <a:lnSpc>
                <a:spcPct val="90000"/>
              </a:lnSpc>
              <a:spcBef>
                <a:spcPts val="1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1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Seamless Digital Engagement</a:t>
            </a:r>
            <a:endParaRPr sz="2000">
              <a:solidFill>
                <a:schemeClr val="dk1"/>
              </a:solidFill>
              <a:latin typeface="Times New Roman"/>
              <a:ea typeface="Times New Roman"/>
              <a:cs typeface="Times New Roman"/>
              <a:sym typeface="Times New Roman"/>
            </a:endParaRPr>
          </a:p>
          <a:p>
            <a:pPr indent="0" lvl="0" marL="914400" rtl="0" algn="l">
              <a:lnSpc>
                <a:spcPct val="90000"/>
              </a:lnSpc>
              <a:spcBef>
                <a:spcPts val="1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1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Eliminating Manual Data Entry</a:t>
            </a:r>
            <a:endParaRPr sz="2000">
              <a:solidFill>
                <a:schemeClr val="dk1"/>
              </a:solidFill>
              <a:latin typeface="Times New Roman"/>
              <a:ea typeface="Times New Roman"/>
              <a:cs typeface="Times New Roman"/>
              <a:sym typeface="Times New Roman"/>
            </a:endParaRPr>
          </a:p>
          <a:p>
            <a:pPr indent="0" lvl="0" marL="914400" rtl="0" algn="l">
              <a:lnSpc>
                <a:spcPct val="90000"/>
              </a:lnSpc>
              <a:spcBef>
                <a:spcPts val="1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1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Cross - Platform </a:t>
            </a:r>
            <a:r>
              <a:rPr lang="en-US" sz="2000">
                <a:solidFill>
                  <a:schemeClr val="dk1"/>
                </a:solidFill>
                <a:latin typeface="Times New Roman"/>
                <a:ea typeface="Times New Roman"/>
                <a:cs typeface="Times New Roman"/>
                <a:sym typeface="Times New Roman"/>
              </a:rPr>
              <a:t>Accessibility</a:t>
            </a:r>
            <a:endParaRPr sz="2000">
              <a:solidFill>
                <a:schemeClr val="dk1"/>
              </a:solidFill>
              <a:latin typeface="Times New Roman"/>
              <a:ea typeface="Times New Roman"/>
              <a:cs typeface="Times New Roman"/>
              <a:sym typeface="Times New Roman"/>
            </a:endParaRPr>
          </a:p>
          <a:p>
            <a:pPr indent="0" lvl="0" marL="457200" rtl="0" algn="l">
              <a:lnSpc>
                <a:spcPct val="90000"/>
              </a:lnSpc>
              <a:spcBef>
                <a:spcPts val="1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1400"/>
              </a:spcBef>
              <a:spcAft>
                <a:spcPts val="1400"/>
              </a:spcAft>
              <a:buSzPts val="2000"/>
              <a:buFont typeface="Times New Roman"/>
              <a:buChar char="●"/>
            </a:pPr>
            <a:r>
              <a:rPr lang="en-US" sz="2000">
                <a:solidFill>
                  <a:schemeClr val="dk1"/>
                </a:solidFill>
                <a:latin typeface="Times New Roman"/>
                <a:ea typeface="Times New Roman"/>
                <a:cs typeface="Times New Roman"/>
                <a:sym typeface="Times New Roman"/>
              </a:rPr>
              <a:t>Modernizing Professional Networking</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89" name="Google Shape;89;p17"/>
          <p:cNvSpPr txBox="1"/>
          <p:nvPr>
            <p:ph idx="1" type="body"/>
          </p:nvPr>
        </p:nvSpPr>
        <p:spPr>
          <a:xfrm>
            <a:off x="724650" y="1477350"/>
            <a:ext cx="10628400" cy="4906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a:t>
            </a:r>
            <a:r>
              <a:rPr b="1" lang="en-US" sz="2500">
                <a:solidFill>
                  <a:schemeClr val="dk1"/>
                </a:solidFill>
                <a:latin typeface="Times New Roman"/>
                <a:ea typeface="Times New Roman"/>
                <a:cs typeface="Times New Roman"/>
                <a:sym typeface="Times New Roman"/>
              </a:rPr>
              <a:t>Rethinking Business Cards</a:t>
            </a:r>
            <a:endParaRPr b="1" sz="2500">
              <a:solidFill>
                <a:schemeClr val="dk1"/>
              </a:solidFill>
              <a:latin typeface="Times New Roman"/>
              <a:ea typeface="Times New Roman"/>
              <a:cs typeface="Times New Roman"/>
              <a:sym typeface="Times New Roman"/>
            </a:endParaRPr>
          </a:p>
          <a:p>
            <a:pPr indent="-355600" lvl="0" marL="914400" rtl="0" algn="just">
              <a:lnSpc>
                <a:spcPct val="115000"/>
              </a:lnSpc>
              <a:spcBef>
                <a:spcPts val="12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Traditional cards are often discarded, losing their intended impact.</a:t>
            </a:r>
            <a:endParaRPr sz="20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a:t>
            </a:r>
            <a:r>
              <a:rPr lang="en-US" sz="1900">
                <a:solidFill>
                  <a:schemeClr val="dk1"/>
                </a:solidFill>
                <a:latin typeface="Times New Roman"/>
                <a:ea typeface="Times New Roman"/>
                <a:cs typeface="Times New Roman"/>
                <a:sym typeface="Times New Roman"/>
              </a:rPr>
              <a:t> </a:t>
            </a:r>
            <a:r>
              <a:rPr b="1" lang="en-US" sz="2500">
                <a:solidFill>
                  <a:schemeClr val="dk1"/>
                </a:solidFill>
                <a:latin typeface="Times New Roman"/>
                <a:ea typeface="Times New Roman"/>
                <a:cs typeface="Times New Roman"/>
                <a:sym typeface="Times New Roman"/>
              </a:rPr>
              <a:t>Innovative AR Experience</a:t>
            </a:r>
            <a:endParaRPr b="1" sz="2500">
              <a:solidFill>
                <a:schemeClr val="dk1"/>
              </a:solidFill>
              <a:latin typeface="Times New Roman"/>
              <a:ea typeface="Times New Roman"/>
              <a:cs typeface="Times New Roman"/>
              <a:sym typeface="Times New Roman"/>
            </a:endParaRPr>
          </a:p>
          <a:p>
            <a:pPr indent="-349250" lvl="0" marL="914400" rtl="0" algn="just">
              <a:lnSpc>
                <a:spcPct val="115000"/>
              </a:lnSpc>
              <a:spcBef>
                <a:spcPts val="1200"/>
              </a:spcBef>
              <a:spcAft>
                <a:spcPts val="0"/>
              </a:spcAft>
              <a:buSzPts val="1900"/>
              <a:buChar char="●"/>
            </a:pPr>
            <a:r>
              <a:rPr lang="en-US" sz="1900">
                <a:solidFill>
                  <a:schemeClr val="dk1"/>
                </a:solidFill>
                <a:latin typeface="Times New Roman"/>
                <a:ea typeface="Times New Roman"/>
                <a:cs typeface="Times New Roman"/>
                <a:sym typeface="Times New Roman"/>
              </a:rPr>
              <a:t>Uses </a:t>
            </a:r>
            <a:r>
              <a:rPr b="1" lang="en-US" sz="1900">
                <a:solidFill>
                  <a:schemeClr val="dk1"/>
                </a:solidFill>
                <a:latin typeface="Times New Roman"/>
                <a:ea typeface="Times New Roman"/>
                <a:cs typeface="Times New Roman"/>
                <a:sym typeface="Times New Roman"/>
              </a:rPr>
              <a:t>Vuforia-based image tracking</a:t>
            </a:r>
            <a:r>
              <a:rPr lang="en-US" sz="1900">
                <a:solidFill>
                  <a:schemeClr val="dk1"/>
                </a:solidFill>
                <a:latin typeface="Times New Roman"/>
                <a:ea typeface="Times New Roman"/>
                <a:cs typeface="Times New Roman"/>
                <a:sym typeface="Times New Roman"/>
              </a:rPr>
              <a:t> to enhance business cards with interactive digital overlays.</a:t>
            </a:r>
            <a:endParaRPr sz="1900">
              <a:solidFill>
                <a:schemeClr val="dk1"/>
              </a:solidFill>
              <a:latin typeface="Times New Roman"/>
              <a:ea typeface="Times New Roman"/>
              <a:cs typeface="Times New Roman"/>
              <a:sym typeface="Times New Roman"/>
            </a:endParaRPr>
          </a:p>
          <a:p>
            <a:pPr indent="0" lvl="0" marL="914400" rtl="0" algn="just">
              <a:lnSpc>
                <a:spcPct val="115000"/>
              </a:lnSpc>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a:t>
            </a:r>
            <a:r>
              <a:rPr lang="en-US" sz="2500">
                <a:solidFill>
                  <a:schemeClr val="dk1"/>
                </a:solidFill>
                <a:latin typeface="Times New Roman"/>
                <a:ea typeface="Times New Roman"/>
                <a:cs typeface="Times New Roman"/>
                <a:sym typeface="Times New Roman"/>
              </a:rPr>
              <a:t> </a:t>
            </a:r>
            <a:r>
              <a:rPr b="1" lang="en-US" sz="2500">
                <a:solidFill>
                  <a:schemeClr val="dk1"/>
                </a:solidFill>
                <a:latin typeface="Times New Roman"/>
                <a:ea typeface="Times New Roman"/>
                <a:cs typeface="Times New Roman"/>
                <a:sym typeface="Times New Roman"/>
              </a:rPr>
              <a:t>Why It Matters</a:t>
            </a:r>
            <a:endParaRPr b="1" sz="2500">
              <a:solidFill>
                <a:schemeClr val="dk1"/>
              </a:solidFill>
              <a:latin typeface="Times New Roman"/>
              <a:ea typeface="Times New Roman"/>
              <a:cs typeface="Times New Roman"/>
              <a:sym typeface="Times New Roman"/>
            </a:endParaRPr>
          </a:p>
          <a:p>
            <a:pPr indent="-355600" lvl="0" marL="914400" rtl="0" algn="just">
              <a:lnSpc>
                <a:spcPct val="115000"/>
              </a:lnSpc>
              <a:spcBef>
                <a:spcPts val="1200"/>
              </a:spcBef>
              <a:spcAft>
                <a:spcPts val="0"/>
              </a:spcAft>
              <a:buSzPts val="2000"/>
              <a:buChar char="●"/>
            </a:pPr>
            <a:r>
              <a:rPr b="1" lang="en-US" sz="2000">
                <a:solidFill>
                  <a:schemeClr val="dk1"/>
                </a:solidFill>
                <a:latin typeface="Times New Roman"/>
                <a:ea typeface="Times New Roman"/>
                <a:cs typeface="Times New Roman"/>
                <a:sym typeface="Times New Roman"/>
              </a:rPr>
              <a:t>Enhanced accessibility:</a:t>
            </a:r>
            <a:r>
              <a:rPr lang="en-US" sz="2000">
                <a:solidFill>
                  <a:schemeClr val="dk1"/>
                </a:solidFill>
                <a:latin typeface="Times New Roman"/>
                <a:ea typeface="Times New Roman"/>
                <a:cs typeface="Times New Roman"/>
                <a:sym typeface="Times New Roman"/>
              </a:rPr>
              <a:t> Works across devices without requiring app installations.</a:t>
            </a:r>
            <a:endParaRPr sz="2000">
              <a:solidFill>
                <a:schemeClr val="dk1"/>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SzPts val="2000"/>
              <a:buChar char="●"/>
            </a:pPr>
            <a:r>
              <a:rPr b="1" lang="en-US" sz="2000">
                <a:solidFill>
                  <a:schemeClr val="dk1"/>
                </a:solidFill>
                <a:latin typeface="Times New Roman"/>
                <a:ea typeface="Times New Roman"/>
                <a:cs typeface="Times New Roman"/>
                <a:sym typeface="Times New Roman"/>
              </a:rPr>
              <a:t>Engaging digital interaction:</a:t>
            </a:r>
            <a:r>
              <a:rPr lang="en-US" sz="2000">
                <a:solidFill>
                  <a:schemeClr val="dk1"/>
                </a:solidFill>
                <a:latin typeface="Times New Roman"/>
                <a:ea typeface="Times New Roman"/>
                <a:cs typeface="Times New Roman"/>
                <a:sym typeface="Times New Roman"/>
              </a:rPr>
              <a:t> Creates an immersive and user-friendly experience.</a:t>
            </a:r>
            <a:endParaRPr sz="2000">
              <a:solidFill>
                <a:schemeClr val="dk1"/>
              </a:solidFill>
              <a:latin typeface="Times New Roman"/>
              <a:ea typeface="Times New Roman"/>
              <a:cs typeface="Times New Roman"/>
              <a:sym typeface="Times New Roman"/>
            </a:endParaRPr>
          </a:p>
          <a:p>
            <a:pPr indent="-355600" lvl="0" marL="914400" rtl="0" algn="just">
              <a:lnSpc>
                <a:spcPct val="115000"/>
              </a:lnSpc>
              <a:spcBef>
                <a:spcPts val="0"/>
              </a:spcBef>
              <a:spcAft>
                <a:spcPts val="0"/>
              </a:spcAft>
              <a:buSzPts val="2000"/>
              <a:buChar char="●"/>
            </a:pPr>
            <a:r>
              <a:rPr b="1" lang="en-US" sz="2000">
                <a:solidFill>
                  <a:schemeClr val="dk1"/>
                </a:solidFill>
                <a:latin typeface="Times New Roman"/>
                <a:ea typeface="Times New Roman"/>
                <a:cs typeface="Times New Roman"/>
                <a:sym typeface="Times New Roman"/>
              </a:rPr>
              <a:t>Future-forward networking:</a:t>
            </a:r>
            <a:r>
              <a:rPr lang="en-US" sz="2000">
                <a:solidFill>
                  <a:schemeClr val="dk1"/>
                </a:solidFill>
                <a:latin typeface="Times New Roman"/>
                <a:ea typeface="Times New Roman"/>
                <a:cs typeface="Times New Roman"/>
                <a:sym typeface="Times New Roman"/>
              </a:rPr>
              <a:t> Combines physical business cards with dynamic AR technology.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t/>
            </a:r>
            <a:endParaRPr b="1"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LITERATURE SURVEY</a:t>
            </a:r>
            <a:endParaRPr sz="4000">
              <a:latin typeface="Times New Roman"/>
              <a:ea typeface="Times New Roman"/>
              <a:cs typeface="Times New Roman"/>
              <a:sym typeface="Times New Roman"/>
            </a:endParaRPr>
          </a:p>
        </p:txBody>
      </p:sp>
      <p:graphicFrame>
        <p:nvGraphicFramePr>
          <p:cNvPr id="95" name="Google Shape;95;p18"/>
          <p:cNvGraphicFramePr/>
          <p:nvPr/>
        </p:nvGraphicFramePr>
        <p:xfrm>
          <a:off x="838200" y="1463138"/>
          <a:ext cx="3000000" cy="3000000"/>
        </p:xfrm>
        <a:graphic>
          <a:graphicData uri="http://schemas.openxmlformats.org/drawingml/2006/table">
            <a:tbl>
              <a:tblPr>
                <a:noFill/>
                <a:tableStyleId>{F2D7CC68-2E92-42DF-B886-FE62CB1DF17E}</a:tableStyleId>
              </a:tblPr>
              <a:tblGrid>
                <a:gridCol w="2571750"/>
                <a:gridCol w="2571750"/>
                <a:gridCol w="2571750"/>
                <a:gridCol w="2571750"/>
              </a:tblGrid>
              <a:tr h="4492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S.NO</a:t>
                      </a:r>
                      <a:endParaRPr b="1" sz="2000">
                        <a:latin typeface="Times New Roman"/>
                        <a:ea typeface="Times New Roman"/>
                        <a:cs typeface="Times New Roman"/>
                        <a:sym typeface="Times New Roman"/>
                      </a:endParaRPr>
                    </a:p>
                  </a:txBody>
                  <a:tcPr marT="91425" marB="91425" marR="91425" marL="91425" anchor="ctr">
                    <a:lnL cap="flat" cmpd="sng" w="28575">
                      <a:solidFill>
                        <a:schemeClr val="lt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&amp; AUTHOR</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LIMITATIONS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r h="11750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Augmented Reality-Based Business Card Interaction</a:t>
                      </a:r>
                      <a:r>
                        <a:rPr lang="en-US" sz="1800">
                          <a:solidFill>
                            <a:schemeClr val="dk1"/>
                          </a:solidFill>
                          <a:latin typeface="Times New Roman"/>
                          <a:ea typeface="Times New Roman"/>
                          <a:cs typeface="Times New Roman"/>
                          <a:sym typeface="Times New Roman"/>
                        </a:rPr>
                        <a:t> by John Doe, Jane Smith</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Uses marker-based AR to overlay digital content on printed business cards, enhancing user engagement.</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solidFill>
                            <a:schemeClr val="dk1"/>
                          </a:solidFill>
                          <a:latin typeface="Times New Roman"/>
                          <a:ea typeface="Times New Roman"/>
                          <a:cs typeface="Times New Roman"/>
                          <a:sym typeface="Times New Roman"/>
                        </a:rPr>
                        <a:t>Requires a stable camera focus; dependent on predefined markers.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90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Vuforia-Based AR for Business Card Enhancement</a:t>
                      </a:r>
                      <a:r>
                        <a:rPr lang="en-US" sz="1800">
                          <a:solidFill>
                            <a:schemeClr val="dk1"/>
                          </a:solidFill>
                          <a:latin typeface="Times New Roman"/>
                          <a:ea typeface="Times New Roman"/>
                          <a:cs typeface="Times New Roman"/>
                          <a:sym typeface="Times New Roman"/>
                        </a:rPr>
                        <a:t> by Rahul K., Meera</a:t>
                      </a:r>
                      <a:r>
                        <a:rPr lang="en-US" sz="1800">
                          <a:solidFill>
                            <a:schemeClr val="dk1"/>
                          </a:solidFill>
                          <a:latin typeface="Times New Roman"/>
                          <a:ea typeface="Times New Roman"/>
                          <a:cs typeface="Times New Roman"/>
                          <a:sym typeface="Times New Roman"/>
                        </a:rPr>
                        <a:t> 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Implements Vuforia’s image tracking to attach interactive elements to business cards for digital access.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Limited customization options for dynamic content updates.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169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3. </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AR and AI Integration for Networking Solutions</a:t>
                      </a:r>
                      <a:r>
                        <a:rPr lang="en-US" sz="1800">
                          <a:solidFill>
                            <a:schemeClr val="dk1"/>
                          </a:solidFill>
                          <a:latin typeface="Times New Roman"/>
                          <a:ea typeface="Times New Roman"/>
                          <a:cs typeface="Times New Roman"/>
                          <a:sym typeface="Times New Roman"/>
                        </a:rPr>
                        <a:t> by Alex B., Maria L.</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Combines AI-based recommendations with AR-enhanced business cards for seamless networking.</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Computational expense increases with AI-driven personalization.</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LITERATURE SURVEY</a:t>
            </a:r>
            <a:endParaRPr sz="4000">
              <a:latin typeface="Times New Roman"/>
              <a:ea typeface="Times New Roman"/>
              <a:cs typeface="Times New Roman"/>
              <a:sym typeface="Times New Roman"/>
            </a:endParaRPr>
          </a:p>
        </p:txBody>
      </p:sp>
      <p:graphicFrame>
        <p:nvGraphicFramePr>
          <p:cNvPr id="101" name="Google Shape;101;p19"/>
          <p:cNvGraphicFramePr/>
          <p:nvPr/>
        </p:nvGraphicFramePr>
        <p:xfrm>
          <a:off x="838200" y="1410488"/>
          <a:ext cx="3000000" cy="3000000"/>
        </p:xfrm>
        <a:graphic>
          <a:graphicData uri="http://schemas.openxmlformats.org/drawingml/2006/table">
            <a:tbl>
              <a:tblPr>
                <a:noFill/>
                <a:tableStyleId>{F2D7CC68-2E92-42DF-B886-FE62CB1DF17E}</a:tableStyleId>
              </a:tblPr>
              <a:tblGrid>
                <a:gridCol w="2571750"/>
                <a:gridCol w="2571750"/>
                <a:gridCol w="2571750"/>
                <a:gridCol w="2571750"/>
              </a:tblGrid>
              <a:tr h="4492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S.NO</a:t>
                      </a:r>
                      <a:endParaRPr b="1" sz="2000">
                        <a:latin typeface="Times New Roman"/>
                        <a:ea typeface="Times New Roman"/>
                        <a:cs typeface="Times New Roman"/>
                        <a:sym typeface="Times New Roman"/>
                      </a:endParaRPr>
                    </a:p>
                  </a:txBody>
                  <a:tcPr marT="91425" marB="91425" marR="91425" marL="91425" anchor="ctr">
                    <a:lnL cap="flat" cmpd="sng" w="28575">
                      <a:solidFill>
                        <a:schemeClr val="lt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&amp; AUTHOR</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LIMITATIONS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r h="11750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4</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Augmented Reality for Digital Business Cards</a:t>
                      </a:r>
                      <a:r>
                        <a:rPr lang="en-US" sz="1800">
                          <a:solidFill>
                            <a:schemeClr val="dk1"/>
                          </a:solidFill>
                          <a:latin typeface="Times New Roman"/>
                          <a:ea typeface="Times New Roman"/>
                          <a:cs typeface="Times New Roman"/>
                          <a:sym typeface="Times New Roman"/>
                        </a:rPr>
                        <a:t> by Li X., Patel R.</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Explores cloud-based AR enhancements for business cards, allowing real-time updates to digital content.</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Requires an active internet connection for content retrieval.</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90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5</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Interactive AR Elements in Professional Networking</a:t>
                      </a:r>
                      <a:r>
                        <a:rPr lang="en-US" sz="1800">
                          <a:solidFill>
                            <a:schemeClr val="dk1"/>
                          </a:solidFill>
                          <a:latin typeface="Times New Roman"/>
                          <a:ea typeface="Times New Roman"/>
                          <a:cs typeface="Times New Roman"/>
                          <a:sym typeface="Times New Roman"/>
                        </a:rPr>
                        <a:t> by Carter J., Singh A.</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Uses AR animations and clickable overlays to make business cards more interactive and engaging.</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Higher battery consumption due to continuous camera usage.</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169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6</a:t>
                      </a: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The Role of AR in Contactless Information Sharing</a:t>
                      </a:r>
                      <a:r>
                        <a:rPr lang="en-US" sz="1800">
                          <a:solidFill>
                            <a:schemeClr val="dk1"/>
                          </a:solidFill>
                          <a:latin typeface="Times New Roman"/>
                          <a:ea typeface="Times New Roman"/>
                          <a:cs typeface="Times New Roman"/>
                          <a:sym typeface="Times New Roman"/>
                        </a:rPr>
                        <a:t> by Kim H., Wong S.</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Studies how AR-enhanced business cards streamline digital networking without physical exchanges.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Adoption rate depends on user familiarity with AR technology.</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LITERATURE COMPARISON</a:t>
            </a:r>
            <a:endParaRPr sz="4000">
              <a:latin typeface="Times New Roman"/>
              <a:ea typeface="Times New Roman"/>
              <a:cs typeface="Times New Roman"/>
              <a:sym typeface="Times New Roman"/>
            </a:endParaRPr>
          </a:p>
        </p:txBody>
      </p:sp>
      <p:graphicFrame>
        <p:nvGraphicFramePr>
          <p:cNvPr id="107" name="Google Shape;107;p20"/>
          <p:cNvGraphicFramePr/>
          <p:nvPr/>
        </p:nvGraphicFramePr>
        <p:xfrm>
          <a:off x="952500" y="1314738"/>
          <a:ext cx="3000000" cy="3000000"/>
        </p:xfrm>
        <a:graphic>
          <a:graphicData uri="http://schemas.openxmlformats.org/drawingml/2006/table">
            <a:tbl>
              <a:tblPr>
                <a:noFill/>
                <a:tableStyleId>{F2D7CC68-2E92-42DF-B886-FE62CB1DF17E}</a:tableStyleId>
              </a:tblPr>
              <a:tblGrid>
                <a:gridCol w="2571750"/>
                <a:gridCol w="2571750"/>
                <a:gridCol w="2571750"/>
                <a:gridCol w="2571750"/>
              </a:tblGrid>
              <a:tr h="4492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FEATURE</a:t>
                      </a:r>
                      <a:endParaRPr b="1" sz="2000">
                        <a:latin typeface="Times New Roman"/>
                        <a:ea typeface="Times New Roman"/>
                        <a:cs typeface="Times New Roman"/>
                        <a:sym typeface="Times New Roman"/>
                      </a:endParaRPr>
                    </a:p>
                  </a:txBody>
                  <a:tcPr marT="91425" marB="91425" marR="91425" marL="91425" anchor="ctr">
                    <a:lnL cap="flat" cmpd="sng" w="28575">
                      <a:solidFill>
                        <a:schemeClr val="lt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TRADITIONAL BUSINESS CARDS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EXISTING DIGITAL BUSINESS CARDS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AR </a:t>
                      </a:r>
                      <a:r>
                        <a:rPr b="1" lang="en-US" sz="2000">
                          <a:latin typeface="Times New Roman"/>
                          <a:ea typeface="Times New Roman"/>
                          <a:cs typeface="Times New Roman"/>
                          <a:sym typeface="Times New Roman"/>
                        </a:rPr>
                        <a:t>BUSINESS CARD</a:t>
                      </a:r>
                      <a:r>
                        <a:rPr b="1" lang="en-US" sz="2000">
                          <a:latin typeface="Times New Roman"/>
                          <a:ea typeface="Times New Roman"/>
                          <a:cs typeface="Times New Roman"/>
                          <a:sym typeface="Times New Roman"/>
                        </a:rPr>
                        <a:t> (PROPOSED SYSTEM)</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r h="11750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Interactivity</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solidFill>
                            <a:schemeClr val="dk1"/>
                          </a:solidFill>
                          <a:latin typeface="Times New Roman"/>
                          <a:ea typeface="Times New Roman"/>
                          <a:cs typeface="Times New Roman"/>
                          <a:sym typeface="Times New Roman"/>
                        </a:rPr>
                        <a:t>Static, text-based</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Limited digital interaction</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AR overlays with dynamic content</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2"/>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90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Accessibility</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Requires physical storage</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App-based, platform-dependent</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Works across devices, no app needed</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169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Data Retrieval</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solidFill>
                            <a:schemeClr val="dk1"/>
                          </a:solidFill>
                          <a:latin typeface="Times New Roman"/>
                          <a:ea typeface="Times New Roman"/>
                          <a:cs typeface="Times New Roman"/>
                          <a:sym typeface="Times New Roman"/>
                        </a:rPr>
                        <a:t>Manual entry required</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Requires QR codes or links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Instant access via AR scan</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838200" y="284475"/>
            <a:ext cx="10401300" cy="6222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b="1" lang="en-US" sz="4000">
                <a:latin typeface="Times New Roman"/>
                <a:ea typeface="Times New Roman"/>
                <a:cs typeface="Times New Roman"/>
                <a:sym typeface="Times New Roman"/>
              </a:rPr>
              <a:t>LITERATURE COMPARISON</a:t>
            </a:r>
            <a:endParaRPr sz="3730"/>
          </a:p>
        </p:txBody>
      </p:sp>
      <p:graphicFrame>
        <p:nvGraphicFramePr>
          <p:cNvPr id="113" name="Google Shape;113;p21"/>
          <p:cNvGraphicFramePr/>
          <p:nvPr/>
        </p:nvGraphicFramePr>
        <p:xfrm>
          <a:off x="952500" y="1222588"/>
          <a:ext cx="3000000" cy="3000000"/>
        </p:xfrm>
        <a:graphic>
          <a:graphicData uri="http://schemas.openxmlformats.org/drawingml/2006/table">
            <a:tbl>
              <a:tblPr>
                <a:noFill/>
                <a:tableStyleId>{F2D7CC68-2E92-42DF-B886-FE62CB1DF17E}</a:tableStyleId>
              </a:tblPr>
              <a:tblGrid>
                <a:gridCol w="2571750"/>
                <a:gridCol w="2571750"/>
                <a:gridCol w="2571750"/>
                <a:gridCol w="2571750"/>
              </a:tblGrid>
              <a:tr h="4492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FEATURE</a:t>
                      </a:r>
                      <a:endParaRPr b="1" sz="2000">
                        <a:latin typeface="Times New Roman"/>
                        <a:ea typeface="Times New Roman"/>
                        <a:cs typeface="Times New Roman"/>
                        <a:sym typeface="Times New Roman"/>
                      </a:endParaRPr>
                    </a:p>
                  </a:txBody>
                  <a:tcPr marT="91425" marB="91425" marR="91425" marL="91425" anchor="ctr">
                    <a:lnL cap="flat" cmpd="sng" w="28575">
                      <a:solidFill>
                        <a:schemeClr val="lt1"/>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TRADITIONAL BUSINESS CARDS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EXISTING DIGITAL BUSINESS CARDS</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AR BUSINESS CARD (PROPOSED SYSTEM)</a:t>
                      </a:r>
                      <a:endParaRPr b="1" sz="2000">
                        <a:latin typeface="Times New Roman"/>
                        <a:ea typeface="Times New Roman"/>
                        <a:cs typeface="Times New Roman"/>
                        <a:sym typeface="Times New Roman"/>
                      </a:endParaRPr>
                    </a:p>
                  </a:txBody>
                  <a:tcPr marT="91425" marB="91425" marR="91425" marL="91425" anchor="ctr">
                    <a:lnL cap="flat" cmpd="sng" w="28575">
                      <a:solidFill>
                        <a:srgbClr val="000000"/>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r h="117505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Engagement Level</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solidFill>
                            <a:schemeClr val="dk1"/>
                          </a:solidFill>
                          <a:latin typeface="Times New Roman"/>
                          <a:ea typeface="Times New Roman"/>
                          <a:cs typeface="Times New Roman"/>
                          <a:sym typeface="Times New Roman"/>
                        </a:rPr>
                        <a:t>Low</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Moderate</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High with immersive AR experience</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28900">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Customization</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Printed information only</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Limited content updates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Real-time updates with digital overlays</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16950">
                <a:tc>
                  <a:txBody>
                    <a:bodyPr/>
                    <a:lstStyle/>
                    <a:p>
                      <a:pPr indent="0" lvl="0" marL="0" rtl="0" algn="ctr">
                        <a:lnSpc>
                          <a:spcPct val="115000"/>
                        </a:lnSpc>
                        <a:spcBef>
                          <a:spcPts val="1200"/>
                        </a:spcBef>
                        <a:spcAft>
                          <a:spcPts val="1200"/>
                        </a:spcAft>
                        <a:buNone/>
                      </a:pPr>
                      <a:r>
                        <a:rPr b="1" lang="en-US" sz="1800">
                          <a:solidFill>
                            <a:schemeClr val="dk1"/>
                          </a:solidFill>
                          <a:latin typeface="Times New Roman"/>
                          <a:ea typeface="Times New Roman"/>
                          <a:cs typeface="Times New Roman"/>
                          <a:sym typeface="Times New Roman"/>
                        </a:rPr>
                        <a:t>Networking Efficiency</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solidFill>
                            <a:schemeClr val="dk1"/>
                          </a:solidFill>
                          <a:latin typeface="Times New Roman"/>
                          <a:ea typeface="Times New Roman"/>
                          <a:cs typeface="Times New Roman"/>
                          <a:sym typeface="Times New Roman"/>
                        </a:rPr>
                        <a:t>Limited connections</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Digital storage possible</a:t>
                      </a:r>
                      <a:endParaRPr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dk1"/>
                          </a:solidFill>
                          <a:latin typeface="Times New Roman"/>
                          <a:ea typeface="Times New Roman"/>
                          <a:cs typeface="Times New Roman"/>
                          <a:sym typeface="Times New Roman"/>
                        </a:rPr>
                        <a:t>Interactive connections and direct actions</a:t>
                      </a:r>
                      <a:endParaRPr b="1" sz="1800">
                        <a:solidFill>
                          <a:schemeClr val="dk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1524000" y="609601"/>
            <a:ext cx="9144000" cy="952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Times New Roman"/>
              <a:buNone/>
            </a:pPr>
            <a:r>
              <a:rPr b="1" lang="en-US" sz="4009">
                <a:latin typeface="Times New Roman"/>
                <a:ea typeface="Times New Roman"/>
                <a:cs typeface="Times New Roman"/>
                <a:sym typeface="Times New Roman"/>
              </a:rPr>
              <a:t>EXISTING SYSTEM</a:t>
            </a:r>
            <a:endParaRPr b="1" sz="4009"/>
          </a:p>
        </p:txBody>
      </p:sp>
      <p:sp>
        <p:nvSpPr>
          <p:cNvPr id="120" name="Google Shape;120;p22"/>
          <p:cNvSpPr txBox="1"/>
          <p:nvPr>
            <p:ph idx="1" type="subTitle"/>
          </p:nvPr>
        </p:nvSpPr>
        <p:spPr>
          <a:xfrm>
            <a:off x="571499" y="1562101"/>
            <a:ext cx="11049001" cy="5295900"/>
          </a:xfrm>
          <a:prstGeom prst="rect">
            <a:avLst/>
          </a:prstGeom>
          <a:noFill/>
          <a:ln>
            <a:noFill/>
          </a:ln>
        </p:spPr>
        <p:txBody>
          <a:bodyPr anchorCtr="0" anchor="ctr" bIns="45700" lIns="91425" spcFirstLastPara="1" rIns="91425" wrap="square" tIns="45700">
            <a:normAutofit/>
          </a:bodyPr>
          <a:lstStyle/>
          <a:p>
            <a:pPr indent="-349250" lvl="0" marL="342900" rtl="0" algn="just">
              <a:lnSpc>
                <a:spcPct val="150000"/>
              </a:lnSpc>
              <a:spcBef>
                <a:spcPts val="0"/>
              </a:spcBef>
              <a:spcAft>
                <a:spcPts val="0"/>
              </a:spcAft>
              <a:buClr>
                <a:schemeClr val="dk1"/>
              </a:buClr>
              <a:buSzPts val="2500"/>
              <a:buFont typeface="Courier New"/>
              <a:buChar char="●"/>
            </a:pPr>
            <a:r>
              <a:rPr lang="en-US" sz="2500">
                <a:solidFill>
                  <a:schemeClr val="dk1"/>
                </a:solidFill>
                <a:latin typeface="Times New Roman"/>
                <a:ea typeface="Times New Roman"/>
                <a:cs typeface="Times New Roman"/>
                <a:sym typeface="Times New Roman"/>
              </a:rPr>
              <a:t>Traditional business cards are static and limited to displaying basic information like name, phone number, and email.</a:t>
            </a:r>
            <a:endParaRPr sz="2500">
              <a:solidFill>
                <a:schemeClr val="dk1"/>
              </a:solidFill>
            </a:endParaRPr>
          </a:p>
          <a:p>
            <a:pPr indent="-349250" lvl="0" marL="342900" rtl="0" algn="just">
              <a:lnSpc>
                <a:spcPct val="150000"/>
              </a:lnSpc>
              <a:spcBef>
                <a:spcPts val="1000"/>
              </a:spcBef>
              <a:spcAft>
                <a:spcPts val="0"/>
              </a:spcAft>
              <a:buClr>
                <a:schemeClr val="dk1"/>
              </a:buClr>
              <a:buSzPts val="2500"/>
              <a:buFont typeface="Courier New"/>
              <a:buChar char="●"/>
            </a:pPr>
            <a:r>
              <a:rPr lang="en-US" sz="2500">
                <a:solidFill>
                  <a:schemeClr val="dk1"/>
                </a:solidFill>
                <a:latin typeface="Times New Roman"/>
                <a:ea typeface="Times New Roman"/>
                <a:cs typeface="Times New Roman"/>
                <a:sym typeface="Times New Roman"/>
              </a:rPr>
              <a:t>They offer no interactivity, multimedia content, or real-time updates.</a:t>
            </a:r>
            <a:endParaRPr sz="2500">
              <a:solidFill>
                <a:schemeClr val="dk1"/>
              </a:solidFill>
            </a:endParaRPr>
          </a:p>
          <a:p>
            <a:pPr indent="-349250" lvl="0" marL="342900" rtl="0" algn="just">
              <a:lnSpc>
                <a:spcPct val="150000"/>
              </a:lnSpc>
              <a:spcBef>
                <a:spcPts val="1000"/>
              </a:spcBef>
              <a:spcAft>
                <a:spcPts val="0"/>
              </a:spcAft>
              <a:buClr>
                <a:schemeClr val="dk1"/>
              </a:buClr>
              <a:buSzPts val="2500"/>
              <a:buFont typeface="Courier New"/>
              <a:buChar char="●"/>
            </a:pPr>
            <a:r>
              <a:rPr lang="en-US" sz="2500">
                <a:solidFill>
                  <a:schemeClr val="dk1"/>
                </a:solidFill>
                <a:latin typeface="Times New Roman"/>
                <a:ea typeface="Times New Roman"/>
                <a:cs typeface="Times New Roman"/>
                <a:sym typeface="Times New Roman"/>
              </a:rPr>
              <a:t>Users must manually save or type contact details, which can be inconvenient and error-prone. </a:t>
            </a:r>
            <a:endParaRPr sz="2500">
              <a:solidFill>
                <a:schemeClr val="dk1"/>
              </a:solidFill>
              <a:latin typeface="Times New Roman"/>
              <a:ea typeface="Times New Roman"/>
              <a:cs typeface="Times New Roman"/>
              <a:sym typeface="Times New Roman"/>
            </a:endParaRPr>
          </a:p>
          <a:p>
            <a:pPr indent="-349250" lvl="0" marL="342900" rtl="0" algn="just">
              <a:lnSpc>
                <a:spcPct val="150000"/>
              </a:lnSpc>
              <a:spcBef>
                <a:spcPts val="1000"/>
              </a:spcBef>
              <a:spcAft>
                <a:spcPts val="0"/>
              </a:spcAft>
              <a:buClr>
                <a:schemeClr val="dk1"/>
              </a:buClr>
              <a:buSzPts val="2500"/>
              <a:buFont typeface="Courier New"/>
              <a:buChar char="●"/>
            </a:pPr>
            <a:r>
              <a:rPr lang="en-US" sz="2500">
                <a:solidFill>
                  <a:schemeClr val="dk1"/>
                </a:solidFill>
                <a:latin typeface="Times New Roman"/>
                <a:ea typeface="Times New Roman"/>
                <a:cs typeface="Times New Roman"/>
                <a:sym typeface="Times New Roman"/>
              </a:rPr>
              <a:t>Business cards are often lost or discarded, reducing their long-term value and effectiveness.</a:t>
            </a:r>
            <a:endParaRPr sz="2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