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sldIdLst>
    <p:sldId id="279" r:id="rId2"/>
    <p:sldId id="257" r:id="rId3"/>
    <p:sldId id="258" r:id="rId4"/>
    <p:sldId id="264" r:id="rId5"/>
    <p:sldId id="263" r:id="rId6"/>
    <p:sldId id="266" r:id="rId7"/>
    <p:sldId id="267" r:id="rId8"/>
    <p:sldId id="260" r:id="rId9"/>
    <p:sldId id="265" r:id="rId10"/>
    <p:sldId id="270" r:id="rId11"/>
    <p:sldId id="278" r:id="rId12"/>
    <p:sldId id="269" r:id="rId13"/>
    <p:sldId id="272" r:id="rId14"/>
    <p:sldId id="281" r:id="rId15"/>
    <p:sldId id="282" r:id="rId16"/>
    <p:sldId id="276" r:id="rId17"/>
    <p:sldId id="277" r:id="rId18"/>
    <p:sldId id="288" r:id="rId19"/>
    <p:sldId id="291" r:id="rId20"/>
    <p:sldId id="292" r:id="rId21"/>
    <p:sldId id="293" r:id="rId22"/>
    <p:sldId id="290"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7" r:id="rId36"/>
    <p:sldId id="308" r:id="rId37"/>
    <p:sldId id="309" r:id="rId38"/>
    <p:sldId id="306" r:id="rId39"/>
    <p:sldId id="312" r:id="rId40"/>
    <p:sldId id="311" r:id="rId41"/>
    <p:sldId id="315" r:id="rId42"/>
    <p:sldId id="313" r:id="rId43"/>
    <p:sldId id="316" r:id="rId44"/>
    <p:sldId id="314" r:id="rId45"/>
    <p:sldId id="317" r:id="rId46"/>
    <p:sldId id="318" r:id="rId47"/>
    <p:sldId id="319" r:id="rId48"/>
    <p:sldId id="320" r:id="rId49"/>
    <p:sldId id="32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A78C342-3CDB-4E78-A8A7-8B7ABADF46BC}">
          <p14:sldIdLst>
            <p14:sldId id="279"/>
            <p14:sldId id="257"/>
            <p14:sldId id="258"/>
            <p14:sldId id="264"/>
            <p14:sldId id="263"/>
            <p14:sldId id="266"/>
            <p14:sldId id="267"/>
            <p14:sldId id="260"/>
            <p14:sldId id="265"/>
            <p14:sldId id="270"/>
            <p14:sldId id="278"/>
            <p14:sldId id="269"/>
            <p14:sldId id="272"/>
            <p14:sldId id="281"/>
            <p14:sldId id="282"/>
            <p14:sldId id="276"/>
            <p14:sldId id="277"/>
            <p14:sldId id="288"/>
            <p14:sldId id="291"/>
            <p14:sldId id="292"/>
            <p14:sldId id="293"/>
            <p14:sldId id="290"/>
            <p14:sldId id="294"/>
            <p14:sldId id="295"/>
            <p14:sldId id="296"/>
            <p14:sldId id="297"/>
            <p14:sldId id="298"/>
            <p14:sldId id="299"/>
            <p14:sldId id="300"/>
            <p14:sldId id="301"/>
            <p14:sldId id="302"/>
            <p14:sldId id="303"/>
            <p14:sldId id="304"/>
            <p14:sldId id="305"/>
            <p14:sldId id="307"/>
            <p14:sldId id="308"/>
            <p14:sldId id="309"/>
            <p14:sldId id="306"/>
            <p14:sldId id="312"/>
            <p14:sldId id="311"/>
            <p14:sldId id="315"/>
            <p14:sldId id="313"/>
            <p14:sldId id="316"/>
            <p14:sldId id="314"/>
            <p14:sldId id="317"/>
            <p14:sldId id="318"/>
            <p14:sldId id="319"/>
            <p14:sldId id="320"/>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80"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Project Type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count</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invertIfNegative val="0"/>
          <c:dPt>
            <c:idx val="0"/>
            <c:invertIfNegative val="0"/>
            <c:bubble3D val="0"/>
            <c:spPr>
              <a:solidFill>
                <a:srgbClr val="0070C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5-A04F-4342-8674-924E11300C6D}"/>
              </c:ext>
            </c:extLst>
          </c:dPt>
          <c:dPt>
            <c:idx val="1"/>
            <c:invertIfNegative val="0"/>
            <c:bubble3D val="0"/>
            <c:spPr>
              <a:solidFill>
                <a:srgbClr val="00B05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4-A04F-4342-8674-924E11300C6D}"/>
              </c:ext>
            </c:extLst>
          </c:dPt>
          <c:dPt>
            <c:idx val="2"/>
            <c:invertIfNegative val="0"/>
            <c:bubble3D val="0"/>
            <c:spPr>
              <a:solidFill>
                <a:srgbClr val="FF000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6-A04F-4342-8674-924E11300C6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Foglio1!$A$2:$A$4</c:f>
              <c:strCache>
                <c:ptCount val="3"/>
                <c:pt idx="0">
                  <c:v>SCHOOL</c:v>
                </c:pt>
                <c:pt idx="1">
                  <c:v>SUPERMARKET</c:v>
                </c:pt>
                <c:pt idx="2">
                  <c:v>UNIVERSITY</c:v>
                </c:pt>
              </c:strCache>
            </c:strRef>
          </c:cat>
          <c:val>
            <c:numRef>
              <c:f>Foglio1!$B$2:$B$4</c:f>
              <c:numCache>
                <c:formatCode>General</c:formatCode>
                <c:ptCount val="3"/>
                <c:pt idx="0">
                  <c:v>10</c:v>
                </c:pt>
                <c:pt idx="1">
                  <c:v>5</c:v>
                </c:pt>
                <c:pt idx="2">
                  <c:v>22</c:v>
                </c:pt>
              </c:numCache>
            </c:numRef>
          </c:val>
          <c:extLst>
            <c:ext xmlns:c16="http://schemas.microsoft.com/office/drawing/2014/chart" uri="{C3380CC4-5D6E-409C-BE32-E72D297353CC}">
              <c16:uniqueId val="{00000000-A04F-4342-8674-924E11300C6D}"/>
            </c:ext>
          </c:extLst>
        </c:ser>
        <c:dLbls>
          <c:dLblPos val="inEnd"/>
          <c:showLegendKey val="0"/>
          <c:showVal val="1"/>
          <c:showCatName val="0"/>
          <c:showSerName val="0"/>
          <c:showPercent val="0"/>
          <c:showBubbleSize val="0"/>
        </c:dLbls>
        <c:gapWidth val="100"/>
        <c:overlap val="-24"/>
        <c:axId val="490799848"/>
        <c:axId val="490801488"/>
      </c:barChart>
      <c:catAx>
        <c:axId val="4907998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801488"/>
        <c:crosses val="autoZero"/>
        <c:auto val="1"/>
        <c:lblAlgn val="ctr"/>
        <c:lblOffset val="100"/>
        <c:noMultiLvlLbl val="0"/>
      </c:catAx>
      <c:valAx>
        <c:axId val="490801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GB" dirty="0"/>
                  <a:t>count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799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Project Type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count</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invertIfNegative val="0"/>
          <c:dPt>
            <c:idx val="0"/>
            <c:invertIfNegative val="0"/>
            <c:bubble3D val="0"/>
            <c:spPr>
              <a:solidFill>
                <a:srgbClr val="0070C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5-A04F-4342-8674-924E11300C6D}"/>
              </c:ext>
            </c:extLst>
          </c:dPt>
          <c:dPt>
            <c:idx val="1"/>
            <c:invertIfNegative val="0"/>
            <c:bubble3D val="0"/>
            <c:spPr>
              <a:solidFill>
                <a:srgbClr val="00B05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4-A04F-4342-8674-924E11300C6D}"/>
              </c:ext>
            </c:extLst>
          </c:dPt>
          <c:dPt>
            <c:idx val="2"/>
            <c:invertIfNegative val="0"/>
            <c:bubble3D val="0"/>
            <c:spPr>
              <a:solidFill>
                <a:srgbClr val="FF000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6-A04F-4342-8674-924E11300C6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Foglio1!$A$2:$A$5</c:f>
              <c:strCache>
                <c:ptCount val="4"/>
                <c:pt idx="0">
                  <c:v>SCHOOL</c:v>
                </c:pt>
                <c:pt idx="1">
                  <c:v>COMPANY</c:v>
                </c:pt>
                <c:pt idx="2">
                  <c:v>UNIVERSITY</c:v>
                </c:pt>
                <c:pt idx="3">
                  <c:v>BANK</c:v>
                </c:pt>
              </c:strCache>
            </c:strRef>
          </c:cat>
          <c:val>
            <c:numRef>
              <c:f>Foglio1!$B$2:$B$5</c:f>
              <c:numCache>
                <c:formatCode>General</c:formatCode>
                <c:ptCount val="4"/>
                <c:pt idx="0">
                  <c:v>2</c:v>
                </c:pt>
                <c:pt idx="1">
                  <c:v>5</c:v>
                </c:pt>
                <c:pt idx="2">
                  <c:v>6</c:v>
                </c:pt>
                <c:pt idx="3">
                  <c:v>2</c:v>
                </c:pt>
              </c:numCache>
            </c:numRef>
          </c:val>
          <c:extLst>
            <c:ext xmlns:c16="http://schemas.microsoft.com/office/drawing/2014/chart" uri="{C3380CC4-5D6E-409C-BE32-E72D297353CC}">
              <c16:uniqueId val="{00000000-A04F-4342-8674-924E11300C6D}"/>
            </c:ext>
          </c:extLst>
        </c:ser>
        <c:dLbls>
          <c:dLblPos val="inEnd"/>
          <c:showLegendKey val="0"/>
          <c:showVal val="1"/>
          <c:showCatName val="0"/>
          <c:showSerName val="0"/>
          <c:showPercent val="0"/>
          <c:showBubbleSize val="0"/>
        </c:dLbls>
        <c:gapWidth val="100"/>
        <c:overlap val="-24"/>
        <c:axId val="490799848"/>
        <c:axId val="490801488"/>
      </c:barChart>
      <c:catAx>
        <c:axId val="4907998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801488"/>
        <c:crosses val="autoZero"/>
        <c:auto val="1"/>
        <c:lblAlgn val="ctr"/>
        <c:lblOffset val="100"/>
        <c:noMultiLvlLbl val="0"/>
      </c:catAx>
      <c:valAx>
        <c:axId val="490801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GB" dirty="0"/>
                  <a:t>count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799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Project Type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count</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invertIfNegative val="0"/>
          <c:dPt>
            <c:idx val="0"/>
            <c:invertIfNegative val="0"/>
            <c:bubble3D val="0"/>
            <c:spPr>
              <a:solidFill>
                <a:srgbClr val="0070C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5-A04F-4342-8674-924E11300C6D}"/>
              </c:ext>
            </c:extLst>
          </c:dPt>
          <c:dPt>
            <c:idx val="1"/>
            <c:invertIfNegative val="0"/>
            <c:bubble3D val="0"/>
            <c:spPr>
              <a:solidFill>
                <a:srgbClr val="00B05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4-A04F-4342-8674-924E11300C6D}"/>
              </c:ext>
            </c:extLst>
          </c:dPt>
          <c:dPt>
            <c:idx val="2"/>
            <c:invertIfNegative val="0"/>
            <c:bubble3D val="0"/>
            <c:spPr>
              <a:solidFill>
                <a:srgbClr val="FF000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6-A04F-4342-8674-924E11300C6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Foglio1!$A$2:$A$5</c:f>
              <c:strCache>
                <c:ptCount val="4"/>
                <c:pt idx="0">
                  <c:v>SCHOOL</c:v>
                </c:pt>
                <c:pt idx="1">
                  <c:v>COMPANY</c:v>
                </c:pt>
                <c:pt idx="2">
                  <c:v>UNIVERSITY</c:v>
                </c:pt>
                <c:pt idx="3">
                  <c:v>SUPERMARKET</c:v>
                </c:pt>
              </c:strCache>
            </c:strRef>
          </c:cat>
          <c:val>
            <c:numRef>
              <c:f>Foglio1!$B$2:$B$5</c:f>
              <c:numCache>
                <c:formatCode>General</c:formatCode>
                <c:ptCount val="4"/>
                <c:pt idx="0">
                  <c:v>2</c:v>
                </c:pt>
                <c:pt idx="1">
                  <c:v>5</c:v>
                </c:pt>
                <c:pt idx="2">
                  <c:v>3</c:v>
                </c:pt>
                <c:pt idx="3">
                  <c:v>1</c:v>
                </c:pt>
              </c:numCache>
            </c:numRef>
          </c:val>
          <c:extLst>
            <c:ext xmlns:c16="http://schemas.microsoft.com/office/drawing/2014/chart" uri="{C3380CC4-5D6E-409C-BE32-E72D297353CC}">
              <c16:uniqueId val="{00000000-A04F-4342-8674-924E11300C6D}"/>
            </c:ext>
          </c:extLst>
        </c:ser>
        <c:dLbls>
          <c:dLblPos val="inEnd"/>
          <c:showLegendKey val="0"/>
          <c:showVal val="1"/>
          <c:showCatName val="0"/>
          <c:showSerName val="0"/>
          <c:showPercent val="0"/>
          <c:showBubbleSize val="0"/>
        </c:dLbls>
        <c:gapWidth val="100"/>
        <c:overlap val="-24"/>
        <c:axId val="490799848"/>
        <c:axId val="490801488"/>
      </c:barChart>
      <c:catAx>
        <c:axId val="4907998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801488"/>
        <c:crosses val="autoZero"/>
        <c:auto val="1"/>
        <c:lblAlgn val="ctr"/>
        <c:lblOffset val="100"/>
        <c:noMultiLvlLbl val="0"/>
      </c:catAx>
      <c:valAx>
        <c:axId val="490801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GB" dirty="0"/>
                  <a:t>count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799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Project Type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count</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invertIfNegative val="0"/>
          <c:dPt>
            <c:idx val="0"/>
            <c:invertIfNegative val="0"/>
            <c:bubble3D val="0"/>
            <c:spPr>
              <a:solidFill>
                <a:srgbClr val="0070C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1-6AE0-49A0-A57B-9B87DA2DAC28}"/>
              </c:ext>
            </c:extLst>
          </c:dPt>
          <c:dPt>
            <c:idx val="1"/>
            <c:invertIfNegative val="0"/>
            <c:bubble3D val="0"/>
            <c:spPr>
              <a:solidFill>
                <a:srgbClr val="00B05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3-6AE0-49A0-A57B-9B87DA2DAC28}"/>
              </c:ext>
            </c:extLst>
          </c:dPt>
          <c:dPt>
            <c:idx val="2"/>
            <c:invertIfNegative val="0"/>
            <c:bubble3D val="0"/>
            <c:spPr>
              <a:solidFill>
                <a:srgbClr val="FF000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5-6AE0-49A0-A57B-9B87DA2DAC28}"/>
              </c:ext>
            </c:extLst>
          </c:dPt>
          <c:dPt>
            <c:idx val="4"/>
            <c:invertIfNegative val="0"/>
            <c:bubble3D val="0"/>
            <c:spPr>
              <a:solidFill>
                <a:srgbClr val="FFFF0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7-6AE0-49A0-A57B-9B87DA2DAC28}"/>
              </c:ext>
            </c:extLst>
          </c:dPt>
          <c:dPt>
            <c:idx val="5"/>
            <c:invertIfNegative val="0"/>
            <c:bubble3D val="0"/>
            <c:spPr>
              <a:solidFill>
                <a:srgbClr val="00B0F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8-6AE0-49A0-A57B-9B87DA2DAC2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Foglio1!$A$2:$A$7</c:f>
              <c:strCache>
                <c:ptCount val="6"/>
                <c:pt idx="0">
                  <c:v>SCHOOL</c:v>
                </c:pt>
                <c:pt idx="1">
                  <c:v>COMPANY</c:v>
                </c:pt>
                <c:pt idx="2">
                  <c:v>UNIVERSITY</c:v>
                </c:pt>
                <c:pt idx="3">
                  <c:v>SUPERMARKET</c:v>
                </c:pt>
                <c:pt idx="4">
                  <c:v>BANK</c:v>
                </c:pt>
                <c:pt idx="5">
                  <c:v>CINEMA</c:v>
                </c:pt>
              </c:strCache>
            </c:strRef>
          </c:cat>
          <c:val>
            <c:numRef>
              <c:f>Foglio1!$B$2:$B$7</c:f>
              <c:numCache>
                <c:formatCode>General</c:formatCode>
                <c:ptCount val="6"/>
                <c:pt idx="0">
                  <c:v>9</c:v>
                </c:pt>
                <c:pt idx="1">
                  <c:v>3</c:v>
                </c:pt>
                <c:pt idx="2">
                  <c:v>5</c:v>
                </c:pt>
                <c:pt idx="3">
                  <c:v>3</c:v>
                </c:pt>
                <c:pt idx="4">
                  <c:v>15</c:v>
                </c:pt>
                <c:pt idx="5">
                  <c:v>1</c:v>
                </c:pt>
              </c:numCache>
            </c:numRef>
          </c:val>
          <c:extLst>
            <c:ext xmlns:c16="http://schemas.microsoft.com/office/drawing/2014/chart" uri="{C3380CC4-5D6E-409C-BE32-E72D297353CC}">
              <c16:uniqueId val="{00000006-6AE0-49A0-A57B-9B87DA2DAC28}"/>
            </c:ext>
          </c:extLst>
        </c:ser>
        <c:dLbls>
          <c:dLblPos val="inEnd"/>
          <c:showLegendKey val="0"/>
          <c:showVal val="1"/>
          <c:showCatName val="0"/>
          <c:showSerName val="0"/>
          <c:showPercent val="0"/>
          <c:showBubbleSize val="0"/>
        </c:dLbls>
        <c:gapWidth val="100"/>
        <c:overlap val="-24"/>
        <c:axId val="490799848"/>
        <c:axId val="490801488"/>
      </c:barChart>
      <c:catAx>
        <c:axId val="4907998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801488"/>
        <c:crosses val="autoZero"/>
        <c:auto val="1"/>
        <c:lblAlgn val="ctr"/>
        <c:lblOffset val="100"/>
        <c:noMultiLvlLbl val="0"/>
      </c:catAx>
      <c:valAx>
        <c:axId val="490801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GB" dirty="0"/>
                  <a:t>count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799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Project Type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count</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invertIfNegative val="0"/>
          <c:dPt>
            <c:idx val="0"/>
            <c:invertIfNegative val="0"/>
            <c:bubble3D val="0"/>
            <c:spPr>
              <a:solidFill>
                <a:srgbClr val="0070C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1-332B-41A2-8EC8-9DC4962540AE}"/>
              </c:ext>
            </c:extLst>
          </c:dPt>
          <c:dPt>
            <c:idx val="1"/>
            <c:invertIfNegative val="0"/>
            <c:bubble3D val="0"/>
            <c:spPr>
              <a:solidFill>
                <a:srgbClr val="00B05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3-332B-41A2-8EC8-9DC4962540AE}"/>
              </c:ext>
            </c:extLst>
          </c:dPt>
          <c:dPt>
            <c:idx val="2"/>
            <c:invertIfNegative val="0"/>
            <c:bubble3D val="0"/>
            <c:spPr>
              <a:solidFill>
                <a:srgbClr val="FF000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5-332B-41A2-8EC8-9DC4962540AE}"/>
              </c:ext>
            </c:extLst>
          </c:dPt>
          <c:dPt>
            <c:idx val="4"/>
            <c:invertIfNegative val="0"/>
            <c:bubble3D val="0"/>
            <c:spPr>
              <a:solidFill>
                <a:srgbClr val="FFFF0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7-332B-41A2-8EC8-9DC4962540AE}"/>
              </c:ext>
            </c:extLst>
          </c:dPt>
          <c:dPt>
            <c:idx val="5"/>
            <c:invertIfNegative val="0"/>
            <c:bubble3D val="0"/>
            <c:spPr>
              <a:solidFill>
                <a:srgbClr val="00B0F0"/>
              </a:soli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9-332B-41A2-8EC8-9DC4962540A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Foglio1!$A$2:$A$7</c:f>
              <c:strCache>
                <c:ptCount val="6"/>
                <c:pt idx="0">
                  <c:v>SCHOOL</c:v>
                </c:pt>
                <c:pt idx="1">
                  <c:v>COMPANY</c:v>
                </c:pt>
                <c:pt idx="2">
                  <c:v>UNIVERSITY</c:v>
                </c:pt>
                <c:pt idx="3">
                  <c:v>SUPERMARKET</c:v>
                </c:pt>
                <c:pt idx="4">
                  <c:v>BANK</c:v>
                </c:pt>
                <c:pt idx="5">
                  <c:v>CINEMA</c:v>
                </c:pt>
              </c:strCache>
            </c:strRef>
          </c:cat>
          <c:val>
            <c:numRef>
              <c:f>Foglio1!$B$2:$B$7</c:f>
              <c:numCache>
                <c:formatCode>General</c:formatCode>
                <c:ptCount val="6"/>
                <c:pt idx="0">
                  <c:v>6</c:v>
                </c:pt>
                <c:pt idx="1">
                  <c:v>3</c:v>
                </c:pt>
                <c:pt idx="2">
                  <c:v>1</c:v>
                </c:pt>
                <c:pt idx="3">
                  <c:v>1</c:v>
                </c:pt>
                <c:pt idx="4">
                  <c:v>10</c:v>
                </c:pt>
                <c:pt idx="5">
                  <c:v>1</c:v>
                </c:pt>
              </c:numCache>
            </c:numRef>
          </c:val>
          <c:extLst>
            <c:ext xmlns:c16="http://schemas.microsoft.com/office/drawing/2014/chart" uri="{C3380CC4-5D6E-409C-BE32-E72D297353CC}">
              <c16:uniqueId val="{0000000A-332B-41A2-8EC8-9DC4962540AE}"/>
            </c:ext>
          </c:extLst>
        </c:ser>
        <c:dLbls>
          <c:dLblPos val="inEnd"/>
          <c:showLegendKey val="0"/>
          <c:showVal val="1"/>
          <c:showCatName val="0"/>
          <c:showSerName val="0"/>
          <c:showPercent val="0"/>
          <c:showBubbleSize val="0"/>
        </c:dLbls>
        <c:gapWidth val="100"/>
        <c:overlap val="-24"/>
        <c:axId val="490799848"/>
        <c:axId val="490801488"/>
      </c:barChart>
      <c:catAx>
        <c:axId val="4907998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801488"/>
        <c:crosses val="autoZero"/>
        <c:auto val="1"/>
        <c:lblAlgn val="ctr"/>
        <c:lblOffset val="100"/>
        <c:noMultiLvlLbl val="0"/>
      </c:catAx>
      <c:valAx>
        <c:axId val="490801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GB" dirty="0"/>
                  <a:t>count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490799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EEB95-937C-4EA2-82C1-5706B64DEE33}" type="datetimeFigureOut">
              <a:rPr lang="en-GB" smtClean="0"/>
              <a:t>10/07/2017</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2FEBA-E44B-4A3C-84FB-06922A605573}" type="slidenum">
              <a:rPr lang="en-GB" smtClean="0"/>
              <a:t>‹N›</a:t>
            </a:fld>
            <a:endParaRPr lang="en-GB"/>
          </a:p>
        </p:txBody>
      </p:sp>
    </p:spTree>
    <p:extLst>
      <p:ext uri="{BB962C8B-B14F-4D97-AF65-F5344CB8AC3E}">
        <p14:creationId xmlns:p14="http://schemas.microsoft.com/office/powerpoint/2010/main" val="300751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96C2FEBA-E44B-4A3C-84FB-06922A605573}" type="slidenum">
              <a:rPr lang="en-GB" smtClean="0"/>
              <a:t>28</a:t>
            </a:fld>
            <a:endParaRPr lang="en-GB"/>
          </a:p>
        </p:txBody>
      </p:sp>
    </p:spTree>
    <p:extLst>
      <p:ext uri="{BB962C8B-B14F-4D97-AF65-F5344CB8AC3E}">
        <p14:creationId xmlns:p14="http://schemas.microsoft.com/office/powerpoint/2010/main" val="156357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F40D58D-2C7C-4D1B-99F0-1CB677089F90}" type="datetimeFigureOut">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9EA546-CC0A-4213-87D2-22619E3ADAA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9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F40D58D-2C7C-4D1B-99F0-1CB677089F90}" type="datetimeFigureOut">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9EA546-CC0A-4213-87D2-22619E3ADAA4}" type="slidenum">
              <a:rPr lang="it-IT" smtClean="0"/>
              <a:t>‹N›</a:t>
            </a:fld>
            <a:endParaRPr lang="it-IT"/>
          </a:p>
        </p:txBody>
      </p:sp>
    </p:spTree>
    <p:extLst>
      <p:ext uri="{BB962C8B-B14F-4D97-AF65-F5344CB8AC3E}">
        <p14:creationId xmlns:p14="http://schemas.microsoft.com/office/powerpoint/2010/main" val="29994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F40D58D-2C7C-4D1B-99F0-1CB677089F90}" type="datetimeFigureOut">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9EA546-CC0A-4213-87D2-22619E3ADAA4}" type="slidenum">
              <a:rPr lang="it-IT" smtClean="0"/>
              <a:t>‹N›</a:t>
            </a:fld>
            <a:endParaRPr lang="it-IT"/>
          </a:p>
        </p:txBody>
      </p:sp>
    </p:spTree>
    <p:extLst>
      <p:ext uri="{BB962C8B-B14F-4D97-AF65-F5344CB8AC3E}">
        <p14:creationId xmlns:p14="http://schemas.microsoft.com/office/powerpoint/2010/main" val="312811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F40D58D-2C7C-4D1B-99F0-1CB677089F90}" type="datetimeFigureOut">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9EA546-CC0A-4213-87D2-22619E3ADAA4}" type="slidenum">
              <a:rPr lang="it-IT" smtClean="0"/>
              <a:t>‹N›</a:t>
            </a:fld>
            <a:endParaRPr lang="it-IT"/>
          </a:p>
        </p:txBody>
      </p:sp>
    </p:spTree>
    <p:extLst>
      <p:ext uri="{BB962C8B-B14F-4D97-AF65-F5344CB8AC3E}">
        <p14:creationId xmlns:p14="http://schemas.microsoft.com/office/powerpoint/2010/main" val="374395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F40D58D-2C7C-4D1B-99F0-1CB677089F90}" type="datetimeFigureOut">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9EA546-CC0A-4213-87D2-22619E3ADAA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20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F40D58D-2C7C-4D1B-99F0-1CB677089F90}" type="datetimeFigureOut">
              <a:rPr lang="it-IT" smtClean="0"/>
              <a:t>10/07/2017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69EA546-CC0A-4213-87D2-22619E3ADAA4}" type="slidenum">
              <a:rPr lang="it-IT" smtClean="0"/>
              <a:t>‹N›</a:t>
            </a:fld>
            <a:endParaRPr lang="it-IT"/>
          </a:p>
        </p:txBody>
      </p:sp>
    </p:spTree>
    <p:extLst>
      <p:ext uri="{BB962C8B-B14F-4D97-AF65-F5344CB8AC3E}">
        <p14:creationId xmlns:p14="http://schemas.microsoft.com/office/powerpoint/2010/main" val="292739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F40D58D-2C7C-4D1B-99F0-1CB677089F90}" type="datetimeFigureOut">
              <a:rPr lang="it-IT" smtClean="0"/>
              <a:t>10/07/2017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69EA546-CC0A-4213-87D2-22619E3ADAA4}" type="slidenum">
              <a:rPr lang="it-IT" smtClean="0"/>
              <a:t>‹N›</a:t>
            </a:fld>
            <a:endParaRPr lang="it-IT"/>
          </a:p>
        </p:txBody>
      </p:sp>
    </p:spTree>
    <p:extLst>
      <p:ext uri="{BB962C8B-B14F-4D97-AF65-F5344CB8AC3E}">
        <p14:creationId xmlns:p14="http://schemas.microsoft.com/office/powerpoint/2010/main" val="429379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AF40D58D-2C7C-4D1B-99F0-1CB677089F90}" type="datetimeFigureOut">
              <a:rPr lang="it-IT" smtClean="0"/>
              <a:t>10/07/2017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69EA546-CC0A-4213-87D2-22619E3ADAA4}" type="slidenum">
              <a:rPr lang="it-IT" smtClean="0"/>
              <a:t>‹N›</a:t>
            </a:fld>
            <a:endParaRPr lang="it-IT"/>
          </a:p>
        </p:txBody>
      </p:sp>
    </p:spTree>
    <p:extLst>
      <p:ext uri="{BB962C8B-B14F-4D97-AF65-F5344CB8AC3E}">
        <p14:creationId xmlns:p14="http://schemas.microsoft.com/office/powerpoint/2010/main" val="99411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40D58D-2C7C-4D1B-99F0-1CB677089F90}" type="datetimeFigureOut">
              <a:rPr lang="it-IT" smtClean="0"/>
              <a:t>10/07/2017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669EA546-CC0A-4213-87D2-22619E3ADAA4}" type="slidenum">
              <a:rPr lang="it-IT" smtClean="0"/>
              <a:t>‹N›</a:t>
            </a:fld>
            <a:endParaRPr lang="it-IT"/>
          </a:p>
        </p:txBody>
      </p:sp>
    </p:spTree>
    <p:extLst>
      <p:ext uri="{BB962C8B-B14F-4D97-AF65-F5344CB8AC3E}">
        <p14:creationId xmlns:p14="http://schemas.microsoft.com/office/powerpoint/2010/main" val="197884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40D58D-2C7C-4D1B-99F0-1CB677089F90}" type="datetimeFigureOut">
              <a:rPr lang="it-IT" smtClean="0"/>
              <a:t>10/07/2017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9EA546-CC0A-4213-87D2-22619E3ADAA4}" type="slidenum">
              <a:rPr lang="it-IT" smtClean="0"/>
              <a:t>‹N›</a:t>
            </a:fld>
            <a:endParaRPr lang="it-IT"/>
          </a:p>
        </p:txBody>
      </p:sp>
    </p:spTree>
    <p:extLst>
      <p:ext uri="{BB962C8B-B14F-4D97-AF65-F5344CB8AC3E}">
        <p14:creationId xmlns:p14="http://schemas.microsoft.com/office/powerpoint/2010/main" val="360649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F40D58D-2C7C-4D1B-99F0-1CB677089F90}" type="datetimeFigureOut">
              <a:rPr lang="it-IT" smtClean="0"/>
              <a:t>10/07/2017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69EA546-CC0A-4213-87D2-22619E3ADAA4}" type="slidenum">
              <a:rPr lang="it-IT" smtClean="0"/>
              <a:t>‹N›</a:t>
            </a:fld>
            <a:endParaRPr lang="it-IT"/>
          </a:p>
        </p:txBody>
      </p:sp>
    </p:spTree>
    <p:extLst>
      <p:ext uri="{BB962C8B-B14F-4D97-AF65-F5344CB8AC3E}">
        <p14:creationId xmlns:p14="http://schemas.microsoft.com/office/powerpoint/2010/main" val="90227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40D58D-2C7C-4D1B-99F0-1CB677089F90}" type="datetimeFigureOut">
              <a:rPr lang="it-IT" smtClean="0"/>
              <a:t>10/07/2017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9EA546-CC0A-4213-87D2-22619E3ADAA4}"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6501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 name="Immagine 3" descr="Immagine che contiene cosa&#10;&#10;Descrizione generata con affidabilità molto elevata">
            <a:extLst>
              <a:ext uri="{FF2B5EF4-FFF2-40B4-BE49-F238E27FC236}">
                <a16:creationId xmlns:a16="http://schemas.microsoft.com/office/drawing/2014/main" id="{B16655EA-89F0-4F31-902F-D35ACDC2C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1654" y="620720"/>
            <a:ext cx="2466005" cy="2466005"/>
          </a:xfrm>
          <a:prstGeom prst="rect">
            <a:avLst/>
          </a:prstGeom>
        </p:spPr>
      </p:pic>
      <p:pic>
        <p:nvPicPr>
          <p:cNvPr id="5" name="Immagine 4">
            <a:extLst>
              <a:ext uri="{FF2B5EF4-FFF2-40B4-BE49-F238E27FC236}">
                <a16:creationId xmlns:a16="http://schemas.microsoft.com/office/drawing/2014/main" id="{29DA3534-D171-433E-BF9F-D6CD13E2D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56" y="3576923"/>
            <a:ext cx="4014250" cy="1532954"/>
          </a:xfrm>
          <a:prstGeom prst="rect">
            <a:avLst/>
          </a:prstGeom>
        </p:spPr>
      </p:pic>
      <p:sp>
        <p:nvSpPr>
          <p:cNvPr id="2" name="Titolo 1">
            <a:extLst>
              <a:ext uri="{FF2B5EF4-FFF2-40B4-BE49-F238E27FC236}">
                <a16:creationId xmlns:a16="http://schemas.microsoft.com/office/drawing/2014/main" id="{EFE2524F-C017-4488-8039-6A191D5BD743}"/>
              </a:ext>
            </a:extLst>
          </p:cNvPr>
          <p:cNvSpPr>
            <a:spLocks noGrp="1"/>
          </p:cNvSpPr>
          <p:nvPr>
            <p:ph type="ctrTitle"/>
          </p:nvPr>
        </p:nvSpPr>
        <p:spPr>
          <a:xfrm>
            <a:off x="5289754" y="639097"/>
            <a:ext cx="6253317" cy="3686015"/>
          </a:xfrm>
        </p:spPr>
        <p:txBody>
          <a:bodyPr>
            <a:normAutofit/>
          </a:bodyPr>
          <a:lstStyle/>
          <a:p>
            <a:r>
              <a:rPr lang="en-GB"/>
              <a:t>Prioritizing P.B.I.s</a:t>
            </a:r>
            <a:endParaRPr lang="en-GB" dirty="0"/>
          </a:p>
        </p:txBody>
      </p:sp>
      <p:sp>
        <p:nvSpPr>
          <p:cNvPr id="3" name="Sottotitolo 2">
            <a:extLst>
              <a:ext uri="{FF2B5EF4-FFF2-40B4-BE49-F238E27FC236}">
                <a16:creationId xmlns:a16="http://schemas.microsoft.com/office/drawing/2014/main" id="{904DDB05-90FA-4074-A5F2-275C07215992}"/>
              </a:ext>
            </a:extLst>
          </p:cNvPr>
          <p:cNvSpPr>
            <a:spLocks noGrp="1"/>
          </p:cNvSpPr>
          <p:nvPr>
            <p:ph type="subTitle" idx="1"/>
          </p:nvPr>
        </p:nvSpPr>
        <p:spPr>
          <a:xfrm>
            <a:off x="5289753" y="4455621"/>
            <a:ext cx="6269347" cy="1238616"/>
          </a:xfrm>
        </p:spPr>
        <p:txBody>
          <a:bodyPr>
            <a:normAutofit/>
          </a:bodyPr>
          <a:lstStyle/>
          <a:p>
            <a:pPr>
              <a:lnSpc>
                <a:spcPct val="70000"/>
              </a:lnSpc>
            </a:pPr>
            <a:r>
              <a:rPr lang="it-IT" sz="1300">
                <a:solidFill>
                  <a:schemeClr val="tx1">
                    <a:lumMod val="85000"/>
                    <a:lumOff val="15000"/>
                  </a:schemeClr>
                </a:solidFill>
              </a:rPr>
              <a:t>A Machine Learning Approach</a:t>
            </a:r>
          </a:p>
          <a:p>
            <a:pPr>
              <a:lnSpc>
                <a:spcPct val="70000"/>
              </a:lnSpc>
            </a:pPr>
            <a:endParaRPr lang="it-IT" sz="1300">
              <a:solidFill>
                <a:schemeClr val="tx1">
                  <a:lumMod val="85000"/>
                  <a:lumOff val="15000"/>
                </a:schemeClr>
              </a:solidFill>
            </a:endParaRPr>
          </a:p>
          <a:p>
            <a:pPr>
              <a:lnSpc>
                <a:spcPct val="70000"/>
              </a:lnSpc>
            </a:pPr>
            <a:r>
              <a:rPr lang="en-US" sz="1300">
                <a:solidFill>
                  <a:schemeClr val="tx1">
                    <a:lumMod val="85000"/>
                    <a:lumOff val="15000"/>
                  </a:schemeClr>
                </a:solidFill>
              </a:rPr>
              <a:t>Written and developed by </a:t>
            </a:r>
          </a:p>
          <a:p>
            <a:pPr>
              <a:lnSpc>
                <a:spcPct val="70000"/>
              </a:lnSpc>
            </a:pPr>
            <a:r>
              <a:rPr lang="en-US" sz="1300">
                <a:solidFill>
                  <a:schemeClr val="tx1">
                    <a:lumMod val="85000"/>
                    <a:lumOff val="15000"/>
                  </a:schemeClr>
                </a:solidFill>
              </a:rPr>
              <a:t>Davide Mastricci</a:t>
            </a:r>
            <a:endParaRPr lang="it-IT" sz="1300">
              <a:solidFill>
                <a:schemeClr val="tx1">
                  <a:lumMod val="85000"/>
                  <a:lumOff val="15000"/>
                </a:schemeClr>
              </a:solidFill>
            </a:endParaRPr>
          </a:p>
        </p:txBody>
      </p:sp>
    </p:spTree>
    <p:extLst>
      <p:ext uri="{BB962C8B-B14F-4D97-AF65-F5344CB8AC3E}">
        <p14:creationId xmlns:p14="http://schemas.microsoft.com/office/powerpoint/2010/main" val="43354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10;&#10;Descrizione generata con affidabilità elevata">
            <a:extLst>
              <a:ext uri="{FF2B5EF4-FFF2-40B4-BE49-F238E27FC236}">
                <a16:creationId xmlns:a16="http://schemas.microsoft.com/office/drawing/2014/main" id="{38182846-3D07-4B72-8A4D-65B17B1D0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570" y="2213593"/>
            <a:ext cx="3135109" cy="2876462"/>
          </a:xfrm>
          <a:prstGeom prst="rect">
            <a:avLst/>
          </a:prstGeom>
        </p:spPr>
      </p:pic>
      <p:sp>
        <p:nvSpPr>
          <p:cNvPr id="2" name="Titolo 1">
            <a:extLst>
              <a:ext uri="{FF2B5EF4-FFF2-40B4-BE49-F238E27FC236}">
                <a16:creationId xmlns:a16="http://schemas.microsoft.com/office/drawing/2014/main" id="{0F49EBCA-D62B-4AFD-9361-8A2904223A80}"/>
              </a:ext>
            </a:extLst>
          </p:cNvPr>
          <p:cNvSpPr>
            <a:spLocks noGrp="1"/>
          </p:cNvSpPr>
          <p:nvPr>
            <p:ph type="title"/>
          </p:nvPr>
        </p:nvSpPr>
        <p:spPr>
          <a:xfrm>
            <a:off x="1097280" y="286603"/>
            <a:ext cx="10058400" cy="1450757"/>
          </a:xfrm>
        </p:spPr>
        <p:txBody>
          <a:bodyPr>
            <a:normAutofit/>
          </a:bodyPr>
          <a:lstStyle/>
          <a:p>
            <a:r>
              <a:rPr lang="en-GB" b="1" dirty="0"/>
              <a:t>Introduction to Scrum: Solution overview</a:t>
            </a:r>
            <a:endParaRPr lang="en-GB" dirty="0"/>
          </a:p>
        </p:txBody>
      </p:sp>
      <p:sp>
        <p:nvSpPr>
          <p:cNvPr id="3" name="Segnaposto contenuto 2">
            <a:extLst>
              <a:ext uri="{FF2B5EF4-FFF2-40B4-BE49-F238E27FC236}">
                <a16:creationId xmlns:a16="http://schemas.microsoft.com/office/drawing/2014/main" id="{A2896C53-CC20-46A4-A543-ACE5A4B5BA61}"/>
              </a:ext>
            </a:extLst>
          </p:cNvPr>
          <p:cNvSpPr>
            <a:spLocks noGrp="1"/>
          </p:cNvSpPr>
          <p:nvPr>
            <p:ph idx="1"/>
          </p:nvPr>
        </p:nvSpPr>
        <p:spPr>
          <a:xfrm>
            <a:off x="1097279" y="1845734"/>
            <a:ext cx="6454987" cy="4023360"/>
          </a:xfrm>
        </p:spPr>
        <p:txBody>
          <a:bodyPr>
            <a:normAutofit/>
          </a:bodyPr>
          <a:lstStyle/>
          <a:p>
            <a:r>
              <a:rPr lang="en-GB" b="1" dirty="0"/>
              <a:t>Warning!</a:t>
            </a:r>
          </a:p>
          <a:p>
            <a:endParaRPr lang="en-GB" dirty="0"/>
          </a:p>
          <a:p>
            <a:r>
              <a:rPr lang="en-US" dirty="0"/>
              <a:t>The choice of these models may not be the best, the purpose of this experiment is not to provide the best solution but rather to understand if this approach can produce some results</a:t>
            </a:r>
            <a:endParaRPr lang="en-GB" dirty="0"/>
          </a:p>
        </p:txBody>
      </p:sp>
    </p:spTree>
    <p:extLst>
      <p:ext uri="{BB962C8B-B14F-4D97-AF65-F5344CB8AC3E}">
        <p14:creationId xmlns:p14="http://schemas.microsoft.com/office/powerpoint/2010/main" val="336323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968AD6-0214-459E-9DE3-E8B264C015DD}"/>
              </a:ext>
            </a:extLst>
          </p:cNvPr>
          <p:cNvSpPr>
            <a:spLocks noGrp="1"/>
          </p:cNvSpPr>
          <p:nvPr>
            <p:ph type="title"/>
          </p:nvPr>
        </p:nvSpPr>
        <p:spPr/>
        <p:txBody>
          <a:bodyPr/>
          <a:lstStyle/>
          <a:p>
            <a:r>
              <a:rPr lang="it-IT" b="1" dirty="0"/>
              <a:t>Data </a:t>
            </a:r>
            <a:r>
              <a:rPr lang="en-GB" b="1" dirty="0"/>
              <a:t>Overview</a:t>
            </a:r>
            <a:endParaRPr lang="en-GB" dirty="0"/>
          </a:p>
        </p:txBody>
      </p:sp>
      <p:sp>
        <p:nvSpPr>
          <p:cNvPr id="3" name="Segnaposto contenuto 2">
            <a:extLst>
              <a:ext uri="{FF2B5EF4-FFF2-40B4-BE49-F238E27FC236}">
                <a16:creationId xmlns:a16="http://schemas.microsoft.com/office/drawing/2014/main" id="{D22824D6-7E39-4F29-AFD9-DB22F9D281F9}"/>
              </a:ext>
            </a:extLst>
          </p:cNvPr>
          <p:cNvSpPr>
            <a:spLocks noGrp="1"/>
          </p:cNvSpPr>
          <p:nvPr>
            <p:ph idx="1"/>
          </p:nvPr>
        </p:nvSpPr>
        <p:spPr/>
        <p:txBody>
          <a:bodyPr anchor="ctr"/>
          <a:lstStyle/>
          <a:p>
            <a:r>
              <a:rPr lang="en-GB" dirty="0"/>
              <a:t>Dataset:</a:t>
            </a:r>
          </a:p>
          <a:p>
            <a:pPr lvl="1"/>
            <a:r>
              <a:rPr lang="en-GB" b="1" dirty="0"/>
              <a:t>150</a:t>
            </a:r>
            <a:r>
              <a:rPr lang="en-GB" dirty="0"/>
              <a:t> patterns (PBIs)</a:t>
            </a:r>
          </a:p>
          <a:p>
            <a:pPr lvl="1"/>
            <a:r>
              <a:rPr lang="en-GB" b="1" dirty="0"/>
              <a:t>14</a:t>
            </a:r>
            <a:r>
              <a:rPr lang="en-GB" dirty="0"/>
              <a:t> numerical features + </a:t>
            </a:r>
            <a:r>
              <a:rPr lang="en-GB" b="1" dirty="0"/>
              <a:t>2</a:t>
            </a:r>
            <a:r>
              <a:rPr lang="en-GB" dirty="0"/>
              <a:t> descriptive</a:t>
            </a:r>
            <a:r>
              <a:rPr lang="it-IT" dirty="0"/>
              <a:t> features</a:t>
            </a:r>
          </a:p>
          <a:p>
            <a:pPr lvl="1"/>
            <a:r>
              <a:rPr lang="it-IT" b="1" dirty="0"/>
              <a:t>5 </a:t>
            </a:r>
            <a:r>
              <a:rPr lang="it-IT" dirty="0"/>
              <a:t>class (</a:t>
            </a:r>
            <a:r>
              <a:rPr lang="en-GB" dirty="0"/>
              <a:t>Priorities</a:t>
            </a:r>
            <a:r>
              <a:rPr lang="it-IT" dirty="0"/>
              <a:t>)</a:t>
            </a:r>
          </a:p>
          <a:p>
            <a:pPr lvl="1"/>
            <a:r>
              <a:rPr lang="it-IT" b="1" dirty="0"/>
              <a:t>6</a:t>
            </a:r>
            <a:r>
              <a:rPr lang="it-IT" dirty="0"/>
              <a:t> </a:t>
            </a:r>
            <a:r>
              <a:rPr lang="en-GB" dirty="0"/>
              <a:t>projects</a:t>
            </a:r>
            <a:r>
              <a:rPr lang="it-IT" dirty="0"/>
              <a:t> </a:t>
            </a:r>
            <a:r>
              <a:rPr lang="en-GB" dirty="0"/>
              <a:t>involved</a:t>
            </a:r>
            <a:r>
              <a:rPr lang="it-IT" dirty="0"/>
              <a:t> </a:t>
            </a:r>
          </a:p>
          <a:p>
            <a:pPr lvl="1"/>
            <a:r>
              <a:rPr lang="it-IT" b="1" dirty="0"/>
              <a:t>3</a:t>
            </a:r>
            <a:r>
              <a:rPr lang="it-IT" dirty="0"/>
              <a:t> </a:t>
            </a:r>
            <a:r>
              <a:rPr lang="en-GB" dirty="0"/>
              <a:t>different</a:t>
            </a:r>
            <a:r>
              <a:rPr lang="it-IT" dirty="0"/>
              <a:t> time </a:t>
            </a:r>
            <a:r>
              <a:rPr lang="en-GB" dirty="0"/>
              <a:t>periods</a:t>
            </a:r>
          </a:p>
          <a:p>
            <a:pPr lvl="1"/>
            <a:endParaRPr lang="en-GB" dirty="0"/>
          </a:p>
        </p:txBody>
      </p:sp>
    </p:spTree>
    <p:extLst>
      <p:ext uri="{BB962C8B-B14F-4D97-AF65-F5344CB8AC3E}">
        <p14:creationId xmlns:p14="http://schemas.microsoft.com/office/powerpoint/2010/main" val="142866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62FB62-3B86-485E-BA22-46C0EDE2D49F}"/>
              </a:ext>
            </a:extLst>
          </p:cNvPr>
          <p:cNvSpPr>
            <a:spLocks noGrp="1"/>
          </p:cNvSpPr>
          <p:nvPr>
            <p:ph type="title"/>
          </p:nvPr>
        </p:nvSpPr>
        <p:spPr/>
        <p:txBody>
          <a:bodyPr/>
          <a:lstStyle/>
          <a:p>
            <a:r>
              <a:rPr lang="it-IT" b="1" dirty="0"/>
              <a:t>Data </a:t>
            </a:r>
            <a:r>
              <a:rPr lang="en-GB" b="1" dirty="0"/>
              <a:t>Overview</a:t>
            </a:r>
            <a:endParaRPr lang="en-GB" dirty="0"/>
          </a:p>
        </p:txBody>
      </p:sp>
      <p:sp>
        <p:nvSpPr>
          <p:cNvPr id="6" name="Segnaposto testo 5">
            <a:extLst>
              <a:ext uri="{FF2B5EF4-FFF2-40B4-BE49-F238E27FC236}">
                <a16:creationId xmlns:a16="http://schemas.microsoft.com/office/drawing/2014/main" id="{F00A1590-09BF-4943-B044-FA9954E98ED7}"/>
              </a:ext>
            </a:extLst>
          </p:cNvPr>
          <p:cNvSpPr>
            <a:spLocks noGrp="1"/>
          </p:cNvSpPr>
          <p:nvPr>
            <p:ph type="body" idx="1"/>
          </p:nvPr>
        </p:nvSpPr>
        <p:spPr/>
        <p:txBody>
          <a:bodyPr/>
          <a:lstStyle/>
          <a:p>
            <a:r>
              <a:rPr lang="en-GB" b="1" dirty="0"/>
              <a:t>projects</a:t>
            </a:r>
          </a:p>
        </p:txBody>
      </p:sp>
      <p:sp>
        <p:nvSpPr>
          <p:cNvPr id="7" name="Segnaposto contenuto 6">
            <a:extLst>
              <a:ext uri="{FF2B5EF4-FFF2-40B4-BE49-F238E27FC236}">
                <a16:creationId xmlns:a16="http://schemas.microsoft.com/office/drawing/2014/main" id="{AE8629A6-3893-452D-8881-84C6A37EA5E3}"/>
              </a:ext>
            </a:extLst>
          </p:cNvPr>
          <p:cNvSpPr>
            <a:spLocks noGrp="1"/>
          </p:cNvSpPr>
          <p:nvPr>
            <p:ph sz="half" idx="2"/>
          </p:nvPr>
        </p:nvSpPr>
        <p:spPr/>
        <p:txBody>
          <a:bodyPr anchor="b"/>
          <a:lstStyle/>
          <a:p>
            <a:pPr>
              <a:buFont typeface="Courier New" panose="02070309020205020404" pitchFamily="49" charset="0"/>
              <a:buChar char="o"/>
            </a:pPr>
            <a:r>
              <a:rPr lang="en-US" dirty="0"/>
              <a:t> BANK</a:t>
            </a:r>
          </a:p>
          <a:p>
            <a:pPr>
              <a:buFont typeface="Courier New" panose="02070309020205020404" pitchFamily="49" charset="0"/>
              <a:buChar char="o"/>
            </a:pPr>
            <a:r>
              <a:rPr lang="en-US" dirty="0"/>
              <a:t> CINEMA</a:t>
            </a:r>
          </a:p>
          <a:p>
            <a:pPr>
              <a:buFont typeface="Courier New" panose="02070309020205020404" pitchFamily="49" charset="0"/>
              <a:buChar char="o"/>
            </a:pPr>
            <a:r>
              <a:rPr lang="en-US" dirty="0"/>
              <a:t> COMPANY</a:t>
            </a:r>
          </a:p>
          <a:p>
            <a:pPr>
              <a:buFont typeface="Courier New" panose="02070309020205020404" pitchFamily="49" charset="0"/>
              <a:buChar char="o"/>
            </a:pPr>
            <a:r>
              <a:rPr lang="en-US" dirty="0"/>
              <a:t> SCHOOL</a:t>
            </a:r>
          </a:p>
          <a:p>
            <a:pPr>
              <a:buFont typeface="Courier New" panose="02070309020205020404" pitchFamily="49" charset="0"/>
              <a:buChar char="o"/>
            </a:pPr>
            <a:r>
              <a:rPr lang="en-US" dirty="0"/>
              <a:t> SUPERMARKET</a:t>
            </a:r>
          </a:p>
          <a:p>
            <a:pPr>
              <a:buFont typeface="Courier New" panose="02070309020205020404" pitchFamily="49" charset="0"/>
              <a:buChar char="o"/>
            </a:pPr>
            <a:r>
              <a:rPr lang="en-US" dirty="0"/>
              <a:t> UNIVERISITY</a:t>
            </a:r>
          </a:p>
          <a:p>
            <a:pPr>
              <a:buFont typeface="Courier New" panose="02070309020205020404" pitchFamily="49" charset="0"/>
              <a:buChar char="o"/>
            </a:pPr>
            <a:endParaRPr lang="en-GB" dirty="0"/>
          </a:p>
        </p:txBody>
      </p:sp>
      <p:sp>
        <p:nvSpPr>
          <p:cNvPr id="8" name="Segnaposto testo 7">
            <a:extLst>
              <a:ext uri="{FF2B5EF4-FFF2-40B4-BE49-F238E27FC236}">
                <a16:creationId xmlns:a16="http://schemas.microsoft.com/office/drawing/2014/main" id="{04602F86-8B41-45EF-8EF0-F731FB871037}"/>
              </a:ext>
            </a:extLst>
          </p:cNvPr>
          <p:cNvSpPr>
            <a:spLocks noGrp="1"/>
          </p:cNvSpPr>
          <p:nvPr>
            <p:ph type="body" sz="quarter" idx="3"/>
          </p:nvPr>
        </p:nvSpPr>
        <p:spPr/>
        <p:txBody>
          <a:bodyPr/>
          <a:lstStyle/>
          <a:p>
            <a:r>
              <a:rPr lang="en-GB" b="1" dirty="0"/>
              <a:t>Time periods</a:t>
            </a:r>
          </a:p>
        </p:txBody>
      </p:sp>
      <p:sp>
        <p:nvSpPr>
          <p:cNvPr id="9" name="Segnaposto contenuto 8">
            <a:extLst>
              <a:ext uri="{FF2B5EF4-FFF2-40B4-BE49-F238E27FC236}">
                <a16:creationId xmlns:a16="http://schemas.microsoft.com/office/drawing/2014/main" id="{3D12BCBA-5DA0-4166-8362-F7FE3BD3FCC7}"/>
              </a:ext>
            </a:extLst>
          </p:cNvPr>
          <p:cNvSpPr>
            <a:spLocks noGrp="1"/>
          </p:cNvSpPr>
          <p:nvPr>
            <p:ph sz="quarter" idx="4"/>
          </p:nvPr>
        </p:nvSpPr>
        <p:spPr/>
        <p:txBody>
          <a:bodyPr anchor="ctr"/>
          <a:lstStyle/>
          <a:p>
            <a:pPr>
              <a:buFont typeface="Courier New" panose="02070309020205020404" pitchFamily="49" charset="0"/>
              <a:buChar char="o"/>
            </a:pPr>
            <a:r>
              <a:rPr lang="en-US" dirty="0"/>
              <a:t> BANK and CINEMA were completed in period </a:t>
            </a:r>
            <a:r>
              <a:rPr lang="en-US" i="1" dirty="0"/>
              <a:t>t</a:t>
            </a:r>
            <a:r>
              <a:rPr lang="en-US" baseline="-25000" dirty="0"/>
              <a:t>1</a:t>
            </a:r>
          </a:p>
          <a:p>
            <a:pPr>
              <a:buFont typeface="Courier New" panose="02070309020205020404" pitchFamily="49" charset="0"/>
              <a:buChar char="o"/>
            </a:pPr>
            <a:r>
              <a:rPr lang="en-US" dirty="0"/>
              <a:t> COMPANY was completed in period </a:t>
            </a:r>
            <a:r>
              <a:rPr lang="en-US" i="1" dirty="0"/>
              <a:t>t</a:t>
            </a:r>
            <a:r>
              <a:rPr lang="en-US" baseline="-25000" dirty="0"/>
              <a:t>2</a:t>
            </a:r>
            <a:r>
              <a:rPr lang="en-US" dirty="0"/>
              <a:t>;</a:t>
            </a:r>
          </a:p>
          <a:p>
            <a:pPr>
              <a:buFont typeface="Courier New" panose="02070309020205020404" pitchFamily="49" charset="0"/>
              <a:buChar char="o"/>
            </a:pPr>
            <a:r>
              <a:rPr lang="en-US" dirty="0"/>
              <a:t> SUPERMARKET, SCHOOL and UNIVERISITY ware completed in period </a:t>
            </a:r>
            <a:r>
              <a:rPr lang="en-US" i="1" dirty="0"/>
              <a:t>t</a:t>
            </a:r>
            <a:r>
              <a:rPr lang="en-US" baseline="-25000" dirty="0"/>
              <a:t>3</a:t>
            </a:r>
            <a:endParaRPr lang="en-GB" baseline="-25000" dirty="0"/>
          </a:p>
        </p:txBody>
      </p:sp>
    </p:spTree>
    <p:extLst>
      <p:ext uri="{BB962C8B-B14F-4D97-AF65-F5344CB8AC3E}">
        <p14:creationId xmlns:p14="http://schemas.microsoft.com/office/powerpoint/2010/main" val="403870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095BA6D-D85A-409A-A91E-DDCD427E0037}"/>
              </a:ext>
            </a:extLst>
          </p:cNvPr>
          <p:cNvSpPr>
            <a:spLocks noGrp="1"/>
          </p:cNvSpPr>
          <p:nvPr>
            <p:ph type="title"/>
          </p:nvPr>
        </p:nvSpPr>
        <p:spPr>
          <a:xfrm>
            <a:off x="990932" y="286603"/>
            <a:ext cx="6750987" cy="1450757"/>
          </a:xfrm>
        </p:spPr>
        <p:txBody>
          <a:bodyPr>
            <a:normAutofit/>
          </a:bodyPr>
          <a:lstStyle/>
          <a:p>
            <a:r>
              <a:rPr lang="it-IT" b="1">
                <a:solidFill>
                  <a:schemeClr val="accent2"/>
                </a:solidFill>
              </a:rPr>
              <a:t>Data </a:t>
            </a:r>
            <a:r>
              <a:rPr lang="en-GB" b="1">
                <a:solidFill>
                  <a:schemeClr val="accent2"/>
                </a:solidFill>
              </a:rPr>
              <a:t>Overview: Features pt.1</a:t>
            </a:r>
            <a:endParaRPr lang="en-GB">
              <a:solidFill>
                <a:schemeClr val="accent2"/>
              </a:solidFill>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F06B19F-D2B1-427D-9900-FF8D65EB658F}"/>
                  </a:ext>
                </a:extLst>
              </p:cNvPr>
              <p:cNvSpPr>
                <a:spLocks noGrp="1"/>
              </p:cNvSpPr>
              <p:nvPr>
                <p:ph idx="1"/>
              </p:nvPr>
            </p:nvSpPr>
            <p:spPr>
              <a:xfrm>
                <a:off x="1044204" y="2023962"/>
                <a:ext cx="6697715" cy="3845131"/>
              </a:xfrm>
            </p:spPr>
            <p:txBody>
              <a:bodyPr>
                <a:noAutofit/>
              </a:bodyPr>
              <a:lstStyle/>
              <a:p>
                <a:pPr marL="457200" indent="-457200">
                  <a:lnSpc>
                    <a:spcPct val="70000"/>
                  </a:lnSpc>
                  <a:buFont typeface="+mj-lt"/>
                  <a:buAutoNum type="arabicPeriod"/>
                </a:pPr>
                <a:r>
                  <a:rPr lang="en-US" sz="1600" b="1" dirty="0"/>
                  <a:t>NUMBER OF REVISION FOR THAT PBIs: 	</a:t>
                </a:r>
                <a14:m>
                  <m:oMath xmlns:m="http://schemas.openxmlformats.org/officeDocument/2006/math">
                    <m:r>
                      <a:rPr lang="it-IT" sz="1600" b="1" i="0" smtClean="0">
                        <a:latin typeface="Cambria Math" panose="02040503050406030204" pitchFamily="18" charset="0"/>
                      </a:rPr>
                      <m:t> </m:t>
                    </m:r>
                    <m:r>
                      <a:rPr lang="it-IT" sz="1600" b="0" i="1">
                        <a:latin typeface="Cambria Math" panose="02040503050406030204" pitchFamily="18" charset="0"/>
                      </a:rPr>
                      <m:t>𝑥</m:t>
                    </m:r>
                    <m:r>
                      <a:rPr lang="it-IT" sz="1600" b="0" i="1">
                        <a:latin typeface="Cambria Math" panose="02040503050406030204" pitchFamily="18" charset="0"/>
                        <a:ea typeface="Cambria Math" panose="02040503050406030204" pitchFamily="18" charset="0"/>
                      </a:rPr>
                      <m:t>≥0</m:t>
                    </m:r>
                    <m:r>
                      <a:rPr lang="it-IT" sz="1600" b="0" i="1" smtClean="0">
                        <a:latin typeface="Cambria Math" panose="02040503050406030204" pitchFamily="18" charset="0"/>
                        <a:ea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𝑥</m:t>
                    </m:r>
                    <m:r>
                      <a:rPr lang="it-IT" sz="1600" b="0" i="1" smtClean="0">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ℕ</m:t>
                    </m:r>
                  </m:oMath>
                </a14:m>
                <a:endParaRPr lang="en-GB" sz="1600" i="1" dirty="0"/>
              </a:p>
              <a:p>
                <a:pPr marL="457200" indent="-457200">
                  <a:lnSpc>
                    <a:spcPct val="70000"/>
                  </a:lnSpc>
                  <a:buFont typeface="+mj-lt"/>
                  <a:buAutoNum type="arabicPeriod"/>
                </a:pPr>
                <a:r>
                  <a:rPr lang="it-IT" sz="1600" b="1" dirty="0"/>
                  <a:t>LEVEL OF REUSABILITY:		</a:t>
                </a:r>
                <a14:m>
                  <m:oMath xmlns:m="http://schemas.openxmlformats.org/officeDocument/2006/math">
                    <m:r>
                      <a:rPr lang="it-IT" sz="1600" b="0" i="1" smtClean="0">
                        <a:latin typeface="Cambria Math" panose="02040503050406030204" pitchFamily="18" charset="0"/>
                      </a:rPr>
                      <m:t>1</m:t>
                    </m:r>
                    <m:r>
                      <a:rPr lang="it-IT" sz="1600" b="1"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𝑥</m:t>
                    </m:r>
                    <m:r>
                      <a:rPr lang="it-IT" sz="1600" b="1" i="1">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m:t>
                    </m:r>
                    <m:r>
                      <m:rPr>
                        <m:nor/>
                      </m:rPr>
                      <a:rPr lang="it-IT" sz="1600" i="1"/>
                      <m:t>active</m:t>
                    </m:r>
                    <m:r>
                      <m:rPr>
                        <m:nor/>
                      </m:rPr>
                      <a:rPr lang="it-IT" sz="1600" i="1"/>
                      <m:t> </m:t>
                    </m:r>
                    <m:r>
                      <m:rPr>
                        <m:nor/>
                      </m:rPr>
                      <a:rPr lang="it-IT" sz="1600" i="1"/>
                      <m:t>projects</m:t>
                    </m:r>
                  </m:oMath>
                </a14:m>
                <a:r>
                  <a:rPr lang="en-GB" sz="1600" i="1" dirty="0"/>
                  <a:t>, </a:t>
                </a:r>
                <a14:m>
                  <m:oMath xmlns:m="http://schemas.openxmlformats.org/officeDocument/2006/math">
                    <m:r>
                      <a:rPr lang="it-IT" sz="1600" i="1">
                        <a:latin typeface="Cambria Math" panose="02040503050406030204" pitchFamily="18" charset="0"/>
                        <a:ea typeface="Cambria Math" panose="02040503050406030204" pitchFamily="18" charset="0"/>
                      </a:rPr>
                      <m:t>𝑥</m:t>
                    </m:r>
                    <m:r>
                      <a:rPr lang="it-IT" sz="1600" i="1">
                        <a:latin typeface="Cambria Math" panose="02040503050406030204" pitchFamily="18" charset="0"/>
                        <a:ea typeface="Cambria Math" panose="02040503050406030204" pitchFamily="18" charset="0"/>
                      </a:rPr>
                      <m:t>∈</m:t>
                    </m:r>
                    <m:r>
                      <a:rPr lang="el-GR" sz="1600" i="1" smtClean="0">
                        <a:latin typeface="Cambria Math" panose="02040503050406030204" pitchFamily="18" charset="0"/>
                        <a:ea typeface="Cambria Math" panose="02040503050406030204" pitchFamily="18" charset="0"/>
                      </a:rPr>
                      <m:t>ℕ</m:t>
                    </m:r>
                  </m:oMath>
                </a14:m>
                <a:endParaRPr lang="en-GB" sz="1600" i="1" dirty="0"/>
              </a:p>
              <a:p>
                <a:pPr marL="457200" indent="-457200">
                  <a:lnSpc>
                    <a:spcPct val="70000"/>
                  </a:lnSpc>
                  <a:buFont typeface="+mj-lt"/>
                  <a:buAutoNum type="arabicPeriod"/>
                </a:pPr>
                <a:r>
                  <a:rPr lang="it-IT" sz="1600" b="1" dirty="0"/>
                  <a:t>LEVEL OF UNDERSTENDING:		</a:t>
                </a:r>
                <a14:m>
                  <m:oMath xmlns:m="http://schemas.openxmlformats.org/officeDocument/2006/math">
                    <m:r>
                      <a:rPr lang="it-IT" sz="1600" i="1">
                        <a:latin typeface="Cambria Math" panose="02040503050406030204" pitchFamily="18" charset="0"/>
                      </a:rPr>
                      <m:t>1</m:t>
                    </m:r>
                    <m:r>
                      <a:rPr lang="it-IT" sz="1600" b="1"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𝑥</m:t>
                    </m:r>
                    <m:r>
                      <a:rPr lang="it-IT" sz="1600" b="1" i="1" smtClean="0">
                        <a:latin typeface="Cambria Math" panose="02040503050406030204" pitchFamily="18" charset="0"/>
                        <a:ea typeface="Cambria Math" panose="02040503050406030204" pitchFamily="18" charset="0"/>
                      </a:rPr>
                      <m:t> </m:t>
                    </m:r>
                    <m:r>
                      <a:rPr lang="it-IT" sz="1600" b="1" i="1">
                        <a:latin typeface="Cambria Math" panose="02040503050406030204" pitchFamily="18" charset="0"/>
                        <a:ea typeface="Cambria Math" panose="02040503050406030204" pitchFamily="18" charset="0"/>
                      </a:rPr>
                      <m:t>≤</m:t>
                    </m:r>
                    <m:r>
                      <m:rPr>
                        <m:nor/>
                      </m:rPr>
                      <a:rPr lang="it-IT" sz="1600" b="0" i="1" smtClean="0">
                        <a:latin typeface="Cambria Math" panose="02040503050406030204" pitchFamily="18" charset="0"/>
                        <a:ea typeface="Cambria Math" panose="02040503050406030204" pitchFamily="18" charset="0"/>
                      </a:rPr>
                      <m:t>5</m:t>
                    </m:r>
                  </m:oMath>
                </a14:m>
                <a:r>
                  <a:rPr lang="en-GB" sz="1600" i="1" dirty="0"/>
                  <a:t>,  </a:t>
                </a:r>
                <a14:m>
                  <m:oMath xmlns:m="http://schemas.openxmlformats.org/officeDocument/2006/math">
                    <m:r>
                      <a:rPr lang="it-IT" sz="1600" i="1">
                        <a:latin typeface="Cambria Math" panose="02040503050406030204" pitchFamily="18" charset="0"/>
                        <a:ea typeface="Cambria Math" panose="02040503050406030204" pitchFamily="18" charset="0"/>
                      </a:rPr>
                      <m:t>𝑥</m:t>
                    </m:r>
                    <m:r>
                      <a:rPr lang="it-IT"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ℕ</m:t>
                    </m:r>
                  </m:oMath>
                </a14:m>
                <a:endParaRPr lang="en-GB" sz="1600" i="1" dirty="0"/>
              </a:p>
              <a:p>
                <a:pPr lvl="1">
                  <a:lnSpc>
                    <a:spcPct val="70000"/>
                  </a:lnSpc>
                </a:pPr>
                <a:r>
                  <a:rPr lang="en-GB" sz="1600" i="1" dirty="0"/>
                  <a:t> 1 -&gt; </a:t>
                </a:r>
                <a:r>
                  <a:rPr lang="en-US" sz="1600" dirty="0"/>
                  <a:t>The PBI was understood at 0%</a:t>
                </a:r>
              </a:p>
              <a:p>
                <a:pPr lvl="1">
                  <a:lnSpc>
                    <a:spcPct val="70000"/>
                  </a:lnSpc>
                </a:pPr>
                <a:r>
                  <a:rPr lang="en-US" sz="1600" i="1" dirty="0"/>
                  <a:t>…</a:t>
                </a:r>
              </a:p>
              <a:p>
                <a:pPr lvl="1">
                  <a:lnSpc>
                    <a:spcPct val="70000"/>
                  </a:lnSpc>
                </a:pPr>
                <a:r>
                  <a:rPr lang="en-US" sz="1600" i="1" dirty="0"/>
                  <a:t>5 -&gt; </a:t>
                </a:r>
                <a:r>
                  <a:rPr lang="en-US" sz="1600" dirty="0"/>
                  <a:t>The PBI was understood at 100%</a:t>
                </a:r>
              </a:p>
              <a:p>
                <a:pPr marL="457200" indent="-457200">
                  <a:lnSpc>
                    <a:spcPct val="70000"/>
                  </a:lnSpc>
                  <a:buFont typeface="+mj-lt"/>
                  <a:buAutoNum type="arabicPeriod"/>
                </a:pPr>
                <a:r>
                  <a:rPr lang="it-IT" sz="1600" b="1" dirty="0"/>
                  <a:t>WORK TIME:				</a:t>
                </a:r>
                <a14:m>
                  <m:oMath xmlns:m="http://schemas.openxmlformats.org/officeDocument/2006/math">
                    <m:r>
                      <a:rPr lang="it-IT" sz="1600" b="1" i="0" smtClean="0">
                        <a:latin typeface="Cambria Math" panose="02040503050406030204" pitchFamily="18" charset="0"/>
                      </a:rPr>
                      <m:t>  </m:t>
                    </m:r>
                    <m:r>
                      <a:rPr lang="it-IT" sz="1600" i="1">
                        <a:latin typeface="Cambria Math" panose="02040503050406030204" pitchFamily="18" charset="0"/>
                      </a:rPr>
                      <m:t>𝑥</m:t>
                    </m:r>
                    <m:r>
                      <a:rPr lang="it-IT" sz="1600" i="1">
                        <a:latin typeface="Cambria Math" panose="02040503050406030204" pitchFamily="18" charset="0"/>
                        <a:ea typeface="Cambria Math" panose="02040503050406030204" pitchFamily="18" charset="0"/>
                      </a:rPr>
                      <m:t>≥0,   </m:t>
                    </m:r>
                    <m:r>
                      <a:rPr lang="it-IT" sz="1600" b="0" i="1" smtClean="0">
                        <a:latin typeface="Cambria Math" panose="02040503050406030204" pitchFamily="18" charset="0"/>
                        <a:ea typeface="Cambria Math" panose="02040503050406030204" pitchFamily="18" charset="0"/>
                      </a:rPr>
                      <m:t>𝑥</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ℝ</m:t>
                    </m:r>
                  </m:oMath>
                </a14:m>
                <a:endParaRPr lang="it-IT" sz="1600" b="0" dirty="0">
                  <a:ea typeface="Cambria Math" panose="02040503050406030204" pitchFamily="18" charset="0"/>
                </a:endParaRPr>
              </a:p>
              <a:p>
                <a:pPr marL="457200" indent="-457200">
                  <a:lnSpc>
                    <a:spcPct val="70000"/>
                  </a:lnSpc>
                  <a:buFont typeface="+mj-lt"/>
                  <a:buAutoNum type="arabicPeriod"/>
                </a:pPr>
                <a:r>
                  <a:rPr lang="it-IT" sz="1600" b="1" dirty="0"/>
                  <a:t>TECHINICAL COMPLEXITY: 			  </a:t>
                </a:r>
                <a14:m>
                  <m:oMath xmlns:m="http://schemas.openxmlformats.org/officeDocument/2006/math">
                    <m:r>
                      <a:rPr lang="it-IT" sz="1600" i="1">
                        <a:latin typeface="Cambria Math" panose="02040503050406030204" pitchFamily="18" charset="0"/>
                      </a:rPr>
                      <m:t>1</m:t>
                    </m:r>
                    <m:r>
                      <a:rPr lang="it-IT" sz="1600" b="1" i="1">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 </m:t>
                    </m:r>
                    <m:r>
                      <a:rPr lang="it-IT" sz="1600" i="1">
                        <a:latin typeface="Cambria Math" panose="02040503050406030204" pitchFamily="18" charset="0"/>
                        <a:ea typeface="Cambria Math" panose="02040503050406030204" pitchFamily="18" charset="0"/>
                      </a:rPr>
                      <m:t>𝑥</m:t>
                    </m:r>
                    <m:r>
                      <a:rPr lang="it-IT" sz="1600" b="1" i="1">
                        <a:latin typeface="Cambria Math" panose="02040503050406030204" pitchFamily="18" charset="0"/>
                        <a:ea typeface="Cambria Math" panose="02040503050406030204" pitchFamily="18" charset="0"/>
                      </a:rPr>
                      <m:t>≤</m:t>
                    </m:r>
                    <m:r>
                      <m:rPr>
                        <m:nor/>
                      </m:rPr>
                      <a:rPr lang="it-IT" sz="1600" i="1">
                        <a:latin typeface="Cambria Math" panose="02040503050406030204" pitchFamily="18" charset="0"/>
                        <a:ea typeface="Cambria Math" panose="02040503050406030204" pitchFamily="18" charset="0"/>
                      </a:rPr>
                      <m:t>5</m:t>
                    </m:r>
                  </m:oMath>
                </a14:m>
                <a:r>
                  <a:rPr lang="en-GB" sz="1600" i="1" dirty="0"/>
                  <a:t>,  </a:t>
                </a:r>
                <a14:m>
                  <m:oMath xmlns:m="http://schemas.openxmlformats.org/officeDocument/2006/math">
                    <m:r>
                      <a:rPr lang="it-IT" sz="1600" i="1">
                        <a:latin typeface="Cambria Math" panose="02040503050406030204" pitchFamily="18" charset="0"/>
                        <a:ea typeface="Cambria Math" panose="02040503050406030204" pitchFamily="18" charset="0"/>
                      </a:rPr>
                      <m:t>𝑥</m:t>
                    </m:r>
                    <m:r>
                      <a:rPr lang="it-IT"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ℕ</m:t>
                    </m:r>
                  </m:oMath>
                </a14:m>
                <a:endParaRPr lang="en-GB" sz="1600" i="1" dirty="0"/>
              </a:p>
              <a:p>
                <a:pPr lvl="1">
                  <a:lnSpc>
                    <a:spcPct val="70000"/>
                  </a:lnSpc>
                </a:pPr>
                <a:r>
                  <a:rPr lang="en-GB" sz="1600" i="1" dirty="0"/>
                  <a:t> 1 -&gt; </a:t>
                </a:r>
                <a:r>
                  <a:rPr lang="en-US" sz="1600" dirty="0"/>
                  <a:t>VERY LOW, the PBI can be accomplished by beginner new developer without problems</a:t>
                </a:r>
              </a:p>
              <a:p>
                <a:pPr lvl="1">
                  <a:lnSpc>
                    <a:spcPct val="70000"/>
                  </a:lnSpc>
                </a:pPr>
                <a:r>
                  <a:rPr lang="en-GB" sz="1600" i="1" dirty="0"/>
                  <a:t>…</a:t>
                </a:r>
              </a:p>
              <a:p>
                <a:pPr lvl="1">
                  <a:lnSpc>
                    <a:spcPct val="70000"/>
                  </a:lnSpc>
                </a:pPr>
                <a:r>
                  <a:rPr lang="en-GB" sz="1600" i="1" dirty="0"/>
                  <a:t>5 -&gt; </a:t>
                </a:r>
                <a:r>
                  <a:rPr lang="en-US" sz="1600" dirty="0"/>
                  <a:t>VERY HIGH, the PBI can only be accomplished by senior developer </a:t>
                </a:r>
                <a:endParaRPr lang="en-GB" sz="1600" i="1" dirty="0"/>
              </a:p>
              <a:p>
                <a:pPr marL="457200" indent="-457200">
                  <a:lnSpc>
                    <a:spcPct val="70000"/>
                  </a:lnSpc>
                  <a:buFont typeface="+mj-lt"/>
                  <a:buAutoNum type="arabicPeriod"/>
                </a:pPr>
                <a:endParaRPr lang="en-GB" sz="1600" i="1" dirty="0"/>
              </a:p>
              <a:p>
                <a:pPr marL="457200" indent="-457200">
                  <a:lnSpc>
                    <a:spcPct val="70000"/>
                  </a:lnSpc>
                  <a:buFont typeface="+mj-lt"/>
                  <a:buAutoNum type="arabicPeriod"/>
                </a:pPr>
                <a:endParaRPr lang="en-GB" sz="1600" i="1" dirty="0"/>
              </a:p>
              <a:p>
                <a:pPr marL="457200" indent="-457200">
                  <a:lnSpc>
                    <a:spcPct val="70000"/>
                  </a:lnSpc>
                  <a:buFont typeface="+mj-lt"/>
                  <a:buAutoNum type="arabicPeriod"/>
                </a:pPr>
                <a:endParaRPr lang="en-GB" sz="1600" i="1" dirty="0"/>
              </a:p>
              <a:p>
                <a:pPr marL="457200" indent="-457200">
                  <a:lnSpc>
                    <a:spcPct val="70000"/>
                  </a:lnSpc>
                  <a:buFont typeface="+mj-lt"/>
                  <a:buAutoNum type="arabicPeriod"/>
                </a:pPr>
                <a:endParaRPr lang="en-GB" sz="1600" i="1" dirty="0"/>
              </a:p>
              <a:p>
                <a:pPr marL="457200" indent="-457200">
                  <a:lnSpc>
                    <a:spcPct val="70000"/>
                  </a:lnSpc>
                  <a:buFont typeface="+mj-lt"/>
                  <a:buAutoNum type="arabicPeriod"/>
                </a:pPr>
                <a:endParaRPr lang="en-GB" sz="1600" i="1" dirty="0"/>
              </a:p>
            </p:txBody>
          </p:sp>
        </mc:Choice>
        <mc:Fallback xmlns="">
          <p:sp>
            <p:nvSpPr>
              <p:cNvPr id="3" name="Segnaposto contenuto 2">
                <a:extLst>
                  <a:ext uri="{FF2B5EF4-FFF2-40B4-BE49-F238E27FC236}">
                    <a16:creationId xmlns:a16="http://schemas.microsoft.com/office/drawing/2014/main" id="{5F06B19F-D2B1-427D-9900-FF8D65EB658F}"/>
                  </a:ext>
                </a:extLst>
              </p:cNvPr>
              <p:cNvSpPr>
                <a:spLocks noGrp="1" noRot="1" noChangeAspect="1" noMove="1" noResize="1" noEditPoints="1" noAdjustHandles="1" noChangeArrowheads="1" noChangeShapeType="1" noTextEdit="1"/>
              </p:cNvSpPr>
              <p:nvPr>
                <p:ph idx="1"/>
              </p:nvPr>
            </p:nvSpPr>
            <p:spPr>
              <a:xfrm>
                <a:off x="1044204" y="2023962"/>
                <a:ext cx="6697715" cy="3845131"/>
              </a:xfrm>
              <a:blipFill>
                <a:blip r:embed="rId2"/>
                <a:stretch>
                  <a:fillRect l="-1820" t="-2060"/>
                </a:stretch>
              </a:blipFill>
            </p:spPr>
            <p:txBody>
              <a:bodyPr/>
              <a:lstStyle/>
              <a:p>
                <a:r>
                  <a:rPr lang="en-GB">
                    <a:noFill/>
                  </a:rPr>
                  <a:t> </a:t>
                </a:r>
              </a:p>
            </p:txBody>
          </p:sp>
        </mc:Fallback>
      </mc:AlternateContent>
    </p:spTree>
    <p:extLst>
      <p:ext uri="{BB962C8B-B14F-4D97-AF65-F5344CB8AC3E}">
        <p14:creationId xmlns:p14="http://schemas.microsoft.com/office/powerpoint/2010/main" val="236100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095BA6D-D85A-409A-A91E-DDCD427E0037}"/>
              </a:ext>
            </a:extLst>
          </p:cNvPr>
          <p:cNvSpPr>
            <a:spLocks noGrp="1"/>
          </p:cNvSpPr>
          <p:nvPr>
            <p:ph type="title"/>
          </p:nvPr>
        </p:nvSpPr>
        <p:spPr>
          <a:xfrm>
            <a:off x="990932" y="286603"/>
            <a:ext cx="6750987" cy="1450757"/>
          </a:xfrm>
        </p:spPr>
        <p:txBody>
          <a:bodyPr>
            <a:normAutofit/>
          </a:bodyPr>
          <a:lstStyle/>
          <a:p>
            <a:r>
              <a:rPr lang="it-IT" b="1" dirty="0">
                <a:solidFill>
                  <a:schemeClr val="accent2"/>
                </a:solidFill>
              </a:rPr>
              <a:t>Data </a:t>
            </a:r>
            <a:r>
              <a:rPr lang="en-GB" b="1" dirty="0">
                <a:solidFill>
                  <a:schemeClr val="accent2"/>
                </a:solidFill>
              </a:rPr>
              <a:t>Overview: Features pt.2</a:t>
            </a:r>
            <a:endParaRPr lang="en-GB" dirty="0">
              <a:solidFill>
                <a:schemeClr val="accent2"/>
              </a:solidFill>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F06B19F-D2B1-427D-9900-FF8D65EB658F}"/>
                  </a:ext>
                </a:extLst>
              </p:cNvPr>
              <p:cNvSpPr>
                <a:spLocks noGrp="1"/>
              </p:cNvSpPr>
              <p:nvPr>
                <p:ph idx="1"/>
              </p:nvPr>
            </p:nvSpPr>
            <p:spPr>
              <a:xfrm>
                <a:off x="1044204" y="2023962"/>
                <a:ext cx="6697715" cy="3845131"/>
              </a:xfrm>
            </p:spPr>
            <p:txBody>
              <a:bodyPr>
                <a:noAutofit/>
              </a:bodyPr>
              <a:lstStyle/>
              <a:p>
                <a:pPr marL="457200" indent="-457200">
                  <a:buFont typeface="+mj-lt"/>
                  <a:buAutoNum type="arabicPeriod" startAt="6"/>
                </a:pPr>
                <a:r>
                  <a:rPr lang="it-IT" sz="1400" b="1" dirty="0"/>
                  <a:t>TIME CONSTRAINT: 			</a:t>
                </a:r>
                <a14:m>
                  <m:oMath xmlns:m="http://schemas.openxmlformats.org/officeDocument/2006/math">
                    <m:r>
                      <a:rPr lang="it-IT" sz="1400" i="1" dirty="0" smtClean="0">
                        <a:latin typeface="Cambria Math" panose="02040503050406030204" pitchFamily="18" charset="0"/>
                      </a:rPr>
                      <m:t>1</m:t>
                    </m:r>
                    <m:r>
                      <a:rPr lang="it-IT" sz="1400" b="1" i="1" dirty="0" smtClean="0">
                        <a:latin typeface="Cambria Math" panose="02040503050406030204" pitchFamily="18" charset="0"/>
                        <a:ea typeface="Cambria Math" panose="02040503050406030204" pitchFamily="18" charset="0"/>
                      </a:rPr>
                      <m:t>≤</m:t>
                    </m:r>
                    <m:r>
                      <a:rPr lang="it-IT" sz="1400" i="1" dirty="0" smtClean="0">
                        <a:latin typeface="Cambria Math" panose="02040503050406030204" pitchFamily="18" charset="0"/>
                        <a:ea typeface="Cambria Math" panose="02040503050406030204" pitchFamily="18" charset="0"/>
                      </a:rPr>
                      <m:t> </m:t>
                    </m:r>
                    <m:r>
                      <a:rPr lang="it-IT" sz="1400" i="1" dirty="0" smtClean="0">
                        <a:latin typeface="Cambria Math" panose="02040503050406030204" pitchFamily="18" charset="0"/>
                        <a:ea typeface="Cambria Math" panose="02040503050406030204" pitchFamily="18" charset="0"/>
                      </a:rPr>
                      <m:t>𝑥</m:t>
                    </m:r>
                    <m:r>
                      <a:rPr lang="it-IT" sz="1400" b="1" i="1" dirty="0">
                        <a:latin typeface="Cambria Math" panose="02040503050406030204" pitchFamily="18" charset="0"/>
                        <a:ea typeface="Cambria Math" panose="02040503050406030204" pitchFamily="18" charset="0"/>
                      </a:rPr>
                      <m:t>≤</m:t>
                    </m:r>
                    <m:r>
                      <m:rPr>
                        <m:nor/>
                      </m:rPr>
                      <a:rPr lang="it-IT" sz="1400" i="1">
                        <a:latin typeface="Cambria Math" panose="02040503050406030204" pitchFamily="18" charset="0"/>
                        <a:ea typeface="Cambria Math" panose="02040503050406030204" pitchFamily="18" charset="0"/>
                      </a:rPr>
                      <m:t>5</m:t>
                    </m:r>
                  </m:oMath>
                </a14:m>
                <a:r>
                  <a:rPr lang="en-GB" sz="1400" i="1" dirty="0"/>
                  <a:t>,  </a:t>
                </a:r>
                <a14:m>
                  <m:oMath xmlns:m="http://schemas.openxmlformats.org/officeDocument/2006/math">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r>
                      <a:rPr lang="el-GR" sz="1400" i="1">
                        <a:latin typeface="Cambria Math" panose="02040503050406030204" pitchFamily="18" charset="0"/>
                        <a:ea typeface="Cambria Math" panose="02040503050406030204" pitchFamily="18" charset="0"/>
                      </a:rPr>
                      <m:t>ℕ</m:t>
                    </m:r>
                  </m:oMath>
                </a14:m>
                <a:endParaRPr lang="en-GB" sz="1400" i="1" dirty="0"/>
              </a:p>
              <a:p>
                <a:pPr marL="578358" lvl="1" indent="-285750"/>
                <a:r>
                  <a:rPr lang="en-GB" sz="1200" i="1" dirty="0"/>
                  <a:t>1 -&gt; </a:t>
                </a:r>
                <a:r>
                  <a:rPr lang="it-IT" sz="1200" dirty="0"/>
                  <a:t>No </a:t>
                </a:r>
                <a:r>
                  <a:rPr lang="en-GB" sz="1200" dirty="0"/>
                  <a:t>urgency</a:t>
                </a:r>
              </a:p>
              <a:p>
                <a:pPr marL="578358" lvl="1" indent="-285750"/>
                <a:r>
                  <a:rPr lang="it-IT" sz="1200" i="1" dirty="0"/>
                  <a:t>…</a:t>
                </a:r>
              </a:p>
              <a:p>
                <a:pPr marL="578358" lvl="1" indent="-285750"/>
                <a:r>
                  <a:rPr lang="it-IT" sz="1200" i="1" dirty="0"/>
                  <a:t>5 -&gt; </a:t>
                </a:r>
                <a:r>
                  <a:rPr lang="en-GB" sz="1200" dirty="0"/>
                  <a:t>Very</a:t>
                </a:r>
                <a:r>
                  <a:rPr lang="it-IT" sz="1200" dirty="0"/>
                  <a:t> high </a:t>
                </a:r>
                <a:r>
                  <a:rPr lang="en-GB" sz="1200" dirty="0"/>
                  <a:t>urgency</a:t>
                </a:r>
                <a:endParaRPr lang="en-GB" sz="1200" i="1" dirty="0"/>
              </a:p>
              <a:p>
                <a:pPr marL="457200" indent="-457200">
                  <a:buFont typeface="+mj-lt"/>
                  <a:buAutoNum type="arabicPeriod" startAt="6"/>
                </a:pPr>
                <a:r>
                  <a:rPr lang="en-US" sz="1400" b="1" dirty="0"/>
                  <a:t>LEVEL OF DEPENDENCY WITH OTHER PBIs:		</a:t>
                </a:r>
                <a14:m>
                  <m:oMath xmlns:m="http://schemas.openxmlformats.org/officeDocument/2006/math">
                    <m:r>
                      <a:rPr lang="it-IT" sz="1400" i="1">
                        <a:latin typeface="Cambria Math" panose="02040503050406030204" pitchFamily="18" charset="0"/>
                      </a:rPr>
                      <m:t>1</m:t>
                    </m:r>
                    <m:r>
                      <a:rPr lang="it-IT" sz="1400" b="1"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 </m:t>
                    </m:r>
                    <m:r>
                      <a:rPr lang="it-IT" sz="1400" i="1">
                        <a:latin typeface="Cambria Math" panose="02040503050406030204" pitchFamily="18" charset="0"/>
                        <a:ea typeface="Cambria Math" panose="02040503050406030204" pitchFamily="18" charset="0"/>
                      </a:rPr>
                      <m:t>𝑥</m:t>
                    </m:r>
                    <m:r>
                      <a:rPr lang="it-IT" sz="1400" b="1" i="1">
                        <a:latin typeface="Cambria Math" panose="02040503050406030204" pitchFamily="18" charset="0"/>
                        <a:ea typeface="Cambria Math" panose="02040503050406030204" pitchFamily="18" charset="0"/>
                      </a:rPr>
                      <m:t>≤</m:t>
                    </m:r>
                    <m:r>
                      <m:rPr>
                        <m:nor/>
                      </m:rPr>
                      <a:rPr lang="it-IT" sz="1400" i="1">
                        <a:latin typeface="Cambria Math" panose="02040503050406030204" pitchFamily="18" charset="0"/>
                        <a:ea typeface="Cambria Math" panose="02040503050406030204" pitchFamily="18" charset="0"/>
                      </a:rPr>
                      <m:t>3</m:t>
                    </m:r>
                  </m:oMath>
                </a14:m>
                <a:r>
                  <a:rPr lang="en-GB" sz="1400" i="1" dirty="0"/>
                  <a:t>,  </a:t>
                </a:r>
                <a14:m>
                  <m:oMath xmlns:m="http://schemas.openxmlformats.org/officeDocument/2006/math">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r>
                      <a:rPr lang="el-GR" sz="1400" i="1">
                        <a:latin typeface="Cambria Math" panose="02040503050406030204" pitchFamily="18" charset="0"/>
                        <a:ea typeface="Cambria Math" panose="02040503050406030204" pitchFamily="18" charset="0"/>
                      </a:rPr>
                      <m:t>ℕ</m:t>
                    </m:r>
                  </m:oMath>
                </a14:m>
                <a:endParaRPr lang="it-IT" sz="1400" i="1" dirty="0">
                  <a:ea typeface="Cambria Math" panose="02040503050406030204" pitchFamily="18" charset="0"/>
                </a:endParaRPr>
              </a:p>
              <a:p>
                <a:pPr marL="749808" lvl="1" indent="-457200"/>
                <a:r>
                  <a:rPr lang="en-GB" sz="1200" i="1" dirty="0"/>
                  <a:t>1 -&gt; </a:t>
                </a:r>
                <a:r>
                  <a:rPr lang="en-US" sz="1200" dirty="0"/>
                  <a:t>The PBI have not dependency with other PBIs</a:t>
                </a:r>
              </a:p>
              <a:p>
                <a:pPr marL="749808" lvl="1" indent="-457200"/>
                <a:r>
                  <a:rPr lang="en-US" sz="1200" i="1" dirty="0"/>
                  <a:t>2 -&gt; </a:t>
                </a:r>
                <a:r>
                  <a:rPr lang="en-US" sz="1200" dirty="0"/>
                  <a:t>The PBI has some dependency with other PBIs bat it can be completed autonomously in large part</a:t>
                </a:r>
              </a:p>
              <a:p>
                <a:pPr marL="749808" lvl="1" indent="-457200"/>
                <a:r>
                  <a:rPr lang="en-US" sz="1200" i="1" dirty="0"/>
                  <a:t>3 -&gt; </a:t>
                </a:r>
                <a:r>
                  <a:rPr lang="en-US" sz="1200" dirty="0"/>
                  <a:t>The PBI has a lot of dependency and it can't be completed before other PBIs are completed</a:t>
                </a:r>
                <a:endParaRPr lang="en-GB" sz="1200" i="1" dirty="0"/>
              </a:p>
              <a:p>
                <a:pPr marL="457200" indent="-457200">
                  <a:buFont typeface="+mj-lt"/>
                  <a:buAutoNum type="arabicPeriod" startAt="6"/>
                </a:pPr>
                <a:r>
                  <a:rPr lang="en-US" sz="1400" b="1" dirty="0"/>
                  <a:t>NUMBER OF SIMILAR PBIs ACCOMPLISHED:      </a:t>
                </a:r>
                <a14:m>
                  <m:oMath xmlns:m="http://schemas.openxmlformats.org/officeDocument/2006/math">
                    <m:r>
                      <a:rPr lang="it-IT" sz="1400" i="1">
                        <a:latin typeface="Cambria Math" panose="02040503050406030204" pitchFamily="18" charset="0"/>
                      </a:rPr>
                      <m:t>1</m:t>
                    </m:r>
                    <m:r>
                      <a:rPr lang="it-IT" sz="1400" b="1"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 </m:t>
                    </m:r>
                    <m:r>
                      <a:rPr lang="it-IT" sz="1400" i="1">
                        <a:latin typeface="Cambria Math" panose="02040503050406030204" pitchFamily="18" charset="0"/>
                        <a:ea typeface="Cambria Math" panose="02040503050406030204" pitchFamily="18" charset="0"/>
                      </a:rPr>
                      <m:t>𝑥</m:t>
                    </m:r>
                    <m:r>
                      <a:rPr lang="it-IT" sz="1400" b="1"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m:t>
                    </m:r>
                    <m:r>
                      <m:rPr>
                        <m:nor/>
                      </m:rPr>
                      <a:rPr lang="it-IT" sz="1400" b="0" i="1" smtClean="0">
                        <a:latin typeface="Cambria Math" panose="02040503050406030204" pitchFamily="18" charset="0"/>
                        <a:ea typeface="Cambria Math" panose="02040503050406030204" pitchFamily="18" charset="0"/>
                      </a:rPr>
                      <m:t>past</m:t>
                    </m:r>
                    <m:r>
                      <m:rPr>
                        <m:nor/>
                      </m:rPr>
                      <a:rPr lang="it-IT" sz="1400" b="0" i="1" smtClean="0">
                        <a:latin typeface="Cambria Math" panose="02040503050406030204" pitchFamily="18" charset="0"/>
                        <a:ea typeface="Cambria Math" panose="02040503050406030204" pitchFamily="18" charset="0"/>
                      </a:rPr>
                      <m:t> </m:t>
                    </m:r>
                    <m:r>
                      <m:rPr>
                        <m:nor/>
                      </m:rPr>
                      <a:rPr lang="it-IT" sz="1400" b="0" i="1" smtClean="0">
                        <a:latin typeface="Cambria Math" panose="02040503050406030204" pitchFamily="18" charset="0"/>
                        <a:ea typeface="Cambria Math" panose="02040503050406030204" pitchFamily="18" charset="0"/>
                      </a:rPr>
                      <m:t>project</m:t>
                    </m:r>
                    <m:r>
                      <m:rPr>
                        <m:nor/>
                      </m:rPr>
                      <a:rPr lang="it-IT" sz="1400" b="0" i="1" smtClean="0">
                        <a:latin typeface="Cambria Math" panose="02040503050406030204" pitchFamily="18" charset="0"/>
                        <a:ea typeface="Cambria Math" panose="02040503050406030204" pitchFamily="18" charset="0"/>
                      </a:rPr>
                      <m:t>′</m:t>
                    </m:r>
                    <m:r>
                      <m:rPr>
                        <m:nor/>
                      </m:rPr>
                      <a:rPr lang="it-IT" sz="1400" b="0" i="1" smtClean="0">
                        <a:latin typeface="Cambria Math" panose="02040503050406030204" pitchFamily="18" charset="0"/>
                        <a:ea typeface="Cambria Math" panose="02040503050406030204" pitchFamily="18" charset="0"/>
                      </a:rPr>
                      <m:t>s</m:t>
                    </m:r>
                    <m:r>
                      <m:rPr>
                        <m:nor/>
                      </m:rPr>
                      <a:rPr lang="it-IT" sz="1400" b="0" i="1" smtClean="0">
                        <a:latin typeface="Cambria Math" panose="02040503050406030204" pitchFamily="18" charset="0"/>
                        <a:ea typeface="Cambria Math" panose="02040503050406030204" pitchFamily="18" charset="0"/>
                      </a:rPr>
                      <m:t> </m:t>
                    </m:r>
                    <m:r>
                      <m:rPr>
                        <m:nor/>
                      </m:rPr>
                      <a:rPr lang="en-US" sz="1400" i="1"/>
                      <m:t>PBIs</m:t>
                    </m:r>
                    <m:r>
                      <m:rPr>
                        <m:nor/>
                      </m:rPr>
                      <a:rPr lang="en-US" sz="1400" i="1"/>
                      <m:t> </m:t>
                    </m:r>
                    <m:r>
                      <m:rPr>
                        <m:nor/>
                      </m:rPr>
                      <a:rPr lang="it-IT" sz="1400" i="1"/>
                      <m:t> </m:t>
                    </m:r>
                  </m:oMath>
                </a14:m>
                <a:r>
                  <a:rPr lang="en-GB" sz="1400" i="1" dirty="0"/>
                  <a:t>							, </a:t>
                </a:r>
                <a14:m>
                  <m:oMath xmlns:m="http://schemas.openxmlformats.org/officeDocument/2006/math">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r>
                      <a:rPr lang="el-GR" sz="1400" i="1">
                        <a:latin typeface="Cambria Math" panose="02040503050406030204" pitchFamily="18" charset="0"/>
                        <a:ea typeface="Cambria Math" panose="02040503050406030204" pitchFamily="18" charset="0"/>
                      </a:rPr>
                      <m:t>ℕ</m:t>
                    </m:r>
                  </m:oMath>
                </a14:m>
                <a:endParaRPr lang="en-GB" sz="1400" dirty="0"/>
              </a:p>
              <a:p>
                <a:pPr marL="457200" indent="-457200">
                  <a:buFont typeface="+mj-lt"/>
                  <a:buAutoNum type="arabicPeriod" startAt="6"/>
                </a:pPr>
                <a:r>
                  <a:rPr lang="en-GB" sz="1400" b="1" dirty="0"/>
                  <a:t>RETURN ON INVESTMENT: 			</a:t>
                </a:r>
                <a14:m>
                  <m:oMath xmlns:m="http://schemas.openxmlformats.org/officeDocument/2006/math">
                    <m:r>
                      <a:rPr lang="it-IT" sz="1400" i="1">
                        <a:latin typeface="Cambria Math" panose="02040503050406030204" pitchFamily="18" charset="0"/>
                      </a:rPr>
                      <m:t>1</m:t>
                    </m:r>
                    <m:r>
                      <a:rPr lang="it-IT" sz="1400" b="1"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 </m:t>
                    </m:r>
                    <m:r>
                      <a:rPr lang="it-IT" sz="1400" i="1">
                        <a:latin typeface="Cambria Math" panose="02040503050406030204" pitchFamily="18" charset="0"/>
                        <a:ea typeface="Cambria Math" panose="02040503050406030204" pitchFamily="18" charset="0"/>
                      </a:rPr>
                      <m:t>𝑥</m:t>
                    </m:r>
                    <m:r>
                      <a:rPr lang="it-IT" sz="1400" b="1" i="1">
                        <a:latin typeface="Cambria Math" panose="02040503050406030204" pitchFamily="18" charset="0"/>
                        <a:ea typeface="Cambria Math" panose="02040503050406030204" pitchFamily="18" charset="0"/>
                      </a:rPr>
                      <m:t>≤</m:t>
                    </m:r>
                    <m:r>
                      <m:rPr>
                        <m:nor/>
                      </m:rPr>
                      <a:rPr lang="it-IT" sz="1400" i="1">
                        <a:latin typeface="Cambria Math" panose="02040503050406030204" pitchFamily="18" charset="0"/>
                        <a:ea typeface="Cambria Math" panose="02040503050406030204" pitchFamily="18" charset="0"/>
                      </a:rPr>
                      <m:t>5</m:t>
                    </m:r>
                  </m:oMath>
                </a14:m>
                <a:r>
                  <a:rPr lang="en-GB" sz="1400" i="1" dirty="0"/>
                  <a:t>,  </a:t>
                </a:r>
                <a14:m>
                  <m:oMath xmlns:m="http://schemas.openxmlformats.org/officeDocument/2006/math">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r>
                      <a:rPr lang="el-GR" sz="1400" i="1">
                        <a:latin typeface="Cambria Math" panose="02040503050406030204" pitchFamily="18" charset="0"/>
                        <a:ea typeface="Cambria Math" panose="02040503050406030204" pitchFamily="18" charset="0"/>
                      </a:rPr>
                      <m:t>ℕ</m:t>
                    </m:r>
                  </m:oMath>
                </a14:m>
                <a:endParaRPr lang="en-GB" sz="1400" i="1" dirty="0"/>
              </a:p>
              <a:p>
                <a:pPr marL="749808" lvl="1" indent="-457200"/>
                <a:r>
                  <a:rPr lang="en-GB" sz="1200" i="1" dirty="0"/>
                  <a:t> 1 -&gt; </a:t>
                </a:r>
                <a:r>
                  <a:rPr lang="en-US" sz="1200" dirty="0"/>
                  <a:t>the PBI has a ROI between 0% and 25%</a:t>
                </a:r>
              </a:p>
              <a:p>
                <a:pPr marL="749808" lvl="1" indent="-457200"/>
                <a:r>
                  <a:rPr lang="en-US" sz="1200" i="1" dirty="0"/>
                  <a:t>…</a:t>
                </a:r>
              </a:p>
              <a:p>
                <a:pPr marL="749808" lvl="1" indent="-457200"/>
                <a:r>
                  <a:rPr lang="en-US" sz="1200" i="1" dirty="0"/>
                  <a:t>5 -&gt; </a:t>
                </a:r>
                <a:r>
                  <a:rPr lang="en-US" sz="1200" dirty="0"/>
                  <a:t>the PBI has a ROI is over 100%</a:t>
                </a:r>
                <a:endParaRPr lang="en-GB" sz="1200" i="1" dirty="0"/>
              </a:p>
              <a:p>
                <a:pPr marL="457200" indent="-457200">
                  <a:buFont typeface="+mj-lt"/>
                  <a:buAutoNum type="arabicPeriod" startAt="6"/>
                </a:pPr>
                <a:endParaRPr lang="en-GB" sz="1400" b="1" dirty="0"/>
              </a:p>
            </p:txBody>
          </p:sp>
        </mc:Choice>
        <mc:Fallback xmlns="">
          <p:sp>
            <p:nvSpPr>
              <p:cNvPr id="3" name="Segnaposto contenuto 2">
                <a:extLst>
                  <a:ext uri="{FF2B5EF4-FFF2-40B4-BE49-F238E27FC236}">
                    <a16:creationId xmlns:a16="http://schemas.microsoft.com/office/drawing/2014/main" id="{5F06B19F-D2B1-427D-9900-FF8D65EB658F}"/>
                  </a:ext>
                </a:extLst>
              </p:cNvPr>
              <p:cNvSpPr>
                <a:spLocks noGrp="1" noRot="1" noChangeAspect="1" noMove="1" noResize="1" noEditPoints="1" noAdjustHandles="1" noChangeArrowheads="1" noChangeShapeType="1" noTextEdit="1"/>
              </p:cNvSpPr>
              <p:nvPr>
                <p:ph idx="1"/>
              </p:nvPr>
            </p:nvSpPr>
            <p:spPr>
              <a:xfrm>
                <a:off x="1044204" y="2023962"/>
                <a:ext cx="6697715" cy="3845131"/>
              </a:xfrm>
              <a:blipFill>
                <a:blip r:embed="rId2"/>
                <a:stretch>
                  <a:fillRect l="-1638" t="-951" r="-637" b="-2694"/>
                </a:stretch>
              </a:blipFill>
            </p:spPr>
            <p:txBody>
              <a:bodyPr/>
              <a:lstStyle/>
              <a:p>
                <a:r>
                  <a:rPr lang="en-GB">
                    <a:noFill/>
                  </a:rPr>
                  <a:t> </a:t>
                </a:r>
              </a:p>
            </p:txBody>
          </p:sp>
        </mc:Fallback>
      </mc:AlternateContent>
    </p:spTree>
    <p:extLst>
      <p:ext uri="{BB962C8B-B14F-4D97-AF65-F5344CB8AC3E}">
        <p14:creationId xmlns:p14="http://schemas.microsoft.com/office/powerpoint/2010/main" val="225344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095BA6D-D85A-409A-A91E-DDCD427E0037}"/>
              </a:ext>
            </a:extLst>
          </p:cNvPr>
          <p:cNvSpPr>
            <a:spLocks noGrp="1"/>
          </p:cNvSpPr>
          <p:nvPr>
            <p:ph type="title"/>
          </p:nvPr>
        </p:nvSpPr>
        <p:spPr>
          <a:xfrm>
            <a:off x="990932" y="286603"/>
            <a:ext cx="6750987" cy="1450757"/>
          </a:xfrm>
        </p:spPr>
        <p:txBody>
          <a:bodyPr>
            <a:normAutofit/>
          </a:bodyPr>
          <a:lstStyle/>
          <a:p>
            <a:r>
              <a:rPr lang="it-IT" b="1" dirty="0">
                <a:solidFill>
                  <a:schemeClr val="accent2"/>
                </a:solidFill>
              </a:rPr>
              <a:t>Data </a:t>
            </a:r>
            <a:r>
              <a:rPr lang="en-GB" b="1" dirty="0">
                <a:solidFill>
                  <a:schemeClr val="accent2"/>
                </a:solidFill>
              </a:rPr>
              <a:t>Overview: Features pt.3</a:t>
            </a:r>
            <a:endParaRPr lang="en-GB" dirty="0">
              <a:solidFill>
                <a:schemeClr val="accent2"/>
              </a:solidFill>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F06B19F-D2B1-427D-9900-FF8D65EB658F}"/>
                  </a:ext>
                </a:extLst>
              </p:cNvPr>
              <p:cNvSpPr>
                <a:spLocks noGrp="1"/>
              </p:cNvSpPr>
              <p:nvPr>
                <p:ph idx="1"/>
              </p:nvPr>
            </p:nvSpPr>
            <p:spPr>
              <a:xfrm>
                <a:off x="1044204" y="2023962"/>
                <a:ext cx="6697715" cy="3845131"/>
              </a:xfrm>
            </p:spPr>
            <p:txBody>
              <a:bodyPr>
                <a:noAutofit/>
              </a:bodyPr>
              <a:lstStyle/>
              <a:p>
                <a:pPr marL="457200" indent="-457200">
                  <a:buFont typeface="+mj-lt"/>
                  <a:buAutoNum type="arabicPeriod" startAt="10"/>
                </a:pPr>
                <a:r>
                  <a:rPr lang="en-US" sz="1200" b="1" dirty="0"/>
                  <a:t>LEVEL OF IMPACT ON BRAND OR REPUTATION: 		</a:t>
                </a:r>
                <a14:m>
                  <m:oMath xmlns:m="http://schemas.openxmlformats.org/officeDocument/2006/math">
                    <m:r>
                      <a:rPr lang="it-IT" sz="1200" i="1" dirty="0">
                        <a:latin typeface="Cambria Math" panose="02040503050406030204" pitchFamily="18" charset="0"/>
                      </a:rPr>
                      <m:t>0</m:t>
                    </m:r>
                    <m:r>
                      <a:rPr lang="it-IT" sz="1200" b="1" i="1">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 </m:t>
                    </m:r>
                    <m:r>
                      <a:rPr lang="it-IT" sz="1200" i="1">
                        <a:latin typeface="Cambria Math" panose="02040503050406030204" pitchFamily="18" charset="0"/>
                        <a:ea typeface="Cambria Math" panose="02040503050406030204" pitchFamily="18" charset="0"/>
                      </a:rPr>
                      <m:t>𝑥</m:t>
                    </m:r>
                    <m:r>
                      <a:rPr lang="it-IT" sz="1200" b="1" i="1">
                        <a:latin typeface="Cambria Math" panose="02040503050406030204" pitchFamily="18" charset="0"/>
                        <a:ea typeface="Cambria Math" panose="02040503050406030204" pitchFamily="18" charset="0"/>
                      </a:rPr>
                      <m:t>≤</m:t>
                    </m:r>
                    <m:r>
                      <m:rPr>
                        <m:nor/>
                      </m:rPr>
                      <a:rPr lang="it-IT" sz="1200" i="1">
                        <a:latin typeface="Cambria Math" panose="02040503050406030204" pitchFamily="18" charset="0"/>
                        <a:ea typeface="Cambria Math" panose="02040503050406030204" pitchFamily="18" charset="0"/>
                      </a:rPr>
                      <m:t>2</m:t>
                    </m:r>
                  </m:oMath>
                </a14:m>
                <a:r>
                  <a:rPr lang="en-GB" sz="1200" i="1" dirty="0"/>
                  <a:t>,  </a:t>
                </a:r>
                <a14:m>
                  <m:oMath xmlns:m="http://schemas.openxmlformats.org/officeDocument/2006/math">
                    <m:r>
                      <a:rPr lang="it-IT" sz="1200" i="1">
                        <a:latin typeface="Cambria Math" panose="02040503050406030204" pitchFamily="18" charset="0"/>
                        <a:ea typeface="Cambria Math" panose="02040503050406030204" pitchFamily="18" charset="0"/>
                      </a:rPr>
                      <m:t>𝑥</m:t>
                    </m:r>
                    <m:r>
                      <a:rPr lang="it-IT"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ℕ</m:t>
                    </m:r>
                  </m:oMath>
                </a14:m>
                <a:endParaRPr lang="it-IT" sz="1200" i="1" dirty="0">
                  <a:ea typeface="Cambria Math" panose="02040503050406030204" pitchFamily="18" charset="0"/>
                </a:endParaRPr>
              </a:p>
              <a:p>
                <a:pPr marL="749808" lvl="1" indent="-457200"/>
                <a:r>
                  <a:rPr lang="it-IT" sz="1100" i="1" dirty="0">
                    <a:ea typeface="Cambria Math" panose="02040503050406030204" pitchFamily="18" charset="0"/>
                  </a:rPr>
                  <a:t>0 -&gt; The PBI </a:t>
                </a:r>
                <a:r>
                  <a:rPr lang="en-US" sz="1100" dirty="0"/>
                  <a:t>doesn’t contribute to increasing the company's reputation and image</a:t>
                </a:r>
                <a:r>
                  <a:rPr lang="it-IT" sz="1100" i="1" dirty="0">
                    <a:ea typeface="Cambria Math" panose="02040503050406030204" pitchFamily="18" charset="0"/>
                  </a:rPr>
                  <a:t> </a:t>
                </a:r>
              </a:p>
              <a:p>
                <a:pPr marL="749808" lvl="1" indent="-457200"/>
                <a:r>
                  <a:rPr lang="it-IT" sz="1100" i="1" dirty="0">
                    <a:ea typeface="Cambria Math" panose="02040503050406030204" pitchFamily="18" charset="0"/>
                  </a:rPr>
                  <a:t>1 -&gt; </a:t>
                </a:r>
                <a:r>
                  <a:rPr lang="en-US" sz="1100" i="1" dirty="0">
                    <a:ea typeface="Cambria Math" panose="02040503050406030204" pitchFamily="18" charset="0"/>
                  </a:rPr>
                  <a:t>The PBI increases the reputation of the company and its image</a:t>
                </a:r>
                <a:endParaRPr lang="it-IT" sz="1100" i="1" dirty="0">
                  <a:ea typeface="Cambria Math" panose="02040503050406030204" pitchFamily="18" charset="0"/>
                </a:endParaRPr>
              </a:p>
              <a:p>
                <a:pPr marL="749808" lvl="1" indent="-457200"/>
                <a:r>
                  <a:rPr lang="it-IT" sz="1100" i="1" dirty="0">
                    <a:ea typeface="Cambria Math" panose="02040503050406030204" pitchFamily="18" charset="0"/>
                  </a:rPr>
                  <a:t>2 -&gt; </a:t>
                </a:r>
                <a:r>
                  <a:rPr lang="it-IT" sz="1100" i="1" dirty="0"/>
                  <a:t>The PBI </a:t>
                </a:r>
                <a:r>
                  <a:rPr lang="en-GB" sz="1100" i="1" dirty="0"/>
                  <a:t>is</a:t>
                </a:r>
                <a:r>
                  <a:rPr lang="it-IT" sz="1100" i="1" dirty="0"/>
                  <a:t> innovative </a:t>
                </a:r>
                <a:r>
                  <a:rPr lang="en-US" sz="1100" i="1" dirty="0"/>
                  <a:t>and can bring the company's reputation and image to a higher level</a:t>
                </a:r>
                <a:endParaRPr lang="it-IT" sz="1100" i="1" dirty="0">
                  <a:ea typeface="Cambria Math" panose="02040503050406030204" pitchFamily="18" charset="0"/>
                </a:endParaRPr>
              </a:p>
              <a:p>
                <a:pPr marL="457200" indent="-457200">
                  <a:buFont typeface="+mj-lt"/>
                  <a:buAutoNum type="arabicPeriod" startAt="10"/>
                </a:pPr>
                <a:r>
                  <a:rPr lang="en-US" sz="1200" b="1" dirty="0"/>
                  <a:t> </a:t>
                </a:r>
                <a:r>
                  <a:rPr lang="it-IT" sz="1200" b="1" dirty="0"/>
                  <a:t>LEVEL OF COMPETITIVE ADVANTAGE: 			</a:t>
                </a:r>
                <a14:m>
                  <m:oMath xmlns:m="http://schemas.openxmlformats.org/officeDocument/2006/math">
                    <m:r>
                      <a:rPr lang="it-IT" sz="1200" i="1" dirty="0">
                        <a:latin typeface="Cambria Math" panose="02040503050406030204" pitchFamily="18" charset="0"/>
                      </a:rPr>
                      <m:t>0</m:t>
                    </m:r>
                    <m:r>
                      <a:rPr lang="it-IT" sz="1200" b="1" i="1">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 </m:t>
                    </m:r>
                    <m:r>
                      <a:rPr lang="it-IT" sz="1200" i="1">
                        <a:latin typeface="Cambria Math" panose="02040503050406030204" pitchFamily="18" charset="0"/>
                        <a:ea typeface="Cambria Math" panose="02040503050406030204" pitchFamily="18" charset="0"/>
                      </a:rPr>
                      <m:t>𝑥</m:t>
                    </m:r>
                    <m:r>
                      <a:rPr lang="it-IT" sz="1200" b="1" i="1">
                        <a:latin typeface="Cambria Math" panose="02040503050406030204" pitchFamily="18" charset="0"/>
                        <a:ea typeface="Cambria Math" panose="02040503050406030204" pitchFamily="18" charset="0"/>
                      </a:rPr>
                      <m:t>≤</m:t>
                    </m:r>
                    <m:r>
                      <m:rPr>
                        <m:nor/>
                      </m:rPr>
                      <a:rPr lang="it-IT" sz="1200" i="1">
                        <a:latin typeface="Cambria Math" panose="02040503050406030204" pitchFamily="18" charset="0"/>
                        <a:ea typeface="Cambria Math" panose="02040503050406030204" pitchFamily="18" charset="0"/>
                      </a:rPr>
                      <m:t>2</m:t>
                    </m:r>
                  </m:oMath>
                </a14:m>
                <a:r>
                  <a:rPr lang="en-GB" sz="1200" i="1" dirty="0"/>
                  <a:t>,  </a:t>
                </a:r>
                <a14:m>
                  <m:oMath xmlns:m="http://schemas.openxmlformats.org/officeDocument/2006/math">
                    <m:r>
                      <a:rPr lang="it-IT" sz="1200" i="1">
                        <a:latin typeface="Cambria Math" panose="02040503050406030204" pitchFamily="18" charset="0"/>
                        <a:ea typeface="Cambria Math" panose="02040503050406030204" pitchFamily="18" charset="0"/>
                      </a:rPr>
                      <m:t>𝑥</m:t>
                    </m:r>
                    <m:r>
                      <a:rPr lang="it-IT"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ℕ</m:t>
                    </m:r>
                  </m:oMath>
                </a14:m>
                <a:endParaRPr lang="it-IT" sz="1200" i="1" dirty="0">
                  <a:ea typeface="Cambria Math" panose="02040503050406030204" pitchFamily="18" charset="0"/>
                </a:endParaRPr>
              </a:p>
              <a:p>
                <a:pPr marL="749808" lvl="1" indent="-457200"/>
                <a:r>
                  <a:rPr lang="it-IT" sz="1100" i="1" dirty="0">
                    <a:ea typeface="Cambria Math" panose="02040503050406030204" pitchFamily="18" charset="0"/>
                  </a:rPr>
                  <a:t>0 -&gt; </a:t>
                </a:r>
                <a:r>
                  <a:rPr lang="en-US" sz="1100" i="1" dirty="0">
                    <a:ea typeface="Cambria Math" panose="02040503050406030204" pitchFamily="18" charset="0"/>
                  </a:rPr>
                  <a:t>The realization of the PBI doesn’t bring any competitive advantage</a:t>
                </a:r>
                <a:endParaRPr lang="it-IT" sz="1100" i="1" dirty="0">
                  <a:ea typeface="Cambria Math" panose="02040503050406030204" pitchFamily="18" charset="0"/>
                </a:endParaRPr>
              </a:p>
              <a:p>
                <a:pPr marL="749808" lvl="1" indent="-457200"/>
                <a:r>
                  <a:rPr lang="it-IT" sz="1100" i="1" dirty="0">
                    <a:ea typeface="Cambria Math" panose="02040503050406030204" pitchFamily="18" charset="0"/>
                  </a:rPr>
                  <a:t>1 -&gt; </a:t>
                </a:r>
                <a:r>
                  <a:rPr lang="en-US" sz="1100" i="1" dirty="0"/>
                  <a:t>The realization of the PBI brings the company a new competence and improves its competitiveness</a:t>
                </a:r>
                <a:endParaRPr lang="it-IT" sz="1100" i="1" dirty="0">
                  <a:ea typeface="Cambria Math" panose="02040503050406030204" pitchFamily="18" charset="0"/>
                </a:endParaRPr>
              </a:p>
              <a:p>
                <a:pPr marL="749808" lvl="1" indent="-457200"/>
                <a:r>
                  <a:rPr lang="it-IT" sz="1100" i="1" dirty="0">
                    <a:ea typeface="Cambria Math" panose="02040503050406030204" pitchFamily="18" charset="0"/>
                  </a:rPr>
                  <a:t>2 -&gt; </a:t>
                </a:r>
                <a:r>
                  <a:rPr lang="en-US" sz="1100" i="1" dirty="0">
                    <a:ea typeface="Cambria Math" panose="02040503050406030204" pitchFamily="18" charset="0"/>
                  </a:rPr>
                  <a:t>The realization of the PBI allows you to place yourself among the first in a new market share</a:t>
                </a:r>
                <a:endParaRPr lang="it-IT" sz="1100" i="1" dirty="0">
                  <a:ea typeface="Cambria Math" panose="02040503050406030204" pitchFamily="18" charset="0"/>
                </a:endParaRPr>
              </a:p>
              <a:p>
                <a:pPr marL="457200" indent="-457200">
                  <a:buFont typeface="+mj-lt"/>
                  <a:buAutoNum type="arabicPeriod" startAt="10"/>
                </a:pPr>
                <a:r>
                  <a:rPr lang="en-US" sz="1200" b="1" dirty="0"/>
                  <a:t>LEVEL OF IMPORTANCE FOR MARKET FROM SOCIAL: 		</a:t>
                </a:r>
                <a14:m>
                  <m:oMath xmlns:m="http://schemas.openxmlformats.org/officeDocument/2006/math">
                    <m:r>
                      <a:rPr lang="it-IT" sz="1200" i="1">
                        <a:latin typeface="Cambria Math" panose="02040503050406030204" pitchFamily="18" charset="0"/>
                      </a:rPr>
                      <m:t>1</m:t>
                    </m:r>
                    <m:r>
                      <a:rPr lang="it-IT" sz="1200" b="1" i="1">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 </m:t>
                    </m:r>
                    <m:r>
                      <a:rPr lang="it-IT" sz="1200" i="1">
                        <a:latin typeface="Cambria Math" panose="02040503050406030204" pitchFamily="18" charset="0"/>
                        <a:ea typeface="Cambria Math" panose="02040503050406030204" pitchFamily="18" charset="0"/>
                      </a:rPr>
                      <m:t>𝑥</m:t>
                    </m:r>
                    <m:r>
                      <a:rPr lang="it-IT" sz="1200" b="1" i="1">
                        <a:latin typeface="Cambria Math" panose="02040503050406030204" pitchFamily="18" charset="0"/>
                        <a:ea typeface="Cambria Math" panose="02040503050406030204" pitchFamily="18" charset="0"/>
                      </a:rPr>
                      <m:t>≤</m:t>
                    </m:r>
                    <m:r>
                      <m:rPr>
                        <m:nor/>
                      </m:rPr>
                      <a:rPr lang="it-IT" sz="1200" i="1">
                        <a:latin typeface="Cambria Math" panose="02040503050406030204" pitchFamily="18" charset="0"/>
                        <a:ea typeface="Cambria Math" panose="02040503050406030204" pitchFamily="18" charset="0"/>
                      </a:rPr>
                      <m:t>5</m:t>
                    </m:r>
                  </m:oMath>
                </a14:m>
                <a:r>
                  <a:rPr lang="en-GB" sz="1200" i="1" dirty="0"/>
                  <a:t>,  </a:t>
                </a:r>
                <a14:m>
                  <m:oMath xmlns:m="http://schemas.openxmlformats.org/officeDocument/2006/math">
                    <m:r>
                      <a:rPr lang="it-IT" sz="1200" i="1">
                        <a:latin typeface="Cambria Math" panose="02040503050406030204" pitchFamily="18" charset="0"/>
                        <a:ea typeface="Cambria Math" panose="02040503050406030204" pitchFamily="18" charset="0"/>
                      </a:rPr>
                      <m:t>𝑥</m:t>
                    </m:r>
                    <m:r>
                      <a:rPr lang="it-IT"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ℕ</m:t>
                    </m:r>
                  </m:oMath>
                </a14:m>
                <a:endParaRPr lang="en-GB" sz="1200" i="1" dirty="0"/>
              </a:p>
              <a:p>
                <a:pPr marL="749808" lvl="1" indent="-457200"/>
                <a:r>
                  <a:rPr lang="en-GB" sz="1100" i="1" dirty="0"/>
                  <a:t>1 -&gt; </a:t>
                </a:r>
                <a:r>
                  <a:rPr lang="en-US" sz="1100" dirty="0"/>
                  <a:t>The PBI is perceived as something that does not really serve</a:t>
                </a:r>
                <a:endParaRPr lang="en-GB" sz="1100" dirty="0"/>
              </a:p>
              <a:p>
                <a:pPr marL="749808" lvl="1" indent="-457200"/>
                <a:r>
                  <a:rPr lang="en-GB" sz="1100" i="1" dirty="0"/>
                  <a:t>…</a:t>
                </a:r>
              </a:p>
              <a:p>
                <a:pPr marL="749808" lvl="1" indent="-457200"/>
                <a:r>
                  <a:rPr lang="en-GB" sz="1100" i="1" dirty="0"/>
                  <a:t>5 -&gt; </a:t>
                </a:r>
                <a:r>
                  <a:rPr lang="en-US" sz="1100" i="1" dirty="0"/>
                  <a:t>The PBI is perceived as something innovative with incredibly high value</a:t>
                </a:r>
                <a:endParaRPr lang="en-GB" sz="1100" i="1" dirty="0"/>
              </a:p>
              <a:p>
                <a:pPr marL="457200" indent="-457200">
                  <a:buFont typeface="+mj-lt"/>
                  <a:buAutoNum type="arabicPeriod" startAt="10"/>
                </a:pPr>
                <a:r>
                  <a:rPr lang="en-US" sz="1200" b="1" dirty="0"/>
                  <a:t>LEVEL OF IMPORTANCE FOR MARKET FROM INTERVIEWS: </a:t>
                </a:r>
                <a:r>
                  <a:rPr lang="en-US" sz="1200" dirty="0"/>
                  <a:t>It has the same meaning as above</a:t>
                </a:r>
              </a:p>
              <a:p>
                <a:pPr marL="457200" indent="-457200">
                  <a:buFont typeface="+mj-lt"/>
                  <a:buAutoNum type="arabicPeriod" startAt="14"/>
                </a:pPr>
                <a:r>
                  <a:rPr lang="en-US" sz="1200" b="1" dirty="0"/>
                  <a:t>LEVEL OF IMPORTANCE FOR THE CUSTOMER: 		</a:t>
                </a:r>
                <a14:m>
                  <m:oMath xmlns:m="http://schemas.openxmlformats.org/officeDocument/2006/math">
                    <m:r>
                      <a:rPr lang="it-IT" sz="1200" i="1" dirty="0">
                        <a:latin typeface="Cambria Math" panose="02040503050406030204" pitchFamily="18" charset="0"/>
                      </a:rPr>
                      <m:t>0</m:t>
                    </m:r>
                    <m:r>
                      <a:rPr lang="it-IT" sz="1200" b="1" i="1">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 </m:t>
                    </m:r>
                    <m:r>
                      <a:rPr lang="it-IT" sz="1200" i="1">
                        <a:latin typeface="Cambria Math" panose="02040503050406030204" pitchFamily="18" charset="0"/>
                        <a:ea typeface="Cambria Math" panose="02040503050406030204" pitchFamily="18" charset="0"/>
                      </a:rPr>
                      <m:t>𝑥</m:t>
                    </m:r>
                    <m:r>
                      <a:rPr lang="it-IT" sz="1200" b="1" i="1">
                        <a:latin typeface="Cambria Math" panose="02040503050406030204" pitchFamily="18" charset="0"/>
                        <a:ea typeface="Cambria Math" panose="02040503050406030204" pitchFamily="18" charset="0"/>
                      </a:rPr>
                      <m:t>≤</m:t>
                    </m:r>
                    <m:r>
                      <m:rPr>
                        <m:nor/>
                      </m:rPr>
                      <a:rPr lang="it-IT" sz="1200" i="1">
                        <a:latin typeface="Cambria Math" panose="02040503050406030204" pitchFamily="18" charset="0"/>
                        <a:ea typeface="Cambria Math" panose="02040503050406030204" pitchFamily="18" charset="0"/>
                      </a:rPr>
                      <m:t>2</m:t>
                    </m:r>
                  </m:oMath>
                </a14:m>
                <a:r>
                  <a:rPr lang="en-GB" sz="1200" i="1" dirty="0"/>
                  <a:t>,  </a:t>
                </a:r>
                <a14:m>
                  <m:oMath xmlns:m="http://schemas.openxmlformats.org/officeDocument/2006/math">
                    <m:r>
                      <a:rPr lang="it-IT" sz="1200" i="1">
                        <a:latin typeface="Cambria Math" panose="02040503050406030204" pitchFamily="18" charset="0"/>
                        <a:ea typeface="Cambria Math" panose="02040503050406030204" pitchFamily="18" charset="0"/>
                      </a:rPr>
                      <m:t>𝑥</m:t>
                    </m:r>
                    <m:r>
                      <a:rPr lang="it-IT"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ℕ</m:t>
                    </m:r>
                  </m:oMath>
                </a14:m>
                <a:endParaRPr lang="it-IT" sz="1200" i="1" dirty="0">
                  <a:ea typeface="Cambria Math" panose="02040503050406030204" pitchFamily="18" charset="0"/>
                </a:endParaRPr>
              </a:p>
              <a:p>
                <a:pPr marL="749808" lvl="1" indent="-457200"/>
                <a:r>
                  <a:rPr lang="it-IT" sz="1100" i="1" dirty="0">
                    <a:ea typeface="Cambria Math" panose="02040503050406030204" pitchFamily="18" charset="0"/>
                  </a:rPr>
                  <a:t>0 -&gt; </a:t>
                </a:r>
                <a:r>
                  <a:rPr lang="en-US" sz="1100" i="1" dirty="0">
                    <a:ea typeface="Cambria Math" panose="02040503050406030204" pitchFamily="18" charset="0"/>
                  </a:rPr>
                  <a:t> the PBI is a extra-feature , if cost is too much for the customers, it may not be implemented</a:t>
                </a:r>
                <a:endParaRPr lang="it-IT" sz="1100" i="1" dirty="0">
                  <a:ea typeface="Cambria Math" panose="02040503050406030204" pitchFamily="18" charset="0"/>
                </a:endParaRPr>
              </a:p>
              <a:p>
                <a:pPr marL="749808" lvl="1" indent="-457200"/>
                <a:r>
                  <a:rPr lang="it-IT" sz="1100" i="1" dirty="0">
                    <a:ea typeface="Cambria Math" panose="02040503050406030204" pitchFamily="18" charset="0"/>
                  </a:rPr>
                  <a:t>1 -&gt; </a:t>
                </a:r>
                <a:r>
                  <a:rPr lang="en-US" sz="1100" i="1" dirty="0">
                    <a:ea typeface="Cambria Math" panose="02040503050406030204" pitchFamily="18" charset="0"/>
                  </a:rPr>
                  <a:t> the PBI is important for the customer but is not the basis of the software</a:t>
                </a:r>
                <a:endParaRPr lang="it-IT" sz="1100" i="1" dirty="0">
                  <a:ea typeface="Cambria Math" panose="02040503050406030204" pitchFamily="18" charset="0"/>
                </a:endParaRPr>
              </a:p>
              <a:p>
                <a:pPr marL="749808" lvl="1" indent="-457200"/>
                <a:r>
                  <a:rPr lang="it-IT" sz="1100" i="1" dirty="0">
                    <a:ea typeface="Cambria Math" panose="02040503050406030204" pitchFamily="18" charset="0"/>
                  </a:rPr>
                  <a:t>2 -&gt; </a:t>
                </a:r>
                <a:r>
                  <a:rPr lang="en-US" sz="1100" i="1" dirty="0">
                    <a:ea typeface="Cambria Math" panose="02040503050406030204" pitchFamily="18" charset="0"/>
                  </a:rPr>
                  <a:t> the PBI is part of the basic functionality of the system that the customer wants, so it is crucial</a:t>
                </a:r>
                <a:endParaRPr lang="it-IT" sz="1100" i="1" dirty="0">
                  <a:ea typeface="Cambria Math" panose="02040503050406030204" pitchFamily="18" charset="0"/>
                </a:endParaRPr>
              </a:p>
              <a:p>
                <a:pPr marL="457200" indent="-457200">
                  <a:buFont typeface="+mj-lt"/>
                  <a:buAutoNum type="arabicPeriod" startAt="14"/>
                </a:pPr>
                <a:endParaRPr lang="en-GB" sz="1200" dirty="0"/>
              </a:p>
              <a:p>
                <a:pPr marL="457200" indent="-457200">
                  <a:buFont typeface="+mj-lt"/>
                  <a:buAutoNum type="arabicPeriod" startAt="10"/>
                </a:pPr>
                <a:endParaRPr lang="en-GB" sz="1200" dirty="0"/>
              </a:p>
            </p:txBody>
          </p:sp>
        </mc:Choice>
        <mc:Fallback xmlns="">
          <p:sp>
            <p:nvSpPr>
              <p:cNvPr id="3" name="Segnaposto contenuto 2">
                <a:extLst>
                  <a:ext uri="{FF2B5EF4-FFF2-40B4-BE49-F238E27FC236}">
                    <a16:creationId xmlns:a16="http://schemas.microsoft.com/office/drawing/2014/main" id="{5F06B19F-D2B1-427D-9900-FF8D65EB658F}"/>
                  </a:ext>
                </a:extLst>
              </p:cNvPr>
              <p:cNvSpPr>
                <a:spLocks noGrp="1" noRot="1" noChangeAspect="1" noMove="1" noResize="1" noEditPoints="1" noAdjustHandles="1" noChangeArrowheads="1" noChangeShapeType="1" noTextEdit="1"/>
              </p:cNvSpPr>
              <p:nvPr>
                <p:ph idx="1"/>
              </p:nvPr>
            </p:nvSpPr>
            <p:spPr>
              <a:xfrm>
                <a:off x="1044204" y="2023962"/>
                <a:ext cx="6697715" cy="3845131"/>
              </a:xfrm>
              <a:blipFill>
                <a:blip r:embed="rId2"/>
                <a:stretch>
                  <a:fillRect l="-1456" t="-792" r="-182" b="-13471"/>
                </a:stretch>
              </a:blipFill>
            </p:spPr>
            <p:txBody>
              <a:bodyPr/>
              <a:lstStyle/>
              <a:p>
                <a:r>
                  <a:rPr lang="en-GB">
                    <a:noFill/>
                  </a:rPr>
                  <a:t> </a:t>
                </a:r>
              </a:p>
            </p:txBody>
          </p:sp>
        </mc:Fallback>
      </mc:AlternateContent>
    </p:spTree>
    <p:extLst>
      <p:ext uri="{BB962C8B-B14F-4D97-AF65-F5344CB8AC3E}">
        <p14:creationId xmlns:p14="http://schemas.microsoft.com/office/powerpoint/2010/main" val="102617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AE498B-A07E-47E6-B3D6-6AEE7328C215}"/>
              </a:ext>
            </a:extLst>
          </p:cNvPr>
          <p:cNvSpPr>
            <a:spLocks noGrp="1"/>
          </p:cNvSpPr>
          <p:nvPr>
            <p:ph type="title"/>
          </p:nvPr>
        </p:nvSpPr>
        <p:spPr/>
        <p:txBody>
          <a:bodyPr/>
          <a:lstStyle/>
          <a:p>
            <a:r>
              <a:rPr lang="it-IT" b="1" dirty="0"/>
              <a:t>Data </a:t>
            </a:r>
            <a:r>
              <a:rPr lang="en-GB" b="1" dirty="0"/>
              <a:t>Overview: Label</a:t>
            </a:r>
            <a:endParaRPr lang="en-GB"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C81A03C-0A7F-4EAA-B55C-286100A31D23}"/>
                  </a:ext>
                </a:extLst>
              </p:cNvPr>
              <p:cNvSpPr>
                <a:spLocks noGrp="1"/>
              </p:cNvSpPr>
              <p:nvPr>
                <p:ph idx="1"/>
              </p:nvPr>
            </p:nvSpPr>
            <p:spPr/>
            <p:txBody>
              <a:bodyPr anchor="ctr"/>
              <a:lstStyle/>
              <a:p>
                <a:pPr>
                  <a:buFont typeface="Courier New" panose="02070309020205020404" pitchFamily="49" charset="0"/>
                  <a:buChar char="o"/>
                </a:pPr>
                <a:r>
                  <a:rPr lang="it-IT" b="1" dirty="0"/>
                  <a:t> PRIORITY: 	</a:t>
                </a:r>
                <a14:m>
                  <m:oMath xmlns:m="http://schemas.openxmlformats.org/officeDocument/2006/math">
                    <m:r>
                      <a:rPr lang="it-IT" i="1">
                        <a:latin typeface="Cambria Math" panose="02040503050406030204" pitchFamily="18" charset="0"/>
                      </a:rPr>
                      <m:t>1</m:t>
                    </m:r>
                    <m:r>
                      <a:rPr lang="it-IT" b="1"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𝑥</m:t>
                    </m:r>
                    <m:r>
                      <a:rPr lang="it-IT" b="1" i="1">
                        <a:latin typeface="Cambria Math" panose="02040503050406030204" pitchFamily="18" charset="0"/>
                        <a:ea typeface="Cambria Math" panose="02040503050406030204" pitchFamily="18" charset="0"/>
                      </a:rPr>
                      <m:t>≤</m:t>
                    </m:r>
                    <m:r>
                      <m:rPr>
                        <m:nor/>
                      </m:rPr>
                      <a:rPr lang="it-IT" i="1">
                        <a:latin typeface="Cambria Math" panose="02040503050406030204" pitchFamily="18" charset="0"/>
                        <a:ea typeface="Cambria Math" panose="02040503050406030204" pitchFamily="18" charset="0"/>
                      </a:rPr>
                      <m:t>5</m:t>
                    </m:r>
                  </m:oMath>
                </a14:m>
                <a:r>
                  <a:rPr lang="en-GB" i="1" dirty="0"/>
                  <a:t>,  </a:t>
                </a:r>
                <a14:m>
                  <m:oMath xmlns:m="http://schemas.openxmlformats.org/officeDocument/2006/math">
                    <m:r>
                      <a:rPr lang="it-IT" i="1">
                        <a:latin typeface="Cambria Math" panose="02040503050406030204" pitchFamily="18" charset="0"/>
                        <a:ea typeface="Cambria Math" panose="02040503050406030204" pitchFamily="18" charset="0"/>
                      </a:rPr>
                      <m:t>𝑥</m:t>
                    </m:r>
                    <m:r>
                      <a:rPr lang="it-IT" i="1">
                        <a:latin typeface="Cambria Math" panose="02040503050406030204" pitchFamily="18" charset="0"/>
                        <a:ea typeface="Cambria Math" panose="02040503050406030204" pitchFamily="18" charset="0"/>
                      </a:rPr>
                      <m:t>∈</m:t>
                    </m:r>
                    <m:r>
                      <a:rPr lang="el-GR" i="1">
                        <a:latin typeface="Cambria Math" panose="02040503050406030204" pitchFamily="18" charset="0"/>
                        <a:ea typeface="Cambria Math" panose="02040503050406030204" pitchFamily="18" charset="0"/>
                      </a:rPr>
                      <m:t>ℕ</m:t>
                    </m:r>
                  </m:oMath>
                </a14:m>
                <a:endParaRPr lang="en-GB" i="1" dirty="0"/>
              </a:p>
              <a:p>
                <a:pPr lvl="1">
                  <a:buFont typeface="Arial" panose="020B0604020202020204" pitchFamily="34" charset="0"/>
                  <a:buChar char="•"/>
                </a:pPr>
                <a:r>
                  <a:rPr lang="en-GB" i="1" dirty="0"/>
                  <a:t>1 -&gt; VERY LOW -&gt; CLASS 1</a:t>
                </a:r>
              </a:p>
              <a:p>
                <a:pPr lvl="1">
                  <a:buFont typeface="Arial" panose="020B0604020202020204" pitchFamily="34" charset="0"/>
                  <a:buChar char="•"/>
                </a:pPr>
                <a:r>
                  <a:rPr lang="en-GB" i="1" dirty="0"/>
                  <a:t>…</a:t>
                </a:r>
              </a:p>
              <a:p>
                <a:pPr lvl="1">
                  <a:buFont typeface="Arial" panose="020B0604020202020204" pitchFamily="34" charset="0"/>
                  <a:buChar char="•"/>
                </a:pPr>
                <a:r>
                  <a:rPr lang="en-GB" i="1" dirty="0"/>
                  <a:t>5 -&gt; VERY HIGH –&gt; CLASS 5</a:t>
                </a:r>
              </a:p>
            </p:txBody>
          </p:sp>
        </mc:Choice>
        <mc:Fallback xmlns="">
          <p:sp>
            <p:nvSpPr>
              <p:cNvPr id="3" name="Segnaposto contenuto 2">
                <a:extLst>
                  <a:ext uri="{FF2B5EF4-FFF2-40B4-BE49-F238E27FC236}">
                    <a16:creationId xmlns:a16="http://schemas.microsoft.com/office/drawing/2014/main" id="{DC81A03C-0A7F-4EAA-B55C-286100A31D23}"/>
                  </a:ext>
                </a:extLst>
              </p:cNvPr>
              <p:cNvSpPr>
                <a:spLocks noGrp="1" noRot="1" noChangeAspect="1" noMove="1" noResize="1" noEditPoints="1" noAdjustHandles="1" noChangeArrowheads="1" noChangeShapeType="1" noTextEdit="1"/>
              </p:cNvSpPr>
              <p:nvPr>
                <p:ph idx="1"/>
              </p:nvPr>
            </p:nvSpPr>
            <p:spPr>
              <a:blipFill>
                <a:blip r:embed="rId2"/>
                <a:stretch>
                  <a:fillRect l="-1455"/>
                </a:stretch>
              </a:blipFill>
            </p:spPr>
            <p:txBody>
              <a:bodyPr/>
              <a:lstStyle/>
              <a:p>
                <a:r>
                  <a:rPr lang="en-GB">
                    <a:noFill/>
                  </a:rPr>
                  <a:t> </a:t>
                </a:r>
              </a:p>
            </p:txBody>
          </p:sp>
        </mc:Fallback>
      </mc:AlternateContent>
    </p:spTree>
    <p:extLst>
      <p:ext uri="{BB962C8B-B14F-4D97-AF65-F5344CB8AC3E}">
        <p14:creationId xmlns:p14="http://schemas.microsoft.com/office/powerpoint/2010/main" val="177878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Immagine 6" descr="Example of statistical plots&#10;">
            <a:extLst>
              <a:ext uri="{FF2B5EF4-FFF2-40B4-BE49-F238E27FC236}">
                <a16:creationId xmlns:a16="http://schemas.microsoft.com/office/drawing/2014/main" id="{DECFDDC7-5911-477F-8908-DA44B9085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706109"/>
            <a:ext cx="6909801" cy="5182350"/>
          </a:xfrm>
          <a:prstGeom prst="rect">
            <a:avLst/>
          </a:prstGeom>
        </p:spPr>
      </p:pic>
      <p:sp>
        <p:nvSpPr>
          <p:cNvPr id="2" name="Titolo 1">
            <a:extLst>
              <a:ext uri="{FF2B5EF4-FFF2-40B4-BE49-F238E27FC236}">
                <a16:creationId xmlns:a16="http://schemas.microsoft.com/office/drawing/2014/main" id="{1671988D-704B-439F-AC51-B0892AA998F3}"/>
              </a:ext>
            </a:extLst>
          </p:cNvPr>
          <p:cNvSpPr>
            <a:spLocks noGrp="1"/>
          </p:cNvSpPr>
          <p:nvPr>
            <p:ph type="title"/>
          </p:nvPr>
        </p:nvSpPr>
        <p:spPr>
          <a:xfrm>
            <a:off x="7859485" y="634946"/>
            <a:ext cx="3690257" cy="1450757"/>
          </a:xfrm>
        </p:spPr>
        <p:txBody>
          <a:bodyPr>
            <a:normAutofit/>
          </a:bodyPr>
          <a:lstStyle/>
          <a:p>
            <a:r>
              <a:rPr lang="it-IT" b="1" dirty="0"/>
              <a:t>Statistical Analysis </a:t>
            </a:r>
            <a:endParaRPr lang="en-GB" dirty="0"/>
          </a:p>
        </p:txBody>
      </p:sp>
      <p:sp>
        <p:nvSpPr>
          <p:cNvPr id="3" name="Segnaposto contenuto 2">
            <a:extLst>
              <a:ext uri="{FF2B5EF4-FFF2-40B4-BE49-F238E27FC236}">
                <a16:creationId xmlns:a16="http://schemas.microsoft.com/office/drawing/2014/main" id="{C7DECA62-52D7-427E-B5B4-E3DCCAFD95E5}"/>
              </a:ext>
            </a:extLst>
          </p:cNvPr>
          <p:cNvSpPr>
            <a:spLocks noGrp="1"/>
          </p:cNvSpPr>
          <p:nvPr>
            <p:ph idx="1"/>
          </p:nvPr>
        </p:nvSpPr>
        <p:spPr>
          <a:xfrm>
            <a:off x="7859485" y="2198914"/>
            <a:ext cx="3690257" cy="3670180"/>
          </a:xfrm>
        </p:spPr>
        <p:txBody>
          <a:bodyPr>
            <a:normAutofit/>
          </a:bodyPr>
          <a:lstStyle/>
          <a:p>
            <a:pPr marL="0" indent="0">
              <a:buNone/>
            </a:pPr>
            <a:r>
              <a:rPr lang="en-GB" dirty="0"/>
              <a:t>To acquire knowledge exploring the dataset</a:t>
            </a:r>
            <a:endParaRPr lang="en-GB"/>
          </a:p>
        </p:txBody>
      </p:sp>
    </p:spTree>
    <p:extLst>
      <p:ext uri="{BB962C8B-B14F-4D97-AF65-F5344CB8AC3E}">
        <p14:creationId xmlns:p14="http://schemas.microsoft.com/office/powerpoint/2010/main" val="336992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5423A-BA29-46B6-9693-0E533BE40346}"/>
              </a:ext>
            </a:extLst>
          </p:cNvPr>
          <p:cNvSpPr>
            <a:spLocks noGrp="1"/>
          </p:cNvSpPr>
          <p:nvPr>
            <p:ph type="title"/>
          </p:nvPr>
        </p:nvSpPr>
        <p:spPr/>
        <p:txBody>
          <a:bodyPr/>
          <a:lstStyle/>
          <a:p>
            <a:r>
              <a:rPr lang="it-IT" b="1" dirty="0"/>
              <a:t>Statistical Analysis : </a:t>
            </a:r>
            <a:r>
              <a:rPr lang="en-GB" b="1" dirty="0"/>
              <a:t>Normalization</a:t>
            </a:r>
            <a:endParaRPr lang="en-GB"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E5EF8-82B6-453C-8EB1-156C8D7C3342}"/>
                  </a:ext>
                </a:extLst>
              </p:cNvPr>
              <p:cNvSpPr>
                <a:spLocks noGrp="1"/>
              </p:cNvSpPr>
              <p:nvPr>
                <p:ph idx="1"/>
              </p:nvPr>
            </p:nvSpPr>
            <p:spPr/>
            <p:txBody>
              <a:bodyPr anchor="ctr">
                <a:normAutofit/>
              </a:bodyPr>
              <a:lstStyle/>
              <a:p>
                <a:pPr algn="ctr"/>
                <a14:m>
                  <m:oMath xmlns:m="http://schemas.openxmlformats.org/officeDocument/2006/math">
                    <m:r>
                      <a:rPr lang="it-IT" sz="2800" b="0" i="1" smtClean="0">
                        <a:latin typeface="Cambria Math" panose="02040503050406030204" pitchFamily="18" charset="0"/>
                      </a:rPr>
                      <m:t>ẋ</m:t>
                    </m:r>
                    <m:r>
                      <a:rPr lang="it-IT" sz="2800" b="0" i="1" smtClean="0">
                        <a:latin typeface="Cambria Math" panose="02040503050406030204" pitchFamily="18" charset="0"/>
                        <a:ea typeface="Cambria Math" panose="02040503050406030204" pitchFamily="18" charset="0"/>
                      </a:rPr>
                      <m:t>=</m:t>
                    </m:r>
                    <m:f>
                      <m:fPr>
                        <m:ctrlPr>
                          <a:rPr lang="it-IT" sz="2800" b="0" i="1" smtClean="0">
                            <a:latin typeface="Cambria Math" panose="02040503050406030204" pitchFamily="18" charset="0"/>
                            <a:ea typeface="Cambria Math" panose="02040503050406030204" pitchFamily="18" charset="0"/>
                          </a:rPr>
                        </m:ctrlPr>
                      </m:fPr>
                      <m:num>
                        <m:d>
                          <m:dPr>
                            <m:ctrlPr>
                              <a:rPr lang="it-IT" sz="2800" b="0" i="1" smtClean="0">
                                <a:latin typeface="Cambria Math" panose="02040503050406030204" pitchFamily="18" charset="0"/>
                                <a:ea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𝑥</m:t>
                            </m:r>
                            <m:r>
                              <a:rPr lang="it-IT" sz="2800" b="0" i="1" smtClean="0">
                                <a:latin typeface="Cambria Math" panose="02040503050406030204" pitchFamily="18" charset="0"/>
                                <a:ea typeface="Cambria Math" panose="02040503050406030204" pitchFamily="18" charset="0"/>
                              </a:rPr>
                              <m:t> −</m:t>
                            </m:r>
                            <m:r>
                              <a:rPr lang="it-IT" sz="2800" b="0" i="1" smtClean="0">
                                <a:latin typeface="Cambria Math" panose="02040503050406030204" pitchFamily="18" charset="0"/>
                                <a:ea typeface="Cambria Math" panose="02040503050406030204" pitchFamily="18" charset="0"/>
                              </a:rPr>
                              <m:t>𝑜𝑙𝑑𝑀𝑖𝑛</m:t>
                            </m:r>
                          </m:e>
                        </m:d>
                        <m:r>
                          <a:rPr lang="it-IT" sz="2800" b="0" i="1" smtClean="0">
                            <a:latin typeface="Cambria Math" panose="02040503050406030204" pitchFamily="18" charset="0"/>
                            <a:ea typeface="Cambria Math" panose="02040503050406030204" pitchFamily="18" charset="0"/>
                          </a:rPr>
                          <m:t>×</m:t>
                        </m:r>
                        <m:d>
                          <m:dPr>
                            <m:ctrlPr>
                              <a:rPr lang="it-IT" sz="2800" b="0" i="1" smtClean="0">
                                <a:latin typeface="Cambria Math" panose="02040503050406030204" pitchFamily="18" charset="0"/>
                                <a:ea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𝑛𝑒𝑤𝑀𝑎𝑥</m:t>
                            </m:r>
                            <m:r>
                              <a:rPr lang="it-IT" sz="2800" b="0" i="1" smtClean="0">
                                <a:latin typeface="Cambria Math" panose="02040503050406030204" pitchFamily="18" charset="0"/>
                                <a:ea typeface="Cambria Math" panose="02040503050406030204" pitchFamily="18" charset="0"/>
                              </a:rPr>
                              <m:t> −</m:t>
                            </m:r>
                            <m:r>
                              <a:rPr lang="it-IT" sz="2800" b="0" i="1" smtClean="0">
                                <a:latin typeface="Cambria Math" panose="02040503050406030204" pitchFamily="18" charset="0"/>
                                <a:ea typeface="Cambria Math" panose="02040503050406030204" pitchFamily="18" charset="0"/>
                              </a:rPr>
                              <m:t>𝑛𝑒𝑤𝑀𝑖𝑛</m:t>
                            </m:r>
                          </m:e>
                        </m:d>
                      </m:num>
                      <m:den>
                        <m:r>
                          <a:rPr lang="it-IT" sz="2800" b="0" i="1" smtClean="0">
                            <a:latin typeface="Cambria Math" panose="02040503050406030204" pitchFamily="18" charset="0"/>
                            <a:ea typeface="Cambria Math" panose="02040503050406030204" pitchFamily="18" charset="0"/>
                          </a:rPr>
                          <m:t>𝑜𝑙𝑑𝑀𝑎𝑥</m:t>
                        </m:r>
                        <m:r>
                          <a:rPr lang="it-IT" sz="2800" b="0" i="1" smtClean="0">
                            <a:latin typeface="Cambria Math" panose="02040503050406030204" pitchFamily="18" charset="0"/>
                            <a:ea typeface="Cambria Math" panose="02040503050406030204" pitchFamily="18" charset="0"/>
                          </a:rPr>
                          <m:t> −</m:t>
                        </m:r>
                        <m:r>
                          <a:rPr lang="it-IT" sz="2800" b="0" i="1" smtClean="0">
                            <a:latin typeface="Cambria Math" panose="02040503050406030204" pitchFamily="18" charset="0"/>
                            <a:ea typeface="Cambria Math" panose="02040503050406030204" pitchFamily="18" charset="0"/>
                          </a:rPr>
                          <m:t>𝑜𝑙𝑑𝑀𝑖𝑛</m:t>
                        </m:r>
                      </m:den>
                    </m:f>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𝑛𝑒𝑤𝑀𝑖𝑛</m:t>
                    </m:r>
                    <m:r>
                      <a:rPr lang="it-IT" sz="2800" b="0" i="1" smtClean="0">
                        <a:latin typeface="Cambria Math" panose="02040503050406030204" pitchFamily="18" charset="0"/>
                        <a:ea typeface="Cambria Math" panose="02040503050406030204" pitchFamily="18" charset="0"/>
                      </a:rPr>
                      <m:t>,</m:t>
                    </m:r>
                  </m:oMath>
                </a14:m>
                <a:endParaRPr lang="it-IT" sz="2800" b="0" dirty="0">
                  <a:ea typeface="Cambria Math" panose="02040503050406030204" pitchFamily="18" charset="0"/>
                </a:endParaRPr>
              </a:p>
              <a:p>
                <a:endParaRPr lang="en-GB" sz="2800" dirty="0"/>
              </a:p>
              <a:p>
                <a14:m>
                  <m:oMath xmlns:m="http://schemas.openxmlformats.org/officeDocument/2006/math">
                    <m:r>
                      <a:rPr lang="it-IT" sz="2400" b="0" i="1" smtClean="0">
                        <a:latin typeface="Cambria Math" panose="02040503050406030204" pitchFamily="18" charset="0"/>
                      </a:rPr>
                      <m:t>𝑥</m:t>
                    </m:r>
                    <m:r>
                      <a:rPr lang="it-IT" sz="2400" b="0" i="1" smtClean="0">
                        <a:latin typeface="Cambria Math" panose="02040503050406030204" pitchFamily="18" charset="0"/>
                      </a:rPr>
                      <m:t> ∈</m:t>
                    </m:r>
                    <m:d>
                      <m:dPr>
                        <m:begChr m:val="["/>
                        <m:endChr m:val="]"/>
                        <m:ctrlPr>
                          <a:rPr lang="it-IT" sz="2400" b="0" i="1" smtClean="0">
                            <a:latin typeface="Cambria Math" panose="02040503050406030204" pitchFamily="18" charset="0"/>
                            <a:ea typeface="Cambria Math" panose="02040503050406030204" pitchFamily="18" charset="0"/>
                          </a:rPr>
                        </m:ctrlPr>
                      </m:dPr>
                      <m:e>
                        <m:r>
                          <a:rPr lang="it-IT" sz="2400" b="0" i="1" smtClean="0">
                            <a:latin typeface="Cambria Math" panose="02040503050406030204" pitchFamily="18" charset="0"/>
                            <a:ea typeface="Cambria Math" panose="02040503050406030204" pitchFamily="18" charset="0"/>
                          </a:rPr>
                          <m:t>𝑖</m:t>
                        </m:r>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𝑗</m:t>
                        </m:r>
                      </m:e>
                    </m:d>
                    <m:r>
                      <a:rPr lang="it-IT" sz="2400" b="0" i="1" smtClean="0">
                        <a:latin typeface="Cambria Math" panose="02040503050406030204" pitchFamily="18" charset="0"/>
                        <a:ea typeface="Cambria Math" panose="02040503050406030204" pitchFamily="18" charset="0"/>
                      </a:rPr>
                      <m:t>,  </m:t>
                    </m:r>
                  </m:oMath>
                </a14:m>
                <a:endParaRPr lang="it-IT" sz="2400" b="0" i="1" dirty="0">
                  <a:latin typeface="Cambria Math" panose="02040503050406030204" pitchFamily="18" charset="0"/>
                  <a:ea typeface="Cambria Math" panose="02040503050406030204" pitchFamily="18" charset="0"/>
                </a:endParaRPr>
              </a:p>
              <a:p>
                <a14:m>
                  <m:oMath xmlns:m="http://schemas.openxmlformats.org/officeDocument/2006/math">
                    <m:r>
                      <a:rPr lang="it-IT" sz="2400" i="1">
                        <a:latin typeface="Cambria Math" panose="02040503050406030204" pitchFamily="18" charset="0"/>
                      </a:rPr>
                      <m:t>ẋ</m:t>
                    </m:r>
                    <m:r>
                      <a:rPr lang="it-IT" sz="2400" b="0" i="1" smtClean="0">
                        <a:latin typeface="Cambria Math" panose="02040503050406030204" pitchFamily="18" charset="0"/>
                        <a:ea typeface="Cambria Math" panose="02040503050406030204" pitchFamily="18" charset="0"/>
                      </a:rPr>
                      <m:t>∈</m:t>
                    </m:r>
                    <m:d>
                      <m:dPr>
                        <m:begChr m:val="["/>
                        <m:endChr m:val="]"/>
                        <m:ctrlPr>
                          <a:rPr lang="it-IT" sz="2400" b="0" i="1" smtClean="0">
                            <a:latin typeface="Cambria Math" panose="02040503050406030204" pitchFamily="18" charset="0"/>
                            <a:ea typeface="Cambria Math" panose="02040503050406030204" pitchFamily="18" charset="0"/>
                          </a:rPr>
                        </m:ctrlPr>
                      </m:dPr>
                      <m:e>
                        <m:r>
                          <a:rPr lang="it-IT" sz="2400" b="0" i="1" smtClean="0">
                            <a:latin typeface="Cambria Math" panose="02040503050406030204" pitchFamily="18" charset="0"/>
                            <a:ea typeface="Cambria Math" panose="02040503050406030204" pitchFamily="18" charset="0"/>
                          </a:rPr>
                          <m:t>1;5</m:t>
                        </m:r>
                      </m:e>
                    </m:d>
                    <m:r>
                      <a:rPr lang="it-IT" sz="2400" b="0" i="1" smtClean="0">
                        <a:latin typeface="Cambria Math" panose="02040503050406030204" pitchFamily="18" charset="0"/>
                        <a:ea typeface="Cambria Math" panose="02040503050406030204" pitchFamily="18" charset="0"/>
                      </a:rPr>
                      <m:t>,  </m:t>
                    </m:r>
                  </m:oMath>
                </a14:m>
                <a:endParaRPr lang="it-IT" sz="2400" b="0" i="1" dirty="0">
                  <a:latin typeface="Cambria Math" panose="02040503050406030204" pitchFamily="18" charset="0"/>
                  <a:ea typeface="Cambria Math" panose="02040503050406030204" pitchFamily="18" charset="0"/>
                </a:endParaRPr>
              </a:p>
              <a:p>
                <a14:m>
                  <m:oMath xmlns:m="http://schemas.openxmlformats.org/officeDocument/2006/math">
                    <m:r>
                      <a:rPr lang="it-IT" sz="2400" b="0" i="1" smtClean="0">
                        <a:latin typeface="Cambria Math" panose="02040503050406030204" pitchFamily="18" charset="0"/>
                        <a:ea typeface="Cambria Math" panose="02040503050406030204" pitchFamily="18" charset="0"/>
                      </a:rPr>
                      <m:t>𝑜𝑙𝑑𝑀𝑖𝑛</m:t>
                    </m:r>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𝑖</m:t>
                    </m:r>
                    <m:r>
                      <a:rPr lang="it-IT" sz="2400" b="0" i="1" smtClean="0">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𝑜𝑙𝑑𝑀𝑎𝑥</m:t>
                    </m:r>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𝑗</m:t>
                    </m:r>
                    <m:r>
                      <a:rPr lang="it-IT" sz="2400" b="0" i="1" smtClean="0">
                        <a:latin typeface="Cambria Math" panose="02040503050406030204" pitchFamily="18" charset="0"/>
                        <a:ea typeface="Cambria Math" panose="02040503050406030204" pitchFamily="18" charset="0"/>
                      </a:rPr>
                      <m:t>,  </m:t>
                    </m:r>
                  </m:oMath>
                </a14:m>
                <a:endParaRPr lang="it-IT" sz="2400" b="0" i="1" dirty="0">
                  <a:latin typeface="Cambria Math" panose="02040503050406030204" pitchFamily="18" charset="0"/>
                  <a:ea typeface="Cambria Math" panose="02040503050406030204" pitchFamily="18" charset="0"/>
                </a:endParaRPr>
              </a:p>
              <a:p>
                <a14:m>
                  <m:oMath xmlns:m="http://schemas.openxmlformats.org/officeDocument/2006/math">
                    <m:r>
                      <a:rPr lang="it-IT" sz="2400" b="0" i="1" smtClean="0">
                        <a:latin typeface="Cambria Math" panose="02040503050406030204" pitchFamily="18" charset="0"/>
                        <a:ea typeface="Cambria Math" panose="02040503050406030204" pitchFamily="18" charset="0"/>
                      </a:rPr>
                      <m:t>𝑛𝑒𝑤𝑀𝑖𝑛</m:t>
                    </m:r>
                    <m:r>
                      <a:rPr lang="it-IT" sz="2400" b="0" i="1" smtClean="0">
                        <a:latin typeface="Cambria Math" panose="02040503050406030204" pitchFamily="18" charset="0"/>
                        <a:ea typeface="Cambria Math" panose="02040503050406030204" pitchFamily="18" charset="0"/>
                      </a:rPr>
                      <m:t>=1  </m:t>
                    </m:r>
                    <m:r>
                      <a:rPr lang="it-IT" sz="2400" b="0" i="1" smtClean="0">
                        <a:latin typeface="Cambria Math" panose="02040503050406030204" pitchFamily="18" charset="0"/>
                        <a:ea typeface="Cambria Math" panose="02040503050406030204" pitchFamily="18" charset="0"/>
                      </a:rPr>
                      <m:t>𝑛𝑒𝑤𝑀𝑎𝑥</m:t>
                    </m:r>
                    <m:r>
                      <a:rPr lang="it-IT" sz="2400" b="0" i="1" smtClean="0">
                        <a:latin typeface="Cambria Math" panose="02040503050406030204" pitchFamily="18" charset="0"/>
                        <a:ea typeface="Cambria Math" panose="02040503050406030204" pitchFamily="18" charset="0"/>
                      </a:rPr>
                      <m:t>=5</m:t>
                    </m:r>
                  </m:oMath>
                </a14:m>
                <a:endParaRPr lang="en-GB" sz="2400" dirty="0"/>
              </a:p>
            </p:txBody>
          </p:sp>
        </mc:Choice>
        <mc:Fallback xmlns="">
          <p:sp>
            <p:nvSpPr>
              <p:cNvPr id="3" name="Segnaposto contenuto 2">
                <a:extLst>
                  <a:ext uri="{FF2B5EF4-FFF2-40B4-BE49-F238E27FC236}">
                    <a16:creationId xmlns:a16="http://schemas.microsoft.com/office/drawing/2014/main" id="{95DE5EF8-82B6-453C-8EB1-156C8D7C3342}"/>
                  </a:ext>
                </a:extLst>
              </p:cNvPr>
              <p:cNvSpPr>
                <a:spLocks noGrp="1" noRot="1" noChangeAspect="1" noMove="1" noResize="1" noEditPoints="1" noAdjustHandles="1" noChangeArrowheads="1" noChangeShapeType="1" noTextEdit="1"/>
              </p:cNvSpPr>
              <p:nvPr>
                <p:ph idx="1"/>
              </p:nvPr>
            </p:nvSpPr>
            <p:spPr>
              <a:blipFill>
                <a:blip r:embed="rId2"/>
                <a:stretch>
                  <a:fillRect l="-1818"/>
                </a:stretch>
              </a:blipFill>
            </p:spPr>
            <p:txBody>
              <a:bodyPr/>
              <a:lstStyle/>
              <a:p>
                <a:r>
                  <a:rPr lang="en-GB">
                    <a:noFill/>
                  </a:rPr>
                  <a:t> </a:t>
                </a:r>
              </a:p>
            </p:txBody>
          </p:sp>
        </mc:Fallback>
      </mc:AlternateContent>
    </p:spTree>
    <p:extLst>
      <p:ext uri="{BB962C8B-B14F-4D97-AF65-F5344CB8AC3E}">
        <p14:creationId xmlns:p14="http://schemas.microsoft.com/office/powerpoint/2010/main" val="320267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DEA04-8B15-4982-BF48-1E9E85906E3E}"/>
              </a:ext>
            </a:extLst>
          </p:cNvPr>
          <p:cNvSpPr>
            <a:spLocks noGrp="1"/>
          </p:cNvSpPr>
          <p:nvPr>
            <p:ph type="title"/>
          </p:nvPr>
        </p:nvSpPr>
        <p:spPr/>
        <p:txBody>
          <a:bodyPr/>
          <a:lstStyle/>
          <a:p>
            <a:r>
              <a:rPr lang="it-IT" b="1" dirty="0"/>
              <a:t>Statistical Analysis : </a:t>
            </a:r>
            <a:r>
              <a:rPr lang="en-GB" b="1" dirty="0"/>
              <a:t>Outliers</a:t>
            </a:r>
            <a:r>
              <a:rPr lang="it-IT" b="1" dirty="0"/>
              <a:t> </a:t>
            </a:r>
            <a:r>
              <a:rPr lang="en-GB" b="1" dirty="0"/>
              <a:t>detection</a:t>
            </a:r>
            <a:endParaRPr lang="en-GB" dirty="0"/>
          </a:p>
        </p:txBody>
      </p:sp>
      <p:graphicFrame>
        <p:nvGraphicFramePr>
          <p:cNvPr id="8" name="Tabella 7">
            <a:extLst>
              <a:ext uri="{FF2B5EF4-FFF2-40B4-BE49-F238E27FC236}">
                <a16:creationId xmlns:a16="http://schemas.microsoft.com/office/drawing/2014/main" id="{F2CD096B-7793-4635-BBB8-35F7FDC178E8}"/>
              </a:ext>
            </a:extLst>
          </p:cNvPr>
          <p:cNvGraphicFramePr>
            <a:graphicFrameLocks noGrp="1"/>
          </p:cNvGraphicFramePr>
          <p:nvPr>
            <p:extLst>
              <p:ext uri="{D42A27DB-BD31-4B8C-83A1-F6EECF244321}">
                <p14:modId xmlns:p14="http://schemas.microsoft.com/office/powerpoint/2010/main" val="4092251853"/>
              </p:ext>
            </p:extLst>
          </p:nvPr>
        </p:nvGraphicFramePr>
        <p:xfrm>
          <a:off x="1097280" y="5249949"/>
          <a:ext cx="10058401" cy="9144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191907791"/>
                    </a:ext>
                  </a:extLst>
                </a:gridCol>
                <a:gridCol w="2011680">
                  <a:extLst>
                    <a:ext uri="{9D8B030D-6E8A-4147-A177-3AD203B41FA5}">
                      <a16:colId xmlns:a16="http://schemas.microsoft.com/office/drawing/2014/main" val="2150498975"/>
                    </a:ext>
                  </a:extLst>
                </a:gridCol>
                <a:gridCol w="2183834">
                  <a:extLst>
                    <a:ext uri="{9D8B030D-6E8A-4147-A177-3AD203B41FA5}">
                      <a16:colId xmlns:a16="http://schemas.microsoft.com/office/drawing/2014/main" val="224631102"/>
                    </a:ext>
                  </a:extLst>
                </a:gridCol>
                <a:gridCol w="1839527">
                  <a:extLst>
                    <a:ext uri="{9D8B030D-6E8A-4147-A177-3AD203B41FA5}">
                      <a16:colId xmlns:a16="http://schemas.microsoft.com/office/drawing/2014/main" val="1931368624"/>
                    </a:ext>
                  </a:extLst>
                </a:gridCol>
                <a:gridCol w="2011680">
                  <a:extLst>
                    <a:ext uri="{9D8B030D-6E8A-4147-A177-3AD203B41FA5}">
                      <a16:colId xmlns:a16="http://schemas.microsoft.com/office/drawing/2014/main" val="822453299"/>
                    </a:ext>
                  </a:extLst>
                </a:gridCol>
              </a:tblGrid>
              <a:tr h="821457">
                <a:tc>
                  <a:txBody>
                    <a:bodyPr/>
                    <a:lstStyle/>
                    <a:p>
                      <a:r>
                        <a:rPr lang="it-IT" b="1" dirty="0"/>
                        <a:t>LEVEL OF REUSABILITY</a:t>
                      </a:r>
                      <a:endParaRPr lang="en-GB" dirty="0"/>
                    </a:p>
                  </a:txBody>
                  <a:tcPr anchor="ctr"/>
                </a:tc>
                <a:tc>
                  <a:txBody>
                    <a:bodyPr/>
                    <a:lstStyle/>
                    <a:p>
                      <a:r>
                        <a:rPr lang="it-IT" b="1" dirty="0"/>
                        <a:t>WORK TIME</a:t>
                      </a:r>
                      <a:endParaRPr lang="en-GB" dirty="0"/>
                    </a:p>
                  </a:txBody>
                  <a:tcPr anchor="ctr"/>
                </a:tc>
                <a:tc>
                  <a:txBody>
                    <a:bodyPr/>
                    <a:lstStyle/>
                    <a:p>
                      <a:r>
                        <a:rPr lang="en-US" b="1" dirty="0"/>
                        <a:t>NUMBER OF SIMILAR PBIs ACCOMPLISHED</a:t>
                      </a:r>
                      <a:endParaRPr lang="en-GB" dirty="0"/>
                    </a:p>
                  </a:txBody>
                  <a:tcPr anchor="ctr"/>
                </a:tc>
                <a:tc>
                  <a:txBody>
                    <a:bodyPr/>
                    <a:lstStyle/>
                    <a:p>
                      <a:r>
                        <a:rPr lang="en-US" b="1" dirty="0"/>
                        <a:t>LEVEL OF IMPACT ON BRAND OR REPUTATION</a:t>
                      </a:r>
                      <a:endParaRPr lang="en-GB" dirty="0"/>
                    </a:p>
                  </a:txBody>
                  <a:tcPr anchor="ctr"/>
                </a:tc>
                <a:tc>
                  <a:txBody>
                    <a:bodyPr/>
                    <a:lstStyle/>
                    <a:p>
                      <a:r>
                        <a:rPr lang="it-IT" b="1" dirty="0"/>
                        <a:t>LEVEL OF COMPETITIVE ADVANTAGE</a:t>
                      </a:r>
                      <a:endParaRPr lang="en-GB" dirty="0"/>
                    </a:p>
                  </a:txBody>
                  <a:tcPr anchor="ctr"/>
                </a:tc>
                <a:extLst>
                  <a:ext uri="{0D108BD9-81ED-4DB2-BD59-A6C34878D82A}">
                    <a16:rowId xmlns:a16="http://schemas.microsoft.com/office/drawing/2014/main" val="1008581856"/>
                  </a:ext>
                </a:extLst>
              </a:tr>
            </a:tbl>
          </a:graphicData>
        </a:graphic>
      </p:graphicFrame>
      <p:pic>
        <p:nvPicPr>
          <p:cNvPr id="12" name="Segnaposto contenuto 11">
            <a:extLst>
              <a:ext uri="{FF2B5EF4-FFF2-40B4-BE49-F238E27FC236}">
                <a16:creationId xmlns:a16="http://schemas.microsoft.com/office/drawing/2014/main" id="{F22787A9-1D60-486D-8C91-604CA914D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68378"/>
            <a:ext cx="10058400" cy="2856657"/>
          </a:xfrm>
        </p:spPr>
      </p:pic>
      <p:sp>
        <p:nvSpPr>
          <p:cNvPr id="13" name="CasellaDiTesto 12">
            <a:extLst>
              <a:ext uri="{FF2B5EF4-FFF2-40B4-BE49-F238E27FC236}">
                <a16:creationId xmlns:a16="http://schemas.microsoft.com/office/drawing/2014/main" id="{F3104841-B3DA-4B3D-AA62-341BA132FB95}"/>
              </a:ext>
            </a:extLst>
          </p:cNvPr>
          <p:cNvSpPr txBox="1"/>
          <p:nvPr/>
        </p:nvSpPr>
        <p:spPr>
          <a:xfrm>
            <a:off x="4779498" y="4802826"/>
            <a:ext cx="2693963" cy="369332"/>
          </a:xfrm>
          <a:prstGeom prst="rect">
            <a:avLst/>
          </a:prstGeom>
          <a:noFill/>
        </p:spPr>
        <p:txBody>
          <a:bodyPr wrap="square" rtlCol="0">
            <a:spAutoFit/>
          </a:bodyPr>
          <a:lstStyle/>
          <a:p>
            <a:r>
              <a:rPr lang="en-GB" b="1" dirty="0"/>
              <a:t>MOST CRITICAL FEATURES</a:t>
            </a:r>
          </a:p>
        </p:txBody>
      </p:sp>
      <p:sp>
        <p:nvSpPr>
          <p:cNvPr id="15" name="Segno di moltiplicazione 14">
            <a:extLst>
              <a:ext uri="{FF2B5EF4-FFF2-40B4-BE49-F238E27FC236}">
                <a16:creationId xmlns:a16="http://schemas.microsoft.com/office/drawing/2014/main" id="{08194975-147B-4F57-90F4-1202BEEF6BB0}"/>
              </a:ext>
            </a:extLst>
          </p:cNvPr>
          <p:cNvSpPr/>
          <p:nvPr/>
        </p:nvSpPr>
        <p:spPr>
          <a:xfrm>
            <a:off x="1949691" y="1950160"/>
            <a:ext cx="436099" cy="36576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egno di moltiplicazione 15">
            <a:extLst>
              <a:ext uri="{FF2B5EF4-FFF2-40B4-BE49-F238E27FC236}">
                <a16:creationId xmlns:a16="http://schemas.microsoft.com/office/drawing/2014/main" id="{5FF71E2F-BC5D-40FD-BC3C-C59A87D84678}"/>
              </a:ext>
            </a:extLst>
          </p:cNvPr>
          <p:cNvSpPr/>
          <p:nvPr/>
        </p:nvSpPr>
        <p:spPr>
          <a:xfrm>
            <a:off x="3263849" y="1973046"/>
            <a:ext cx="436099" cy="36576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Segno di moltiplicazione 16">
            <a:extLst>
              <a:ext uri="{FF2B5EF4-FFF2-40B4-BE49-F238E27FC236}">
                <a16:creationId xmlns:a16="http://schemas.microsoft.com/office/drawing/2014/main" id="{0A95B2F7-9C32-44B0-A102-4EC0D914046F}"/>
              </a:ext>
            </a:extLst>
          </p:cNvPr>
          <p:cNvSpPr/>
          <p:nvPr/>
        </p:nvSpPr>
        <p:spPr>
          <a:xfrm>
            <a:off x="5908429" y="1950160"/>
            <a:ext cx="436099" cy="36576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egno di moltiplicazione 17">
            <a:extLst>
              <a:ext uri="{FF2B5EF4-FFF2-40B4-BE49-F238E27FC236}">
                <a16:creationId xmlns:a16="http://schemas.microsoft.com/office/drawing/2014/main" id="{6BF0E877-78E5-44DB-86A2-AE665C268DC7}"/>
              </a:ext>
            </a:extLst>
          </p:cNvPr>
          <p:cNvSpPr/>
          <p:nvPr/>
        </p:nvSpPr>
        <p:spPr>
          <a:xfrm>
            <a:off x="7222587" y="1973046"/>
            <a:ext cx="436099" cy="36576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Segno di moltiplicazione 18">
            <a:extLst>
              <a:ext uri="{FF2B5EF4-FFF2-40B4-BE49-F238E27FC236}">
                <a16:creationId xmlns:a16="http://schemas.microsoft.com/office/drawing/2014/main" id="{2E433503-C968-4BF2-A223-3B790897FA2C}"/>
              </a:ext>
            </a:extLst>
          </p:cNvPr>
          <p:cNvSpPr/>
          <p:nvPr/>
        </p:nvSpPr>
        <p:spPr>
          <a:xfrm>
            <a:off x="7874975" y="1976615"/>
            <a:ext cx="436099" cy="36576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647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29878444-4765-4C29-86FC-DF48AD4F45C4}"/>
              </a:ext>
            </a:extLst>
          </p:cNvPr>
          <p:cNvSpPr>
            <a:spLocks noGrp="1"/>
          </p:cNvSpPr>
          <p:nvPr>
            <p:ph type="title"/>
          </p:nvPr>
        </p:nvSpPr>
        <p:spPr>
          <a:xfrm>
            <a:off x="990932" y="286603"/>
            <a:ext cx="6750987" cy="1450757"/>
          </a:xfrm>
        </p:spPr>
        <p:txBody>
          <a:bodyPr>
            <a:normAutofit/>
          </a:bodyPr>
          <a:lstStyle/>
          <a:p>
            <a:r>
              <a:rPr lang="it-IT" b="1">
                <a:solidFill>
                  <a:schemeClr val="accent2"/>
                </a:solidFill>
              </a:rPr>
              <a:t>Index</a:t>
            </a:r>
          </a:p>
        </p:txBody>
      </p:sp>
      <p:sp>
        <p:nvSpPr>
          <p:cNvPr id="3" name="Segnaposto contenuto 2">
            <a:extLst>
              <a:ext uri="{FF2B5EF4-FFF2-40B4-BE49-F238E27FC236}">
                <a16:creationId xmlns:a16="http://schemas.microsoft.com/office/drawing/2014/main" id="{5C29D347-0BDD-4011-8F49-2909F6FF7BCF}"/>
              </a:ext>
            </a:extLst>
          </p:cNvPr>
          <p:cNvSpPr>
            <a:spLocks noGrp="1"/>
          </p:cNvSpPr>
          <p:nvPr>
            <p:ph idx="1"/>
          </p:nvPr>
        </p:nvSpPr>
        <p:spPr>
          <a:xfrm>
            <a:off x="1044204" y="2023962"/>
            <a:ext cx="6697715" cy="3845131"/>
          </a:xfrm>
        </p:spPr>
        <p:txBody>
          <a:bodyPr numCol="2">
            <a:normAutofit/>
          </a:bodyPr>
          <a:lstStyle/>
          <a:p>
            <a:r>
              <a:rPr lang="en-GB" dirty="0"/>
              <a:t>Introduction</a:t>
            </a:r>
            <a:r>
              <a:rPr lang="it-IT" dirty="0"/>
              <a:t> </a:t>
            </a:r>
            <a:r>
              <a:rPr lang="en-GB" dirty="0"/>
              <a:t>to</a:t>
            </a:r>
            <a:r>
              <a:rPr lang="it-IT" dirty="0"/>
              <a:t> </a:t>
            </a:r>
            <a:r>
              <a:rPr lang="en-GB" dirty="0"/>
              <a:t>Scrum</a:t>
            </a:r>
            <a:r>
              <a:rPr lang="it-IT" dirty="0"/>
              <a:t> </a:t>
            </a:r>
          </a:p>
          <a:p>
            <a:pPr lvl="1"/>
            <a:r>
              <a:rPr lang="en-GB" dirty="0"/>
              <a:t>Problem</a:t>
            </a:r>
            <a:r>
              <a:rPr lang="it-IT" dirty="0"/>
              <a:t> </a:t>
            </a:r>
            <a:r>
              <a:rPr lang="en-GB" dirty="0"/>
              <a:t>overview</a:t>
            </a:r>
          </a:p>
          <a:p>
            <a:pPr lvl="1"/>
            <a:r>
              <a:rPr lang="en-GB" dirty="0"/>
              <a:t>Problem</a:t>
            </a:r>
            <a:r>
              <a:rPr lang="it-IT" dirty="0"/>
              <a:t> statement</a:t>
            </a:r>
          </a:p>
          <a:p>
            <a:pPr lvl="1"/>
            <a:r>
              <a:rPr lang="en-GB" dirty="0"/>
              <a:t>Solution</a:t>
            </a:r>
            <a:r>
              <a:rPr lang="it-IT" dirty="0"/>
              <a:t> </a:t>
            </a:r>
            <a:r>
              <a:rPr lang="en-GB" dirty="0"/>
              <a:t>overview</a:t>
            </a:r>
          </a:p>
          <a:p>
            <a:r>
              <a:rPr lang="it-IT" dirty="0"/>
              <a:t>Data </a:t>
            </a:r>
            <a:r>
              <a:rPr lang="en-GB" dirty="0"/>
              <a:t>Overview</a:t>
            </a:r>
          </a:p>
          <a:p>
            <a:r>
              <a:rPr lang="it-IT" dirty="0"/>
              <a:t>Statistical Analysis</a:t>
            </a:r>
          </a:p>
          <a:p>
            <a:pPr lvl="1"/>
            <a:r>
              <a:rPr lang="en-GB" dirty="0"/>
              <a:t>Normalization</a:t>
            </a:r>
          </a:p>
          <a:p>
            <a:pPr lvl="1"/>
            <a:r>
              <a:rPr lang="en-GB" dirty="0"/>
              <a:t>Outliers</a:t>
            </a:r>
            <a:r>
              <a:rPr lang="it-IT" dirty="0"/>
              <a:t> </a:t>
            </a:r>
            <a:r>
              <a:rPr lang="en-GB" dirty="0"/>
              <a:t>Detection</a:t>
            </a:r>
          </a:p>
          <a:p>
            <a:pPr lvl="1"/>
            <a:r>
              <a:rPr lang="en-GB" dirty="0"/>
              <a:t>Correlation</a:t>
            </a:r>
          </a:p>
          <a:p>
            <a:r>
              <a:rPr lang="en-GB" dirty="0"/>
              <a:t>Modelling</a:t>
            </a:r>
          </a:p>
          <a:p>
            <a:pPr lvl="1"/>
            <a:r>
              <a:rPr lang="en-GB" dirty="0"/>
              <a:t>Train</a:t>
            </a:r>
            <a:r>
              <a:rPr lang="it-IT" dirty="0"/>
              <a:t> </a:t>
            </a:r>
            <a:r>
              <a:rPr lang="en-GB" dirty="0"/>
              <a:t>and</a:t>
            </a:r>
            <a:r>
              <a:rPr lang="it-IT" dirty="0"/>
              <a:t> </a:t>
            </a:r>
            <a:r>
              <a:rPr lang="en-GB" dirty="0"/>
              <a:t>Test</a:t>
            </a:r>
            <a:r>
              <a:rPr lang="it-IT" dirty="0"/>
              <a:t> </a:t>
            </a:r>
            <a:r>
              <a:rPr lang="en-GB" dirty="0"/>
              <a:t>sets</a:t>
            </a:r>
          </a:p>
          <a:p>
            <a:pPr lvl="1"/>
            <a:r>
              <a:rPr lang="en-GB" dirty="0"/>
              <a:t>Features</a:t>
            </a:r>
            <a:r>
              <a:rPr lang="it-IT" dirty="0"/>
              <a:t> </a:t>
            </a:r>
            <a:r>
              <a:rPr lang="en-GB" dirty="0"/>
              <a:t>Selection</a:t>
            </a:r>
          </a:p>
          <a:p>
            <a:pPr lvl="1"/>
            <a:r>
              <a:rPr lang="en-GB" dirty="0"/>
              <a:t>Perceptron</a:t>
            </a:r>
          </a:p>
          <a:p>
            <a:pPr lvl="1"/>
            <a:r>
              <a:rPr lang="en-GB" dirty="0"/>
              <a:t>Multilayer</a:t>
            </a:r>
            <a:r>
              <a:rPr lang="it-IT" dirty="0"/>
              <a:t> </a:t>
            </a:r>
            <a:r>
              <a:rPr lang="en-GB" dirty="0"/>
              <a:t>Perceptron</a:t>
            </a:r>
          </a:p>
          <a:p>
            <a:pPr lvl="1"/>
            <a:r>
              <a:rPr lang="en-GB" dirty="0"/>
              <a:t>Models</a:t>
            </a:r>
            <a:r>
              <a:rPr lang="it-IT" dirty="0"/>
              <a:t> Evaluation</a:t>
            </a:r>
          </a:p>
          <a:p>
            <a:pPr lvl="1"/>
            <a:r>
              <a:rPr lang="en-GB" dirty="0"/>
              <a:t>Models</a:t>
            </a:r>
            <a:r>
              <a:rPr lang="it-IT" dirty="0"/>
              <a:t> </a:t>
            </a:r>
            <a:r>
              <a:rPr lang="en-GB" dirty="0"/>
              <a:t>Comparison</a:t>
            </a:r>
          </a:p>
          <a:p>
            <a:pPr lvl="2"/>
            <a:r>
              <a:rPr lang="en-GB" dirty="0"/>
              <a:t>Conclusions</a:t>
            </a:r>
            <a:r>
              <a:rPr lang="it-IT" dirty="0"/>
              <a:t> </a:t>
            </a:r>
            <a:endParaRPr lang="en-GB" dirty="0"/>
          </a:p>
          <a:p>
            <a:r>
              <a:rPr lang="en-GB" dirty="0"/>
              <a:t>A</a:t>
            </a:r>
            <a:r>
              <a:rPr lang="it-IT" dirty="0"/>
              <a:t> general </a:t>
            </a:r>
            <a:r>
              <a:rPr lang="en-GB" dirty="0"/>
              <a:t>approach</a:t>
            </a:r>
            <a:r>
              <a:rPr lang="it-IT" dirty="0"/>
              <a:t> to </a:t>
            </a:r>
            <a:r>
              <a:rPr lang="en-GB" dirty="0"/>
              <a:t>explore</a:t>
            </a:r>
            <a:r>
              <a:rPr lang="it-IT" dirty="0"/>
              <a:t> the dataset and </a:t>
            </a:r>
            <a:r>
              <a:rPr lang="en-GB" dirty="0"/>
              <a:t>acquiring</a:t>
            </a:r>
            <a:r>
              <a:rPr lang="it-IT" dirty="0"/>
              <a:t> knowledge</a:t>
            </a:r>
          </a:p>
          <a:p>
            <a:endParaRPr lang="it-IT" dirty="0"/>
          </a:p>
        </p:txBody>
      </p:sp>
    </p:spTree>
    <p:extLst>
      <p:ext uri="{BB962C8B-B14F-4D97-AF65-F5344CB8AC3E}">
        <p14:creationId xmlns:p14="http://schemas.microsoft.com/office/powerpoint/2010/main" val="69305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5469A2-9BE4-444D-89D2-3493F3382247}"/>
              </a:ext>
            </a:extLst>
          </p:cNvPr>
          <p:cNvSpPr>
            <a:spLocks noGrp="1"/>
          </p:cNvSpPr>
          <p:nvPr>
            <p:ph type="title"/>
          </p:nvPr>
        </p:nvSpPr>
        <p:spPr/>
        <p:txBody>
          <a:bodyPr>
            <a:normAutofit/>
          </a:bodyPr>
          <a:lstStyle/>
          <a:p>
            <a:r>
              <a:rPr lang="it-IT" b="1" dirty="0"/>
              <a:t>Statistical Analysis : </a:t>
            </a:r>
            <a:r>
              <a:rPr lang="en-GB" b="1" dirty="0"/>
              <a:t>Outliers</a:t>
            </a:r>
            <a:r>
              <a:rPr lang="it-IT" b="1" dirty="0"/>
              <a:t> </a:t>
            </a:r>
            <a:r>
              <a:rPr lang="en-GB" b="1" dirty="0"/>
              <a:t>detection</a:t>
            </a:r>
            <a:br>
              <a:rPr lang="en-GB" b="1" dirty="0"/>
            </a:br>
            <a:r>
              <a:rPr lang="it-IT" b="1" dirty="0"/>
              <a:t>Level of </a:t>
            </a:r>
            <a:r>
              <a:rPr lang="en-GB" b="1" dirty="0"/>
              <a:t>reusability pt.1</a:t>
            </a:r>
            <a:endParaRPr lang="en-GB" dirty="0"/>
          </a:p>
        </p:txBody>
      </p:sp>
      <p:pic>
        <p:nvPicPr>
          <p:cNvPr id="5" name="Segnaposto contenuto 4">
            <a:extLst>
              <a:ext uri="{FF2B5EF4-FFF2-40B4-BE49-F238E27FC236}">
                <a16:creationId xmlns:a16="http://schemas.microsoft.com/office/drawing/2014/main" id="{54A39531-2E53-4D85-B21A-894CA5E543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51230"/>
            <a:ext cx="10058400" cy="2812791"/>
          </a:xfrm>
        </p:spPr>
      </p:pic>
      <p:sp>
        <p:nvSpPr>
          <p:cNvPr id="3" name="CasellaDiTesto 2">
            <a:extLst>
              <a:ext uri="{FF2B5EF4-FFF2-40B4-BE49-F238E27FC236}">
                <a16:creationId xmlns:a16="http://schemas.microsoft.com/office/drawing/2014/main" id="{7EC95E9A-0B19-43E2-A51C-BFD761D888ED}"/>
              </a:ext>
            </a:extLst>
          </p:cNvPr>
          <p:cNvSpPr txBox="1"/>
          <p:nvPr/>
        </p:nvSpPr>
        <p:spPr>
          <a:xfrm>
            <a:off x="1096963" y="5373858"/>
            <a:ext cx="10058400" cy="369332"/>
          </a:xfrm>
          <a:prstGeom prst="rect">
            <a:avLst/>
          </a:prstGeom>
          <a:noFill/>
        </p:spPr>
        <p:txBody>
          <a:bodyPr wrap="square" rtlCol="0">
            <a:spAutoFit/>
          </a:bodyPr>
          <a:lstStyle/>
          <a:p>
            <a:pPr algn="ctr"/>
            <a:r>
              <a:rPr lang="en-US" dirty="0"/>
              <a:t>The number of PBIs that can be re-used in other projects is very low.</a:t>
            </a:r>
            <a:endParaRPr lang="en-GB" dirty="0"/>
          </a:p>
        </p:txBody>
      </p:sp>
    </p:spTree>
    <p:extLst>
      <p:ext uri="{BB962C8B-B14F-4D97-AF65-F5344CB8AC3E}">
        <p14:creationId xmlns:p14="http://schemas.microsoft.com/office/powerpoint/2010/main" val="315918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90203C-3A62-4F50-AF03-F61817FAFCE8}"/>
              </a:ext>
            </a:extLst>
          </p:cNvPr>
          <p:cNvSpPr>
            <a:spLocks noGrp="1"/>
          </p:cNvSpPr>
          <p:nvPr>
            <p:ph type="title"/>
          </p:nvPr>
        </p:nvSpPr>
        <p:spPr/>
        <p:txBody>
          <a:bodyPr/>
          <a:lstStyle/>
          <a:p>
            <a:r>
              <a:rPr lang="it-IT" b="1" dirty="0"/>
              <a:t>Statistical Analysis : </a:t>
            </a:r>
            <a:r>
              <a:rPr lang="en-GB" b="1" dirty="0"/>
              <a:t>Outliers</a:t>
            </a:r>
            <a:r>
              <a:rPr lang="it-IT" b="1" dirty="0"/>
              <a:t> </a:t>
            </a:r>
            <a:r>
              <a:rPr lang="en-GB" b="1" dirty="0"/>
              <a:t>detection</a:t>
            </a:r>
            <a:br>
              <a:rPr lang="en-GB" b="1" dirty="0"/>
            </a:br>
            <a:r>
              <a:rPr lang="it-IT" b="1" dirty="0"/>
              <a:t>Level of </a:t>
            </a:r>
            <a:r>
              <a:rPr lang="en-GB" b="1" dirty="0"/>
              <a:t>reusability pt.2</a:t>
            </a:r>
            <a:endParaRPr lang="en-GB" dirty="0"/>
          </a:p>
        </p:txBody>
      </p:sp>
      <p:graphicFrame>
        <p:nvGraphicFramePr>
          <p:cNvPr id="6" name="Segnaposto contenuto 5">
            <a:extLst>
              <a:ext uri="{FF2B5EF4-FFF2-40B4-BE49-F238E27FC236}">
                <a16:creationId xmlns:a16="http://schemas.microsoft.com/office/drawing/2014/main" id="{682470D0-58BC-493F-9360-3AC8514B86E6}"/>
              </a:ext>
            </a:extLst>
          </p:cNvPr>
          <p:cNvGraphicFramePr>
            <a:graphicFrameLocks noGrp="1"/>
          </p:cNvGraphicFramePr>
          <p:nvPr>
            <p:ph idx="1"/>
            <p:extLst>
              <p:ext uri="{D42A27DB-BD31-4B8C-83A1-F6EECF244321}">
                <p14:modId xmlns:p14="http://schemas.microsoft.com/office/powerpoint/2010/main" val="69842947"/>
              </p:ext>
            </p:extLst>
          </p:nvPr>
        </p:nvGraphicFramePr>
        <p:xfrm>
          <a:off x="1097280" y="2278898"/>
          <a:ext cx="10058400" cy="2641365"/>
        </p:xfrm>
        <a:graphic>
          <a:graphicData uri="http://schemas.openxmlformats.org/drawingml/2006/chart">
            <c:chart xmlns:c="http://schemas.openxmlformats.org/drawingml/2006/chart" xmlns:r="http://schemas.openxmlformats.org/officeDocument/2006/relationships" r:id="rId2"/>
          </a:graphicData>
        </a:graphic>
      </p:graphicFrame>
      <p:sp>
        <p:nvSpPr>
          <p:cNvPr id="3" name="CasellaDiTesto 2">
            <a:extLst>
              <a:ext uri="{FF2B5EF4-FFF2-40B4-BE49-F238E27FC236}">
                <a16:creationId xmlns:a16="http://schemas.microsoft.com/office/drawing/2014/main" id="{479DBA12-396D-4A3E-A719-C7F1234423D1}"/>
              </a:ext>
            </a:extLst>
          </p:cNvPr>
          <p:cNvSpPr txBox="1"/>
          <p:nvPr/>
        </p:nvSpPr>
        <p:spPr>
          <a:xfrm>
            <a:off x="1097280" y="1916634"/>
            <a:ext cx="10058400" cy="369332"/>
          </a:xfrm>
          <a:prstGeom prst="rect">
            <a:avLst/>
          </a:prstGeom>
          <a:noFill/>
        </p:spPr>
        <p:txBody>
          <a:bodyPr wrap="square" rtlCol="0">
            <a:spAutoFit/>
          </a:bodyPr>
          <a:lstStyle/>
          <a:p>
            <a:pPr algn="ctr"/>
            <a:r>
              <a:rPr lang="en-US" dirty="0"/>
              <a:t>Now let's find out in which projects these outliers are present</a:t>
            </a:r>
            <a:endParaRPr lang="en-GB" dirty="0"/>
          </a:p>
        </p:txBody>
      </p:sp>
      <p:sp>
        <p:nvSpPr>
          <p:cNvPr id="4" name="CasellaDiTesto 3">
            <a:extLst>
              <a:ext uri="{FF2B5EF4-FFF2-40B4-BE49-F238E27FC236}">
                <a16:creationId xmlns:a16="http://schemas.microsoft.com/office/drawing/2014/main" id="{1083AE0D-CC5B-41A5-BF47-D8EEE49E0E2F}"/>
              </a:ext>
            </a:extLst>
          </p:cNvPr>
          <p:cNvSpPr txBox="1"/>
          <p:nvPr/>
        </p:nvSpPr>
        <p:spPr>
          <a:xfrm>
            <a:off x="1097280" y="5082041"/>
            <a:ext cx="10058400"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GB" dirty="0"/>
              <a:t>The projects belong to </a:t>
            </a:r>
            <a:r>
              <a:rPr lang="en-GB" i="1" dirty="0"/>
              <a:t>t</a:t>
            </a:r>
            <a:r>
              <a:rPr lang="en-GB" i="1" baseline="-25000" dirty="0"/>
              <a:t>3</a:t>
            </a:r>
          </a:p>
          <a:p>
            <a:pPr marL="285750" indent="-285750">
              <a:buClr>
                <a:schemeClr val="accent1"/>
              </a:buClr>
              <a:buFont typeface="Arial" panose="020B0604020202020204" pitchFamily="34" charset="0"/>
              <a:buChar char="•"/>
            </a:pPr>
            <a:r>
              <a:rPr lang="en-US" dirty="0"/>
              <a:t>It is plausible for </a:t>
            </a:r>
            <a:r>
              <a:rPr lang="en-US" b="1" dirty="0"/>
              <a:t>SCHOOL</a:t>
            </a:r>
            <a:r>
              <a:rPr lang="en-US" dirty="0"/>
              <a:t> and </a:t>
            </a:r>
            <a:r>
              <a:rPr lang="en-US" b="1" dirty="0"/>
              <a:t>UNIVERSITY</a:t>
            </a:r>
            <a:r>
              <a:rPr lang="en-US" dirty="0"/>
              <a:t> projects, which both are part of the educational field</a:t>
            </a:r>
          </a:p>
          <a:p>
            <a:pPr marL="285750" indent="-285750">
              <a:buClr>
                <a:schemeClr val="accent1"/>
              </a:buClr>
              <a:buFont typeface="Arial" panose="020B0604020202020204" pitchFamily="34" charset="0"/>
              <a:buChar char="•"/>
            </a:pPr>
            <a:r>
              <a:rPr lang="en-US" dirty="0"/>
              <a:t>The presence of the </a:t>
            </a:r>
            <a:r>
              <a:rPr lang="en-US" b="1" dirty="0"/>
              <a:t>SUPERMARKET</a:t>
            </a:r>
            <a:r>
              <a:rPr lang="en-US" dirty="0"/>
              <a:t> project indicates that PBIs with </a:t>
            </a:r>
            <a:r>
              <a:rPr lang="en-US" i="1" dirty="0"/>
              <a:t>LEVEL OF REUSABILITY</a:t>
            </a:r>
            <a:r>
              <a:rPr lang="en-US" dirty="0"/>
              <a:t> high aren't domain specifics but are generic.</a:t>
            </a:r>
            <a:endParaRPr lang="en-GB" baseline="-25000" dirty="0"/>
          </a:p>
        </p:txBody>
      </p:sp>
    </p:spTree>
    <p:extLst>
      <p:ext uri="{BB962C8B-B14F-4D97-AF65-F5344CB8AC3E}">
        <p14:creationId xmlns:p14="http://schemas.microsoft.com/office/powerpoint/2010/main" val="52438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173F02-9562-4CA1-B8E1-A4559A1A45DD}"/>
              </a:ext>
            </a:extLst>
          </p:cNvPr>
          <p:cNvSpPr>
            <a:spLocks noGrp="1"/>
          </p:cNvSpPr>
          <p:nvPr>
            <p:ph type="title"/>
          </p:nvPr>
        </p:nvSpPr>
        <p:spPr/>
        <p:txBody>
          <a:bodyPr/>
          <a:lstStyle/>
          <a:p>
            <a:r>
              <a:rPr lang="it-IT" b="1" dirty="0"/>
              <a:t>Statistical Analysis : </a:t>
            </a:r>
            <a:r>
              <a:rPr lang="en-GB" b="1" dirty="0"/>
              <a:t>Outliers</a:t>
            </a:r>
            <a:r>
              <a:rPr lang="it-IT" b="1" dirty="0"/>
              <a:t> </a:t>
            </a:r>
            <a:r>
              <a:rPr lang="en-GB" b="1" dirty="0"/>
              <a:t>detection</a:t>
            </a:r>
            <a:br>
              <a:rPr lang="en-GB" b="1" dirty="0"/>
            </a:br>
            <a:r>
              <a:rPr lang="it-IT" b="1" dirty="0"/>
              <a:t>Work time</a:t>
            </a:r>
            <a:r>
              <a:rPr lang="en-GB" b="1" dirty="0"/>
              <a:t> pt.1</a:t>
            </a:r>
            <a:endParaRPr lang="en-GB" dirty="0"/>
          </a:p>
        </p:txBody>
      </p:sp>
      <p:pic>
        <p:nvPicPr>
          <p:cNvPr id="5" name="Segnaposto contenuto 4">
            <a:extLst>
              <a:ext uri="{FF2B5EF4-FFF2-40B4-BE49-F238E27FC236}">
                <a16:creationId xmlns:a16="http://schemas.microsoft.com/office/drawing/2014/main" id="{52EADA76-DA11-40B5-8F7A-DC9A131B8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51230"/>
            <a:ext cx="10058400" cy="2812791"/>
          </a:xfrm>
        </p:spPr>
      </p:pic>
      <p:sp>
        <p:nvSpPr>
          <p:cNvPr id="3" name="CasellaDiTesto 2">
            <a:extLst>
              <a:ext uri="{FF2B5EF4-FFF2-40B4-BE49-F238E27FC236}">
                <a16:creationId xmlns:a16="http://schemas.microsoft.com/office/drawing/2014/main" id="{5348FB5C-D51F-44B5-84FD-660CB82B2C07}"/>
              </a:ext>
            </a:extLst>
          </p:cNvPr>
          <p:cNvSpPr txBox="1"/>
          <p:nvPr/>
        </p:nvSpPr>
        <p:spPr>
          <a:xfrm>
            <a:off x="1286877" y="5460968"/>
            <a:ext cx="9678572" cy="369332"/>
          </a:xfrm>
          <a:prstGeom prst="rect">
            <a:avLst/>
          </a:prstGeom>
          <a:noFill/>
        </p:spPr>
        <p:txBody>
          <a:bodyPr wrap="square" rtlCol="0">
            <a:spAutoFit/>
          </a:bodyPr>
          <a:lstStyle/>
          <a:p>
            <a:pPr algn="ctr"/>
            <a:r>
              <a:rPr lang="en-US" dirty="0"/>
              <a:t>These outliers indicate PBIs which require considerable effort to be accomplished</a:t>
            </a:r>
            <a:endParaRPr lang="en-GB" dirty="0"/>
          </a:p>
        </p:txBody>
      </p:sp>
    </p:spTree>
    <p:extLst>
      <p:ext uri="{BB962C8B-B14F-4D97-AF65-F5344CB8AC3E}">
        <p14:creationId xmlns:p14="http://schemas.microsoft.com/office/powerpoint/2010/main" val="1521818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90203C-3A62-4F50-AF03-F61817FAFCE8}"/>
              </a:ext>
            </a:extLst>
          </p:cNvPr>
          <p:cNvSpPr>
            <a:spLocks noGrp="1"/>
          </p:cNvSpPr>
          <p:nvPr>
            <p:ph type="title"/>
          </p:nvPr>
        </p:nvSpPr>
        <p:spPr/>
        <p:txBody>
          <a:bodyPr/>
          <a:lstStyle/>
          <a:p>
            <a:r>
              <a:rPr lang="it-IT" b="1" dirty="0"/>
              <a:t>Statistical Analysis : </a:t>
            </a:r>
            <a:r>
              <a:rPr lang="en-GB" b="1" dirty="0"/>
              <a:t>Outliers</a:t>
            </a:r>
            <a:r>
              <a:rPr lang="it-IT" b="1" dirty="0"/>
              <a:t> </a:t>
            </a:r>
            <a:r>
              <a:rPr lang="en-GB" b="1" dirty="0"/>
              <a:t>detection</a:t>
            </a:r>
            <a:br>
              <a:rPr lang="en-GB" b="1" dirty="0"/>
            </a:br>
            <a:r>
              <a:rPr lang="it-IT" b="1" dirty="0"/>
              <a:t>Work time</a:t>
            </a:r>
            <a:r>
              <a:rPr lang="en-GB" b="1" dirty="0"/>
              <a:t> pt.2</a:t>
            </a:r>
            <a:endParaRPr lang="en-GB" dirty="0"/>
          </a:p>
        </p:txBody>
      </p:sp>
      <p:graphicFrame>
        <p:nvGraphicFramePr>
          <p:cNvPr id="6" name="Segnaposto contenuto 5">
            <a:extLst>
              <a:ext uri="{FF2B5EF4-FFF2-40B4-BE49-F238E27FC236}">
                <a16:creationId xmlns:a16="http://schemas.microsoft.com/office/drawing/2014/main" id="{682470D0-58BC-493F-9360-3AC8514B86E6}"/>
              </a:ext>
            </a:extLst>
          </p:cNvPr>
          <p:cNvGraphicFramePr>
            <a:graphicFrameLocks noGrp="1"/>
          </p:cNvGraphicFramePr>
          <p:nvPr>
            <p:ph idx="1"/>
            <p:extLst>
              <p:ext uri="{D42A27DB-BD31-4B8C-83A1-F6EECF244321}">
                <p14:modId xmlns:p14="http://schemas.microsoft.com/office/powerpoint/2010/main" val="3372875757"/>
              </p:ext>
            </p:extLst>
          </p:nvPr>
        </p:nvGraphicFramePr>
        <p:xfrm>
          <a:off x="1096963" y="1846263"/>
          <a:ext cx="10058400" cy="2936751"/>
        </p:xfrm>
        <a:graphic>
          <a:graphicData uri="http://schemas.openxmlformats.org/drawingml/2006/chart">
            <c:chart xmlns:c="http://schemas.openxmlformats.org/drawingml/2006/chart" xmlns:r="http://schemas.openxmlformats.org/officeDocument/2006/relationships" r:id="rId2"/>
          </a:graphicData>
        </a:graphic>
      </p:graphicFrame>
      <p:sp>
        <p:nvSpPr>
          <p:cNvPr id="5" name="CasellaDiTesto 4">
            <a:extLst>
              <a:ext uri="{FF2B5EF4-FFF2-40B4-BE49-F238E27FC236}">
                <a16:creationId xmlns:a16="http://schemas.microsoft.com/office/drawing/2014/main" id="{5FB5D1CC-8DFF-4E36-8244-AA502BFB98CD}"/>
              </a:ext>
            </a:extLst>
          </p:cNvPr>
          <p:cNvSpPr txBox="1"/>
          <p:nvPr/>
        </p:nvSpPr>
        <p:spPr>
          <a:xfrm>
            <a:off x="1758462" y="5036234"/>
            <a:ext cx="8412480" cy="646331"/>
          </a:xfrm>
          <a:prstGeom prst="rect">
            <a:avLst/>
          </a:prstGeom>
          <a:noFill/>
        </p:spPr>
        <p:txBody>
          <a:bodyPr wrap="square" rtlCol="0">
            <a:spAutoFit/>
          </a:bodyPr>
          <a:lstStyle/>
          <a:p>
            <a:r>
              <a:rPr lang="en-GB" dirty="0"/>
              <a:t>The outliers are present in 4 over 6 projects and they belong to different </a:t>
            </a:r>
            <a:r>
              <a:rPr lang="en-GB" i="1" dirty="0" err="1"/>
              <a:t>t</a:t>
            </a:r>
            <a:r>
              <a:rPr lang="en-GB" i="1" baseline="-25000" dirty="0" err="1"/>
              <a:t>i</a:t>
            </a:r>
            <a:r>
              <a:rPr lang="en-GB" dirty="0"/>
              <a:t>, so this may not be an anomaly</a:t>
            </a:r>
            <a:r>
              <a:rPr lang="en-GB" i="1" baseline="-25000" dirty="0"/>
              <a:t> </a:t>
            </a:r>
          </a:p>
        </p:txBody>
      </p:sp>
    </p:spTree>
    <p:extLst>
      <p:ext uri="{BB962C8B-B14F-4D97-AF65-F5344CB8AC3E}">
        <p14:creationId xmlns:p14="http://schemas.microsoft.com/office/powerpoint/2010/main" val="145104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1A13F9-07EE-4722-8983-CA37F384DD0D}"/>
              </a:ext>
            </a:extLst>
          </p:cNvPr>
          <p:cNvSpPr>
            <a:spLocks noGrp="1"/>
          </p:cNvSpPr>
          <p:nvPr>
            <p:ph type="title"/>
          </p:nvPr>
        </p:nvSpPr>
        <p:spPr/>
        <p:txBody>
          <a:bodyPr>
            <a:normAutofit/>
          </a:bodyPr>
          <a:lstStyle/>
          <a:p>
            <a:r>
              <a:rPr lang="it-IT" b="1" dirty="0"/>
              <a:t>Statistical Analysis : </a:t>
            </a:r>
            <a:r>
              <a:rPr lang="en-GB" b="1" dirty="0"/>
              <a:t>Outliers</a:t>
            </a:r>
            <a:r>
              <a:rPr lang="it-IT" b="1" dirty="0"/>
              <a:t> </a:t>
            </a:r>
            <a:r>
              <a:rPr lang="en-GB" b="1" dirty="0"/>
              <a:t>detection</a:t>
            </a:r>
            <a:br>
              <a:rPr lang="en-GB" b="1" dirty="0"/>
            </a:br>
            <a:r>
              <a:rPr lang="en-US" b="1" dirty="0"/>
              <a:t>Number of similar PBIs accomplished</a:t>
            </a:r>
            <a:r>
              <a:rPr lang="en-GB" b="1" dirty="0"/>
              <a:t> pt.1</a:t>
            </a:r>
            <a:endParaRPr lang="en-GB" dirty="0"/>
          </a:p>
        </p:txBody>
      </p:sp>
      <p:pic>
        <p:nvPicPr>
          <p:cNvPr id="5" name="Segnaposto contenuto 4" descr="Immagine che contiene parete&#10;&#10;Descrizione generata con affidabilità elevata">
            <a:extLst>
              <a:ext uri="{FF2B5EF4-FFF2-40B4-BE49-F238E27FC236}">
                <a16:creationId xmlns:a16="http://schemas.microsoft.com/office/drawing/2014/main" id="{35CCCEF5-3349-4420-9A00-8E04867108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51230"/>
            <a:ext cx="10058400" cy="2812791"/>
          </a:xfrm>
        </p:spPr>
      </p:pic>
      <p:sp>
        <p:nvSpPr>
          <p:cNvPr id="3" name="CasellaDiTesto 2">
            <a:extLst>
              <a:ext uri="{FF2B5EF4-FFF2-40B4-BE49-F238E27FC236}">
                <a16:creationId xmlns:a16="http://schemas.microsoft.com/office/drawing/2014/main" id="{33A3157F-80A6-4229-8236-8F3C6D1B9AAE}"/>
              </a:ext>
            </a:extLst>
          </p:cNvPr>
          <p:cNvSpPr txBox="1"/>
          <p:nvPr/>
        </p:nvSpPr>
        <p:spPr>
          <a:xfrm>
            <a:off x="1209822" y="5264021"/>
            <a:ext cx="9945541" cy="646331"/>
          </a:xfrm>
          <a:prstGeom prst="rect">
            <a:avLst/>
          </a:prstGeom>
          <a:noFill/>
        </p:spPr>
        <p:txBody>
          <a:bodyPr wrap="square" rtlCol="0">
            <a:spAutoFit/>
          </a:bodyPr>
          <a:lstStyle/>
          <a:p>
            <a:r>
              <a:rPr lang="en-GB" dirty="0"/>
              <a:t>From this plot we can see that are very rarely the cases where the experience matured on a past PBIs has been used to develop a similar PBI in another </a:t>
            </a:r>
            <a:r>
              <a:rPr lang="en-GB" i="1" dirty="0" err="1"/>
              <a:t>t</a:t>
            </a:r>
            <a:r>
              <a:rPr lang="en-GB" i="1" baseline="-25000" dirty="0" err="1"/>
              <a:t>i</a:t>
            </a:r>
            <a:endParaRPr lang="en-GB" baseline="-25000" dirty="0"/>
          </a:p>
        </p:txBody>
      </p:sp>
    </p:spTree>
    <p:extLst>
      <p:ext uri="{BB962C8B-B14F-4D97-AF65-F5344CB8AC3E}">
        <p14:creationId xmlns:p14="http://schemas.microsoft.com/office/powerpoint/2010/main" val="594721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90203C-3A62-4F50-AF03-F61817FAFCE8}"/>
              </a:ext>
            </a:extLst>
          </p:cNvPr>
          <p:cNvSpPr>
            <a:spLocks noGrp="1"/>
          </p:cNvSpPr>
          <p:nvPr>
            <p:ph type="title"/>
          </p:nvPr>
        </p:nvSpPr>
        <p:spPr/>
        <p:txBody>
          <a:bodyPr/>
          <a:lstStyle/>
          <a:p>
            <a:r>
              <a:rPr lang="it-IT" b="1" dirty="0"/>
              <a:t>Statistical Analysis : </a:t>
            </a:r>
            <a:r>
              <a:rPr lang="en-GB" b="1" dirty="0"/>
              <a:t>Outliers</a:t>
            </a:r>
            <a:r>
              <a:rPr lang="it-IT" b="1" dirty="0"/>
              <a:t> </a:t>
            </a:r>
            <a:r>
              <a:rPr lang="en-GB" b="1" dirty="0"/>
              <a:t>detection</a:t>
            </a:r>
            <a:br>
              <a:rPr lang="en-GB" b="1" dirty="0"/>
            </a:br>
            <a:r>
              <a:rPr lang="en-US" b="1" dirty="0"/>
              <a:t>Number of similar PBIs accomplished</a:t>
            </a:r>
            <a:r>
              <a:rPr lang="en-GB" b="1" dirty="0"/>
              <a:t> pt.2</a:t>
            </a:r>
            <a:endParaRPr lang="en-GB" dirty="0"/>
          </a:p>
        </p:txBody>
      </p:sp>
      <p:graphicFrame>
        <p:nvGraphicFramePr>
          <p:cNvPr id="6" name="Segnaposto contenuto 5">
            <a:extLst>
              <a:ext uri="{FF2B5EF4-FFF2-40B4-BE49-F238E27FC236}">
                <a16:creationId xmlns:a16="http://schemas.microsoft.com/office/drawing/2014/main" id="{682470D0-58BC-493F-9360-3AC8514B86E6}"/>
              </a:ext>
            </a:extLst>
          </p:cNvPr>
          <p:cNvGraphicFramePr>
            <a:graphicFrameLocks noGrp="1"/>
          </p:cNvGraphicFramePr>
          <p:nvPr>
            <p:ph idx="1"/>
            <p:extLst>
              <p:ext uri="{D42A27DB-BD31-4B8C-83A1-F6EECF244321}">
                <p14:modId xmlns:p14="http://schemas.microsoft.com/office/powerpoint/2010/main" val="395558216"/>
              </p:ext>
            </p:extLst>
          </p:nvPr>
        </p:nvGraphicFramePr>
        <p:xfrm>
          <a:off x="1097280" y="2479310"/>
          <a:ext cx="10058400" cy="2739805"/>
        </p:xfrm>
        <a:graphic>
          <a:graphicData uri="http://schemas.openxmlformats.org/drawingml/2006/chart">
            <c:chart xmlns:c="http://schemas.openxmlformats.org/drawingml/2006/chart" xmlns:r="http://schemas.openxmlformats.org/officeDocument/2006/relationships" r:id="rId2"/>
          </a:graphicData>
        </a:graphic>
      </p:graphicFrame>
      <p:sp>
        <p:nvSpPr>
          <p:cNvPr id="3" name="CasellaDiTesto 2">
            <a:extLst>
              <a:ext uri="{FF2B5EF4-FFF2-40B4-BE49-F238E27FC236}">
                <a16:creationId xmlns:a16="http://schemas.microsoft.com/office/drawing/2014/main" id="{17B2DB05-0AFC-4219-96EC-2EB4409A35A1}"/>
              </a:ext>
            </a:extLst>
          </p:cNvPr>
          <p:cNvSpPr txBox="1"/>
          <p:nvPr/>
        </p:nvSpPr>
        <p:spPr>
          <a:xfrm>
            <a:off x="1941341" y="1923669"/>
            <a:ext cx="8932984" cy="369332"/>
          </a:xfrm>
          <a:prstGeom prst="rect">
            <a:avLst/>
          </a:prstGeom>
          <a:noFill/>
        </p:spPr>
        <p:txBody>
          <a:bodyPr wrap="square" rtlCol="0">
            <a:spAutoFit/>
          </a:bodyPr>
          <a:lstStyle/>
          <a:p>
            <a:r>
              <a:rPr lang="en-US" dirty="0"/>
              <a:t>Let’s see the projects which have been used the experience gained from past PBIs</a:t>
            </a:r>
            <a:endParaRPr lang="en-GB" dirty="0"/>
          </a:p>
        </p:txBody>
      </p:sp>
      <p:sp>
        <p:nvSpPr>
          <p:cNvPr id="4" name="CasellaDiTesto 3">
            <a:extLst>
              <a:ext uri="{FF2B5EF4-FFF2-40B4-BE49-F238E27FC236}">
                <a16:creationId xmlns:a16="http://schemas.microsoft.com/office/drawing/2014/main" id="{004FF34F-14AA-4E66-A7D4-1FD063730959}"/>
              </a:ext>
            </a:extLst>
          </p:cNvPr>
          <p:cNvSpPr txBox="1"/>
          <p:nvPr/>
        </p:nvSpPr>
        <p:spPr>
          <a:xfrm>
            <a:off x="1491175" y="5219115"/>
            <a:ext cx="9383150" cy="646331"/>
          </a:xfrm>
          <a:prstGeom prst="rect">
            <a:avLst/>
          </a:prstGeom>
          <a:noFill/>
        </p:spPr>
        <p:txBody>
          <a:bodyPr wrap="square" rtlCol="0">
            <a:spAutoFit/>
          </a:bodyPr>
          <a:lstStyle/>
          <a:p>
            <a:r>
              <a:rPr lang="en-GB" dirty="0"/>
              <a:t>All other projects appear (different from </a:t>
            </a:r>
            <a:r>
              <a:rPr lang="en-GB" b="1" dirty="0"/>
              <a:t>BANK </a:t>
            </a:r>
            <a:r>
              <a:rPr lang="en-GB" dirty="0"/>
              <a:t>and </a:t>
            </a:r>
            <a:r>
              <a:rPr lang="en-GB" b="1" dirty="0"/>
              <a:t>CINEMA</a:t>
            </a:r>
            <a:r>
              <a:rPr lang="en-GB" dirty="0"/>
              <a:t>), so these values aren’t abnormal but are plausible because the projects belonging to </a:t>
            </a:r>
            <a:r>
              <a:rPr lang="en-GB" i="1" dirty="0"/>
              <a:t>t</a:t>
            </a:r>
            <a:r>
              <a:rPr lang="en-GB" i="1" baseline="-25000" dirty="0"/>
              <a:t>2</a:t>
            </a:r>
            <a:r>
              <a:rPr lang="en-GB" dirty="0"/>
              <a:t> and </a:t>
            </a:r>
            <a:r>
              <a:rPr lang="en-GB" i="1" dirty="0"/>
              <a:t>t</a:t>
            </a:r>
            <a:r>
              <a:rPr lang="en-GB" i="1" baseline="-25000" dirty="0"/>
              <a:t>3</a:t>
            </a:r>
            <a:r>
              <a:rPr lang="en-GB" dirty="0"/>
              <a:t> have benefited from the past experience</a:t>
            </a:r>
          </a:p>
        </p:txBody>
      </p:sp>
    </p:spTree>
    <p:extLst>
      <p:ext uri="{BB962C8B-B14F-4D97-AF65-F5344CB8AC3E}">
        <p14:creationId xmlns:p14="http://schemas.microsoft.com/office/powerpoint/2010/main" val="2069549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E691E2-78D3-49CC-8CD0-5D4289FC0F81}"/>
              </a:ext>
            </a:extLst>
          </p:cNvPr>
          <p:cNvSpPr>
            <a:spLocks noGrp="1"/>
          </p:cNvSpPr>
          <p:nvPr>
            <p:ph type="title"/>
          </p:nvPr>
        </p:nvSpPr>
        <p:spPr/>
        <p:txBody>
          <a:bodyPr>
            <a:normAutofit fontScale="90000"/>
          </a:bodyPr>
          <a:lstStyle/>
          <a:p>
            <a:r>
              <a:rPr lang="it-IT" b="1" dirty="0"/>
              <a:t>Statistical Analysis : </a:t>
            </a:r>
            <a:r>
              <a:rPr lang="en-GB" b="1" dirty="0"/>
              <a:t>Outliers</a:t>
            </a:r>
            <a:r>
              <a:rPr lang="it-IT" b="1" dirty="0"/>
              <a:t> </a:t>
            </a:r>
            <a:r>
              <a:rPr lang="en-GB" b="1" dirty="0"/>
              <a:t>detection</a:t>
            </a:r>
            <a:br>
              <a:rPr lang="en-GB" b="1" dirty="0"/>
            </a:br>
            <a:r>
              <a:rPr lang="en-US" b="1" dirty="0"/>
              <a:t>Level of impact  on brand or reputation </a:t>
            </a:r>
            <a:r>
              <a:rPr lang="en-GB" b="1" dirty="0"/>
              <a:t>pt.1</a:t>
            </a:r>
            <a:endParaRPr lang="en-GB" dirty="0"/>
          </a:p>
        </p:txBody>
      </p:sp>
      <p:pic>
        <p:nvPicPr>
          <p:cNvPr id="5" name="Segnaposto contenuto 4" descr="Immagine che contiene screenshot&#10;&#10;Descrizione generata con affidabilità elevata">
            <a:extLst>
              <a:ext uri="{FF2B5EF4-FFF2-40B4-BE49-F238E27FC236}">
                <a16:creationId xmlns:a16="http://schemas.microsoft.com/office/drawing/2014/main" id="{83CBE1D1-0BE1-4267-B806-BA45540BA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51230"/>
            <a:ext cx="10058400" cy="2812791"/>
          </a:xfrm>
        </p:spPr>
      </p:pic>
      <p:sp>
        <p:nvSpPr>
          <p:cNvPr id="3" name="CasellaDiTesto 2">
            <a:extLst>
              <a:ext uri="{FF2B5EF4-FFF2-40B4-BE49-F238E27FC236}">
                <a16:creationId xmlns:a16="http://schemas.microsoft.com/office/drawing/2014/main" id="{F5FA16D0-57AF-4D09-89FF-6FA168AEC5B8}"/>
              </a:ext>
            </a:extLst>
          </p:cNvPr>
          <p:cNvSpPr txBox="1"/>
          <p:nvPr/>
        </p:nvSpPr>
        <p:spPr>
          <a:xfrm>
            <a:off x="1406769" y="5444197"/>
            <a:ext cx="9748594" cy="647114"/>
          </a:xfrm>
          <a:prstGeom prst="rect">
            <a:avLst/>
          </a:prstGeom>
          <a:noFill/>
        </p:spPr>
        <p:txBody>
          <a:bodyPr wrap="square" rtlCol="0">
            <a:spAutoFit/>
          </a:bodyPr>
          <a:lstStyle/>
          <a:p>
            <a:r>
              <a:rPr lang="en-US" dirty="0"/>
              <a:t>The PBIs which have affected the company image and reputation are very low, this is normal because, usually the companies do not have to deal every day with futuristic or incredibly innovative projects.</a:t>
            </a:r>
            <a:endParaRPr lang="en-GB" dirty="0"/>
          </a:p>
        </p:txBody>
      </p:sp>
    </p:spTree>
    <p:extLst>
      <p:ext uri="{BB962C8B-B14F-4D97-AF65-F5344CB8AC3E}">
        <p14:creationId xmlns:p14="http://schemas.microsoft.com/office/powerpoint/2010/main" val="2631457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FDD72A-7251-4222-99EC-59B75BE3FC04}"/>
              </a:ext>
            </a:extLst>
          </p:cNvPr>
          <p:cNvSpPr>
            <a:spLocks noGrp="1"/>
          </p:cNvSpPr>
          <p:nvPr>
            <p:ph type="title"/>
          </p:nvPr>
        </p:nvSpPr>
        <p:spPr/>
        <p:txBody>
          <a:bodyPr>
            <a:normAutofit fontScale="90000"/>
          </a:bodyPr>
          <a:lstStyle/>
          <a:p>
            <a:r>
              <a:rPr lang="it-IT" b="1" dirty="0"/>
              <a:t>Statistical Analysis : </a:t>
            </a:r>
            <a:r>
              <a:rPr lang="en-GB" b="1" dirty="0"/>
              <a:t>Outliers</a:t>
            </a:r>
            <a:r>
              <a:rPr lang="it-IT" b="1" dirty="0"/>
              <a:t> </a:t>
            </a:r>
            <a:r>
              <a:rPr lang="en-GB" b="1" dirty="0"/>
              <a:t>detection</a:t>
            </a:r>
            <a:br>
              <a:rPr lang="en-GB" b="1" dirty="0"/>
            </a:br>
            <a:r>
              <a:rPr lang="en-US" b="1" dirty="0"/>
              <a:t>Level of impact  on brand or reputation </a:t>
            </a:r>
            <a:r>
              <a:rPr lang="en-GB" b="1" dirty="0"/>
              <a:t>pt.2</a:t>
            </a:r>
            <a:endParaRPr lang="en-GB" dirty="0"/>
          </a:p>
        </p:txBody>
      </p:sp>
      <p:graphicFrame>
        <p:nvGraphicFramePr>
          <p:cNvPr id="4" name="Segnaposto contenuto 5">
            <a:extLst>
              <a:ext uri="{FF2B5EF4-FFF2-40B4-BE49-F238E27FC236}">
                <a16:creationId xmlns:a16="http://schemas.microsoft.com/office/drawing/2014/main" id="{57E4E105-102F-4AB4-911E-9F3C57997665}"/>
              </a:ext>
            </a:extLst>
          </p:cNvPr>
          <p:cNvGraphicFramePr>
            <a:graphicFrameLocks noGrp="1"/>
          </p:cNvGraphicFramePr>
          <p:nvPr>
            <p:ph idx="1"/>
            <p:extLst>
              <p:ext uri="{D42A27DB-BD31-4B8C-83A1-F6EECF244321}">
                <p14:modId xmlns:p14="http://schemas.microsoft.com/office/powerpoint/2010/main" val="3845241071"/>
              </p:ext>
            </p:extLst>
          </p:nvPr>
        </p:nvGraphicFramePr>
        <p:xfrm>
          <a:off x="1096963" y="1846264"/>
          <a:ext cx="10058400" cy="2683533"/>
        </p:xfrm>
        <a:graphic>
          <a:graphicData uri="http://schemas.openxmlformats.org/drawingml/2006/chart">
            <c:chart xmlns:c="http://schemas.openxmlformats.org/drawingml/2006/chart" xmlns:r="http://schemas.openxmlformats.org/officeDocument/2006/relationships" r:id="rId2"/>
          </a:graphicData>
        </a:graphic>
      </p:graphicFrame>
      <p:sp>
        <p:nvSpPr>
          <p:cNvPr id="3" name="CasellaDiTesto 2">
            <a:extLst>
              <a:ext uri="{FF2B5EF4-FFF2-40B4-BE49-F238E27FC236}">
                <a16:creationId xmlns:a16="http://schemas.microsoft.com/office/drawing/2014/main" id="{02A111B2-E638-4F9F-8E40-F8A85649AD5F}"/>
              </a:ext>
            </a:extLst>
          </p:cNvPr>
          <p:cNvSpPr txBox="1"/>
          <p:nvPr/>
        </p:nvSpPr>
        <p:spPr>
          <a:xfrm>
            <a:off x="1223572" y="4638701"/>
            <a:ext cx="10058400" cy="1477328"/>
          </a:xfrm>
          <a:prstGeom prst="rect">
            <a:avLst/>
          </a:prstGeom>
          <a:noFill/>
        </p:spPr>
        <p:txBody>
          <a:bodyPr wrap="square" rtlCol="0">
            <a:spAutoFit/>
          </a:bodyPr>
          <a:lstStyle/>
          <a:p>
            <a:r>
              <a:rPr lang="en-US" dirty="0"/>
              <a:t>The values grater than 1.0 are present in all projects, this may indicate that the company has succeeded in bringing innovation to every project.</a:t>
            </a:r>
          </a:p>
          <a:p>
            <a:endParaRPr lang="en-US" dirty="0"/>
          </a:p>
          <a:p>
            <a:r>
              <a:rPr lang="en-US" dirty="0"/>
              <a:t>Now it would be interesting to understand which project is the most innovative considering the number of PBIs and hence its size.</a:t>
            </a:r>
            <a:endParaRPr lang="en-GB" dirty="0"/>
          </a:p>
        </p:txBody>
      </p:sp>
    </p:spTree>
    <p:extLst>
      <p:ext uri="{BB962C8B-B14F-4D97-AF65-F5344CB8AC3E}">
        <p14:creationId xmlns:p14="http://schemas.microsoft.com/office/powerpoint/2010/main" val="257444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F37DC2-D2E8-485A-A7D1-4A59410D48A5}"/>
              </a:ext>
            </a:extLst>
          </p:cNvPr>
          <p:cNvSpPr>
            <a:spLocks noGrp="1"/>
          </p:cNvSpPr>
          <p:nvPr>
            <p:ph type="title"/>
          </p:nvPr>
        </p:nvSpPr>
        <p:spPr/>
        <p:txBody>
          <a:bodyPr>
            <a:normAutofit fontScale="90000"/>
          </a:bodyPr>
          <a:lstStyle/>
          <a:p>
            <a:r>
              <a:rPr lang="it-IT" b="1" dirty="0"/>
              <a:t>Statistical Analysis : </a:t>
            </a:r>
            <a:r>
              <a:rPr lang="en-GB" b="1" dirty="0"/>
              <a:t>Outliers</a:t>
            </a:r>
            <a:r>
              <a:rPr lang="it-IT" b="1" dirty="0"/>
              <a:t> </a:t>
            </a:r>
            <a:r>
              <a:rPr lang="en-GB" b="1" dirty="0"/>
              <a:t>detection</a:t>
            </a:r>
            <a:br>
              <a:rPr lang="en-GB" b="1" dirty="0"/>
            </a:br>
            <a:r>
              <a:rPr lang="en-US" b="1" dirty="0"/>
              <a:t>Level of impact  on brand or reputation </a:t>
            </a:r>
            <a:r>
              <a:rPr lang="en-GB" b="1" dirty="0"/>
              <a:t>pt.3</a:t>
            </a:r>
            <a:endParaRPr lang="en-GB" dirty="0"/>
          </a:p>
        </p:txBody>
      </p:sp>
      <mc:AlternateContent xmlns:mc="http://schemas.openxmlformats.org/markup-compatibility/2006" xmlns:a14="http://schemas.microsoft.com/office/drawing/2010/main">
        <mc:Choice Requires="a14">
          <p:sp>
            <p:nvSpPr>
              <p:cNvPr id="9" name="Segnaposto contenuto 8">
                <a:extLst>
                  <a:ext uri="{FF2B5EF4-FFF2-40B4-BE49-F238E27FC236}">
                    <a16:creationId xmlns:a16="http://schemas.microsoft.com/office/drawing/2014/main" id="{EDC13FD6-5BC7-4971-BF72-25687C7D6EA6}"/>
                  </a:ext>
                </a:extLst>
              </p:cNvPr>
              <p:cNvSpPr>
                <a:spLocks noGrp="1"/>
              </p:cNvSpPr>
              <p:nvPr>
                <p:ph idx="1"/>
              </p:nvPr>
            </p:nvSpPr>
            <p:spPr/>
            <p:txBody>
              <a:bodyPr/>
              <a:lstStyle/>
              <a:p>
                <a:pPr>
                  <a:buFont typeface="Courier New" panose="02070309020205020404" pitchFamily="49" charset="0"/>
                  <a:buChar char="o"/>
                </a:pPr>
                <a:r>
                  <a:rPr lang="en-GB" dirty="0"/>
                  <a:t> BANK with  </a:t>
                </a:r>
                <a14:m>
                  <m:oMath xmlns:m="http://schemas.openxmlformats.org/officeDocument/2006/math">
                    <m:f>
                      <m:fPr>
                        <m:ctrlPr>
                          <a:rPr lang="en-GB" i="1" smtClean="0">
                            <a:latin typeface="Cambria Math" panose="02040503050406030204" pitchFamily="18" charset="0"/>
                          </a:rPr>
                        </m:ctrlPr>
                      </m:fPr>
                      <m:num>
                        <m:r>
                          <a:rPr lang="it-IT" b="0" i="1" smtClean="0">
                            <a:latin typeface="Cambria Math" panose="02040503050406030204" pitchFamily="18" charset="0"/>
                          </a:rPr>
                          <m:t>15</m:t>
                        </m:r>
                      </m:num>
                      <m:den>
                        <m:r>
                          <a:rPr lang="it-IT" b="0" i="1" smtClean="0">
                            <a:latin typeface="Cambria Math" panose="02040503050406030204" pitchFamily="18" charset="0"/>
                          </a:rPr>
                          <m:t>42</m:t>
                        </m:r>
                      </m:den>
                    </m:f>
                    <m:r>
                      <a:rPr lang="en-GB"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36%</m:t>
                    </m:r>
                  </m:oMath>
                </a14:m>
                <a:r>
                  <a:rPr lang="en-GB" dirty="0"/>
                  <a:t> </a:t>
                </a:r>
              </a:p>
              <a:p>
                <a:pPr>
                  <a:buFont typeface="Courier New" panose="02070309020205020404" pitchFamily="49" charset="0"/>
                  <a:buChar char="o"/>
                </a:pPr>
                <a:r>
                  <a:rPr lang="en-GB" dirty="0"/>
                  <a:t> SUPERMARKET with </a:t>
                </a:r>
                <a14:m>
                  <m:oMath xmlns:m="http://schemas.openxmlformats.org/officeDocument/2006/math">
                    <m:f>
                      <m:fPr>
                        <m:ctrlPr>
                          <a:rPr lang="en-GB" i="1" smtClean="0">
                            <a:latin typeface="Cambria Math" panose="02040503050406030204" pitchFamily="18" charset="0"/>
                          </a:rPr>
                        </m:ctrlPr>
                      </m:fPr>
                      <m:num>
                        <m:r>
                          <a:rPr lang="it-IT" b="0" i="1" smtClean="0">
                            <a:latin typeface="Cambria Math" panose="02040503050406030204" pitchFamily="18" charset="0"/>
                          </a:rPr>
                          <m:t>3</m:t>
                        </m:r>
                      </m:num>
                      <m:den>
                        <m:r>
                          <a:rPr lang="it-IT" b="0" i="1" smtClean="0">
                            <a:latin typeface="Cambria Math" panose="02040503050406030204" pitchFamily="18" charset="0"/>
                          </a:rPr>
                          <m:t>9</m:t>
                        </m:r>
                      </m:den>
                    </m:f>
                    <m:r>
                      <a:rPr lang="en-GB"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33%</m:t>
                    </m:r>
                  </m:oMath>
                </a14:m>
                <a:endParaRPr lang="en-GB" dirty="0"/>
              </a:p>
              <a:p>
                <a:pPr>
                  <a:buFont typeface="Courier New" panose="02070309020205020404" pitchFamily="49" charset="0"/>
                  <a:buChar char="o"/>
                </a:pPr>
                <a:r>
                  <a:rPr lang="en-GB" dirty="0"/>
                  <a:t> SCHOOL with </a:t>
                </a:r>
                <a14:m>
                  <m:oMath xmlns:m="http://schemas.openxmlformats.org/officeDocument/2006/math">
                    <m:f>
                      <m:fPr>
                        <m:ctrlPr>
                          <a:rPr lang="en-GB" i="1" smtClean="0">
                            <a:latin typeface="Cambria Math" panose="02040503050406030204" pitchFamily="18" charset="0"/>
                          </a:rPr>
                        </m:ctrlPr>
                      </m:fPr>
                      <m:num>
                        <m:r>
                          <a:rPr lang="it-IT" b="0" i="1" smtClean="0">
                            <a:latin typeface="Cambria Math" panose="02040503050406030204" pitchFamily="18" charset="0"/>
                          </a:rPr>
                          <m:t>9</m:t>
                        </m:r>
                      </m:num>
                      <m:den>
                        <m:r>
                          <a:rPr lang="it-IT" b="0" i="1" smtClean="0">
                            <a:latin typeface="Cambria Math" panose="02040503050406030204" pitchFamily="18" charset="0"/>
                          </a:rPr>
                          <m:t>30</m:t>
                        </m:r>
                      </m:den>
                    </m:f>
                    <m:r>
                      <a:rPr lang="it-IT" b="0" i="1" smtClean="0">
                        <a:latin typeface="Cambria Math" panose="02040503050406030204" pitchFamily="18" charset="0"/>
                      </a:rPr>
                      <m:t>=30%</m:t>
                    </m:r>
                  </m:oMath>
                </a14:m>
                <a:endParaRPr lang="en-GB" dirty="0"/>
              </a:p>
              <a:p>
                <a:pPr>
                  <a:buFont typeface="Courier New" panose="02070309020205020404" pitchFamily="49" charset="0"/>
                  <a:buChar char="o"/>
                </a:pPr>
                <a:r>
                  <a:rPr lang="en-GB" dirty="0"/>
                  <a:t> COMPANY with </a:t>
                </a:r>
                <a14:m>
                  <m:oMath xmlns:m="http://schemas.openxmlformats.org/officeDocument/2006/math">
                    <m:f>
                      <m:fPr>
                        <m:ctrlPr>
                          <a:rPr lang="en-GB" i="1" smtClean="0">
                            <a:latin typeface="Cambria Math" panose="02040503050406030204" pitchFamily="18" charset="0"/>
                          </a:rPr>
                        </m:ctrlPr>
                      </m:fPr>
                      <m:num>
                        <m:r>
                          <a:rPr lang="it-IT" b="0" i="1" smtClean="0">
                            <a:latin typeface="Cambria Math" panose="02040503050406030204" pitchFamily="18" charset="0"/>
                          </a:rPr>
                          <m:t>3</m:t>
                        </m:r>
                      </m:num>
                      <m:den>
                        <m:r>
                          <a:rPr lang="it-IT" b="0" i="1" smtClean="0">
                            <a:latin typeface="Cambria Math" panose="02040503050406030204" pitchFamily="18" charset="0"/>
                          </a:rPr>
                          <m:t>18</m:t>
                        </m:r>
                      </m:den>
                    </m:f>
                    <m:r>
                      <a:rPr lang="en-GB"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17%</m:t>
                    </m:r>
                  </m:oMath>
                </a14:m>
                <a:endParaRPr lang="en-GB" dirty="0"/>
              </a:p>
              <a:p>
                <a:pPr>
                  <a:buFont typeface="Courier New" panose="02070309020205020404" pitchFamily="49" charset="0"/>
                  <a:buChar char="o"/>
                </a:pPr>
                <a:r>
                  <a:rPr lang="en-GB" dirty="0"/>
                  <a:t> UNIVERSITY with </a:t>
                </a:r>
                <a14:m>
                  <m:oMath xmlns:m="http://schemas.openxmlformats.org/officeDocument/2006/math">
                    <m:f>
                      <m:fPr>
                        <m:ctrlPr>
                          <a:rPr lang="en-GB" i="1" smtClean="0">
                            <a:latin typeface="Cambria Math" panose="02040503050406030204" pitchFamily="18" charset="0"/>
                          </a:rPr>
                        </m:ctrlPr>
                      </m:fPr>
                      <m:num>
                        <m:r>
                          <a:rPr lang="it-IT" b="0" i="1" smtClean="0">
                            <a:latin typeface="Cambria Math" panose="02040503050406030204" pitchFamily="18" charset="0"/>
                          </a:rPr>
                          <m:t>5</m:t>
                        </m:r>
                      </m:num>
                      <m:den>
                        <m:r>
                          <a:rPr lang="it-IT" b="0" i="1" smtClean="0">
                            <a:latin typeface="Cambria Math" panose="02040503050406030204" pitchFamily="18" charset="0"/>
                          </a:rPr>
                          <m:t>42</m:t>
                        </m:r>
                      </m:den>
                    </m:f>
                    <m:r>
                      <a:rPr lang="en-GB"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12%</m:t>
                    </m:r>
                  </m:oMath>
                </a14:m>
                <a:endParaRPr lang="en-GB" dirty="0"/>
              </a:p>
              <a:p>
                <a:pPr>
                  <a:buFont typeface="Courier New" panose="02070309020205020404" pitchFamily="49" charset="0"/>
                  <a:buChar char="o"/>
                </a:pPr>
                <a:r>
                  <a:rPr lang="en-GB" dirty="0"/>
                  <a:t> CINEMA with </a:t>
                </a:r>
                <a14:m>
                  <m:oMath xmlns:m="http://schemas.openxmlformats.org/officeDocument/2006/math">
                    <m:f>
                      <m:fPr>
                        <m:ctrlPr>
                          <a:rPr lang="en-GB"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9</m:t>
                        </m:r>
                      </m:den>
                    </m:f>
                    <m:r>
                      <a:rPr lang="en-GB" i="1">
                        <a:latin typeface="Cambria Math" panose="02040503050406030204" pitchFamily="18" charset="0"/>
                        <a:ea typeface="Cambria Math" panose="02040503050406030204" pitchFamily="18" charset="0"/>
                      </a:rPr>
                      <m:t>≈</m:t>
                    </m:r>
                    <m:r>
                      <a:rPr lang="it-IT" b="0" i="0" smtClean="0">
                        <a:latin typeface="Cambria Math" panose="02040503050406030204" pitchFamily="18" charset="0"/>
                        <a:ea typeface="Cambria Math" panose="02040503050406030204" pitchFamily="18" charset="0"/>
                      </a:rPr>
                      <m:t>11%</m:t>
                    </m:r>
                  </m:oMath>
                </a14:m>
                <a:endParaRPr lang="en-GB" dirty="0"/>
              </a:p>
            </p:txBody>
          </p:sp>
        </mc:Choice>
        <mc:Fallback xmlns="">
          <p:sp>
            <p:nvSpPr>
              <p:cNvPr id="9" name="Segnaposto contenuto 8">
                <a:extLst>
                  <a:ext uri="{FF2B5EF4-FFF2-40B4-BE49-F238E27FC236}">
                    <a16:creationId xmlns:a16="http://schemas.microsoft.com/office/drawing/2014/main" id="{EDC13FD6-5BC7-4971-BF72-25687C7D6EA6}"/>
                  </a:ext>
                </a:extLst>
              </p:cNvPr>
              <p:cNvSpPr>
                <a:spLocks noGrp="1" noRot="1" noChangeAspect="1" noMove="1" noResize="1" noEditPoints="1" noAdjustHandles="1" noChangeArrowheads="1" noChangeShapeType="1" noTextEdit="1"/>
              </p:cNvSpPr>
              <p:nvPr>
                <p:ph idx="1"/>
              </p:nvPr>
            </p:nvSpPr>
            <p:spPr>
              <a:blipFill>
                <a:blip r:embed="rId3"/>
                <a:stretch>
                  <a:fillRect l="-1455"/>
                </a:stretch>
              </a:blipFill>
            </p:spPr>
            <p:txBody>
              <a:bodyPr/>
              <a:lstStyle/>
              <a:p>
                <a:r>
                  <a:rPr lang="en-GB">
                    <a:noFill/>
                  </a:rPr>
                  <a:t> </a:t>
                </a:r>
              </a:p>
            </p:txBody>
          </p:sp>
        </mc:Fallback>
      </mc:AlternateContent>
      <p:sp>
        <p:nvSpPr>
          <p:cNvPr id="10" name="Rettangolo 9">
            <a:extLst>
              <a:ext uri="{FF2B5EF4-FFF2-40B4-BE49-F238E27FC236}">
                <a16:creationId xmlns:a16="http://schemas.microsoft.com/office/drawing/2014/main" id="{536B827D-4684-4E05-910F-25FA1986F0B3}"/>
              </a:ext>
            </a:extLst>
          </p:cNvPr>
          <p:cNvSpPr/>
          <p:nvPr/>
        </p:nvSpPr>
        <p:spPr>
          <a:xfrm>
            <a:off x="1280159" y="1845734"/>
            <a:ext cx="2560320" cy="49236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Immagine 11" descr="Immagine che contiene screenshot&#10;&#10;Descrizione generata con affidabilità molto elevata">
            <a:extLst>
              <a:ext uri="{FF2B5EF4-FFF2-40B4-BE49-F238E27FC236}">
                <a16:creationId xmlns:a16="http://schemas.microsoft.com/office/drawing/2014/main" id="{24126A42-8808-4B34-BF61-93469E797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3690" y="1845734"/>
            <a:ext cx="7455375" cy="4445657"/>
          </a:xfrm>
          <a:prstGeom prst="rect">
            <a:avLst/>
          </a:prstGeom>
        </p:spPr>
      </p:pic>
    </p:spTree>
    <p:extLst>
      <p:ext uri="{BB962C8B-B14F-4D97-AF65-F5344CB8AC3E}">
        <p14:creationId xmlns:p14="http://schemas.microsoft.com/office/powerpoint/2010/main" val="3197531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505A91-C428-4372-9BB9-9C3F89F4EE42}"/>
              </a:ext>
            </a:extLst>
          </p:cNvPr>
          <p:cNvSpPr>
            <a:spLocks noGrp="1"/>
          </p:cNvSpPr>
          <p:nvPr>
            <p:ph type="title"/>
          </p:nvPr>
        </p:nvSpPr>
        <p:spPr/>
        <p:txBody>
          <a:bodyPr>
            <a:normAutofit/>
          </a:bodyPr>
          <a:lstStyle/>
          <a:p>
            <a:r>
              <a:rPr lang="it-IT" b="1" dirty="0"/>
              <a:t>Statistical Analysis : </a:t>
            </a:r>
            <a:r>
              <a:rPr lang="en-GB" b="1" dirty="0"/>
              <a:t>Outliers</a:t>
            </a:r>
            <a:r>
              <a:rPr lang="it-IT" b="1" dirty="0"/>
              <a:t> </a:t>
            </a:r>
            <a:r>
              <a:rPr lang="en-GB" b="1" dirty="0"/>
              <a:t>detection</a:t>
            </a:r>
            <a:br>
              <a:rPr lang="en-GB" b="1" dirty="0"/>
            </a:br>
            <a:r>
              <a:rPr lang="en-US" b="1" dirty="0"/>
              <a:t>Level of competitive advantage </a:t>
            </a:r>
            <a:r>
              <a:rPr lang="en-GB" b="1" dirty="0"/>
              <a:t>pt.1</a:t>
            </a:r>
            <a:endParaRPr lang="en-GB" dirty="0"/>
          </a:p>
        </p:txBody>
      </p:sp>
      <p:pic>
        <p:nvPicPr>
          <p:cNvPr id="5" name="Segnaposto contenuto 4">
            <a:extLst>
              <a:ext uri="{FF2B5EF4-FFF2-40B4-BE49-F238E27FC236}">
                <a16:creationId xmlns:a16="http://schemas.microsoft.com/office/drawing/2014/main" id="{8541F379-3050-443E-81A3-FBCC6133EE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51230"/>
            <a:ext cx="10058400" cy="2812791"/>
          </a:xfrm>
        </p:spPr>
      </p:pic>
      <p:sp>
        <p:nvSpPr>
          <p:cNvPr id="3" name="CasellaDiTesto 2">
            <a:extLst>
              <a:ext uri="{FF2B5EF4-FFF2-40B4-BE49-F238E27FC236}">
                <a16:creationId xmlns:a16="http://schemas.microsoft.com/office/drawing/2014/main" id="{C52CF69F-B4F8-4031-A40C-1DA4C83DF316}"/>
              </a:ext>
            </a:extLst>
          </p:cNvPr>
          <p:cNvSpPr txBox="1"/>
          <p:nvPr/>
        </p:nvSpPr>
        <p:spPr>
          <a:xfrm>
            <a:off x="1096963" y="5264021"/>
            <a:ext cx="9875203" cy="923330"/>
          </a:xfrm>
          <a:prstGeom prst="rect">
            <a:avLst/>
          </a:prstGeom>
          <a:noFill/>
        </p:spPr>
        <p:txBody>
          <a:bodyPr wrap="square" rtlCol="0">
            <a:spAutoFit/>
          </a:bodyPr>
          <a:lstStyle/>
          <a:p>
            <a:pPr algn="just"/>
            <a:r>
              <a:rPr lang="en-US" dirty="0"/>
              <a:t>The interpretation that we can give to the histogram, is that the number of PBIs, which improve the competitive advantage of the company very low, this is normal because, usually the projects have few incredible functionalities and a lot of common and normal functionalities</a:t>
            </a:r>
            <a:endParaRPr lang="en-GB" dirty="0"/>
          </a:p>
        </p:txBody>
      </p:sp>
    </p:spTree>
    <p:extLst>
      <p:ext uri="{BB962C8B-B14F-4D97-AF65-F5344CB8AC3E}">
        <p14:creationId xmlns:p14="http://schemas.microsoft.com/office/powerpoint/2010/main" val="156085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Immagine 5" descr="Immagine che contiene cosa, LEGO&#10;&#10;Descrizione generata con affidabilità molto elevata">
            <a:extLst>
              <a:ext uri="{FF2B5EF4-FFF2-40B4-BE49-F238E27FC236}">
                <a16:creationId xmlns:a16="http://schemas.microsoft.com/office/drawing/2014/main" id="{0203705D-5B0F-4D1E-82AA-56597F041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783411"/>
            <a:ext cx="5451627" cy="2971136"/>
          </a:xfrm>
          <a:prstGeom prst="rect">
            <a:avLst/>
          </a:prstGeom>
        </p:spPr>
      </p:pic>
      <p:sp>
        <p:nvSpPr>
          <p:cNvPr id="2" name="Titolo 1">
            <a:extLst>
              <a:ext uri="{FF2B5EF4-FFF2-40B4-BE49-F238E27FC236}">
                <a16:creationId xmlns:a16="http://schemas.microsoft.com/office/drawing/2014/main" id="{568E1572-E988-4597-9BEA-569B72A500CC}"/>
              </a:ext>
            </a:extLst>
          </p:cNvPr>
          <p:cNvSpPr>
            <a:spLocks noGrp="1"/>
          </p:cNvSpPr>
          <p:nvPr>
            <p:ph type="title"/>
          </p:nvPr>
        </p:nvSpPr>
        <p:spPr>
          <a:xfrm>
            <a:off x="6411685" y="634946"/>
            <a:ext cx="5127171" cy="1450757"/>
          </a:xfrm>
        </p:spPr>
        <p:txBody>
          <a:bodyPr>
            <a:normAutofit/>
          </a:bodyPr>
          <a:lstStyle/>
          <a:p>
            <a:r>
              <a:rPr lang="en-GB" b="1"/>
              <a:t>Introduction to Scrum</a:t>
            </a:r>
            <a:endParaRPr lang="en-GB" b="1" dirty="0"/>
          </a:p>
        </p:txBody>
      </p:sp>
      <p:sp>
        <p:nvSpPr>
          <p:cNvPr id="3" name="Segnaposto contenuto 2">
            <a:extLst>
              <a:ext uri="{FF2B5EF4-FFF2-40B4-BE49-F238E27FC236}">
                <a16:creationId xmlns:a16="http://schemas.microsoft.com/office/drawing/2014/main" id="{06C7E2A2-78CB-4BCF-BEAB-CE74A1FE4DC7}"/>
              </a:ext>
            </a:extLst>
          </p:cNvPr>
          <p:cNvSpPr>
            <a:spLocks noGrp="1"/>
          </p:cNvSpPr>
          <p:nvPr>
            <p:ph idx="1"/>
          </p:nvPr>
        </p:nvSpPr>
        <p:spPr>
          <a:xfrm>
            <a:off x="6411684" y="2198914"/>
            <a:ext cx="5127172" cy="3670180"/>
          </a:xfrm>
        </p:spPr>
        <p:txBody>
          <a:bodyPr>
            <a:normAutofit lnSpcReduction="10000"/>
          </a:bodyPr>
          <a:lstStyle/>
          <a:p>
            <a:pPr>
              <a:lnSpc>
                <a:spcPct val="70000"/>
              </a:lnSpc>
              <a:buFont typeface="Courier New" panose="02070309020205020404" pitchFamily="49" charset="0"/>
              <a:buChar char="o"/>
            </a:pPr>
            <a:r>
              <a:rPr lang="en-GB" sz="1800" dirty="0"/>
              <a:t> Agile software development framework</a:t>
            </a:r>
          </a:p>
          <a:p>
            <a:pPr>
              <a:lnSpc>
                <a:spcPct val="70000"/>
              </a:lnSpc>
              <a:buFont typeface="Courier New" panose="02070309020205020404" pitchFamily="49" charset="0"/>
              <a:buChar char="o"/>
            </a:pPr>
            <a:r>
              <a:rPr lang="en-US" sz="1800" dirty="0"/>
              <a:t> It's successful where classical methods fail</a:t>
            </a:r>
          </a:p>
          <a:p>
            <a:pPr>
              <a:lnSpc>
                <a:spcPct val="70000"/>
              </a:lnSpc>
              <a:buFont typeface="Courier New" panose="02070309020205020404" pitchFamily="49" charset="0"/>
              <a:buChar char="o"/>
            </a:pPr>
            <a:r>
              <a:rPr lang="en-US" sz="1800" dirty="0"/>
              <a:t> The process:</a:t>
            </a:r>
          </a:p>
          <a:p>
            <a:pPr marL="749808" lvl="1" indent="-457200">
              <a:lnSpc>
                <a:spcPct val="70000"/>
              </a:lnSpc>
              <a:buFont typeface="Arial" panose="020B0604020202020204" pitchFamily="34" charset="0"/>
              <a:buChar char="•"/>
            </a:pPr>
            <a:r>
              <a:rPr lang="en-US" dirty="0"/>
              <a:t>Product Backlog</a:t>
            </a:r>
          </a:p>
          <a:p>
            <a:pPr marL="749808" lvl="1" indent="-457200">
              <a:lnSpc>
                <a:spcPct val="70000"/>
              </a:lnSpc>
              <a:buFont typeface="Arial" panose="020B0604020202020204" pitchFamily="34" charset="0"/>
              <a:buChar char="•"/>
            </a:pPr>
            <a:r>
              <a:rPr lang="en-US" dirty="0"/>
              <a:t>Sprint planning</a:t>
            </a:r>
          </a:p>
          <a:p>
            <a:pPr marL="749808" lvl="1" indent="-457200">
              <a:lnSpc>
                <a:spcPct val="70000"/>
              </a:lnSpc>
              <a:buFont typeface="Arial" panose="020B0604020202020204" pitchFamily="34" charset="0"/>
              <a:buChar char="•"/>
            </a:pPr>
            <a:r>
              <a:rPr lang="en-US" dirty="0"/>
              <a:t>Sprint, Daily scrum</a:t>
            </a:r>
          </a:p>
          <a:p>
            <a:pPr marL="749808" lvl="1" indent="-457200">
              <a:lnSpc>
                <a:spcPct val="70000"/>
              </a:lnSpc>
              <a:buFont typeface="Arial" panose="020B0604020202020204" pitchFamily="34" charset="0"/>
              <a:buChar char="•"/>
            </a:pPr>
            <a:r>
              <a:rPr lang="en-US" dirty="0"/>
              <a:t>Sprint review</a:t>
            </a:r>
          </a:p>
          <a:p>
            <a:pPr marL="749808" lvl="1" indent="-457200">
              <a:lnSpc>
                <a:spcPct val="70000"/>
              </a:lnSpc>
              <a:buFont typeface="Arial" panose="020B0604020202020204" pitchFamily="34" charset="0"/>
              <a:buChar char="•"/>
            </a:pPr>
            <a:r>
              <a:rPr lang="en-US" dirty="0"/>
              <a:t>Sprint retrospective</a:t>
            </a:r>
          </a:p>
          <a:p>
            <a:pPr marL="749808" lvl="1" indent="-457200">
              <a:lnSpc>
                <a:spcPct val="70000"/>
              </a:lnSpc>
              <a:buFont typeface="Arial" panose="020B0604020202020204" pitchFamily="34" charset="0"/>
              <a:buChar char="•"/>
            </a:pPr>
            <a:r>
              <a:rPr lang="en-US" dirty="0"/>
              <a:t>Repeat</a:t>
            </a:r>
          </a:p>
          <a:p>
            <a:pPr>
              <a:lnSpc>
                <a:spcPct val="70000"/>
              </a:lnSpc>
              <a:buFont typeface="Courier New" panose="02070309020205020404" pitchFamily="49" charset="0"/>
              <a:buChar char="o"/>
            </a:pPr>
            <a:r>
              <a:rPr lang="en-GB" sz="1800" dirty="0"/>
              <a:t> Scrum roles:</a:t>
            </a:r>
          </a:p>
          <a:p>
            <a:pPr marL="749808" lvl="1" indent="-457200">
              <a:lnSpc>
                <a:spcPct val="70000"/>
              </a:lnSpc>
              <a:buFont typeface="Arial" panose="020B0604020202020204" pitchFamily="34" charset="0"/>
              <a:buChar char="•"/>
            </a:pPr>
            <a:r>
              <a:rPr lang="en-GB" dirty="0"/>
              <a:t>Product Owner</a:t>
            </a:r>
          </a:p>
          <a:p>
            <a:pPr marL="749808" lvl="1" indent="-457200">
              <a:lnSpc>
                <a:spcPct val="70000"/>
              </a:lnSpc>
              <a:buFont typeface="Arial" panose="020B0604020202020204" pitchFamily="34" charset="0"/>
              <a:buChar char="•"/>
            </a:pPr>
            <a:r>
              <a:rPr lang="en-GB" dirty="0"/>
              <a:t>Scrum Master</a:t>
            </a:r>
          </a:p>
          <a:p>
            <a:pPr marL="749808" lvl="1" indent="-457200">
              <a:lnSpc>
                <a:spcPct val="70000"/>
              </a:lnSpc>
              <a:buFont typeface="Arial" panose="020B0604020202020204" pitchFamily="34" charset="0"/>
              <a:buChar char="•"/>
            </a:pPr>
            <a:r>
              <a:rPr lang="en-GB" dirty="0"/>
              <a:t>Development team</a:t>
            </a:r>
          </a:p>
        </p:txBody>
      </p:sp>
    </p:spTree>
    <p:extLst>
      <p:ext uri="{BB962C8B-B14F-4D97-AF65-F5344CB8AC3E}">
        <p14:creationId xmlns:p14="http://schemas.microsoft.com/office/powerpoint/2010/main" val="806216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696329-6C33-4D98-9D25-E139B2FD499C}"/>
              </a:ext>
            </a:extLst>
          </p:cNvPr>
          <p:cNvSpPr>
            <a:spLocks noGrp="1"/>
          </p:cNvSpPr>
          <p:nvPr>
            <p:ph type="title"/>
          </p:nvPr>
        </p:nvSpPr>
        <p:spPr/>
        <p:txBody>
          <a:bodyPr/>
          <a:lstStyle/>
          <a:p>
            <a:r>
              <a:rPr lang="it-IT" b="1" dirty="0"/>
              <a:t>Statistical Analysis : </a:t>
            </a:r>
            <a:r>
              <a:rPr lang="en-GB" b="1" dirty="0"/>
              <a:t>Outliers</a:t>
            </a:r>
            <a:r>
              <a:rPr lang="it-IT" b="1" dirty="0"/>
              <a:t> </a:t>
            </a:r>
            <a:r>
              <a:rPr lang="en-GB" b="1" dirty="0"/>
              <a:t>detection</a:t>
            </a:r>
            <a:br>
              <a:rPr lang="en-GB" b="1" dirty="0"/>
            </a:br>
            <a:r>
              <a:rPr lang="en-US" b="1" dirty="0"/>
              <a:t>Level of competitive advantage </a:t>
            </a:r>
            <a:r>
              <a:rPr lang="en-GB" b="1" dirty="0"/>
              <a:t>pt.2</a:t>
            </a:r>
            <a:endParaRPr lang="en-GB" dirty="0"/>
          </a:p>
        </p:txBody>
      </p:sp>
      <p:graphicFrame>
        <p:nvGraphicFramePr>
          <p:cNvPr id="4" name="Segnaposto contenuto 5">
            <a:extLst>
              <a:ext uri="{FF2B5EF4-FFF2-40B4-BE49-F238E27FC236}">
                <a16:creationId xmlns:a16="http://schemas.microsoft.com/office/drawing/2014/main" id="{7B334055-E9D4-4C07-8AB3-20C2578CC0D2}"/>
              </a:ext>
            </a:extLst>
          </p:cNvPr>
          <p:cNvGraphicFramePr>
            <a:graphicFrameLocks noGrp="1"/>
          </p:cNvGraphicFramePr>
          <p:nvPr>
            <p:ph idx="1"/>
            <p:extLst>
              <p:ext uri="{D42A27DB-BD31-4B8C-83A1-F6EECF244321}">
                <p14:modId xmlns:p14="http://schemas.microsoft.com/office/powerpoint/2010/main" val="3705858087"/>
              </p:ext>
            </p:extLst>
          </p:nvPr>
        </p:nvGraphicFramePr>
        <p:xfrm>
          <a:off x="1096963" y="1846263"/>
          <a:ext cx="10058400" cy="3007091"/>
        </p:xfrm>
        <a:graphic>
          <a:graphicData uri="http://schemas.openxmlformats.org/drawingml/2006/chart">
            <c:chart xmlns:c="http://schemas.openxmlformats.org/drawingml/2006/chart" xmlns:r="http://schemas.openxmlformats.org/officeDocument/2006/relationships" r:id="rId2"/>
          </a:graphicData>
        </a:graphic>
      </p:graphicFrame>
      <p:sp>
        <p:nvSpPr>
          <p:cNvPr id="3" name="CasellaDiTesto 2">
            <a:extLst>
              <a:ext uri="{FF2B5EF4-FFF2-40B4-BE49-F238E27FC236}">
                <a16:creationId xmlns:a16="http://schemas.microsoft.com/office/drawing/2014/main" id="{9CBAF585-360D-4EED-9974-4F9EC5C43F15}"/>
              </a:ext>
            </a:extLst>
          </p:cNvPr>
          <p:cNvSpPr txBox="1"/>
          <p:nvPr/>
        </p:nvSpPr>
        <p:spPr>
          <a:xfrm>
            <a:off x="1096963" y="4962257"/>
            <a:ext cx="10058400" cy="1200329"/>
          </a:xfrm>
          <a:prstGeom prst="rect">
            <a:avLst/>
          </a:prstGeom>
          <a:noFill/>
        </p:spPr>
        <p:txBody>
          <a:bodyPr wrap="square" rtlCol="0">
            <a:spAutoFit/>
          </a:bodyPr>
          <a:lstStyle/>
          <a:p>
            <a:pPr algn="just"/>
            <a:r>
              <a:rPr lang="en-US" dirty="0"/>
              <a:t>In this histogram we can see how PBIs that increase the level of competitiveness are present in all projects, with a greater preponderance in the BANK project.</a:t>
            </a:r>
          </a:p>
          <a:p>
            <a:pPr algn="just"/>
            <a:endParaRPr lang="en-US" dirty="0"/>
          </a:p>
          <a:p>
            <a:pPr algn="just"/>
            <a:r>
              <a:rPr lang="en-US" dirty="0"/>
              <a:t>Let's try to understand which project have improved the level of competitiveness</a:t>
            </a:r>
            <a:endParaRPr lang="en-GB" dirty="0"/>
          </a:p>
        </p:txBody>
      </p:sp>
    </p:spTree>
    <p:extLst>
      <p:ext uri="{BB962C8B-B14F-4D97-AF65-F5344CB8AC3E}">
        <p14:creationId xmlns:p14="http://schemas.microsoft.com/office/powerpoint/2010/main" val="1869192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083517-2518-467E-9EBD-E8A1597584F3}"/>
              </a:ext>
            </a:extLst>
          </p:cNvPr>
          <p:cNvSpPr>
            <a:spLocks noGrp="1"/>
          </p:cNvSpPr>
          <p:nvPr>
            <p:ph type="title"/>
          </p:nvPr>
        </p:nvSpPr>
        <p:spPr/>
        <p:txBody>
          <a:bodyPr/>
          <a:lstStyle/>
          <a:p>
            <a:r>
              <a:rPr lang="it-IT" b="1" dirty="0"/>
              <a:t>Statistical Analysis : </a:t>
            </a:r>
            <a:r>
              <a:rPr lang="en-GB" b="1" dirty="0"/>
              <a:t>Outliers</a:t>
            </a:r>
            <a:r>
              <a:rPr lang="it-IT" b="1" dirty="0"/>
              <a:t> </a:t>
            </a:r>
            <a:r>
              <a:rPr lang="en-GB" b="1" dirty="0"/>
              <a:t>detection</a:t>
            </a:r>
            <a:br>
              <a:rPr lang="en-GB" b="1" dirty="0"/>
            </a:br>
            <a:r>
              <a:rPr lang="en-US" b="1" dirty="0"/>
              <a:t>Level of competitive advantage </a:t>
            </a:r>
            <a:r>
              <a:rPr lang="en-GB" b="1" dirty="0"/>
              <a:t>pt.3</a:t>
            </a:r>
            <a:endParaRPr lang="en-GB"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8FF8D44-9765-452B-B05D-45B46A5E59A5}"/>
                  </a:ext>
                </a:extLst>
              </p:cNvPr>
              <p:cNvSpPr>
                <a:spLocks noGrp="1"/>
              </p:cNvSpPr>
              <p:nvPr>
                <p:ph idx="1"/>
              </p:nvPr>
            </p:nvSpPr>
            <p:spPr/>
            <p:txBody>
              <a:bodyPr anchor="ctr"/>
              <a:lstStyle/>
              <a:p>
                <a:pPr>
                  <a:buFont typeface="Courier New" panose="02070309020205020404" pitchFamily="49" charset="0"/>
                  <a:buChar char="o"/>
                </a:pPr>
                <a:r>
                  <a:rPr lang="en-GB" dirty="0"/>
                  <a:t> BANK with  </a:t>
                </a:r>
                <a14:m>
                  <m:oMath xmlns:m="http://schemas.openxmlformats.org/officeDocument/2006/math">
                    <m:f>
                      <m:fPr>
                        <m:ctrlPr>
                          <a:rPr lang="en-GB" i="1">
                            <a:latin typeface="Cambria Math" panose="02040503050406030204" pitchFamily="18" charset="0"/>
                          </a:rPr>
                        </m:ctrlPr>
                      </m:fPr>
                      <m:num>
                        <m:r>
                          <a:rPr lang="it-IT" i="1">
                            <a:latin typeface="Cambria Math" panose="02040503050406030204" pitchFamily="18" charset="0"/>
                          </a:rPr>
                          <m:t>1</m:t>
                        </m:r>
                        <m:r>
                          <a:rPr lang="it-IT" b="0" i="1" smtClean="0">
                            <a:latin typeface="Cambria Math" panose="02040503050406030204" pitchFamily="18" charset="0"/>
                          </a:rPr>
                          <m:t>0</m:t>
                        </m:r>
                      </m:num>
                      <m:den>
                        <m:r>
                          <a:rPr lang="it-IT" i="1">
                            <a:latin typeface="Cambria Math" panose="02040503050406030204" pitchFamily="18" charset="0"/>
                          </a:rPr>
                          <m:t>42</m:t>
                        </m:r>
                      </m:den>
                    </m:f>
                    <m:r>
                      <a:rPr lang="en-GB"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24</m:t>
                    </m:r>
                    <m:r>
                      <a:rPr lang="it-IT" i="1">
                        <a:latin typeface="Cambria Math" panose="02040503050406030204" pitchFamily="18" charset="0"/>
                        <a:ea typeface="Cambria Math" panose="02040503050406030204" pitchFamily="18" charset="0"/>
                      </a:rPr>
                      <m:t>%</m:t>
                    </m:r>
                  </m:oMath>
                </a14:m>
                <a:r>
                  <a:rPr lang="en-GB" dirty="0"/>
                  <a:t> </a:t>
                </a:r>
              </a:p>
              <a:p>
                <a:pPr>
                  <a:buFont typeface="Courier New" panose="02070309020205020404" pitchFamily="49" charset="0"/>
                  <a:buChar char="o"/>
                </a:pPr>
                <a:r>
                  <a:rPr lang="en-GB" dirty="0"/>
                  <a:t> SCHOOL with </a:t>
                </a:r>
                <a14:m>
                  <m:oMath xmlns:m="http://schemas.openxmlformats.org/officeDocument/2006/math">
                    <m:f>
                      <m:fPr>
                        <m:ctrlPr>
                          <a:rPr lang="en-GB" i="1">
                            <a:latin typeface="Cambria Math" panose="02040503050406030204" pitchFamily="18" charset="0"/>
                          </a:rPr>
                        </m:ctrlPr>
                      </m:fPr>
                      <m:num>
                        <m:r>
                          <a:rPr lang="it-IT" b="0" i="1" smtClean="0">
                            <a:latin typeface="Cambria Math" panose="02040503050406030204" pitchFamily="18" charset="0"/>
                          </a:rPr>
                          <m:t>6</m:t>
                        </m:r>
                      </m:num>
                      <m:den>
                        <m:r>
                          <a:rPr lang="it-IT" i="1">
                            <a:latin typeface="Cambria Math" panose="02040503050406030204" pitchFamily="18" charset="0"/>
                          </a:rPr>
                          <m:t>30</m:t>
                        </m:r>
                      </m:den>
                    </m:f>
                    <m:r>
                      <a:rPr lang="it-IT" i="1">
                        <a:latin typeface="Cambria Math" panose="02040503050406030204" pitchFamily="18" charset="0"/>
                      </a:rPr>
                      <m:t>=</m:t>
                    </m:r>
                    <m:r>
                      <a:rPr lang="it-IT" b="0" i="1" smtClean="0">
                        <a:latin typeface="Cambria Math" panose="02040503050406030204" pitchFamily="18" charset="0"/>
                      </a:rPr>
                      <m:t>2</m:t>
                    </m:r>
                    <m:r>
                      <a:rPr lang="it-IT" i="1">
                        <a:latin typeface="Cambria Math" panose="02040503050406030204" pitchFamily="18" charset="0"/>
                      </a:rPr>
                      <m:t>0%</m:t>
                    </m:r>
                  </m:oMath>
                </a14:m>
                <a:endParaRPr lang="en-GB" dirty="0"/>
              </a:p>
              <a:p>
                <a:pPr>
                  <a:buFont typeface="Courier New" panose="02070309020205020404" pitchFamily="49" charset="0"/>
                  <a:buChar char="o"/>
                </a:pPr>
                <a:r>
                  <a:rPr lang="en-GB" dirty="0"/>
                  <a:t> COMPANY with </a:t>
                </a:r>
                <a14:m>
                  <m:oMath xmlns:m="http://schemas.openxmlformats.org/officeDocument/2006/math">
                    <m:f>
                      <m:fPr>
                        <m:ctrlPr>
                          <a:rPr lang="en-GB" i="1">
                            <a:latin typeface="Cambria Math" panose="02040503050406030204" pitchFamily="18" charset="0"/>
                          </a:rPr>
                        </m:ctrlPr>
                      </m:fPr>
                      <m:num>
                        <m:r>
                          <a:rPr lang="it-IT" i="1">
                            <a:latin typeface="Cambria Math" panose="02040503050406030204" pitchFamily="18" charset="0"/>
                          </a:rPr>
                          <m:t>3</m:t>
                        </m:r>
                      </m:num>
                      <m:den>
                        <m:r>
                          <a:rPr lang="it-IT" i="1">
                            <a:latin typeface="Cambria Math" panose="02040503050406030204" pitchFamily="18" charset="0"/>
                          </a:rPr>
                          <m:t>18</m:t>
                        </m:r>
                      </m:den>
                    </m:f>
                    <m:r>
                      <a:rPr lang="en-GB"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17%</m:t>
                    </m:r>
                  </m:oMath>
                </a14:m>
                <a:endParaRPr lang="en-GB" dirty="0"/>
              </a:p>
              <a:p>
                <a:pPr>
                  <a:buFont typeface="Courier New" panose="02070309020205020404" pitchFamily="49" charset="0"/>
                  <a:buChar char="o"/>
                </a:pPr>
                <a:r>
                  <a:rPr lang="en-GB" dirty="0"/>
                  <a:t>CINEMA and SUPERMARKET with </a:t>
                </a:r>
                <a14:m>
                  <m:oMath xmlns:m="http://schemas.openxmlformats.org/officeDocument/2006/math">
                    <m:f>
                      <m:fPr>
                        <m:ctrlPr>
                          <a:rPr lang="en-GB"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9</m:t>
                        </m:r>
                      </m:den>
                    </m:f>
                    <m:r>
                      <a:rPr lang="en-GB" i="1">
                        <a:latin typeface="Cambria Math" panose="02040503050406030204" pitchFamily="18" charset="0"/>
                        <a:ea typeface="Cambria Math" panose="02040503050406030204" pitchFamily="18" charset="0"/>
                      </a:rPr>
                      <m:t>≈</m:t>
                    </m:r>
                    <m:r>
                      <a:rPr lang="it-IT">
                        <a:latin typeface="Cambria Math" panose="02040503050406030204" pitchFamily="18" charset="0"/>
                        <a:ea typeface="Cambria Math" panose="02040503050406030204" pitchFamily="18" charset="0"/>
                      </a:rPr>
                      <m:t>11%</m:t>
                    </m:r>
                  </m:oMath>
                </a14:m>
                <a:endParaRPr lang="en-GB" dirty="0"/>
              </a:p>
              <a:p>
                <a:pPr>
                  <a:buFont typeface="Courier New" panose="02070309020205020404" pitchFamily="49" charset="0"/>
                  <a:buChar char="o"/>
                </a:pPr>
                <a:r>
                  <a:rPr lang="en-GB" dirty="0"/>
                  <a:t>UNIVERSITY with </a:t>
                </a:r>
                <a14:m>
                  <m:oMath xmlns:m="http://schemas.openxmlformats.org/officeDocument/2006/math">
                    <m:f>
                      <m:fPr>
                        <m:ctrlPr>
                          <a:rPr lang="en-GB" i="1">
                            <a:latin typeface="Cambria Math" panose="02040503050406030204" pitchFamily="18" charset="0"/>
                          </a:rPr>
                        </m:ctrlPr>
                      </m:fPr>
                      <m:num>
                        <m:r>
                          <a:rPr lang="it-IT" b="0" i="1" smtClean="0">
                            <a:latin typeface="Cambria Math" panose="02040503050406030204" pitchFamily="18" charset="0"/>
                          </a:rPr>
                          <m:t>1</m:t>
                        </m:r>
                      </m:num>
                      <m:den>
                        <m:r>
                          <a:rPr lang="it-IT" i="1">
                            <a:latin typeface="Cambria Math" panose="02040503050406030204" pitchFamily="18" charset="0"/>
                          </a:rPr>
                          <m:t>42</m:t>
                        </m:r>
                      </m:den>
                    </m:f>
                    <m:r>
                      <a:rPr lang="en-GB"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2</m:t>
                    </m:r>
                    <m:r>
                      <a:rPr lang="it-IT" i="1">
                        <a:latin typeface="Cambria Math" panose="02040503050406030204" pitchFamily="18" charset="0"/>
                        <a:ea typeface="Cambria Math" panose="02040503050406030204" pitchFamily="18" charset="0"/>
                      </a:rPr>
                      <m:t>%</m:t>
                    </m:r>
                  </m:oMath>
                </a14:m>
                <a:endParaRPr lang="en-GB" dirty="0"/>
              </a:p>
              <a:p>
                <a:pPr>
                  <a:buFont typeface="Courier New" panose="02070309020205020404" pitchFamily="49" charset="0"/>
                  <a:buChar char="o"/>
                </a:pPr>
                <a:endParaRPr lang="en-GB" dirty="0"/>
              </a:p>
              <a:p>
                <a:endParaRPr lang="en-GB" dirty="0"/>
              </a:p>
            </p:txBody>
          </p:sp>
        </mc:Choice>
        <mc:Fallback xmlns="">
          <p:sp>
            <p:nvSpPr>
              <p:cNvPr id="3" name="Segnaposto contenuto 2">
                <a:extLst>
                  <a:ext uri="{FF2B5EF4-FFF2-40B4-BE49-F238E27FC236}">
                    <a16:creationId xmlns:a16="http://schemas.microsoft.com/office/drawing/2014/main" id="{D8FF8D44-9765-452B-B05D-45B46A5E59A5}"/>
                  </a:ext>
                </a:extLst>
              </p:cNvPr>
              <p:cNvSpPr>
                <a:spLocks noGrp="1" noRot="1" noChangeAspect="1" noMove="1" noResize="1" noEditPoints="1" noAdjustHandles="1" noChangeArrowheads="1" noChangeShapeType="1" noTextEdit="1"/>
              </p:cNvSpPr>
              <p:nvPr>
                <p:ph idx="1"/>
              </p:nvPr>
            </p:nvSpPr>
            <p:spPr>
              <a:blipFill>
                <a:blip r:embed="rId2"/>
                <a:stretch>
                  <a:fillRect l="-1455"/>
                </a:stretch>
              </a:blipFill>
            </p:spPr>
            <p:txBody>
              <a:bodyPr/>
              <a:lstStyle/>
              <a:p>
                <a:r>
                  <a:rPr lang="en-GB">
                    <a:noFill/>
                  </a:rPr>
                  <a:t> </a:t>
                </a:r>
              </a:p>
            </p:txBody>
          </p:sp>
        </mc:Fallback>
      </mc:AlternateContent>
      <p:pic>
        <p:nvPicPr>
          <p:cNvPr id="8" name="Immagine 7" descr="Immagine che contiene screenshot&#10;&#10;Descrizione generata con affidabilità molto elevata">
            <a:extLst>
              <a:ext uri="{FF2B5EF4-FFF2-40B4-BE49-F238E27FC236}">
                <a16:creationId xmlns:a16="http://schemas.microsoft.com/office/drawing/2014/main" id="{DC61BFFB-7D23-495E-A48B-67562036E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842" y="1845734"/>
            <a:ext cx="4877838" cy="4189306"/>
          </a:xfrm>
          <a:prstGeom prst="rect">
            <a:avLst/>
          </a:prstGeom>
        </p:spPr>
      </p:pic>
      <p:sp>
        <p:nvSpPr>
          <p:cNvPr id="10" name="Rettangolo 9">
            <a:extLst>
              <a:ext uri="{FF2B5EF4-FFF2-40B4-BE49-F238E27FC236}">
                <a16:creationId xmlns:a16="http://schemas.microsoft.com/office/drawing/2014/main" id="{9294838F-46BF-4DF9-B631-19C7E84388A2}"/>
              </a:ext>
            </a:extLst>
          </p:cNvPr>
          <p:cNvSpPr/>
          <p:nvPr/>
        </p:nvSpPr>
        <p:spPr>
          <a:xfrm>
            <a:off x="1294228" y="1997612"/>
            <a:ext cx="2335237" cy="5767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4538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7" name="Segnaposto contenuto 4">
            <a:extLst>
              <a:ext uri="{FF2B5EF4-FFF2-40B4-BE49-F238E27FC236}">
                <a16:creationId xmlns:a16="http://schemas.microsoft.com/office/drawing/2014/main" id="{65EAD9A4-2C94-48C6-935A-F93F43395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904" y="373969"/>
            <a:ext cx="6179541" cy="5314406"/>
          </a:xfrm>
          <a:prstGeom prst="rect">
            <a:avLst/>
          </a:prstGeom>
        </p:spPr>
      </p:pic>
      <p:sp>
        <p:nvSpPr>
          <p:cNvPr id="2" name="Titolo 1">
            <a:extLst>
              <a:ext uri="{FF2B5EF4-FFF2-40B4-BE49-F238E27FC236}">
                <a16:creationId xmlns:a16="http://schemas.microsoft.com/office/drawing/2014/main" id="{C67603BC-9EE8-4C96-B914-763793E3A440}"/>
              </a:ext>
            </a:extLst>
          </p:cNvPr>
          <p:cNvSpPr>
            <a:spLocks noGrp="1"/>
          </p:cNvSpPr>
          <p:nvPr>
            <p:ph type="title"/>
          </p:nvPr>
        </p:nvSpPr>
        <p:spPr>
          <a:xfrm>
            <a:off x="7859485" y="634946"/>
            <a:ext cx="3690257" cy="1450757"/>
          </a:xfrm>
        </p:spPr>
        <p:txBody>
          <a:bodyPr>
            <a:normAutofit/>
          </a:bodyPr>
          <a:lstStyle/>
          <a:p>
            <a:pPr>
              <a:lnSpc>
                <a:spcPct val="65000"/>
              </a:lnSpc>
            </a:pPr>
            <a:r>
              <a:rPr lang="it-IT" sz="4400" b="1"/>
              <a:t>Statistical Analysis : </a:t>
            </a:r>
            <a:r>
              <a:rPr lang="en-GB" sz="4400" b="1"/>
              <a:t>Correlation</a:t>
            </a:r>
            <a:endParaRPr lang="en-GB" sz="4400"/>
          </a:p>
        </p:txBody>
      </p:sp>
      <p:graphicFrame>
        <p:nvGraphicFramePr>
          <p:cNvPr id="15" name="Segnaposto contenuto 14">
            <a:extLst>
              <a:ext uri="{FF2B5EF4-FFF2-40B4-BE49-F238E27FC236}">
                <a16:creationId xmlns:a16="http://schemas.microsoft.com/office/drawing/2014/main" id="{C80645F9-A91F-4968-992E-D00045FBE5A9}"/>
              </a:ext>
            </a:extLst>
          </p:cNvPr>
          <p:cNvGraphicFramePr>
            <a:graphicFrameLocks noGrp="1"/>
          </p:cNvGraphicFramePr>
          <p:nvPr>
            <p:ph idx="1"/>
            <p:extLst>
              <p:ext uri="{D42A27DB-BD31-4B8C-83A1-F6EECF244321}">
                <p14:modId xmlns:p14="http://schemas.microsoft.com/office/powerpoint/2010/main" val="4201499032"/>
              </p:ext>
            </p:extLst>
          </p:nvPr>
        </p:nvGraphicFramePr>
        <p:xfrm>
          <a:off x="7859485" y="2248081"/>
          <a:ext cx="4047416" cy="3642847"/>
        </p:xfrm>
        <a:graphic>
          <a:graphicData uri="http://schemas.openxmlformats.org/drawingml/2006/table">
            <a:tbl>
              <a:tblPr firstRow="1" bandRow="1">
                <a:tableStyleId>{5C22544A-7EE6-4342-B048-85BDC9FD1C3A}</a:tableStyleId>
              </a:tblPr>
              <a:tblGrid>
                <a:gridCol w="1457164">
                  <a:extLst>
                    <a:ext uri="{9D8B030D-6E8A-4147-A177-3AD203B41FA5}">
                      <a16:colId xmlns:a16="http://schemas.microsoft.com/office/drawing/2014/main" val="2285674451"/>
                    </a:ext>
                  </a:extLst>
                </a:gridCol>
                <a:gridCol w="1465724">
                  <a:extLst>
                    <a:ext uri="{9D8B030D-6E8A-4147-A177-3AD203B41FA5}">
                      <a16:colId xmlns:a16="http://schemas.microsoft.com/office/drawing/2014/main" val="1982775512"/>
                    </a:ext>
                  </a:extLst>
                </a:gridCol>
                <a:gridCol w="562264">
                  <a:extLst>
                    <a:ext uri="{9D8B030D-6E8A-4147-A177-3AD203B41FA5}">
                      <a16:colId xmlns:a16="http://schemas.microsoft.com/office/drawing/2014/main" val="440302037"/>
                    </a:ext>
                  </a:extLst>
                </a:gridCol>
                <a:gridCol w="562264">
                  <a:extLst>
                    <a:ext uri="{9D8B030D-6E8A-4147-A177-3AD203B41FA5}">
                      <a16:colId xmlns:a16="http://schemas.microsoft.com/office/drawing/2014/main" val="3949482102"/>
                    </a:ext>
                  </a:extLst>
                </a:gridCol>
              </a:tblGrid>
              <a:tr h="370840">
                <a:tc>
                  <a:txBody>
                    <a:bodyPr/>
                    <a:lstStyle/>
                    <a:p>
                      <a:r>
                        <a:rPr lang="en-GB" dirty="0"/>
                        <a:t>FEATURE 1</a:t>
                      </a:r>
                    </a:p>
                  </a:txBody>
                  <a:tcPr/>
                </a:tc>
                <a:tc>
                  <a:txBody>
                    <a:bodyPr/>
                    <a:lstStyle/>
                    <a:p>
                      <a:r>
                        <a:rPr lang="en-GB" dirty="0"/>
                        <a:t>FEATURE 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383891114"/>
                  </a:ext>
                </a:extLst>
              </a:tr>
              <a:tr h="370840">
                <a:tc>
                  <a:txBody>
                    <a:bodyPr/>
                    <a:lstStyle/>
                    <a:p>
                      <a:r>
                        <a:rPr lang="en-US" b="1" dirty="0"/>
                        <a:t>LEV. OF IMPACT ON BRAND …</a:t>
                      </a:r>
                      <a:endParaRPr lang="en-GB" dirty="0"/>
                    </a:p>
                  </a:txBody>
                  <a:tcPr/>
                </a:tc>
                <a:tc>
                  <a:txBody>
                    <a:bodyPr/>
                    <a:lstStyle/>
                    <a:p>
                      <a:r>
                        <a:rPr lang="it-IT" b="1" dirty="0"/>
                        <a:t>LEV. OF COMP. ADVAN.</a:t>
                      </a:r>
                      <a:endParaRPr lang="en-GB" dirty="0"/>
                    </a:p>
                  </a:txBody>
                  <a:tcPr/>
                </a:tc>
                <a:tc>
                  <a:txBody>
                    <a:bodyPr/>
                    <a:lstStyle/>
                    <a:p>
                      <a:pPr algn="ctr"/>
                      <a:r>
                        <a:rPr lang="en-GB" b="1" dirty="0"/>
                        <a:t>S</a:t>
                      </a:r>
                    </a:p>
                  </a:txBody>
                  <a:tcPr anchor="ctr"/>
                </a:tc>
                <a:tc>
                  <a:txBody>
                    <a:bodyPr/>
                    <a:lstStyle/>
                    <a:p>
                      <a:endParaRPr lang="en-GB" dirty="0"/>
                    </a:p>
                  </a:txBody>
                  <a:tcPr/>
                </a:tc>
                <a:extLst>
                  <a:ext uri="{0D108BD9-81ED-4DB2-BD59-A6C34878D82A}">
                    <a16:rowId xmlns:a16="http://schemas.microsoft.com/office/drawing/2014/main" val="1412085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LEV. OF IMPACT ON BRAND …</a:t>
                      </a:r>
                      <a:endParaRPr lang="en-GB" dirty="0"/>
                    </a:p>
                  </a:txBody>
                  <a:tcPr/>
                </a:tc>
                <a:tc>
                  <a:txBody>
                    <a:bodyPr/>
                    <a:lstStyle/>
                    <a:p>
                      <a:r>
                        <a:rPr lang="en-GB" b="1" dirty="0"/>
                        <a:t>ROI</a:t>
                      </a:r>
                    </a:p>
                  </a:txBody>
                  <a:tcPr/>
                </a:tc>
                <a:tc>
                  <a:txBody>
                    <a:bodyPr/>
                    <a:lstStyle/>
                    <a:p>
                      <a:pPr algn="ctr"/>
                      <a:r>
                        <a:rPr lang="en-GB" b="1" dirty="0"/>
                        <a:t>M</a:t>
                      </a:r>
                    </a:p>
                  </a:txBody>
                  <a:tcPr anchor="ctr"/>
                </a:tc>
                <a:tc>
                  <a:txBody>
                    <a:bodyPr/>
                    <a:lstStyle/>
                    <a:p>
                      <a:endParaRPr lang="en-GB" b="1" dirty="0"/>
                    </a:p>
                  </a:txBody>
                  <a:tcPr/>
                </a:tc>
                <a:extLst>
                  <a:ext uri="{0D108BD9-81ED-4DB2-BD59-A6C34878D82A}">
                    <a16:rowId xmlns:a16="http://schemas.microsoft.com/office/drawing/2014/main" val="3911930300"/>
                  </a:ext>
                </a:extLst>
              </a:tr>
              <a:tr h="432287">
                <a:tc>
                  <a:txBody>
                    <a:bodyPr/>
                    <a:lstStyle/>
                    <a:p>
                      <a:r>
                        <a:rPr lang="en-GB" b="1" dirty="0"/>
                        <a:t>ROI</a:t>
                      </a:r>
                    </a:p>
                  </a:txBody>
                  <a:tcPr/>
                </a:tc>
                <a:tc>
                  <a:txBody>
                    <a:bodyPr/>
                    <a:lstStyle/>
                    <a:p>
                      <a:r>
                        <a:rPr lang="en-GB" b="1" dirty="0"/>
                        <a:t>TECH. COMP.</a:t>
                      </a:r>
                    </a:p>
                  </a:txBody>
                  <a:tcPr/>
                </a:tc>
                <a:tc>
                  <a:txBody>
                    <a:bodyPr/>
                    <a:lstStyle/>
                    <a:p>
                      <a:pPr algn="ctr"/>
                      <a:r>
                        <a:rPr lang="en-GB" b="1" dirty="0"/>
                        <a:t>M</a:t>
                      </a:r>
                    </a:p>
                  </a:txBody>
                  <a:tcPr anchor="ctr"/>
                </a:tc>
                <a:tc>
                  <a:txBody>
                    <a:bodyPr/>
                    <a:lstStyle/>
                    <a:p>
                      <a:endParaRPr lang="en-GB" b="1" dirty="0"/>
                    </a:p>
                  </a:txBody>
                  <a:tcPr/>
                </a:tc>
                <a:extLst>
                  <a:ext uri="{0D108BD9-81ED-4DB2-BD59-A6C34878D82A}">
                    <a16:rowId xmlns:a16="http://schemas.microsoft.com/office/drawing/2014/main" val="3287425794"/>
                  </a:ext>
                </a:extLst>
              </a:tr>
              <a:tr h="370840">
                <a:tc>
                  <a:txBody>
                    <a:bodyPr/>
                    <a:lstStyle/>
                    <a:p>
                      <a:r>
                        <a:rPr lang="en-GB" b="1" dirty="0"/>
                        <a:t>TECH. COMP.</a:t>
                      </a:r>
                    </a:p>
                  </a:txBody>
                  <a:tcPr/>
                </a:tc>
                <a:tc>
                  <a:txBody>
                    <a:bodyPr/>
                    <a:lstStyle/>
                    <a:p>
                      <a:r>
                        <a:rPr lang="en-GB" b="1" dirty="0"/>
                        <a:t>WORK TIME</a:t>
                      </a:r>
                    </a:p>
                  </a:txBody>
                  <a:tcPr/>
                </a:tc>
                <a:tc>
                  <a:txBody>
                    <a:bodyPr/>
                    <a:lstStyle/>
                    <a:p>
                      <a:pPr algn="ctr"/>
                      <a:r>
                        <a:rPr lang="en-GB" b="1" dirty="0"/>
                        <a:t>M</a:t>
                      </a:r>
                    </a:p>
                  </a:txBody>
                  <a:tcPr anchor="ctr"/>
                </a:tc>
                <a:tc>
                  <a:txBody>
                    <a:bodyPr/>
                    <a:lstStyle/>
                    <a:p>
                      <a:endParaRPr lang="en-GB" b="1" dirty="0"/>
                    </a:p>
                  </a:txBody>
                  <a:tcPr/>
                </a:tc>
                <a:extLst>
                  <a:ext uri="{0D108BD9-81ED-4DB2-BD59-A6C34878D82A}">
                    <a16:rowId xmlns:a16="http://schemas.microsoft.com/office/drawing/2014/main" val="860724651"/>
                  </a:ext>
                </a:extLst>
              </a:tr>
              <a:tr h="370840">
                <a:tc>
                  <a:txBody>
                    <a:bodyPr/>
                    <a:lstStyle/>
                    <a:p>
                      <a:r>
                        <a:rPr lang="en-GB" b="1" dirty="0"/>
                        <a:t>PRIORITY</a:t>
                      </a:r>
                    </a:p>
                  </a:txBody>
                  <a:tcPr/>
                </a:tc>
                <a:tc>
                  <a:txBody>
                    <a:bodyPr/>
                    <a:lstStyle/>
                    <a:p>
                      <a:r>
                        <a:rPr lang="en-GB" b="1" dirty="0"/>
                        <a:t>LEV. OF REUSABILIY</a:t>
                      </a:r>
                    </a:p>
                  </a:txBody>
                  <a:tcPr/>
                </a:tc>
                <a:tc>
                  <a:txBody>
                    <a:bodyPr/>
                    <a:lstStyle/>
                    <a:p>
                      <a:pPr algn="ctr"/>
                      <a:r>
                        <a:rPr lang="en-GB" b="1" dirty="0"/>
                        <a:t>M</a:t>
                      </a:r>
                    </a:p>
                  </a:txBody>
                  <a:tcPr anchor="ctr"/>
                </a:tc>
                <a:tc>
                  <a:txBody>
                    <a:bodyPr/>
                    <a:lstStyle/>
                    <a:p>
                      <a:endParaRPr lang="en-GB" b="1" dirty="0"/>
                    </a:p>
                  </a:txBody>
                  <a:tcPr/>
                </a:tc>
                <a:extLst>
                  <a:ext uri="{0D108BD9-81ED-4DB2-BD59-A6C34878D82A}">
                    <a16:rowId xmlns:a16="http://schemas.microsoft.com/office/drawing/2014/main" val="2698751663"/>
                  </a:ext>
                </a:extLst>
              </a:tr>
            </a:tbl>
          </a:graphicData>
        </a:graphic>
      </p:graphicFrame>
      <p:pic>
        <p:nvPicPr>
          <p:cNvPr id="9" name="Immagine 8" descr="Immagine che contiene screenshot&#10;&#10;Descrizione generata con affidabilità molto elevata">
            <a:extLst>
              <a:ext uri="{FF2B5EF4-FFF2-40B4-BE49-F238E27FC236}">
                <a16:creationId xmlns:a16="http://schemas.microsoft.com/office/drawing/2014/main" id="{D68F2273-810C-446D-8FC8-9AD03D8F4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28" y="5267516"/>
            <a:ext cx="4981575" cy="1066800"/>
          </a:xfrm>
          <a:prstGeom prst="rect">
            <a:avLst/>
          </a:prstGeom>
        </p:spPr>
      </p:pic>
      <p:sp>
        <p:nvSpPr>
          <p:cNvPr id="19" name="Stella a 5 punte 18">
            <a:extLst>
              <a:ext uri="{FF2B5EF4-FFF2-40B4-BE49-F238E27FC236}">
                <a16:creationId xmlns:a16="http://schemas.microsoft.com/office/drawing/2014/main" id="{6AD71786-C146-4A52-A684-922A1C90D838}"/>
              </a:ext>
            </a:extLst>
          </p:cNvPr>
          <p:cNvSpPr/>
          <p:nvPr/>
        </p:nvSpPr>
        <p:spPr>
          <a:xfrm>
            <a:off x="5153594" y="2609727"/>
            <a:ext cx="194940" cy="211015"/>
          </a:xfrm>
          <a:prstGeom prst="star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tella a 5 punte 24">
            <a:extLst>
              <a:ext uri="{FF2B5EF4-FFF2-40B4-BE49-F238E27FC236}">
                <a16:creationId xmlns:a16="http://schemas.microsoft.com/office/drawing/2014/main" id="{37C8ECB0-A1F9-450F-B558-B3D7FC3B7157}"/>
              </a:ext>
            </a:extLst>
          </p:cNvPr>
          <p:cNvSpPr/>
          <p:nvPr/>
        </p:nvSpPr>
        <p:spPr>
          <a:xfrm>
            <a:off x="11368369" y="2864999"/>
            <a:ext cx="362739" cy="332346"/>
          </a:xfrm>
          <a:prstGeom prst="star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ella a 5 punte 26">
            <a:extLst>
              <a:ext uri="{FF2B5EF4-FFF2-40B4-BE49-F238E27FC236}">
                <a16:creationId xmlns:a16="http://schemas.microsoft.com/office/drawing/2014/main" id="{4E302755-FC46-46CD-86FC-8B932A578908}"/>
              </a:ext>
            </a:extLst>
          </p:cNvPr>
          <p:cNvSpPr/>
          <p:nvPr/>
        </p:nvSpPr>
        <p:spPr>
          <a:xfrm>
            <a:off x="11368369" y="3778460"/>
            <a:ext cx="362739" cy="332346"/>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ella a 5 punte 28">
            <a:extLst>
              <a:ext uri="{FF2B5EF4-FFF2-40B4-BE49-F238E27FC236}">
                <a16:creationId xmlns:a16="http://schemas.microsoft.com/office/drawing/2014/main" id="{364BEA99-6D48-41B6-B4BE-15EA9C48C0DC}"/>
              </a:ext>
            </a:extLst>
          </p:cNvPr>
          <p:cNvSpPr/>
          <p:nvPr/>
        </p:nvSpPr>
        <p:spPr>
          <a:xfrm>
            <a:off x="4941104" y="2340946"/>
            <a:ext cx="194940" cy="211015"/>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ella a 5 punte 29">
            <a:extLst>
              <a:ext uri="{FF2B5EF4-FFF2-40B4-BE49-F238E27FC236}">
                <a16:creationId xmlns:a16="http://schemas.microsoft.com/office/drawing/2014/main" id="{DF75ED96-7E08-4721-BD8B-E64289A9A97D}"/>
              </a:ext>
            </a:extLst>
          </p:cNvPr>
          <p:cNvSpPr/>
          <p:nvPr/>
        </p:nvSpPr>
        <p:spPr>
          <a:xfrm>
            <a:off x="11368369" y="4476643"/>
            <a:ext cx="362739" cy="332346"/>
          </a:xfrm>
          <a:prstGeom prst="star5">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ella a 5 punte 30">
            <a:extLst>
              <a:ext uri="{FF2B5EF4-FFF2-40B4-BE49-F238E27FC236}">
                <a16:creationId xmlns:a16="http://schemas.microsoft.com/office/drawing/2014/main" id="{FBE99709-19A5-44FA-87F9-E78A3AF1B3DB}"/>
              </a:ext>
            </a:extLst>
          </p:cNvPr>
          <p:cNvSpPr/>
          <p:nvPr/>
        </p:nvSpPr>
        <p:spPr>
          <a:xfrm>
            <a:off x="3971204" y="2129931"/>
            <a:ext cx="194940" cy="211015"/>
          </a:xfrm>
          <a:prstGeom prst="star5">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ella a 5 punte 31">
            <a:extLst>
              <a:ext uri="{FF2B5EF4-FFF2-40B4-BE49-F238E27FC236}">
                <a16:creationId xmlns:a16="http://schemas.microsoft.com/office/drawing/2014/main" id="{239C9D82-4D4E-42C8-8708-0D2FDD20EA8D}"/>
              </a:ext>
            </a:extLst>
          </p:cNvPr>
          <p:cNvSpPr/>
          <p:nvPr/>
        </p:nvSpPr>
        <p:spPr>
          <a:xfrm>
            <a:off x="11368369" y="4847618"/>
            <a:ext cx="362739" cy="332346"/>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ella a 5 punte 32">
            <a:extLst>
              <a:ext uri="{FF2B5EF4-FFF2-40B4-BE49-F238E27FC236}">
                <a16:creationId xmlns:a16="http://schemas.microsoft.com/office/drawing/2014/main" id="{0D54530E-9400-44E5-BA6E-CC823728E6AB}"/>
              </a:ext>
            </a:extLst>
          </p:cNvPr>
          <p:cNvSpPr/>
          <p:nvPr/>
        </p:nvSpPr>
        <p:spPr>
          <a:xfrm>
            <a:off x="3745117" y="1254816"/>
            <a:ext cx="194940" cy="2110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ella a 5 punte 33">
            <a:extLst>
              <a:ext uri="{FF2B5EF4-FFF2-40B4-BE49-F238E27FC236}">
                <a16:creationId xmlns:a16="http://schemas.microsoft.com/office/drawing/2014/main" id="{7F7E9DCB-2332-432B-BA11-9EDDE2F828A0}"/>
              </a:ext>
            </a:extLst>
          </p:cNvPr>
          <p:cNvSpPr/>
          <p:nvPr/>
        </p:nvSpPr>
        <p:spPr>
          <a:xfrm>
            <a:off x="11368370" y="5369273"/>
            <a:ext cx="362739" cy="332346"/>
          </a:xfrm>
          <a:prstGeom prst="star5">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ella a 5 punte 34">
            <a:extLst>
              <a:ext uri="{FF2B5EF4-FFF2-40B4-BE49-F238E27FC236}">
                <a16:creationId xmlns:a16="http://schemas.microsoft.com/office/drawing/2014/main" id="{8F19D640-D7E2-4F22-8C02-9947A34DFD16}"/>
              </a:ext>
            </a:extLst>
          </p:cNvPr>
          <p:cNvSpPr/>
          <p:nvPr/>
        </p:nvSpPr>
        <p:spPr>
          <a:xfrm>
            <a:off x="3257331" y="3455370"/>
            <a:ext cx="194940" cy="211015"/>
          </a:xfrm>
          <a:prstGeom prst="star5">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20218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9FE13-1750-446F-AB00-D0C4045CD1C7}"/>
              </a:ext>
            </a:extLst>
          </p:cNvPr>
          <p:cNvSpPr>
            <a:spLocks noGrp="1"/>
          </p:cNvSpPr>
          <p:nvPr>
            <p:ph type="title"/>
          </p:nvPr>
        </p:nvSpPr>
        <p:spPr/>
        <p:txBody>
          <a:bodyPr/>
          <a:lstStyle/>
          <a:p>
            <a:r>
              <a:rPr lang="en-GB" b="1" dirty="0"/>
              <a:t>Modelling: Train</a:t>
            </a:r>
            <a:r>
              <a:rPr lang="it-IT" b="1" dirty="0"/>
              <a:t> </a:t>
            </a:r>
            <a:r>
              <a:rPr lang="en-GB" b="1" dirty="0"/>
              <a:t>and</a:t>
            </a:r>
            <a:r>
              <a:rPr lang="it-IT" b="1" dirty="0"/>
              <a:t> </a:t>
            </a:r>
            <a:r>
              <a:rPr lang="en-GB" b="1" dirty="0"/>
              <a:t>Test</a:t>
            </a:r>
            <a:r>
              <a:rPr lang="it-IT" b="1" dirty="0"/>
              <a:t> </a:t>
            </a:r>
            <a:r>
              <a:rPr lang="en-GB" b="1" dirty="0"/>
              <a:t>sets</a:t>
            </a:r>
          </a:p>
        </p:txBody>
      </p:sp>
      <mc:AlternateContent xmlns:mc="http://schemas.openxmlformats.org/markup-compatibility/2006" xmlns:a14="http://schemas.microsoft.com/office/drawing/2010/main">
        <mc:Choice Requires="a14">
          <p:sp>
            <p:nvSpPr>
              <p:cNvPr id="6" name="Segnaposto contenuto 5">
                <a:extLst>
                  <a:ext uri="{FF2B5EF4-FFF2-40B4-BE49-F238E27FC236}">
                    <a16:creationId xmlns:a16="http://schemas.microsoft.com/office/drawing/2014/main" id="{688F8E58-0D39-40CB-8E10-BC5E619EF580}"/>
                  </a:ext>
                </a:extLst>
              </p:cNvPr>
              <p:cNvSpPr>
                <a:spLocks noGrp="1"/>
              </p:cNvSpPr>
              <p:nvPr>
                <p:ph idx="1"/>
              </p:nvPr>
            </p:nvSpPr>
            <p:spPr/>
            <p:txBody>
              <a:bodyPr anchor="ctr"/>
              <a:lstStyle/>
              <a:p>
                <a14:m>
                  <m:oMath xmlns:m="http://schemas.openxmlformats.org/officeDocument/2006/math">
                    <m:r>
                      <a:rPr lang="it-IT" i="1">
                        <a:latin typeface="Cambria Math" panose="02040503050406030204" pitchFamily="18" charset="0"/>
                        <a:ea typeface="Cambria Math" panose="02040503050406030204" pitchFamily="18" charset="0"/>
                      </a:rPr>
                      <m:t>𝑇</m:t>
                    </m:r>
                    <m:r>
                      <a:rPr lang="it-IT" b="0" i="1" smtClean="0">
                        <a:latin typeface="Cambria Math" panose="02040503050406030204" pitchFamily="18" charset="0"/>
                        <a:ea typeface="Cambria Math" panose="02040503050406030204" pitchFamily="18" charset="0"/>
                      </a:rPr>
                      <m:t>𝑟𝑎𝑖𝑛</m:t>
                    </m:r>
                    <m:r>
                      <a:rPr lang="en-GB"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𝑇𝑒𝑠𝑡</m:t>
                    </m:r>
                    <m:r>
                      <a:rPr lang="en-GB" i="1" smtClean="0">
                        <a:latin typeface="Cambria Math" panose="02040503050406030204" pitchFamily="18" charset="0"/>
                        <a:ea typeface="Cambria Math" panose="02040503050406030204" pitchFamily="18" charset="0"/>
                      </a:rPr>
                      <m:t>=∅</m:t>
                    </m:r>
                  </m:oMath>
                </a14:m>
                <a:endParaRPr lang="en-GB" dirty="0"/>
              </a:p>
              <a:p>
                <a14:m>
                  <m:oMath xmlns:m="http://schemas.openxmlformats.org/officeDocument/2006/math">
                    <m:r>
                      <a:rPr lang="it-IT" b="0" i="1" smtClean="0">
                        <a:latin typeface="Cambria Math" panose="02040503050406030204" pitchFamily="18" charset="0"/>
                      </a:rPr>
                      <m:t>𝑇𝑟𝑎𝑖𝑛</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𝑇𝑒𝑠𝑡</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𝐹𝑢𝑙𝑙</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𝐷𝑎𝑡𝑎𝑠𝑒𝑡</m:t>
                    </m:r>
                  </m:oMath>
                </a14:m>
                <a:endParaRPr lang="en-GB" dirty="0"/>
              </a:p>
              <a:p>
                <a14:m>
                  <m:oMath xmlns:m="http://schemas.openxmlformats.org/officeDocument/2006/math">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𝑇𝑟𝑎𝑖𝑛</m:t>
                        </m:r>
                      </m:e>
                    </m:d>
                    <m:r>
                      <a:rPr lang="it-IT" b="0" i="1" smtClean="0">
                        <a:latin typeface="Cambria Math" panose="02040503050406030204" pitchFamily="18" charset="0"/>
                      </a:rPr>
                      <m:t>=100</m:t>
                    </m:r>
                  </m:oMath>
                </a14:m>
                <a:r>
                  <a:rPr lang="it-IT" b="0" dirty="0"/>
                  <a:t> </a:t>
                </a:r>
                <a:r>
                  <a:rPr lang="it-IT" dirty="0"/>
                  <a:t>chosen </a:t>
                </a:r>
                <a:r>
                  <a:rPr lang="en-GB" dirty="0"/>
                  <a:t>randomly</a:t>
                </a:r>
                <a:endParaRPr lang="en-GB" b="0" dirty="0"/>
              </a:p>
              <a:p>
                <a14:m>
                  <m:oMath xmlns:m="http://schemas.openxmlformats.org/officeDocument/2006/math">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𝑇𝑒𝑠𝑡</m:t>
                        </m:r>
                      </m:e>
                    </m:d>
                    <m:r>
                      <a:rPr lang="it-IT" b="0" i="1" smtClean="0">
                        <a:latin typeface="Cambria Math" panose="02040503050406030204" pitchFamily="18" charset="0"/>
                      </a:rPr>
                      <m:t>=50</m:t>
                    </m:r>
                  </m:oMath>
                </a14:m>
                <a:r>
                  <a:rPr lang="en-GB" dirty="0"/>
                  <a:t> chosen</a:t>
                </a:r>
                <a:r>
                  <a:rPr lang="it-IT" dirty="0"/>
                  <a:t> </a:t>
                </a:r>
                <a:r>
                  <a:rPr lang="en-GB" dirty="0"/>
                  <a:t>randomly</a:t>
                </a:r>
              </a:p>
            </p:txBody>
          </p:sp>
        </mc:Choice>
        <mc:Fallback xmlns="">
          <p:sp>
            <p:nvSpPr>
              <p:cNvPr id="6" name="Segnaposto contenuto 5">
                <a:extLst>
                  <a:ext uri="{FF2B5EF4-FFF2-40B4-BE49-F238E27FC236}">
                    <a16:creationId xmlns:a16="http://schemas.microsoft.com/office/drawing/2014/main" id="{688F8E58-0D39-40CB-8E10-BC5E619EF580}"/>
                  </a:ext>
                </a:extLst>
              </p:cNvPr>
              <p:cNvSpPr>
                <a:spLocks noGrp="1" noRot="1" noChangeAspect="1" noMove="1" noResize="1" noEditPoints="1" noAdjustHandles="1" noChangeArrowheads="1" noChangeShapeType="1" noTextEdit="1"/>
              </p:cNvSpPr>
              <p:nvPr>
                <p:ph idx="1"/>
              </p:nvPr>
            </p:nvSpPr>
            <p:spPr>
              <a:blipFill>
                <a:blip r:embed="rId2"/>
                <a:stretch>
                  <a:fillRect l="-1515"/>
                </a:stretch>
              </a:blipFill>
            </p:spPr>
            <p:txBody>
              <a:bodyPr/>
              <a:lstStyle/>
              <a:p>
                <a:r>
                  <a:rPr lang="en-GB">
                    <a:noFill/>
                  </a:rPr>
                  <a:t> </a:t>
                </a:r>
              </a:p>
            </p:txBody>
          </p:sp>
        </mc:Fallback>
      </mc:AlternateContent>
      <p:pic>
        <p:nvPicPr>
          <p:cNvPr id="8" name="Immagine 7" descr="Immagine che contiene screenshot&#10;&#10;Descrizione generata con affidabilità molto elevata">
            <a:extLst>
              <a:ext uri="{FF2B5EF4-FFF2-40B4-BE49-F238E27FC236}">
                <a16:creationId xmlns:a16="http://schemas.microsoft.com/office/drawing/2014/main" id="{0954F1F5-F3F8-4348-9E3E-21ECBF1A9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026" y="2086183"/>
            <a:ext cx="9554908" cy="600159"/>
          </a:xfrm>
          <a:prstGeom prst="rect">
            <a:avLst/>
          </a:prstGeom>
        </p:spPr>
      </p:pic>
    </p:spTree>
    <p:extLst>
      <p:ext uri="{BB962C8B-B14F-4D97-AF65-F5344CB8AC3E}">
        <p14:creationId xmlns:p14="http://schemas.microsoft.com/office/powerpoint/2010/main" val="140413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88FA2-655A-4718-BA3D-52D3FA521C07}"/>
              </a:ext>
            </a:extLst>
          </p:cNvPr>
          <p:cNvSpPr>
            <a:spLocks noGrp="1"/>
          </p:cNvSpPr>
          <p:nvPr>
            <p:ph type="title"/>
          </p:nvPr>
        </p:nvSpPr>
        <p:spPr/>
        <p:txBody>
          <a:bodyPr/>
          <a:lstStyle/>
          <a:p>
            <a:r>
              <a:rPr lang="en-GB" b="1" dirty="0"/>
              <a:t>Modelling: Features selection-</a:t>
            </a:r>
            <a:br>
              <a:rPr lang="en-GB" b="1" dirty="0"/>
            </a:br>
            <a:r>
              <a:rPr lang="en-GB" b="1" dirty="0"/>
              <a:t>1-feature visual selection pt.1</a:t>
            </a:r>
            <a:endParaRPr lang="en-GB" dirty="0"/>
          </a:p>
        </p:txBody>
      </p:sp>
      <p:sp>
        <p:nvSpPr>
          <p:cNvPr id="3" name="Segnaposto contenuto 2">
            <a:extLst>
              <a:ext uri="{FF2B5EF4-FFF2-40B4-BE49-F238E27FC236}">
                <a16:creationId xmlns:a16="http://schemas.microsoft.com/office/drawing/2014/main" id="{E48A271A-E003-41A6-B913-158B362776C7}"/>
              </a:ext>
            </a:extLst>
          </p:cNvPr>
          <p:cNvSpPr>
            <a:spLocks noGrp="1"/>
          </p:cNvSpPr>
          <p:nvPr>
            <p:ph idx="1"/>
          </p:nvPr>
        </p:nvSpPr>
        <p:spPr/>
        <p:txBody>
          <a:bodyPr/>
          <a:lstStyle/>
          <a:p>
            <a:r>
              <a:rPr lang="en-GB" dirty="0"/>
              <a:t>           </a:t>
            </a:r>
          </a:p>
          <a:p>
            <a:r>
              <a:rPr lang="en-GB" dirty="0"/>
              <a:t>                   </a:t>
            </a:r>
            <a:r>
              <a:rPr lang="en-GB" b="1" dirty="0"/>
              <a:t>Performed on training set </a:t>
            </a:r>
          </a:p>
        </p:txBody>
      </p:sp>
      <p:pic>
        <p:nvPicPr>
          <p:cNvPr id="5" name="Immagine 4" descr="Immagine che contiene testo&#10;&#10;Descrizione generata con affidabilità elevata">
            <a:extLst>
              <a:ext uri="{FF2B5EF4-FFF2-40B4-BE49-F238E27FC236}">
                <a16:creationId xmlns:a16="http://schemas.microsoft.com/office/drawing/2014/main" id="{592479CF-56D2-4A80-8AD8-AC86BE0FA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566" y="2271470"/>
            <a:ext cx="425160" cy="389730"/>
          </a:xfrm>
          <a:prstGeom prst="rect">
            <a:avLst/>
          </a:prstGeom>
        </p:spPr>
      </p:pic>
      <p:pic>
        <p:nvPicPr>
          <p:cNvPr id="9" name="Immagine 8">
            <a:extLst>
              <a:ext uri="{FF2B5EF4-FFF2-40B4-BE49-F238E27FC236}">
                <a16:creationId xmlns:a16="http://schemas.microsoft.com/office/drawing/2014/main" id="{FD5E54F0-672E-433E-8C11-1144155FFF1D}"/>
              </a:ext>
            </a:extLst>
          </p:cNvPr>
          <p:cNvPicPr>
            <a:picLocks noChangeAspect="1"/>
          </p:cNvPicPr>
          <p:nvPr/>
        </p:nvPicPr>
        <p:blipFill>
          <a:blip r:embed="rId3"/>
          <a:stretch>
            <a:fillRect/>
          </a:stretch>
        </p:blipFill>
        <p:spPr>
          <a:xfrm>
            <a:off x="1097280" y="2769574"/>
            <a:ext cx="10058400" cy="3420362"/>
          </a:xfrm>
          <a:prstGeom prst="rect">
            <a:avLst/>
          </a:prstGeom>
        </p:spPr>
      </p:pic>
    </p:spTree>
    <p:extLst>
      <p:ext uri="{BB962C8B-B14F-4D97-AF65-F5344CB8AC3E}">
        <p14:creationId xmlns:p14="http://schemas.microsoft.com/office/powerpoint/2010/main" val="1738098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67C12F-8CBA-4B43-A6D7-4B4EFF39B037}"/>
              </a:ext>
            </a:extLst>
          </p:cNvPr>
          <p:cNvSpPr>
            <a:spLocks noGrp="1"/>
          </p:cNvSpPr>
          <p:nvPr>
            <p:ph type="title"/>
          </p:nvPr>
        </p:nvSpPr>
        <p:spPr/>
        <p:txBody>
          <a:bodyPr/>
          <a:lstStyle/>
          <a:p>
            <a:r>
              <a:rPr lang="en-GB" b="1" dirty="0"/>
              <a:t>Modelling: Features selection-</a:t>
            </a:r>
            <a:br>
              <a:rPr lang="en-GB" b="1" dirty="0"/>
            </a:br>
            <a:r>
              <a:rPr lang="en-GB" b="1" dirty="0"/>
              <a:t>1-feature visual selection pt.2</a:t>
            </a:r>
            <a:endParaRPr lang="en-GB" dirty="0"/>
          </a:p>
        </p:txBody>
      </p:sp>
      <p:pic>
        <p:nvPicPr>
          <p:cNvPr id="4" name="Segnaposto contenuto 3">
            <a:extLst>
              <a:ext uri="{FF2B5EF4-FFF2-40B4-BE49-F238E27FC236}">
                <a16:creationId xmlns:a16="http://schemas.microsoft.com/office/drawing/2014/main" id="{B10E156B-82B7-45E4-BABC-CD627CFD349C}"/>
              </a:ext>
            </a:extLst>
          </p:cNvPr>
          <p:cNvPicPr>
            <a:picLocks noGrp="1" noChangeAspect="1"/>
          </p:cNvPicPr>
          <p:nvPr>
            <p:ph idx="1"/>
          </p:nvPr>
        </p:nvPicPr>
        <p:blipFill>
          <a:blip r:embed="rId2"/>
          <a:stretch>
            <a:fillRect/>
          </a:stretch>
        </p:blipFill>
        <p:spPr>
          <a:xfrm>
            <a:off x="1097281" y="1846263"/>
            <a:ext cx="10058400" cy="4022725"/>
          </a:xfrm>
          <a:prstGeom prst="rect">
            <a:avLst/>
          </a:prstGeom>
        </p:spPr>
      </p:pic>
    </p:spTree>
    <p:extLst>
      <p:ext uri="{BB962C8B-B14F-4D97-AF65-F5344CB8AC3E}">
        <p14:creationId xmlns:p14="http://schemas.microsoft.com/office/powerpoint/2010/main" val="1003879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2DCEB1-C77F-4244-A4FB-EA7EFB45684E}"/>
              </a:ext>
            </a:extLst>
          </p:cNvPr>
          <p:cNvSpPr>
            <a:spLocks noGrp="1"/>
          </p:cNvSpPr>
          <p:nvPr>
            <p:ph type="title"/>
          </p:nvPr>
        </p:nvSpPr>
        <p:spPr/>
        <p:txBody>
          <a:bodyPr/>
          <a:lstStyle/>
          <a:p>
            <a:r>
              <a:rPr lang="en-GB" b="1" dirty="0"/>
              <a:t>Modelling: Features selection-</a:t>
            </a:r>
            <a:br>
              <a:rPr lang="en-GB" b="1" dirty="0"/>
            </a:br>
            <a:r>
              <a:rPr lang="en-GB" b="1" dirty="0"/>
              <a:t>1-feature visual selection pt.3</a:t>
            </a:r>
            <a:endParaRPr lang="en-GB" dirty="0"/>
          </a:p>
        </p:txBody>
      </p:sp>
      <p:pic>
        <p:nvPicPr>
          <p:cNvPr id="4" name="Segnaposto contenuto 3">
            <a:extLst>
              <a:ext uri="{FF2B5EF4-FFF2-40B4-BE49-F238E27FC236}">
                <a16:creationId xmlns:a16="http://schemas.microsoft.com/office/drawing/2014/main" id="{2B118EBB-66C3-47A4-8527-9E8484AC60D5}"/>
              </a:ext>
            </a:extLst>
          </p:cNvPr>
          <p:cNvPicPr>
            <a:picLocks noGrp="1" noChangeAspect="1"/>
          </p:cNvPicPr>
          <p:nvPr>
            <p:ph idx="1"/>
          </p:nvPr>
        </p:nvPicPr>
        <p:blipFill>
          <a:blip r:embed="rId2"/>
          <a:stretch>
            <a:fillRect/>
          </a:stretch>
        </p:blipFill>
        <p:spPr>
          <a:xfrm>
            <a:off x="1096962" y="2390275"/>
            <a:ext cx="10058717" cy="3368842"/>
          </a:xfrm>
          <a:prstGeom prst="rect">
            <a:avLst/>
          </a:prstGeom>
        </p:spPr>
      </p:pic>
    </p:spTree>
    <p:extLst>
      <p:ext uri="{BB962C8B-B14F-4D97-AF65-F5344CB8AC3E}">
        <p14:creationId xmlns:p14="http://schemas.microsoft.com/office/powerpoint/2010/main" val="1955129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1349BB-49D1-470C-A856-747E88D1F42F}"/>
              </a:ext>
            </a:extLst>
          </p:cNvPr>
          <p:cNvSpPr>
            <a:spLocks noGrp="1"/>
          </p:cNvSpPr>
          <p:nvPr>
            <p:ph type="title"/>
          </p:nvPr>
        </p:nvSpPr>
        <p:spPr/>
        <p:txBody>
          <a:bodyPr/>
          <a:lstStyle/>
          <a:p>
            <a:r>
              <a:rPr lang="en-GB" b="1" dirty="0"/>
              <a:t>Modelling: Features selection </a:t>
            </a:r>
            <a:br>
              <a:rPr lang="en-GB" b="1" dirty="0"/>
            </a:br>
            <a:r>
              <a:rPr lang="en-GB" b="1" dirty="0"/>
              <a:t>Strategy</a:t>
            </a:r>
            <a:endParaRPr lang="en-GB" dirty="0"/>
          </a:p>
        </p:txBody>
      </p:sp>
      <p:sp>
        <p:nvSpPr>
          <p:cNvPr id="3" name="Segnaposto contenuto 2">
            <a:extLst>
              <a:ext uri="{FF2B5EF4-FFF2-40B4-BE49-F238E27FC236}">
                <a16:creationId xmlns:a16="http://schemas.microsoft.com/office/drawing/2014/main" id="{A3FD252B-0297-4258-9722-072E7A3C1CFB}"/>
              </a:ext>
            </a:extLst>
          </p:cNvPr>
          <p:cNvSpPr>
            <a:spLocks noGrp="1"/>
          </p:cNvSpPr>
          <p:nvPr>
            <p:ph idx="1"/>
          </p:nvPr>
        </p:nvSpPr>
        <p:spPr/>
        <p:txBody>
          <a:bodyPr anchor="ctr"/>
          <a:lstStyle/>
          <a:p>
            <a:pPr>
              <a:buFont typeface="Courier New" panose="02070309020205020404" pitchFamily="49" charset="0"/>
              <a:buChar char="o"/>
            </a:pPr>
            <a:r>
              <a:rPr lang="en-GB" dirty="0"/>
              <a:t> </a:t>
            </a:r>
            <a:r>
              <a:rPr lang="en-US" dirty="0"/>
              <a:t>The number of plots grows exponentially with the number of features used and  we can’t plot over the 3rd dimension, so visual selection can not be used</a:t>
            </a:r>
          </a:p>
          <a:p>
            <a:pPr>
              <a:buFont typeface="Courier New" panose="02070309020205020404" pitchFamily="49" charset="0"/>
              <a:buChar char="o"/>
            </a:pPr>
            <a:r>
              <a:rPr lang="en-US" dirty="0"/>
              <a:t> So, I used </a:t>
            </a:r>
            <a:r>
              <a:rPr lang="it-IT" b="1" dirty="0"/>
              <a:t>recursive feature </a:t>
            </a:r>
            <a:r>
              <a:rPr lang="en-GB" b="1" dirty="0"/>
              <a:t>elimination </a:t>
            </a:r>
            <a:r>
              <a:rPr lang="en-GB" dirty="0"/>
              <a:t>(RFE) </a:t>
            </a:r>
            <a:r>
              <a:rPr lang="it-IT" dirty="0"/>
              <a:t> </a:t>
            </a:r>
            <a:r>
              <a:rPr lang="en-GB" dirty="0"/>
              <a:t>strategy</a:t>
            </a:r>
          </a:p>
          <a:p>
            <a:pPr lvl="1">
              <a:buFont typeface="Arial" panose="020B0604020202020204" pitchFamily="34" charset="0"/>
              <a:buChar char="•"/>
            </a:pPr>
            <a:r>
              <a:rPr lang="en-GB" dirty="0"/>
              <a:t> SVM with linear kernel, is the estimator</a:t>
            </a:r>
          </a:p>
          <a:p>
            <a:pPr lvl="1">
              <a:buFont typeface="Arial" panose="020B0604020202020204" pitchFamily="34" charset="0"/>
              <a:buChar char="•"/>
            </a:pPr>
            <a:r>
              <a:rPr lang="en-GB" dirty="0"/>
              <a:t>The limits of the subset are 3, 7 and 10 to reduce number of experiment</a:t>
            </a:r>
          </a:p>
          <a:p>
            <a:pPr>
              <a:buFont typeface="Courier New" panose="02070309020205020404" pitchFamily="49" charset="0"/>
              <a:buChar char="o"/>
            </a:pPr>
            <a:r>
              <a:rPr lang="en-GB" dirty="0"/>
              <a:t> At the end, for each model chosen </a:t>
            </a:r>
            <a:r>
              <a:rPr lang="en-US" dirty="0"/>
              <a:t>I have implemented 3 variants, one for each features selection, for a total of 6 models</a:t>
            </a:r>
            <a:endParaRPr lang="en-GB" dirty="0"/>
          </a:p>
        </p:txBody>
      </p:sp>
    </p:spTree>
    <p:extLst>
      <p:ext uri="{BB962C8B-B14F-4D97-AF65-F5344CB8AC3E}">
        <p14:creationId xmlns:p14="http://schemas.microsoft.com/office/powerpoint/2010/main" val="676233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E3B9F-8EB1-46CE-84E6-916E04564923}"/>
              </a:ext>
            </a:extLst>
          </p:cNvPr>
          <p:cNvSpPr>
            <a:spLocks noGrp="1"/>
          </p:cNvSpPr>
          <p:nvPr>
            <p:ph type="title"/>
          </p:nvPr>
        </p:nvSpPr>
        <p:spPr/>
        <p:txBody>
          <a:bodyPr/>
          <a:lstStyle/>
          <a:p>
            <a:endParaRPr lang="en-GB"/>
          </a:p>
        </p:txBody>
      </p:sp>
      <p:graphicFrame>
        <p:nvGraphicFramePr>
          <p:cNvPr id="9" name="Segnaposto contenuto 8">
            <a:extLst>
              <a:ext uri="{FF2B5EF4-FFF2-40B4-BE49-F238E27FC236}">
                <a16:creationId xmlns:a16="http://schemas.microsoft.com/office/drawing/2014/main" id="{631577F7-F6E6-44E4-839B-58FCE05BFD55}"/>
              </a:ext>
            </a:extLst>
          </p:cNvPr>
          <p:cNvGraphicFramePr>
            <a:graphicFrameLocks noGrp="1"/>
          </p:cNvGraphicFramePr>
          <p:nvPr>
            <p:ph idx="1"/>
            <p:extLst>
              <p:ext uri="{D42A27DB-BD31-4B8C-83A1-F6EECF244321}">
                <p14:modId xmlns:p14="http://schemas.microsoft.com/office/powerpoint/2010/main" val="581079716"/>
              </p:ext>
            </p:extLst>
          </p:nvPr>
        </p:nvGraphicFramePr>
        <p:xfrm>
          <a:off x="0" y="0"/>
          <a:ext cx="12192004" cy="6858012"/>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898508796"/>
                    </a:ext>
                  </a:extLst>
                </a:gridCol>
                <a:gridCol w="3048001">
                  <a:extLst>
                    <a:ext uri="{9D8B030D-6E8A-4147-A177-3AD203B41FA5}">
                      <a16:colId xmlns:a16="http://schemas.microsoft.com/office/drawing/2014/main" val="3612496078"/>
                    </a:ext>
                  </a:extLst>
                </a:gridCol>
                <a:gridCol w="3048001">
                  <a:extLst>
                    <a:ext uri="{9D8B030D-6E8A-4147-A177-3AD203B41FA5}">
                      <a16:colId xmlns:a16="http://schemas.microsoft.com/office/drawing/2014/main" val="514179050"/>
                    </a:ext>
                  </a:extLst>
                </a:gridCol>
                <a:gridCol w="3048001">
                  <a:extLst>
                    <a:ext uri="{9D8B030D-6E8A-4147-A177-3AD203B41FA5}">
                      <a16:colId xmlns:a16="http://schemas.microsoft.com/office/drawing/2014/main" val="1393826557"/>
                    </a:ext>
                  </a:extLst>
                </a:gridCol>
              </a:tblGrid>
              <a:tr h="326572">
                <a:tc>
                  <a:txBody>
                    <a:bodyPr/>
                    <a:lstStyle/>
                    <a:p>
                      <a:pPr algn="ctr"/>
                      <a:r>
                        <a:rPr lang="en-GB" sz="1400" b="1" dirty="0"/>
                        <a:t>ALL FEATURES</a:t>
                      </a:r>
                    </a:p>
                  </a:txBody>
                  <a:tcPr anchor="ctr">
                    <a:lnB w="12700" cap="flat" cmpd="sng" algn="ctr">
                      <a:solidFill>
                        <a:schemeClr val="tx1"/>
                      </a:solidFill>
                      <a:prstDash val="solid"/>
                      <a:round/>
                      <a:headEnd type="none" w="med" len="med"/>
                      <a:tailEnd type="none" w="med" len="med"/>
                    </a:lnB>
                  </a:tcPr>
                </a:tc>
                <a:tc>
                  <a:txBody>
                    <a:bodyPr/>
                    <a:lstStyle/>
                    <a:p>
                      <a:pPr algn="ctr"/>
                      <a:r>
                        <a:rPr lang="en-GB" sz="1400" b="1" dirty="0"/>
                        <a:t>BEST 3 </a:t>
                      </a:r>
                    </a:p>
                  </a:txBody>
                  <a:tcPr anchor="ctr">
                    <a:lnB w="12700" cap="flat" cmpd="sng" algn="ctr">
                      <a:solidFill>
                        <a:schemeClr val="tx1"/>
                      </a:solidFill>
                      <a:prstDash val="solid"/>
                      <a:round/>
                      <a:headEnd type="none" w="med" len="med"/>
                      <a:tailEnd type="none" w="med" len="med"/>
                    </a:lnB>
                  </a:tcPr>
                </a:tc>
                <a:tc>
                  <a:txBody>
                    <a:bodyPr/>
                    <a:lstStyle/>
                    <a:p>
                      <a:pPr algn="ctr"/>
                      <a:r>
                        <a:rPr lang="en-GB" sz="1400" b="1" dirty="0"/>
                        <a:t>BEST 7 </a:t>
                      </a:r>
                    </a:p>
                  </a:txBody>
                  <a:tcPr anchor="ctr">
                    <a:lnB w="12700" cap="flat" cmpd="sng" algn="ctr">
                      <a:solidFill>
                        <a:schemeClr val="tx1"/>
                      </a:solidFill>
                      <a:prstDash val="solid"/>
                      <a:round/>
                      <a:headEnd type="none" w="med" len="med"/>
                      <a:tailEnd type="none" w="med" len="med"/>
                    </a:lnB>
                  </a:tcPr>
                </a:tc>
                <a:tc>
                  <a:txBody>
                    <a:bodyPr/>
                    <a:lstStyle/>
                    <a:p>
                      <a:pPr algn="ctr"/>
                      <a:r>
                        <a:rPr lang="en-GB" sz="1400" b="1" dirty="0"/>
                        <a:t>BEST 10</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4545701"/>
                  </a:ext>
                </a:extLst>
              </a:tr>
              <a:tr h="571501">
                <a:tc>
                  <a:txBody>
                    <a:bodyPr/>
                    <a:lstStyle/>
                    <a:p>
                      <a:pPr algn="ctr"/>
                      <a:r>
                        <a:rPr lang="en-US" sz="1400" b="1" dirty="0"/>
                        <a:t>NUMBER OF REVISION FOR THAT PBIs</a:t>
                      </a:r>
                      <a:endParaRPr lang="en-GB" sz="14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GB" sz="1400" b="1"/>
                    </a:p>
                  </a:txBody>
                  <a:tcPr anchor="ctr">
                    <a:lnT w="12700" cap="flat" cmpd="sng" algn="ctr">
                      <a:solidFill>
                        <a:schemeClr val="tx1"/>
                      </a:solidFill>
                      <a:prstDash val="solid"/>
                      <a:round/>
                      <a:headEnd type="none" w="med" len="med"/>
                      <a:tailEnd type="none" w="med" len="med"/>
                    </a:lnT>
                  </a:tcPr>
                </a:tc>
                <a:tc>
                  <a:txBody>
                    <a:bodyPr/>
                    <a:lstStyle/>
                    <a:p>
                      <a:pPr algn="ctr"/>
                      <a:r>
                        <a:rPr lang="en-GB" sz="1400" b="1" dirty="0"/>
                        <a:t>X</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89438477"/>
                  </a:ext>
                </a:extLst>
              </a:tr>
              <a:tr h="326572">
                <a:tc>
                  <a:txBody>
                    <a:bodyPr/>
                    <a:lstStyle/>
                    <a:p>
                      <a:pPr algn="ctr"/>
                      <a:r>
                        <a:rPr lang="it-IT" sz="1400" b="1" dirty="0"/>
                        <a:t>LEVEL OF REUSABILITY</a:t>
                      </a:r>
                      <a:endParaRPr lang="en-GB"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GB" sz="1400" b="1" dirty="0"/>
                        <a:t>X</a:t>
                      </a:r>
                    </a:p>
                  </a:txBody>
                  <a:tcPr anchor="ctr">
                    <a:lnB w="12700" cap="flat" cmpd="sng" algn="ctr">
                      <a:solidFill>
                        <a:schemeClr val="tx1"/>
                      </a:solidFill>
                      <a:prstDash val="solid"/>
                      <a:round/>
                      <a:headEnd type="none" w="med" len="med"/>
                      <a:tailEnd type="none" w="med" len="med"/>
                    </a:lnB>
                  </a:tcPr>
                </a:tc>
                <a:tc>
                  <a:txBody>
                    <a:bodyPr/>
                    <a:lstStyle/>
                    <a:p>
                      <a:pPr algn="ctr"/>
                      <a:r>
                        <a:rPr lang="en-GB" sz="1400" b="1" dirty="0"/>
                        <a:t>X</a:t>
                      </a:r>
                    </a:p>
                  </a:txBody>
                  <a:tcPr anchor="ctr">
                    <a:lnB w="12700" cap="flat" cmpd="sng" algn="ctr">
                      <a:solidFill>
                        <a:schemeClr val="tx1"/>
                      </a:solidFill>
                      <a:prstDash val="solid"/>
                      <a:round/>
                      <a:headEnd type="none" w="med" len="med"/>
                      <a:tailEnd type="none" w="med" len="med"/>
                    </a:lnB>
                  </a:tcPr>
                </a:tc>
                <a:tc>
                  <a:txBody>
                    <a:bodyPr/>
                    <a:lstStyle/>
                    <a:p>
                      <a:pPr algn="ctr"/>
                      <a:r>
                        <a:rPr lang="en-GB" sz="1400" b="1" dirty="0"/>
                        <a:t>X</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4372550"/>
                  </a:ext>
                </a:extLst>
              </a:tr>
              <a:tr h="326572">
                <a:tc>
                  <a:txBody>
                    <a:bodyPr/>
                    <a:lstStyle/>
                    <a:p>
                      <a:pPr algn="ctr"/>
                      <a:r>
                        <a:rPr lang="it-IT" sz="1400" b="1" dirty="0"/>
                        <a:t>LEVEL OF UNDERSTENDING</a:t>
                      </a: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90898318"/>
                  </a:ext>
                </a:extLst>
              </a:tr>
              <a:tr h="326572">
                <a:tc>
                  <a:txBody>
                    <a:bodyPr/>
                    <a:lstStyle/>
                    <a:p>
                      <a:pPr algn="ctr"/>
                      <a:r>
                        <a:rPr lang="it-IT" sz="1400" b="1" dirty="0"/>
                        <a:t>WORK TIME</a:t>
                      </a:r>
                      <a:endParaRPr lang="en-GB" sz="14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tcPr>
                </a:tc>
                <a:tc>
                  <a:txBody>
                    <a:bodyPr/>
                    <a:lstStyle/>
                    <a:p>
                      <a:pPr algn="ctr"/>
                      <a:r>
                        <a:rPr lang="en-GB" sz="1400" b="1" dirty="0"/>
                        <a:t>X</a:t>
                      </a:r>
                    </a:p>
                  </a:txBody>
                  <a:tcPr anchor="ctr">
                    <a:lnT w="12700" cap="flat" cmpd="sng" algn="ctr">
                      <a:solidFill>
                        <a:schemeClr val="tx1"/>
                      </a:solidFill>
                      <a:prstDash val="solid"/>
                      <a:round/>
                      <a:headEnd type="none" w="med" len="med"/>
                      <a:tailEnd type="none" w="med" len="med"/>
                    </a:lnT>
                  </a:tcPr>
                </a:tc>
                <a:tc>
                  <a:txBody>
                    <a:bodyPr/>
                    <a:lstStyle/>
                    <a:p>
                      <a:pPr algn="ctr"/>
                      <a:r>
                        <a:rPr lang="en-GB" sz="1400" b="1" dirty="0"/>
                        <a:t>X</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20727814"/>
                  </a:ext>
                </a:extLst>
              </a:tr>
              <a:tr h="326572">
                <a:tc>
                  <a:txBody>
                    <a:bodyPr/>
                    <a:lstStyle/>
                    <a:p>
                      <a:pPr algn="ctr"/>
                      <a:r>
                        <a:rPr lang="it-IT" sz="1400" b="1" dirty="0"/>
                        <a:t>TECHINICAL COMPLEXITY</a:t>
                      </a:r>
                      <a:endParaRPr lang="en-GB" sz="14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GB" sz="1400" b="1" dirty="0"/>
                    </a:p>
                  </a:txBody>
                  <a:tcPr anchor="ctr"/>
                </a:tc>
                <a:tc>
                  <a:txBody>
                    <a:bodyPr/>
                    <a:lstStyle/>
                    <a:p>
                      <a:pPr algn="ctr"/>
                      <a:r>
                        <a:rPr lang="en-GB" sz="1400" b="1" dirty="0"/>
                        <a:t>X</a:t>
                      </a:r>
                    </a:p>
                  </a:txBody>
                  <a:tcPr anchor="ctr"/>
                </a:tc>
                <a:tc>
                  <a:txBody>
                    <a:bodyPr/>
                    <a:lstStyle/>
                    <a:p>
                      <a:pPr algn="ctr"/>
                      <a:r>
                        <a:rPr lang="en-GB" sz="1400" b="1" dirty="0"/>
                        <a:t>X</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621035"/>
                  </a:ext>
                </a:extLst>
              </a:tr>
              <a:tr h="326572">
                <a:tc>
                  <a:txBody>
                    <a:bodyPr/>
                    <a:lstStyle/>
                    <a:p>
                      <a:pPr algn="ctr"/>
                      <a:r>
                        <a:rPr lang="it-IT" sz="1400" b="1" dirty="0"/>
                        <a:t>TIME CONSTRAINT</a:t>
                      </a:r>
                      <a:endParaRPr lang="en-GB"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GB" sz="1400" b="1" dirty="0"/>
                    </a:p>
                  </a:txBody>
                  <a:tcPr anchor="ctr">
                    <a:lnB w="12700" cap="flat" cmpd="sng" algn="ctr">
                      <a:solidFill>
                        <a:schemeClr val="tx1"/>
                      </a:solidFill>
                      <a:prstDash val="solid"/>
                      <a:round/>
                      <a:headEnd type="none" w="med" len="med"/>
                      <a:tailEnd type="none" w="med" len="med"/>
                    </a:lnB>
                  </a:tcPr>
                </a:tc>
                <a:tc>
                  <a:txBody>
                    <a:bodyPr/>
                    <a:lstStyle/>
                    <a:p>
                      <a:pPr algn="ctr"/>
                      <a:r>
                        <a:rPr lang="en-GB" sz="1400" b="1" dirty="0"/>
                        <a:t>X</a:t>
                      </a:r>
                    </a:p>
                  </a:txBody>
                  <a:tcPr anchor="ctr">
                    <a:lnB w="12700" cap="flat" cmpd="sng" algn="ctr">
                      <a:solidFill>
                        <a:schemeClr val="tx1"/>
                      </a:solidFill>
                      <a:prstDash val="solid"/>
                      <a:round/>
                      <a:headEnd type="none" w="med" len="med"/>
                      <a:tailEnd type="none" w="med" len="med"/>
                    </a:lnB>
                  </a:tcPr>
                </a:tc>
                <a:tc>
                  <a:txBody>
                    <a:bodyPr/>
                    <a:lstStyle/>
                    <a:p>
                      <a:pPr algn="ctr"/>
                      <a:r>
                        <a:rPr lang="en-GB" sz="1400" b="1" dirty="0"/>
                        <a:t>X</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4421"/>
                  </a:ext>
                </a:extLst>
              </a:tr>
              <a:tr h="571501">
                <a:tc>
                  <a:txBody>
                    <a:bodyPr/>
                    <a:lstStyle/>
                    <a:p>
                      <a:pPr algn="ctr"/>
                      <a:r>
                        <a:rPr lang="en-US" sz="1400" b="1" dirty="0"/>
                        <a:t>LEVEL OF DEPENDENCY WITH OTHER PBIs</a:t>
                      </a: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47756315"/>
                  </a:ext>
                </a:extLst>
              </a:tr>
              <a:tr h="571501">
                <a:tc>
                  <a:txBody>
                    <a:bodyPr/>
                    <a:lstStyle/>
                    <a:p>
                      <a:pPr algn="ctr"/>
                      <a:r>
                        <a:rPr lang="en-US" sz="1400" b="1" dirty="0"/>
                        <a:t>NUMBER OF SIMILAR PBIs ACCOMPLISHED</a:t>
                      </a:r>
                      <a:endParaRPr lang="en-GB" sz="14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a:t>X</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a:t>X</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9599708"/>
                  </a:ext>
                </a:extLst>
              </a:tr>
              <a:tr h="326572">
                <a:tc>
                  <a:txBody>
                    <a:bodyPr/>
                    <a:lstStyle/>
                    <a:p>
                      <a:pPr algn="ctr"/>
                      <a:r>
                        <a:rPr lang="en-GB" sz="1400" b="1" dirty="0"/>
                        <a:t>RETURN ON INVESTMENT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11997280"/>
                  </a:ext>
                </a:extLst>
              </a:tr>
              <a:tr h="571501">
                <a:tc>
                  <a:txBody>
                    <a:bodyPr/>
                    <a:lstStyle/>
                    <a:p>
                      <a:pPr algn="ctr"/>
                      <a:r>
                        <a:rPr lang="en-US" sz="1400" b="1" dirty="0"/>
                        <a:t>LEVEL OF IMPACT ON BRAND OR REPUTATION</a:t>
                      </a:r>
                      <a:endParaRPr lang="en-GB" sz="1400" b="1"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1400" b="1" dirty="0"/>
                        <a:t>X</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1400" b="1" dirty="0"/>
                        <a:t>X</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1400" b="1" dirty="0"/>
                        <a:t>X</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740560"/>
                  </a:ext>
                </a:extLst>
              </a:tr>
              <a:tr h="571501">
                <a:tc>
                  <a:txBody>
                    <a:bodyPr/>
                    <a:lstStyle/>
                    <a:p>
                      <a:pPr algn="ctr"/>
                      <a:r>
                        <a:rPr lang="it-IT" sz="1400" b="1" dirty="0"/>
                        <a:t>LEVEL OF COMPETITIVE ADVANTAGE</a:t>
                      </a:r>
                      <a:endParaRPr lang="en-GB" sz="1400" b="1"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b="1" dirty="0"/>
                        <a:t>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b="1" dirty="0"/>
                        <a:t>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b="1" dirty="0"/>
                        <a:t>X</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2175118"/>
                  </a:ext>
                </a:extLst>
              </a:tr>
              <a:tr h="571501">
                <a:tc>
                  <a:txBody>
                    <a:bodyPr/>
                    <a:lstStyle/>
                    <a:p>
                      <a:pPr algn="ctr"/>
                      <a:r>
                        <a:rPr lang="en-US" sz="1400" b="1" dirty="0"/>
                        <a:t>LEVEL OF IMPORTANCE FOR MARKET FROM SOCIAL</a:t>
                      </a:r>
                      <a:endParaRPr lang="en-GB" sz="1400" b="1"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400" b="1"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400" b="1"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400" b="1" dirty="0"/>
                        <a:t>X</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0295121"/>
                  </a:ext>
                </a:extLst>
              </a:tr>
              <a:tr h="571501">
                <a:tc>
                  <a:txBody>
                    <a:bodyPr/>
                    <a:lstStyle/>
                    <a:p>
                      <a:pPr algn="ctr"/>
                      <a:r>
                        <a:rPr lang="en-US" sz="1400" b="1" dirty="0"/>
                        <a:t>LEVEL OF IMPORTANCE FOR MARKET FROM INTERVIEWS</a:t>
                      </a: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86583008"/>
                  </a:ext>
                </a:extLst>
              </a:tr>
              <a:tr h="571501">
                <a:tc>
                  <a:txBody>
                    <a:bodyPr/>
                    <a:lstStyle/>
                    <a:p>
                      <a:pPr algn="ctr"/>
                      <a:r>
                        <a:rPr lang="en-US" sz="1400" b="1" dirty="0"/>
                        <a:t>LEVEL OF IMPORTANCE FOR THE CUSTOMER</a:t>
                      </a:r>
                      <a:endParaRPr lang="en-GB" sz="14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4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a:t>X</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731253"/>
                  </a:ext>
                </a:extLst>
              </a:tr>
            </a:tbl>
          </a:graphicData>
        </a:graphic>
      </p:graphicFrame>
    </p:spTree>
    <p:extLst>
      <p:ext uri="{BB962C8B-B14F-4D97-AF65-F5344CB8AC3E}">
        <p14:creationId xmlns:p14="http://schemas.microsoft.com/office/powerpoint/2010/main" val="1559241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464055-0FF7-493A-A4D2-01279BF0C246}"/>
              </a:ext>
            </a:extLst>
          </p:cNvPr>
          <p:cNvSpPr>
            <a:spLocks noGrp="1"/>
          </p:cNvSpPr>
          <p:nvPr>
            <p:ph type="title"/>
          </p:nvPr>
        </p:nvSpPr>
        <p:spPr/>
        <p:txBody>
          <a:bodyPr/>
          <a:lstStyle/>
          <a:p>
            <a:r>
              <a:rPr lang="en-US" b="1" dirty="0">
                <a:solidFill>
                  <a:schemeClr val="tx1">
                    <a:lumMod val="85000"/>
                    <a:lumOff val="15000"/>
                  </a:schemeClr>
                </a:solidFill>
              </a:rPr>
              <a:t>Modelling: Perceptron</a:t>
            </a:r>
            <a:br>
              <a:rPr lang="en-US" b="1" dirty="0">
                <a:solidFill>
                  <a:schemeClr val="tx1">
                    <a:lumMod val="85000"/>
                    <a:lumOff val="15000"/>
                  </a:schemeClr>
                </a:solidFill>
              </a:rPr>
            </a:br>
            <a:r>
              <a:rPr lang="en-US" b="1" dirty="0">
                <a:solidFill>
                  <a:schemeClr val="tx1">
                    <a:lumMod val="85000"/>
                    <a:lumOff val="15000"/>
                  </a:schemeClr>
                </a:solidFill>
              </a:rPr>
              <a:t>Pre-processing</a:t>
            </a:r>
            <a:endParaRPr lang="en-GB" b="1" dirty="0"/>
          </a:p>
        </p:txBody>
      </p:sp>
      <p:sp>
        <p:nvSpPr>
          <p:cNvPr id="3" name="Segnaposto contenuto 2">
            <a:extLst>
              <a:ext uri="{FF2B5EF4-FFF2-40B4-BE49-F238E27FC236}">
                <a16:creationId xmlns:a16="http://schemas.microsoft.com/office/drawing/2014/main" id="{CDE9AF75-2C55-4CCC-BAD6-9369CEB91264}"/>
              </a:ext>
            </a:extLst>
          </p:cNvPr>
          <p:cNvSpPr>
            <a:spLocks noGrp="1"/>
          </p:cNvSpPr>
          <p:nvPr>
            <p:ph idx="1"/>
          </p:nvPr>
        </p:nvSpPr>
        <p:spPr/>
        <p:txBody>
          <a:bodyPr/>
          <a:lstStyle/>
          <a:p>
            <a:r>
              <a:rPr lang="en-GB" b="1" dirty="0"/>
              <a:t>ONE-HOT ENCODING</a:t>
            </a:r>
          </a:p>
          <a:p>
            <a:pPr algn="ctr"/>
            <a:endParaRPr lang="en-GB" b="1" dirty="0"/>
          </a:p>
          <a:p>
            <a:r>
              <a:rPr lang="en-GB" dirty="0"/>
              <a:t>PRIORITY 1                          </a:t>
            </a:r>
            <a:r>
              <a:rPr lang="it-IT" dirty="0"/>
              <a:t>[1,0,0,0,0]</a:t>
            </a:r>
            <a:endParaRPr lang="en-GB" dirty="0"/>
          </a:p>
          <a:p>
            <a:r>
              <a:rPr lang="en-GB" dirty="0"/>
              <a:t>PRIORITY 2                          </a:t>
            </a:r>
            <a:r>
              <a:rPr lang="it-IT" dirty="0"/>
              <a:t>[0,1,0,0,0]</a:t>
            </a:r>
            <a:endParaRPr lang="en-GB" dirty="0"/>
          </a:p>
          <a:p>
            <a:r>
              <a:rPr lang="en-GB" dirty="0"/>
              <a:t>PRIORITY 3 		</a:t>
            </a:r>
            <a:r>
              <a:rPr lang="it-IT" dirty="0"/>
              <a:t>[0,0,1,0,0]</a:t>
            </a:r>
            <a:endParaRPr lang="en-GB" dirty="0"/>
          </a:p>
          <a:p>
            <a:r>
              <a:rPr lang="en-GB" dirty="0"/>
              <a:t>PRIORITY 4 		</a:t>
            </a:r>
            <a:r>
              <a:rPr lang="it-IT" dirty="0"/>
              <a:t>[0,0,0,1,0]</a:t>
            </a:r>
            <a:endParaRPr lang="en-GB" dirty="0"/>
          </a:p>
          <a:p>
            <a:r>
              <a:rPr lang="en-GB" dirty="0"/>
              <a:t>PRIORITY 5 		</a:t>
            </a:r>
            <a:r>
              <a:rPr lang="it-IT" dirty="0"/>
              <a:t>[0,0,0,0,1]</a:t>
            </a:r>
            <a:endParaRPr lang="en-GB" dirty="0"/>
          </a:p>
        </p:txBody>
      </p:sp>
      <p:cxnSp>
        <p:nvCxnSpPr>
          <p:cNvPr id="5" name="Connettore 2 4">
            <a:extLst>
              <a:ext uri="{FF2B5EF4-FFF2-40B4-BE49-F238E27FC236}">
                <a16:creationId xmlns:a16="http://schemas.microsoft.com/office/drawing/2014/main" id="{AA7B3887-28FE-4A23-9BBA-EE38A76A5538}"/>
              </a:ext>
            </a:extLst>
          </p:cNvPr>
          <p:cNvCxnSpPr/>
          <p:nvPr/>
        </p:nvCxnSpPr>
        <p:spPr>
          <a:xfrm>
            <a:off x="2727158" y="2919663"/>
            <a:ext cx="850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2966818E-B9F5-4B96-9997-B94CD168EF80}"/>
              </a:ext>
            </a:extLst>
          </p:cNvPr>
          <p:cNvCxnSpPr/>
          <p:nvPr/>
        </p:nvCxnSpPr>
        <p:spPr>
          <a:xfrm>
            <a:off x="2727158" y="3360821"/>
            <a:ext cx="850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ttore 2 6">
            <a:extLst>
              <a:ext uri="{FF2B5EF4-FFF2-40B4-BE49-F238E27FC236}">
                <a16:creationId xmlns:a16="http://schemas.microsoft.com/office/drawing/2014/main" id="{EE50711F-2930-4483-954F-92FB9354C1BB}"/>
              </a:ext>
            </a:extLst>
          </p:cNvPr>
          <p:cNvCxnSpPr/>
          <p:nvPr/>
        </p:nvCxnSpPr>
        <p:spPr>
          <a:xfrm>
            <a:off x="2727158" y="3850106"/>
            <a:ext cx="850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D86AFD2B-ACBB-4967-B601-CEFE1FF69D65}"/>
              </a:ext>
            </a:extLst>
          </p:cNvPr>
          <p:cNvCxnSpPr/>
          <p:nvPr/>
        </p:nvCxnSpPr>
        <p:spPr>
          <a:xfrm>
            <a:off x="2727158" y="4275221"/>
            <a:ext cx="850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D66172E2-C87A-48B8-A437-E466E3FAAB67}"/>
              </a:ext>
            </a:extLst>
          </p:cNvPr>
          <p:cNvCxnSpPr/>
          <p:nvPr/>
        </p:nvCxnSpPr>
        <p:spPr>
          <a:xfrm>
            <a:off x="2727158" y="4716379"/>
            <a:ext cx="850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56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4E4EAD-04A5-4E13-8610-FE2D672D8E57}"/>
              </a:ext>
            </a:extLst>
          </p:cNvPr>
          <p:cNvSpPr>
            <a:spLocks noGrp="1"/>
          </p:cNvSpPr>
          <p:nvPr>
            <p:ph type="title"/>
          </p:nvPr>
        </p:nvSpPr>
        <p:spPr/>
        <p:txBody>
          <a:bodyPr/>
          <a:lstStyle/>
          <a:p>
            <a:r>
              <a:rPr lang="en-GB" b="1" dirty="0"/>
              <a:t>Introduction to Scrum: Problem</a:t>
            </a:r>
            <a:r>
              <a:rPr lang="it-IT" b="1" dirty="0"/>
              <a:t> </a:t>
            </a:r>
            <a:r>
              <a:rPr lang="en-GB" b="1" dirty="0"/>
              <a:t>overview</a:t>
            </a:r>
            <a:endParaRPr lang="en-GB" dirty="0"/>
          </a:p>
        </p:txBody>
      </p:sp>
      <p:sp>
        <p:nvSpPr>
          <p:cNvPr id="3" name="Segnaposto contenuto 2">
            <a:extLst>
              <a:ext uri="{FF2B5EF4-FFF2-40B4-BE49-F238E27FC236}">
                <a16:creationId xmlns:a16="http://schemas.microsoft.com/office/drawing/2014/main" id="{CCD01B99-AA15-4BB5-8209-AC11D4C43F19}"/>
              </a:ext>
            </a:extLst>
          </p:cNvPr>
          <p:cNvSpPr>
            <a:spLocks noGrp="1"/>
          </p:cNvSpPr>
          <p:nvPr>
            <p:ph idx="1"/>
          </p:nvPr>
        </p:nvSpPr>
        <p:spPr/>
        <p:txBody>
          <a:bodyPr anchor="ctr">
            <a:noAutofit/>
          </a:bodyPr>
          <a:lstStyle/>
          <a:p>
            <a:pPr>
              <a:buFont typeface="Courier New" panose="02070309020205020404" pitchFamily="49" charset="0"/>
              <a:buChar char="o"/>
            </a:pPr>
            <a:endParaRPr lang="en-GB" sz="300" dirty="0"/>
          </a:p>
          <a:p>
            <a:pPr>
              <a:buFont typeface="Courier New" panose="02070309020205020404" pitchFamily="49" charset="0"/>
              <a:buChar char="o"/>
            </a:pPr>
            <a:endParaRPr lang="en-GB" sz="300" dirty="0"/>
          </a:p>
          <a:p>
            <a:pPr>
              <a:buFont typeface="Courier New" panose="02070309020205020404" pitchFamily="49" charset="0"/>
              <a:buChar char="o"/>
            </a:pPr>
            <a:endParaRPr lang="en-GB" sz="300" dirty="0"/>
          </a:p>
          <a:p>
            <a:pPr>
              <a:buFont typeface="Courier New" panose="02070309020205020404" pitchFamily="49" charset="0"/>
              <a:buChar char="o"/>
            </a:pPr>
            <a:endParaRPr lang="en-GB" sz="300" dirty="0"/>
          </a:p>
          <a:p>
            <a:pPr marL="0" indent="0">
              <a:buNone/>
            </a:pPr>
            <a:r>
              <a:rPr lang="en-GB" sz="1600" dirty="0"/>
              <a:t>Product Owner</a:t>
            </a:r>
          </a:p>
          <a:p>
            <a:pPr lvl="1">
              <a:buFont typeface="Courier New" panose="02070309020205020404" pitchFamily="49" charset="0"/>
              <a:buChar char="o"/>
            </a:pPr>
            <a:r>
              <a:rPr lang="en-GB" sz="1600" dirty="0"/>
              <a:t>The empowered central point of product leadership</a:t>
            </a:r>
          </a:p>
          <a:p>
            <a:pPr lvl="1">
              <a:buFont typeface="Courier New" panose="02070309020205020404" pitchFamily="49" charset="0"/>
              <a:buChar char="o"/>
            </a:pPr>
            <a:r>
              <a:rPr lang="en-US" sz="1600" dirty="0"/>
              <a:t>Needs to look in at least two macro directions</a:t>
            </a:r>
          </a:p>
          <a:p>
            <a:pPr lvl="2">
              <a:buFont typeface="Arial" panose="020B0604020202020204" pitchFamily="34" charset="0"/>
              <a:buChar char="•"/>
            </a:pPr>
            <a:r>
              <a:rPr lang="en-GB" sz="1200" dirty="0"/>
              <a:t>Stakeholders, customers, users</a:t>
            </a:r>
          </a:p>
          <a:p>
            <a:pPr lvl="2">
              <a:buFont typeface="Arial" panose="020B0604020202020204" pitchFamily="34" charset="0"/>
              <a:buChar char="•"/>
            </a:pPr>
            <a:r>
              <a:rPr lang="en-GB" sz="1200" dirty="0"/>
              <a:t>Team</a:t>
            </a:r>
          </a:p>
          <a:p>
            <a:pPr lvl="1">
              <a:buFont typeface="Courier New" panose="02070309020205020404" pitchFamily="49" charset="0"/>
              <a:buChar char="o"/>
            </a:pPr>
            <a:r>
              <a:rPr lang="en-GB" sz="1600" dirty="0"/>
              <a:t>The grooming of the product backlog</a:t>
            </a:r>
          </a:p>
          <a:p>
            <a:pPr marL="0" indent="0">
              <a:buNone/>
            </a:pPr>
            <a:r>
              <a:rPr lang="en-GB" sz="1600" dirty="0"/>
              <a:t>Product Backlog</a:t>
            </a:r>
          </a:p>
          <a:p>
            <a:pPr lvl="1">
              <a:buFont typeface="Courier New" panose="02070309020205020404" pitchFamily="49" charset="0"/>
              <a:buChar char="o"/>
            </a:pPr>
            <a:r>
              <a:rPr lang="en-GB" sz="1600" dirty="0"/>
              <a:t> helps </a:t>
            </a:r>
            <a:r>
              <a:rPr lang="en-US" sz="1600" dirty="0">
                <a:latin typeface="Calibri" panose="020F0502020204030204" pitchFamily="34" charset="0"/>
                <a:ea typeface="Calibri" panose="020F0502020204030204" pitchFamily="34" charset="0"/>
                <a:cs typeface="Times New Roman" panose="02020603050405020304" pitchFamily="18" charset="0"/>
              </a:rPr>
              <a:t>the product owner to break down the project</a:t>
            </a:r>
          </a:p>
          <a:p>
            <a:pPr lvl="1">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Times New Roman" panose="02020603050405020304" pitchFamily="18" charset="0"/>
              </a:rPr>
              <a:t> helps the development team and the product owner in planning next sprint</a:t>
            </a:r>
          </a:p>
          <a:p>
            <a:pPr lvl="1">
              <a:buFont typeface="Courier New" panose="02070309020205020404" pitchFamily="49" charset="0"/>
              <a:buChar char="o"/>
            </a:pPr>
            <a:r>
              <a:rPr lang="en-US" sz="1600" dirty="0">
                <a:latin typeface="Calibri" panose="020F0502020204030204" pitchFamily="34" charset="0"/>
                <a:cs typeface="Times New Roman" panose="02020603050405020304" pitchFamily="18" charset="0"/>
              </a:rPr>
              <a:t> helps </a:t>
            </a:r>
            <a:r>
              <a:rPr lang="en-US" sz="1600" dirty="0">
                <a:latin typeface="Calibri" panose="020F0502020204030204" pitchFamily="34" charset="0"/>
                <a:ea typeface="Calibri" panose="020F0502020204030204" pitchFamily="34" charset="0"/>
                <a:cs typeface="Times New Roman" panose="02020603050405020304" pitchFamily="18" charset="0"/>
              </a:rPr>
              <a:t>the product owner to checks the status of the project to manage economic of the project</a:t>
            </a:r>
            <a:r>
              <a:rPr lang="en-GB" sz="1600" dirty="0"/>
              <a:t>		</a:t>
            </a:r>
          </a:p>
          <a:p>
            <a:pPr marL="0" indent="0">
              <a:buNone/>
            </a:pPr>
            <a:r>
              <a:rPr lang="en-GB" sz="1600" dirty="0"/>
              <a:t> Product Backlog Items (PBIs)</a:t>
            </a:r>
          </a:p>
          <a:p>
            <a:pPr lvl="1">
              <a:buFont typeface="Courier New" panose="02070309020205020404" pitchFamily="49" charset="0"/>
              <a:buChar char="o"/>
            </a:pPr>
            <a:r>
              <a:rPr lang="en-GB" sz="1600" dirty="0"/>
              <a:t>Users stories: As a [</a:t>
            </a:r>
            <a:r>
              <a:rPr lang="en-GB" sz="1600" i="1" dirty="0"/>
              <a:t>type of user</a:t>
            </a:r>
            <a:r>
              <a:rPr lang="en-GB" sz="1600" dirty="0"/>
              <a:t>], I want to [</a:t>
            </a:r>
            <a:r>
              <a:rPr lang="en-GB" sz="1600" i="1" dirty="0"/>
              <a:t>description of functionality</a:t>
            </a:r>
            <a:r>
              <a:rPr lang="en-GB" sz="1600" dirty="0"/>
              <a:t>]</a:t>
            </a:r>
            <a:endParaRPr lang="it-IT" sz="1600" dirty="0"/>
          </a:p>
          <a:p>
            <a:pPr>
              <a:buFont typeface="Courier New" panose="02070309020205020404" pitchFamily="49" charset="0"/>
              <a:buChar char="o"/>
            </a:pPr>
            <a:endParaRPr lang="it-IT" sz="300" dirty="0"/>
          </a:p>
          <a:p>
            <a:pPr>
              <a:buFont typeface="Courier New" panose="02070309020205020404" pitchFamily="49" charset="0"/>
              <a:buChar char="o"/>
            </a:pPr>
            <a:endParaRPr lang="it-IT" sz="300" dirty="0"/>
          </a:p>
          <a:p>
            <a:endParaRPr lang="en-GB" sz="300" dirty="0"/>
          </a:p>
        </p:txBody>
      </p:sp>
    </p:spTree>
    <p:extLst>
      <p:ext uri="{BB962C8B-B14F-4D97-AF65-F5344CB8AC3E}">
        <p14:creationId xmlns:p14="http://schemas.microsoft.com/office/powerpoint/2010/main" val="3004775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13" name="Immagine 12" descr="Immagine che contiene screenshot&#10;&#10;Descrizione generata con affidabilità molto elevata">
            <a:extLst>
              <a:ext uri="{FF2B5EF4-FFF2-40B4-BE49-F238E27FC236}">
                <a16:creationId xmlns:a16="http://schemas.microsoft.com/office/drawing/2014/main" id="{B2914140-8F27-4BCC-950F-3681E71F6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8" y="1525146"/>
            <a:ext cx="2484888" cy="1832604"/>
          </a:xfrm>
          <a:prstGeom prst="rect">
            <a:avLst/>
          </a:prstGeom>
        </p:spPr>
      </p:pic>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magine 16" descr="Immagine che contiene screenshot&#10;&#10;Descrizione generata con affidabilità molto elevata">
            <a:extLst>
              <a:ext uri="{FF2B5EF4-FFF2-40B4-BE49-F238E27FC236}">
                <a16:creationId xmlns:a16="http://schemas.microsoft.com/office/drawing/2014/main" id="{062362DC-CC38-4C92-BAAB-95F278AD8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228" y="1544277"/>
            <a:ext cx="2487746" cy="1794340"/>
          </a:xfrm>
          <a:prstGeom prst="rect">
            <a:avLst/>
          </a:prstGeom>
        </p:spPr>
      </p:pic>
      <p:sp>
        <p:nvSpPr>
          <p:cNvPr id="44" name="Rectangle 4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magine 20" descr="Immagine che contiene screenshot&#10;&#10;Descrizione generata con affidabilità molto elevata">
            <a:extLst>
              <a:ext uri="{FF2B5EF4-FFF2-40B4-BE49-F238E27FC236}">
                <a16:creationId xmlns:a16="http://schemas.microsoft.com/office/drawing/2014/main" id="{483CF808-D3BA-4259-9A17-4F3F98A6A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064" y="1528124"/>
            <a:ext cx="2476811" cy="1826647"/>
          </a:xfrm>
          <a:prstGeom prst="rect">
            <a:avLst/>
          </a:prstGeom>
        </p:spPr>
      </p:pic>
      <p:sp>
        <p:nvSpPr>
          <p:cNvPr id="46" name="Rectangle 4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Segnaposto contenuto 10">
            <a:extLst>
              <a:ext uri="{FF2B5EF4-FFF2-40B4-BE49-F238E27FC236}">
                <a16:creationId xmlns:a16="http://schemas.microsoft.com/office/drawing/2014/main" id="{B706BF42-9695-48AA-9392-BE2D445B990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305228" y="1592613"/>
            <a:ext cx="2511016" cy="1669825"/>
          </a:xfrm>
          <a:prstGeom prst="rect">
            <a:avLst/>
          </a:prstGeom>
        </p:spPr>
      </p:pic>
      <p:sp>
        <p:nvSpPr>
          <p:cNvPr id="2" name="Titolo 1">
            <a:extLst>
              <a:ext uri="{FF2B5EF4-FFF2-40B4-BE49-F238E27FC236}">
                <a16:creationId xmlns:a16="http://schemas.microsoft.com/office/drawing/2014/main" id="{7007020C-8831-4BA9-9FBD-39B9F0BD5204}"/>
              </a:ext>
            </a:extLst>
          </p:cNvPr>
          <p:cNvSpPr>
            <a:spLocks noGrp="1"/>
          </p:cNvSpPr>
          <p:nvPr>
            <p:ph type="title"/>
          </p:nvPr>
        </p:nvSpPr>
        <p:spPr>
          <a:xfrm>
            <a:off x="633999" y="4550229"/>
            <a:ext cx="10909073" cy="1057655"/>
          </a:xfrm>
        </p:spPr>
        <p:txBody>
          <a:bodyPr vert="horz" lIns="91440" tIns="45720" rIns="91440" bIns="45720" rtlCol="0" anchor="b">
            <a:normAutofit fontScale="90000"/>
          </a:bodyPr>
          <a:lstStyle/>
          <a:p>
            <a:r>
              <a:rPr lang="en-US" sz="6000" b="1" dirty="0">
                <a:solidFill>
                  <a:schemeClr val="tx1">
                    <a:lumMod val="85000"/>
                    <a:lumOff val="15000"/>
                  </a:schemeClr>
                </a:solidFill>
              </a:rPr>
              <a:t>Modelling: Perceptron</a:t>
            </a:r>
            <a:br>
              <a:rPr lang="en-US" sz="6000" b="1" dirty="0">
                <a:solidFill>
                  <a:schemeClr val="tx1">
                    <a:lumMod val="85000"/>
                    <a:lumOff val="15000"/>
                  </a:schemeClr>
                </a:solidFill>
              </a:rPr>
            </a:br>
            <a:r>
              <a:rPr lang="en-US" sz="6000" b="1" dirty="0">
                <a:solidFill>
                  <a:schemeClr val="tx1">
                    <a:lumMod val="85000"/>
                    <a:lumOff val="15000"/>
                  </a:schemeClr>
                </a:solidFill>
              </a:rPr>
              <a:t>Models details pt.1</a:t>
            </a:r>
          </a:p>
        </p:txBody>
      </p:sp>
    </p:spTree>
    <p:extLst>
      <p:ext uri="{BB962C8B-B14F-4D97-AF65-F5344CB8AC3E}">
        <p14:creationId xmlns:p14="http://schemas.microsoft.com/office/powerpoint/2010/main" val="2285130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94A0EB-64BB-439A-8B8C-FA5A1DF2D695}"/>
              </a:ext>
            </a:extLst>
          </p:cNvPr>
          <p:cNvSpPr>
            <a:spLocks noGrp="1"/>
          </p:cNvSpPr>
          <p:nvPr>
            <p:ph type="title"/>
          </p:nvPr>
        </p:nvSpPr>
        <p:spPr/>
        <p:txBody>
          <a:bodyPr/>
          <a:lstStyle/>
          <a:p>
            <a:r>
              <a:rPr lang="en-US" b="1" dirty="0">
                <a:solidFill>
                  <a:schemeClr val="tx1">
                    <a:lumMod val="85000"/>
                    <a:lumOff val="15000"/>
                  </a:schemeClr>
                </a:solidFill>
              </a:rPr>
              <a:t>Modelling: Perceptron</a:t>
            </a:r>
            <a:br>
              <a:rPr lang="en-US" b="1" dirty="0">
                <a:solidFill>
                  <a:schemeClr val="tx1">
                    <a:lumMod val="85000"/>
                    <a:lumOff val="15000"/>
                  </a:schemeClr>
                </a:solidFill>
              </a:rPr>
            </a:br>
            <a:r>
              <a:rPr lang="en-US" b="1" dirty="0">
                <a:solidFill>
                  <a:schemeClr val="tx1">
                    <a:lumMod val="85000"/>
                    <a:lumOff val="15000"/>
                  </a:schemeClr>
                </a:solidFill>
              </a:rPr>
              <a:t>Models details pt.2</a:t>
            </a:r>
            <a:endParaRPr lang="en-GB" b="1" dirty="0"/>
          </a:p>
        </p:txBody>
      </p:sp>
      <p:pic>
        <p:nvPicPr>
          <p:cNvPr id="5" name="Segnaposto contenuto 4" descr="Immagine che contiene screenshot&#10;&#10;Descrizione generata con affidabilità molto elevata">
            <a:extLst>
              <a:ext uri="{FF2B5EF4-FFF2-40B4-BE49-F238E27FC236}">
                <a16:creationId xmlns:a16="http://schemas.microsoft.com/office/drawing/2014/main" id="{9801C7AA-AC62-4843-B8F1-C28108471C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935705"/>
            <a:ext cx="10058400" cy="2037348"/>
          </a:xfrm>
        </p:spPr>
      </p:pic>
    </p:spTree>
    <p:extLst>
      <p:ext uri="{BB962C8B-B14F-4D97-AF65-F5344CB8AC3E}">
        <p14:creationId xmlns:p14="http://schemas.microsoft.com/office/powerpoint/2010/main" val="962547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Immagine 10" descr="Immagine che contiene screenshot&#10;&#10;Descrizione generata con affidabilità molto elevata">
            <a:extLst>
              <a:ext uri="{FF2B5EF4-FFF2-40B4-BE49-F238E27FC236}">
                <a16:creationId xmlns:a16="http://schemas.microsoft.com/office/drawing/2014/main" id="{0EA383BC-AC28-4453-A033-49C512080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077" y="637250"/>
            <a:ext cx="2350785" cy="3602736"/>
          </a:xfrm>
          <a:prstGeom prst="rect">
            <a:avLst/>
          </a:prstGeom>
        </p:spPr>
      </p:pic>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8" descr="Immagine che contiene screenshot&#10;&#10;Descrizione generata con affidabilità molto elevata">
            <a:extLst>
              <a:ext uri="{FF2B5EF4-FFF2-40B4-BE49-F238E27FC236}">
                <a16:creationId xmlns:a16="http://schemas.microsoft.com/office/drawing/2014/main" id="{08AD87CA-39B5-41E6-AB55-8A0D5A3B7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523" y="640080"/>
            <a:ext cx="2404826" cy="3602736"/>
          </a:xfrm>
          <a:prstGeom prst="rect">
            <a:avLst/>
          </a:prstGeom>
        </p:spPr>
      </p:pic>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screenshot&#10;&#10;Descrizione generata con affidabilità molto elevata">
            <a:extLst>
              <a:ext uri="{FF2B5EF4-FFF2-40B4-BE49-F238E27FC236}">
                <a16:creationId xmlns:a16="http://schemas.microsoft.com/office/drawing/2014/main" id="{B49D1348-72E6-46BD-893F-3590FC9AC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458" y="640080"/>
            <a:ext cx="2296744" cy="3602736"/>
          </a:xfrm>
          <a:prstGeom prst="rect">
            <a:avLst/>
          </a:prstGeom>
        </p:spPr>
      </p:pic>
      <p:sp>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4D64592D-63C1-4569-9D1E-425317604EF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132105" y="1603705"/>
            <a:ext cx="2511016" cy="1669825"/>
          </a:xfrm>
          <a:prstGeom prst="rect">
            <a:avLst/>
          </a:prstGeom>
        </p:spPr>
      </p:pic>
      <p:sp>
        <p:nvSpPr>
          <p:cNvPr id="2" name="Titolo 1">
            <a:extLst>
              <a:ext uri="{FF2B5EF4-FFF2-40B4-BE49-F238E27FC236}">
                <a16:creationId xmlns:a16="http://schemas.microsoft.com/office/drawing/2014/main" id="{81B52999-2FD9-457B-A5CB-50BE56336EE4}"/>
              </a:ext>
            </a:extLst>
          </p:cNvPr>
          <p:cNvSpPr>
            <a:spLocks noGrp="1"/>
          </p:cNvSpPr>
          <p:nvPr>
            <p:ph type="title"/>
          </p:nvPr>
        </p:nvSpPr>
        <p:spPr>
          <a:xfrm>
            <a:off x="633999" y="4550229"/>
            <a:ext cx="10909073" cy="1057655"/>
          </a:xfrm>
        </p:spPr>
        <p:txBody>
          <a:bodyPr vert="horz" lIns="91440" tIns="45720" rIns="91440" bIns="45720" rtlCol="0" anchor="b">
            <a:normAutofit/>
          </a:bodyPr>
          <a:lstStyle/>
          <a:p>
            <a:pPr>
              <a:lnSpc>
                <a:spcPct val="65000"/>
              </a:lnSpc>
            </a:pPr>
            <a:r>
              <a:rPr lang="en-US" sz="4700" b="1" dirty="0">
                <a:solidFill>
                  <a:schemeClr val="tx1">
                    <a:lumMod val="85000"/>
                    <a:lumOff val="15000"/>
                  </a:schemeClr>
                </a:solidFill>
              </a:rPr>
              <a:t>Modelling: Multi-Layer Perceptron</a:t>
            </a:r>
            <a:br>
              <a:rPr lang="en-US" sz="4700" b="1" dirty="0">
                <a:solidFill>
                  <a:schemeClr val="tx1">
                    <a:lumMod val="85000"/>
                    <a:lumOff val="15000"/>
                  </a:schemeClr>
                </a:solidFill>
              </a:rPr>
            </a:br>
            <a:r>
              <a:rPr lang="en-US" sz="4700" b="1" dirty="0">
                <a:solidFill>
                  <a:schemeClr val="tx1">
                    <a:lumMod val="85000"/>
                    <a:lumOff val="15000"/>
                  </a:schemeClr>
                </a:solidFill>
              </a:rPr>
              <a:t>Models details pt.1</a:t>
            </a:r>
          </a:p>
        </p:txBody>
      </p:sp>
    </p:spTree>
    <p:extLst>
      <p:ext uri="{BB962C8B-B14F-4D97-AF65-F5344CB8AC3E}">
        <p14:creationId xmlns:p14="http://schemas.microsoft.com/office/powerpoint/2010/main" val="1728277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958243-395F-483A-A588-8D64F5140A35}"/>
              </a:ext>
            </a:extLst>
          </p:cNvPr>
          <p:cNvSpPr>
            <a:spLocks noGrp="1"/>
          </p:cNvSpPr>
          <p:nvPr>
            <p:ph type="title"/>
          </p:nvPr>
        </p:nvSpPr>
        <p:spPr/>
        <p:txBody>
          <a:bodyPr/>
          <a:lstStyle/>
          <a:p>
            <a:r>
              <a:rPr lang="en-US" b="1" dirty="0">
                <a:solidFill>
                  <a:schemeClr val="tx1">
                    <a:lumMod val="85000"/>
                    <a:lumOff val="15000"/>
                  </a:schemeClr>
                </a:solidFill>
              </a:rPr>
              <a:t>Modelling: Multi-Layer Perceptron</a:t>
            </a:r>
            <a:br>
              <a:rPr lang="en-US" b="1" dirty="0">
                <a:solidFill>
                  <a:schemeClr val="tx1">
                    <a:lumMod val="85000"/>
                    <a:lumOff val="15000"/>
                  </a:schemeClr>
                </a:solidFill>
              </a:rPr>
            </a:br>
            <a:r>
              <a:rPr lang="en-US" b="1" dirty="0">
                <a:solidFill>
                  <a:schemeClr val="tx1">
                    <a:lumMod val="85000"/>
                    <a:lumOff val="15000"/>
                  </a:schemeClr>
                </a:solidFill>
              </a:rPr>
              <a:t>Models details pt.2</a:t>
            </a:r>
            <a:endParaRPr lang="en-GB" b="1" dirty="0"/>
          </a:p>
        </p:txBody>
      </p:sp>
      <p:pic>
        <p:nvPicPr>
          <p:cNvPr id="5" name="Segnaposto contenuto 4" descr="Immagine che contiene screenshot&#10;&#10;Descrizione generata con affidabilità molto elevata">
            <a:extLst>
              <a:ext uri="{FF2B5EF4-FFF2-40B4-BE49-F238E27FC236}">
                <a16:creationId xmlns:a16="http://schemas.microsoft.com/office/drawing/2014/main" id="{5C50A63A-1E05-4BBB-B682-D7D784E800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939172"/>
            <a:ext cx="10058400" cy="1836906"/>
          </a:xfrm>
        </p:spPr>
      </p:pic>
    </p:spTree>
    <p:extLst>
      <p:ext uri="{BB962C8B-B14F-4D97-AF65-F5344CB8AC3E}">
        <p14:creationId xmlns:p14="http://schemas.microsoft.com/office/powerpoint/2010/main" val="3814318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04C216-AE0A-4DAD-9EF4-65B2CD8621A3}"/>
              </a:ext>
            </a:extLst>
          </p:cNvPr>
          <p:cNvSpPr>
            <a:spLocks noGrp="1"/>
          </p:cNvSpPr>
          <p:nvPr>
            <p:ph type="title"/>
          </p:nvPr>
        </p:nvSpPr>
        <p:spPr/>
        <p:txBody>
          <a:bodyPr>
            <a:normAutofit/>
          </a:bodyPr>
          <a:lstStyle/>
          <a:p>
            <a:r>
              <a:rPr lang="en-US" b="1" dirty="0">
                <a:solidFill>
                  <a:schemeClr val="tx1">
                    <a:lumMod val="85000"/>
                    <a:lumOff val="15000"/>
                  </a:schemeClr>
                </a:solidFill>
              </a:rPr>
              <a:t>Modelling: </a:t>
            </a:r>
            <a:r>
              <a:rPr lang="en-GB" b="1" dirty="0"/>
              <a:t>Models</a:t>
            </a:r>
            <a:r>
              <a:rPr lang="it-IT" b="1" dirty="0"/>
              <a:t> Evaluation</a:t>
            </a:r>
            <a:endParaRPr lang="en-GB" b="1" dirty="0"/>
          </a:p>
        </p:txBody>
      </p:sp>
      <p:graphicFrame>
        <p:nvGraphicFramePr>
          <p:cNvPr id="6" name="Segnaposto contenuto 5">
            <a:extLst>
              <a:ext uri="{FF2B5EF4-FFF2-40B4-BE49-F238E27FC236}">
                <a16:creationId xmlns:a16="http://schemas.microsoft.com/office/drawing/2014/main" id="{8A3FEC31-85DA-4E8F-A9BB-49A8B6652675}"/>
              </a:ext>
            </a:extLst>
          </p:cNvPr>
          <p:cNvGraphicFramePr>
            <a:graphicFrameLocks noGrp="1"/>
          </p:cNvGraphicFramePr>
          <p:nvPr>
            <p:ph idx="1"/>
            <p:extLst>
              <p:ext uri="{D42A27DB-BD31-4B8C-83A1-F6EECF244321}">
                <p14:modId xmlns:p14="http://schemas.microsoft.com/office/powerpoint/2010/main" val="2778293152"/>
              </p:ext>
            </p:extLst>
          </p:nvPr>
        </p:nvGraphicFramePr>
        <p:xfrm>
          <a:off x="1096963" y="1846263"/>
          <a:ext cx="10058400" cy="25958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530164417"/>
                    </a:ext>
                  </a:extLst>
                </a:gridCol>
                <a:gridCol w="5029200">
                  <a:extLst>
                    <a:ext uri="{9D8B030D-6E8A-4147-A177-3AD203B41FA5}">
                      <a16:colId xmlns:a16="http://schemas.microsoft.com/office/drawing/2014/main" val="3223808204"/>
                    </a:ext>
                  </a:extLst>
                </a:gridCol>
              </a:tblGrid>
              <a:tr h="370840">
                <a:tc>
                  <a:txBody>
                    <a:bodyPr/>
                    <a:lstStyle/>
                    <a:p>
                      <a:pPr algn="ctr"/>
                      <a:r>
                        <a:rPr lang="en-GB" dirty="0"/>
                        <a:t>MODEL</a:t>
                      </a:r>
                    </a:p>
                  </a:txBody>
                  <a:tcPr anchor="ctr"/>
                </a:tc>
                <a:tc>
                  <a:txBody>
                    <a:bodyPr/>
                    <a:lstStyle/>
                    <a:p>
                      <a:pPr algn="ctr"/>
                      <a:r>
                        <a:rPr lang="en-GB" dirty="0"/>
                        <a:t>ACCURACY</a:t>
                      </a:r>
                    </a:p>
                  </a:txBody>
                  <a:tcPr anchor="ctr"/>
                </a:tc>
                <a:extLst>
                  <a:ext uri="{0D108BD9-81ED-4DB2-BD59-A6C34878D82A}">
                    <a16:rowId xmlns:a16="http://schemas.microsoft.com/office/drawing/2014/main" val="2004494385"/>
                  </a:ext>
                </a:extLst>
              </a:tr>
              <a:tr h="370840">
                <a:tc>
                  <a:txBody>
                    <a:bodyPr/>
                    <a:lstStyle/>
                    <a:p>
                      <a:r>
                        <a:rPr lang="en-GB" dirty="0"/>
                        <a:t>3-FEATURES PERCEPTRON</a:t>
                      </a:r>
                    </a:p>
                  </a:txBody>
                  <a:tcPr anchor="ctr">
                    <a:lnB w="12700" cap="flat" cmpd="sng" algn="ctr">
                      <a:solidFill>
                        <a:schemeClr val="tx1"/>
                      </a:solidFill>
                      <a:prstDash val="solid"/>
                      <a:round/>
                      <a:headEnd type="none" w="med" len="med"/>
                      <a:tailEnd type="none" w="med" len="med"/>
                    </a:lnB>
                  </a:tcPr>
                </a:tc>
                <a:tc>
                  <a:txBody>
                    <a:bodyPr/>
                    <a:lstStyle/>
                    <a:p>
                      <a:pPr algn="ctr"/>
                      <a:r>
                        <a:rPr lang="en-GB" dirty="0"/>
                        <a:t>36%</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4253739"/>
                  </a:ext>
                </a:extLst>
              </a:tr>
              <a:tr h="370840">
                <a:tc>
                  <a:txBody>
                    <a:bodyPr/>
                    <a:lstStyle/>
                    <a:p>
                      <a:r>
                        <a:rPr lang="en-GB" b="1" dirty="0"/>
                        <a:t>7-FEATURES PERCEPTRON</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dirty="0"/>
                        <a:t>46%</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085999"/>
                  </a:ext>
                </a:extLst>
              </a:tr>
              <a:tr h="370840">
                <a:tc>
                  <a:txBody>
                    <a:bodyPr/>
                    <a:lstStyle/>
                    <a:p>
                      <a:r>
                        <a:rPr lang="en-GB" dirty="0"/>
                        <a:t>10-FEATURES PERCEPTRON</a:t>
                      </a:r>
                    </a:p>
                  </a:txBody>
                  <a:tcPr anchor="ctr">
                    <a:lnT w="12700" cap="flat" cmpd="sng" algn="ctr">
                      <a:solidFill>
                        <a:schemeClr val="tx1"/>
                      </a:solidFill>
                      <a:prstDash val="solid"/>
                      <a:round/>
                      <a:headEnd type="none" w="med" len="med"/>
                      <a:tailEnd type="none" w="med" len="med"/>
                    </a:lnT>
                  </a:tcPr>
                </a:tc>
                <a:tc>
                  <a:txBody>
                    <a:bodyPr/>
                    <a:lstStyle/>
                    <a:p>
                      <a:pPr algn="ctr"/>
                      <a:r>
                        <a:rPr lang="en-GB" dirty="0"/>
                        <a:t>38%</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18123646"/>
                  </a:ext>
                </a:extLst>
              </a:tr>
              <a:tr h="370840">
                <a:tc>
                  <a:txBody>
                    <a:bodyPr/>
                    <a:lstStyle/>
                    <a:p>
                      <a:r>
                        <a:rPr lang="en-GB" dirty="0"/>
                        <a:t>3-FEATURES MLP</a:t>
                      </a:r>
                    </a:p>
                  </a:txBody>
                  <a:tcPr anchor="ctr"/>
                </a:tc>
                <a:tc>
                  <a:txBody>
                    <a:bodyPr/>
                    <a:lstStyle/>
                    <a:p>
                      <a:pPr algn="ctr"/>
                      <a:r>
                        <a:rPr lang="en-GB" dirty="0"/>
                        <a:t>30%</a:t>
                      </a:r>
                    </a:p>
                  </a:txBody>
                  <a:tcPr anchor="ctr"/>
                </a:tc>
                <a:extLst>
                  <a:ext uri="{0D108BD9-81ED-4DB2-BD59-A6C34878D82A}">
                    <a16:rowId xmlns:a16="http://schemas.microsoft.com/office/drawing/2014/main" val="3072495163"/>
                  </a:ext>
                </a:extLst>
              </a:tr>
              <a:tr h="370840">
                <a:tc>
                  <a:txBody>
                    <a:bodyPr/>
                    <a:lstStyle/>
                    <a:p>
                      <a:r>
                        <a:rPr lang="en-GB" dirty="0"/>
                        <a:t>7-FEATURES MLP</a:t>
                      </a:r>
                    </a:p>
                  </a:txBody>
                  <a:tcPr anchor="ctr"/>
                </a:tc>
                <a:tc>
                  <a:txBody>
                    <a:bodyPr/>
                    <a:lstStyle/>
                    <a:p>
                      <a:pPr algn="ctr"/>
                      <a:r>
                        <a:rPr lang="en-GB" dirty="0"/>
                        <a:t>34%</a:t>
                      </a:r>
                    </a:p>
                  </a:txBody>
                  <a:tcPr anchor="ctr"/>
                </a:tc>
                <a:extLst>
                  <a:ext uri="{0D108BD9-81ED-4DB2-BD59-A6C34878D82A}">
                    <a16:rowId xmlns:a16="http://schemas.microsoft.com/office/drawing/2014/main" val="728361360"/>
                  </a:ext>
                </a:extLst>
              </a:tr>
              <a:tr h="370840">
                <a:tc>
                  <a:txBody>
                    <a:bodyPr/>
                    <a:lstStyle/>
                    <a:p>
                      <a:r>
                        <a:rPr lang="en-GB" dirty="0"/>
                        <a:t>10-FEATURES MLP</a:t>
                      </a:r>
                    </a:p>
                  </a:txBody>
                  <a:tcPr anchor="ctr"/>
                </a:tc>
                <a:tc>
                  <a:txBody>
                    <a:bodyPr/>
                    <a:lstStyle/>
                    <a:p>
                      <a:pPr algn="ctr"/>
                      <a:r>
                        <a:rPr lang="en-GB" dirty="0"/>
                        <a:t>32%</a:t>
                      </a:r>
                    </a:p>
                  </a:txBody>
                  <a:tcPr anchor="ctr"/>
                </a:tc>
                <a:extLst>
                  <a:ext uri="{0D108BD9-81ED-4DB2-BD59-A6C34878D82A}">
                    <a16:rowId xmlns:a16="http://schemas.microsoft.com/office/drawing/2014/main" val="2268718066"/>
                  </a:ext>
                </a:extLst>
              </a:tr>
            </a:tbl>
          </a:graphicData>
        </a:graphic>
      </p:graphicFrame>
    </p:spTree>
    <p:extLst>
      <p:ext uri="{BB962C8B-B14F-4D97-AF65-F5344CB8AC3E}">
        <p14:creationId xmlns:p14="http://schemas.microsoft.com/office/powerpoint/2010/main" val="3343109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E7C172-D0D5-4C9D-B724-0CF9ADABC319}"/>
              </a:ext>
            </a:extLst>
          </p:cNvPr>
          <p:cNvSpPr>
            <a:spLocks noGrp="1"/>
          </p:cNvSpPr>
          <p:nvPr>
            <p:ph type="title"/>
          </p:nvPr>
        </p:nvSpPr>
        <p:spPr/>
        <p:txBody>
          <a:bodyPr/>
          <a:lstStyle/>
          <a:p>
            <a:r>
              <a:rPr lang="en-GB" b="1" dirty="0"/>
              <a:t>Modelling</a:t>
            </a:r>
            <a:r>
              <a:rPr lang="it-IT" b="1" dirty="0"/>
              <a:t>: </a:t>
            </a:r>
            <a:r>
              <a:rPr lang="en-GB" b="1" dirty="0"/>
              <a:t>Models</a:t>
            </a:r>
            <a:r>
              <a:rPr lang="it-IT" b="1" dirty="0"/>
              <a:t> </a:t>
            </a:r>
            <a:r>
              <a:rPr lang="en-GB" b="1" dirty="0"/>
              <a:t>Comparison</a:t>
            </a:r>
            <a:endParaRPr lang="en-GB" dirty="0"/>
          </a:p>
        </p:txBody>
      </p:sp>
      <p:sp>
        <p:nvSpPr>
          <p:cNvPr id="3" name="Segnaposto contenuto 2">
            <a:extLst>
              <a:ext uri="{FF2B5EF4-FFF2-40B4-BE49-F238E27FC236}">
                <a16:creationId xmlns:a16="http://schemas.microsoft.com/office/drawing/2014/main" id="{8C435155-661B-4D53-BF22-FC67806FBB10}"/>
              </a:ext>
            </a:extLst>
          </p:cNvPr>
          <p:cNvSpPr>
            <a:spLocks noGrp="1"/>
          </p:cNvSpPr>
          <p:nvPr>
            <p:ph idx="1"/>
          </p:nvPr>
        </p:nvSpPr>
        <p:spPr/>
        <p:txBody>
          <a:bodyPr anchor="ctr"/>
          <a:lstStyle/>
          <a:p>
            <a:pPr>
              <a:buFont typeface="Courier New" panose="02070309020205020404" pitchFamily="49" charset="0"/>
              <a:buChar char="o"/>
            </a:pPr>
            <a:r>
              <a:rPr lang="en-GB" dirty="0"/>
              <a:t> In this, case s</a:t>
            </a:r>
            <a:r>
              <a:rPr lang="en-US" dirty="0"/>
              <a:t>ingle-layer perceptron has slightly better than MLPs</a:t>
            </a:r>
          </a:p>
          <a:p>
            <a:pPr>
              <a:buFont typeface="Courier New" panose="02070309020205020404" pitchFamily="49" charset="0"/>
              <a:buChar char="o"/>
            </a:pPr>
            <a:r>
              <a:rPr lang="en-GB" dirty="0"/>
              <a:t> About the accuracy:</a:t>
            </a:r>
          </a:p>
          <a:p>
            <a:pPr lvl="1">
              <a:buFont typeface="Arial" panose="020B0604020202020204" pitchFamily="34" charset="0"/>
              <a:buChar char="•"/>
            </a:pPr>
            <a:r>
              <a:rPr lang="en-GB" dirty="0"/>
              <a:t>Are present features with outliers </a:t>
            </a:r>
          </a:p>
          <a:p>
            <a:pPr lvl="1">
              <a:buFont typeface="Arial" panose="020B0604020202020204" pitchFamily="34" charset="0"/>
              <a:buChar char="•"/>
            </a:pPr>
            <a:r>
              <a:rPr lang="en-GB" dirty="0"/>
              <a:t>The data are written from scratch</a:t>
            </a:r>
          </a:p>
          <a:p>
            <a:pPr lvl="1">
              <a:buFont typeface="Arial" panose="020B0604020202020204" pitchFamily="34" charset="0"/>
              <a:buChar char="•"/>
            </a:pPr>
            <a:r>
              <a:rPr lang="en-US" dirty="0"/>
              <a:t>Classical perceptron is a binary classifier</a:t>
            </a:r>
          </a:p>
          <a:p>
            <a:pPr lvl="1">
              <a:buFont typeface="Arial" panose="020B0604020202020204" pitchFamily="34" charset="0"/>
              <a:buChar char="•"/>
            </a:pPr>
            <a:r>
              <a:rPr lang="en-US" dirty="0"/>
              <a:t>SVM, Random Forest or other multivariate ML could improve accuracy</a:t>
            </a:r>
            <a:endParaRPr lang="en-GB" dirty="0"/>
          </a:p>
          <a:p>
            <a:pPr lvl="1"/>
            <a:endParaRPr lang="en-GB" dirty="0"/>
          </a:p>
        </p:txBody>
      </p:sp>
    </p:spTree>
    <p:extLst>
      <p:ext uri="{BB962C8B-B14F-4D97-AF65-F5344CB8AC3E}">
        <p14:creationId xmlns:p14="http://schemas.microsoft.com/office/powerpoint/2010/main" val="2496628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A3F6E2-DC26-4C1E-BD7B-5898C6CFCDB0}"/>
              </a:ext>
            </a:extLst>
          </p:cNvPr>
          <p:cNvSpPr>
            <a:spLocks noGrp="1"/>
          </p:cNvSpPr>
          <p:nvPr>
            <p:ph type="title"/>
          </p:nvPr>
        </p:nvSpPr>
        <p:spPr/>
        <p:txBody>
          <a:bodyPr/>
          <a:lstStyle/>
          <a:p>
            <a:r>
              <a:rPr lang="en-GB" b="1" dirty="0"/>
              <a:t>Modelling</a:t>
            </a:r>
            <a:r>
              <a:rPr lang="it-IT" b="1" dirty="0"/>
              <a:t>: </a:t>
            </a:r>
            <a:r>
              <a:rPr lang="en-GB" b="1" dirty="0"/>
              <a:t>Models</a:t>
            </a:r>
            <a:r>
              <a:rPr lang="it-IT" b="1" dirty="0"/>
              <a:t> </a:t>
            </a:r>
            <a:r>
              <a:rPr lang="en-GB" b="1" dirty="0"/>
              <a:t>Comparison</a:t>
            </a:r>
            <a:br>
              <a:rPr lang="en-GB" b="1" dirty="0"/>
            </a:br>
            <a:r>
              <a:rPr lang="en-GB" b="1" dirty="0"/>
              <a:t>Conclusions</a:t>
            </a:r>
            <a:endParaRPr lang="en-GB" dirty="0"/>
          </a:p>
        </p:txBody>
      </p:sp>
      <p:sp>
        <p:nvSpPr>
          <p:cNvPr id="3" name="Segnaposto contenuto 2">
            <a:extLst>
              <a:ext uri="{FF2B5EF4-FFF2-40B4-BE49-F238E27FC236}">
                <a16:creationId xmlns:a16="http://schemas.microsoft.com/office/drawing/2014/main" id="{1350E16E-103F-465F-A7F0-EC8489FAD477}"/>
              </a:ext>
            </a:extLst>
          </p:cNvPr>
          <p:cNvSpPr>
            <a:spLocks noGrp="1"/>
          </p:cNvSpPr>
          <p:nvPr>
            <p:ph idx="1"/>
          </p:nvPr>
        </p:nvSpPr>
        <p:spPr/>
        <p:txBody>
          <a:bodyPr anchor="ctr">
            <a:normAutofit/>
          </a:bodyPr>
          <a:lstStyle/>
          <a:p>
            <a:pPr>
              <a:buFont typeface="Courier New" panose="02070309020205020404" pitchFamily="49" charset="0"/>
              <a:buChar char="o"/>
            </a:pPr>
            <a:r>
              <a:rPr lang="en-GB" sz="2800" dirty="0"/>
              <a:t> Product Owner can use 7-Features Perceptron:</a:t>
            </a:r>
          </a:p>
          <a:p>
            <a:pPr lvl="1">
              <a:buFont typeface="Arial" panose="020B0604020202020204" pitchFamily="34" charset="0"/>
              <a:buChar char="•"/>
            </a:pPr>
            <a:r>
              <a:rPr lang="en-US" sz="2400" dirty="0"/>
              <a:t>This process eliminates the first prioritization iteration</a:t>
            </a:r>
            <a:endParaRPr lang="en-GB" sz="2400" dirty="0"/>
          </a:p>
          <a:p>
            <a:pPr lvl="1">
              <a:buFont typeface="Arial" panose="020B0604020202020204" pitchFamily="34" charset="0"/>
              <a:buChar char="•"/>
            </a:pPr>
            <a:r>
              <a:rPr lang="en-GB" sz="2400" dirty="0"/>
              <a:t>46% of PBIs are well-prioritized, but which ones?</a:t>
            </a:r>
          </a:p>
          <a:p>
            <a:pPr lvl="3">
              <a:buFont typeface="Wingdings" panose="05000000000000000000" pitchFamily="2" charset="2"/>
              <a:buChar char="Ø"/>
            </a:pPr>
            <a:r>
              <a:rPr lang="en-US" sz="1800" dirty="0"/>
              <a:t>The experience of the Product Owner must have the last word</a:t>
            </a:r>
          </a:p>
          <a:p>
            <a:pPr marL="0" indent="0">
              <a:buNone/>
            </a:pPr>
            <a:endParaRPr lang="en-GB" sz="2800" dirty="0"/>
          </a:p>
          <a:p>
            <a:pPr>
              <a:buFont typeface="Courier New" panose="02070309020205020404" pitchFamily="49" charset="0"/>
              <a:buChar char="o"/>
            </a:pPr>
            <a:r>
              <a:rPr lang="en-US" sz="2800" dirty="0"/>
              <a:t> The purpose of this approach </a:t>
            </a:r>
            <a:r>
              <a:rPr lang="en-US" sz="2800" u="sng" dirty="0"/>
              <a:t>wasn't to make the prioritization</a:t>
            </a:r>
            <a:r>
              <a:rPr lang="en-US" sz="2800" dirty="0"/>
              <a:t> process </a:t>
            </a:r>
            <a:r>
              <a:rPr lang="en-US" sz="2800" u="sng" dirty="0"/>
              <a:t>automated</a:t>
            </a:r>
            <a:r>
              <a:rPr lang="en-US" sz="2800" dirty="0"/>
              <a:t>, but to </a:t>
            </a:r>
            <a:r>
              <a:rPr lang="en-US" sz="2800" i="1" dirty="0"/>
              <a:t>provide support to the product owner</a:t>
            </a:r>
            <a:r>
              <a:rPr lang="en-US" sz="2800" dirty="0"/>
              <a:t>, this help is realized by the creation of a prioritization basis that will be exactly for 46%</a:t>
            </a:r>
            <a:endParaRPr lang="en-GB" sz="2800" dirty="0"/>
          </a:p>
        </p:txBody>
      </p:sp>
    </p:spTree>
    <p:extLst>
      <p:ext uri="{BB962C8B-B14F-4D97-AF65-F5344CB8AC3E}">
        <p14:creationId xmlns:p14="http://schemas.microsoft.com/office/powerpoint/2010/main" val="3112922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1B483B6E-C5D5-4004-B287-9D57FE2C7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924650"/>
            <a:ext cx="4020297" cy="1789032"/>
          </a:xfrm>
          <a:prstGeom prst="rect">
            <a:avLst/>
          </a:prstGeom>
        </p:spPr>
      </p:pic>
      <p:pic>
        <p:nvPicPr>
          <p:cNvPr id="5" name="Immagine 4">
            <a:extLst>
              <a:ext uri="{FF2B5EF4-FFF2-40B4-BE49-F238E27FC236}">
                <a16:creationId xmlns:a16="http://schemas.microsoft.com/office/drawing/2014/main" id="{7DDEFBD2-162F-4243-94D5-A453A9C45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3451095"/>
            <a:ext cx="4020296" cy="2010148"/>
          </a:xfrm>
          <a:prstGeom prst="rect">
            <a:avLst/>
          </a:prstGeom>
        </p:spPr>
      </p:pic>
      <p:sp>
        <p:nvSpPr>
          <p:cNvPr id="2" name="Titolo 1">
            <a:extLst>
              <a:ext uri="{FF2B5EF4-FFF2-40B4-BE49-F238E27FC236}">
                <a16:creationId xmlns:a16="http://schemas.microsoft.com/office/drawing/2014/main" id="{A138A852-36C1-4066-9F65-69F52330F83D}"/>
              </a:ext>
            </a:extLst>
          </p:cNvPr>
          <p:cNvSpPr>
            <a:spLocks noGrp="1"/>
          </p:cNvSpPr>
          <p:nvPr>
            <p:ph type="title"/>
          </p:nvPr>
        </p:nvSpPr>
        <p:spPr>
          <a:xfrm>
            <a:off x="5144679" y="634946"/>
            <a:ext cx="6405063" cy="1450757"/>
          </a:xfrm>
        </p:spPr>
        <p:txBody>
          <a:bodyPr>
            <a:normAutofit/>
          </a:bodyPr>
          <a:lstStyle/>
          <a:p>
            <a:pPr>
              <a:lnSpc>
                <a:spcPct val="65000"/>
              </a:lnSpc>
            </a:pPr>
            <a:r>
              <a:rPr lang="en-GB" sz="4400" b="1"/>
              <a:t>A</a:t>
            </a:r>
            <a:r>
              <a:rPr lang="it-IT" sz="4400" b="1"/>
              <a:t> general </a:t>
            </a:r>
            <a:r>
              <a:rPr lang="en-GB" sz="4400" b="1"/>
              <a:t>approach</a:t>
            </a:r>
            <a:r>
              <a:rPr lang="it-IT" sz="4400" b="1"/>
              <a:t> to </a:t>
            </a:r>
            <a:r>
              <a:rPr lang="en-GB" sz="4400" b="1"/>
              <a:t>explore</a:t>
            </a:r>
            <a:r>
              <a:rPr lang="it-IT" sz="4400" b="1"/>
              <a:t> the dataset and </a:t>
            </a:r>
            <a:r>
              <a:rPr lang="en-GB" sz="4400" b="1"/>
              <a:t>acquiring</a:t>
            </a:r>
            <a:r>
              <a:rPr lang="it-IT" sz="4400" b="1"/>
              <a:t> knowledge pt.1</a:t>
            </a:r>
            <a:endParaRPr lang="en-GB" sz="4400" b="1"/>
          </a:p>
        </p:txBody>
      </p:sp>
      <p:sp>
        <p:nvSpPr>
          <p:cNvPr id="3" name="Segnaposto contenuto 2">
            <a:extLst>
              <a:ext uri="{FF2B5EF4-FFF2-40B4-BE49-F238E27FC236}">
                <a16:creationId xmlns:a16="http://schemas.microsoft.com/office/drawing/2014/main" id="{88CF7378-41A6-4EE4-95CE-99D173509370}"/>
              </a:ext>
            </a:extLst>
          </p:cNvPr>
          <p:cNvSpPr>
            <a:spLocks noGrp="1"/>
          </p:cNvSpPr>
          <p:nvPr>
            <p:ph idx="1"/>
          </p:nvPr>
        </p:nvSpPr>
        <p:spPr>
          <a:xfrm>
            <a:off x="5144679" y="2198914"/>
            <a:ext cx="6405063" cy="3670180"/>
          </a:xfrm>
        </p:spPr>
        <p:txBody>
          <a:bodyPr>
            <a:normAutofit lnSpcReduction="10000"/>
          </a:bodyPr>
          <a:lstStyle/>
          <a:p>
            <a:pPr marL="457200" indent="-457200">
              <a:lnSpc>
                <a:spcPct val="70000"/>
              </a:lnSpc>
              <a:buFont typeface="+mj-lt"/>
              <a:buAutoNum type="arabicPeriod"/>
            </a:pPr>
            <a:r>
              <a:rPr lang="en-US" sz="1300" dirty="0"/>
              <a:t>Have a question to answer</a:t>
            </a:r>
          </a:p>
          <a:p>
            <a:pPr marL="457200" indent="-457200">
              <a:lnSpc>
                <a:spcPct val="70000"/>
              </a:lnSpc>
              <a:buFont typeface="+mj-lt"/>
              <a:buAutoNum type="arabicPeriod"/>
            </a:pPr>
            <a:r>
              <a:rPr lang="en-US" sz="1300" dirty="0"/>
              <a:t>Collect Data</a:t>
            </a:r>
          </a:p>
          <a:p>
            <a:pPr marL="749808" lvl="1" indent="-457200">
              <a:lnSpc>
                <a:spcPct val="70000"/>
              </a:lnSpc>
            </a:pPr>
            <a:r>
              <a:rPr lang="en-US" sz="1300" dirty="0"/>
              <a:t>Organization</a:t>
            </a:r>
          </a:p>
          <a:p>
            <a:pPr marL="749808" lvl="1" indent="-457200">
              <a:lnSpc>
                <a:spcPct val="70000"/>
              </a:lnSpc>
            </a:pPr>
            <a:r>
              <a:rPr lang="en-US" sz="1300" dirty="0"/>
              <a:t>Sensors or document</a:t>
            </a:r>
          </a:p>
          <a:p>
            <a:pPr marL="749808" lvl="1" indent="-457200">
              <a:lnSpc>
                <a:spcPct val="70000"/>
              </a:lnSpc>
            </a:pPr>
            <a:r>
              <a:rPr lang="en-US" sz="1300" dirty="0"/>
              <a:t>Emulate or write the data from scratch</a:t>
            </a:r>
          </a:p>
          <a:p>
            <a:pPr marL="457200" indent="-457200">
              <a:lnSpc>
                <a:spcPct val="70000"/>
              </a:lnSpc>
              <a:buFont typeface="+mj-lt"/>
              <a:buAutoNum type="arabicPeriod"/>
            </a:pPr>
            <a:r>
              <a:rPr lang="en-US" sz="1300" dirty="0"/>
              <a:t>Understand the meaning of the data and acquire knowledge of the domain </a:t>
            </a:r>
          </a:p>
          <a:p>
            <a:pPr marL="749808" lvl="1" indent="-457200">
              <a:lnSpc>
                <a:spcPct val="70000"/>
              </a:lnSpc>
            </a:pPr>
            <a:r>
              <a:rPr lang="en-US" sz="1300" dirty="0"/>
              <a:t>Interviews</a:t>
            </a:r>
          </a:p>
          <a:p>
            <a:pPr marL="749808" lvl="1" indent="-457200">
              <a:lnSpc>
                <a:spcPct val="70000"/>
              </a:lnSpc>
            </a:pPr>
            <a:r>
              <a:rPr lang="en-US" sz="1300" dirty="0"/>
              <a:t>Read  book or document about the domain</a:t>
            </a:r>
          </a:p>
          <a:p>
            <a:pPr marL="749808" lvl="1" indent="-457200">
              <a:lnSpc>
                <a:spcPct val="70000"/>
              </a:lnSpc>
            </a:pPr>
            <a:r>
              <a:rPr lang="en-US" sz="1300" dirty="0"/>
              <a:t>Follow courses</a:t>
            </a:r>
          </a:p>
          <a:p>
            <a:pPr marL="457200" indent="-457200">
              <a:lnSpc>
                <a:spcPct val="70000"/>
              </a:lnSpc>
              <a:buFont typeface="+mj-lt"/>
              <a:buAutoNum type="arabicPeriod"/>
            </a:pPr>
            <a:r>
              <a:rPr lang="en-GB" sz="1300" dirty="0"/>
              <a:t>Explore the dataset</a:t>
            </a:r>
            <a:endParaRPr lang="en-GB" sz="1100" dirty="0"/>
          </a:p>
          <a:p>
            <a:pPr marL="749808" lvl="1" indent="-457200">
              <a:lnSpc>
                <a:spcPct val="70000"/>
              </a:lnSpc>
              <a:buSzPct val="84000"/>
              <a:buFont typeface="Courier New" panose="02070309020205020404" pitchFamily="49" charset="0"/>
              <a:buChar char="o"/>
            </a:pPr>
            <a:r>
              <a:rPr lang="en-GB" sz="1300" dirty="0"/>
              <a:t>Normalization</a:t>
            </a:r>
          </a:p>
          <a:p>
            <a:pPr marL="749808" lvl="1" indent="-457200">
              <a:lnSpc>
                <a:spcPct val="70000"/>
              </a:lnSpc>
            </a:pPr>
            <a:r>
              <a:rPr lang="en-GB" sz="1300" dirty="0"/>
              <a:t>Find out missing or wrong data</a:t>
            </a:r>
          </a:p>
          <a:p>
            <a:pPr marL="749808" lvl="1" indent="-457200">
              <a:lnSpc>
                <a:spcPct val="70000"/>
              </a:lnSpc>
            </a:pPr>
            <a:r>
              <a:rPr lang="en-GB" sz="1300" dirty="0"/>
              <a:t>Find out outliers (boxplot)</a:t>
            </a:r>
          </a:p>
          <a:p>
            <a:pPr marL="749808" lvl="1" indent="-457200">
              <a:lnSpc>
                <a:spcPct val="70000"/>
              </a:lnSpc>
            </a:pPr>
            <a:r>
              <a:rPr lang="en-GB" sz="1300" dirty="0"/>
              <a:t>Correct or try to explain outliers</a:t>
            </a:r>
          </a:p>
          <a:p>
            <a:pPr marL="749808" lvl="1" indent="-457200">
              <a:lnSpc>
                <a:spcPct val="70000"/>
              </a:lnSpc>
            </a:pPr>
            <a:r>
              <a:rPr lang="en-GB" sz="1300" dirty="0"/>
              <a:t>Covariance and Correlation can </a:t>
            </a:r>
            <a:r>
              <a:rPr lang="en-US" sz="1300" dirty="0"/>
              <a:t>pull off linear links</a:t>
            </a:r>
          </a:p>
          <a:p>
            <a:pPr marL="749808" lvl="1" indent="-457200">
              <a:lnSpc>
                <a:spcPct val="70000"/>
              </a:lnSpc>
            </a:pPr>
            <a:r>
              <a:rPr lang="en-US" sz="1300" dirty="0"/>
              <a:t>Other visualization techniques (look at Seaborn documentation)</a:t>
            </a:r>
            <a:endParaRPr lang="en-GB" sz="1300" dirty="0"/>
          </a:p>
          <a:p>
            <a:pPr marL="457200" indent="-457200">
              <a:lnSpc>
                <a:spcPct val="70000"/>
              </a:lnSpc>
              <a:buFont typeface="+mj-lt"/>
              <a:buAutoNum type="arabicPeriod"/>
            </a:pPr>
            <a:endParaRPr lang="en-GB" sz="1300" dirty="0"/>
          </a:p>
        </p:txBody>
      </p:sp>
    </p:spTree>
    <p:extLst>
      <p:ext uri="{BB962C8B-B14F-4D97-AF65-F5344CB8AC3E}">
        <p14:creationId xmlns:p14="http://schemas.microsoft.com/office/powerpoint/2010/main" val="2769497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Immagine 4" descr="Immagine che contiene mappa, testo&#10;&#10;Descrizione generata con affidabilità elevata">
            <a:extLst>
              <a:ext uri="{FF2B5EF4-FFF2-40B4-BE49-F238E27FC236}">
                <a16:creationId xmlns:a16="http://schemas.microsoft.com/office/drawing/2014/main" id="{07DA5E23-8E39-4DD9-B355-765D5A3F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83" y="581098"/>
            <a:ext cx="3977728" cy="2476136"/>
          </a:xfrm>
          <a:prstGeom prst="rect">
            <a:avLst/>
          </a:prstGeom>
        </p:spPr>
      </p:pic>
      <p:pic>
        <p:nvPicPr>
          <p:cNvPr id="7" name="Immagine 6" descr="Immagine che contiene grafica vettoriale, testo, sushi&#10;&#10;Descrizione generata con affidabilità elevata">
            <a:extLst>
              <a:ext uri="{FF2B5EF4-FFF2-40B4-BE49-F238E27FC236}">
                <a16:creationId xmlns:a16="http://schemas.microsoft.com/office/drawing/2014/main" id="{51243F1F-C43F-4F6B-BD10-8A7E1D80F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079" y="3218101"/>
            <a:ext cx="2476136" cy="2476136"/>
          </a:xfrm>
          <a:prstGeom prst="rect">
            <a:avLst/>
          </a:prstGeom>
        </p:spPr>
      </p:pic>
      <p:sp>
        <p:nvSpPr>
          <p:cNvPr id="2" name="Titolo 1">
            <a:extLst>
              <a:ext uri="{FF2B5EF4-FFF2-40B4-BE49-F238E27FC236}">
                <a16:creationId xmlns:a16="http://schemas.microsoft.com/office/drawing/2014/main" id="{7F164E4C-BACB-4C1F-A0D1-80E6D27755E5}"/>
              </a:ext>
            </a:extLst>
          </p:cNvPr>
          <p:cNvSpPr>
            <a:spLocks noGrp="1"/>
          </p:cNvSpPr>
          <p:nvPr>
            <p:ph type="title"/>
          </p:nvPr>
        </p:nvSpPr>
        <p:spPr>
          <a:xfrm>
            <a:off x="5144679" y="634946"/>
            <a:ext cx="6405063" cy="1450757"/>
          </a:xfrm>
        </p:spPr>
        <p:txBody>
          <a:bodyPr>
            <a:normAutofit/>
          </a:bodyPr>
          <a:lstStyle/>
          <a:p>
            <a:pPr>
              <a:lnSpc>
                <a:spcPct val="65000"/>
              </a:lnSpc>
            </a:pPr>
            <a:r>
              <a:rPr lang="en-GB" sz="4400" b="1"/>
              <a:t>A</a:t>
            </a:r>
            <a:r>
              <a:rPr lang="it-IT" sz="4400" b="1"/>
              <a:t> general </a:t>
            </a:r>
            <a:r>
              <a:rPr lang="en-GB" sz="4400" b="1"/>
              <a:t>approach</a:t>
            </a:r>
            <a:r>
              <a:rPr lang="it-IT" sz="4400" b="1"/>
              <a:t> to </a:t>
            </a:r>
            <a:r>
              <a:rPr lang="en-GB" sz="4400" b="1"/>
              <a:t>explore</a:t>
            </a:r>
            <a:r>
              <a:rPr lang="it-IT" sz="4400" b="1"/>
              <a:t> the dataset and </a:t>
            </a:r>
            <a:r>
              <a:rPr lang="en-GB" sz="4400" b="1"/>
              <a:t>acquiring</a:t>
            </a:r>
            <a:r>
              <a:rPr lang="it-IT" sz="4400" b="1"/>
              <a:t> knowledge pt.2</a:t>
            </a:r>
            <a:endParaRPr lang="en-GB" sz="4400"/>
          </a:p>
        </p:txBody>
      </p:sp>
      <p:sp>
        <p:nvSpPr>
          <p:cNvPr id="3" name="Segnaposto contenuto 2">
            <a:extLst>
              <a:ext uri="{FF2B5EF4-FFF2-40B4-BE49-F238E27FC236}">
                <a16:creationId xmlns:a16="http://schemas.microsoft.com/office/drawing/2014/main" id="{D8019980-D930-46CE-BB31-41AF7AA0579B}"/>
              </a:ext>
            </a:extLst>
          </p:cNvPr>
          <p:cNvSpPr>
            <a:spLocks noGrp="1"/>
          </p:cNvSpPr>
          <p:nvPr>
            <p:ph idx="1"/>
          </p:nvPr>
        </p:nvSpPr>
        <p:spPr>
          <a:xfrm>
            <a:off x="5144679" y="2198914"/>
            <a:ext cx="6405063" cy="3670180"/>
          </a:xfrm>
        </p:spPr>
        <p:txBody>
          <a:bodyPr>
            <a:normAutofit fontScale="92500" lnSpcReduction="20000"/>
          </a:bodyPr>
          <a:lstStyle/>
          <a:p>
            <a:pPr>
              <a:lnSpc>
                <a:spcPct val="80000"/>
              </a:lnSpc>
            </a:pPr>
            <a:r>
              <a:rPr lang="en-US" dirty="0"/>
              <a:t>If you have to deal with Machine Learning</a:t>
            </a:r>
          </a:p>
          <a:p>
            <a:pPr>
              <a:lnSpc>
                <a:spcPct val="80000"/>
              </a:lnSpc>
            </a:pPr>
            <a:endParaRPr lang="en-US" dirty="0"/>
          </a:p>
          <a:p>
            <a:pPr marL="457200" indent="-457200">
              <a:lnSpc>
                <a:spcPct val="80000"/>
              </a:lnSpc>
              <a:buFont typeface="+mj-lt"/>
              <a:buAutoNum type="arabicPeriod"/>
            </a:pPr>
            <a:r>
              <a:rPr lang="en-GB" dirty="0"/>
              <a:t>Key</a:t>
            </a:r>
            <a:r>
              <a:rPr lang="it-IT" dirty="0"/>
              <a:t> Slogan: «Test </a:t>
            </a:r>
            <a:r>
              <a:rPr lang="en-GB" dirty="0"/>
              <a:t>it</a:t>
            </a:r>
            <a:r>
              <a:rPr lang="it-IT" dirty="0"/>
              <a:t>»</a:t>
            </a:r>
          </a:p>
          <a:p>
            <a:pPr marL="457200" indent="-457200">
              <a:lnSpc>
                <a:spcPct val="80000"/>
              </a:lnSpc>
              <a:buFont typeface="+mj-lt"/>
              <a:buAutoNum type="arabicPeriod"/>
            </a:pPr>
            <a:r>
              <a:rPr lang="it-IT" dirty="0"/>
              <a:t>Do Features </a:t>
            </a:r>
            <a:r>
              <a:rPr lang="en-GB" dirty="0"/>
              <a:t>Selection</a:t>
            </a:r>
          </a:p>
          <a:p>
            <a:pPr marL="457200" indent="-457200">
              <a:lnSpc>
                <a:spcPct val="80000"/>
              </a:lnSpc>
              <a:buFont typeface="+mj-lt"/>
              <a:buAutoNum type="arabicPeriod"/>
            </a:pPr>
            <a:r>
              <a:rPr lang="en-GB" dirty="0"/>
              <a:t>Pre-processing</a:t>
            </a:r>
          </a:p>
          <a:p>
            <a:pPr marL="457200" indent="-457200">
              <a:lnSpc>
                <a:spcPct val="80000"/>
              </a:lnSpc>
              <a:buFont typeface="+mj-lt"/>
              <a:buAutoNum type="arabicPeriod"/>
            </a:pPr>
            <a:r>
              <a:rPr lang="it-IT" dirty="0"/>
              <a:t>Split the dataset</a:t>
            </a:r>
          </a:p>
          <a:p>
            <a:pPr marL="457200" indent="-457200">
              <a:lnSpc>
                <a:spcPct val="80000"/>
              </a:lnSpc>
              <a:buFont typeface="+mj-lt"/>
              <a:buAutoNum type="arabicPeriod"/>
            </a:pPr>
            <a:r>
              <a:rPr lang="en-GB" dirty="0"/>
              <a:t>Choose (and use)</a:t>
            </a:r>
            <a:r>
              <a:rPr lang="it-IT" dirty="0"/>
              <a:t> a model</a:t>
            </a:r>
          </a:p>
          <a:p>
            <a:pPr marL="457200" indent="-457200">
              <a:lnSpc>
                <a:spcPct val="80000"/>
              </a:lnSpc>
              <a:buFont typeface="+mj-lt"/>
              <a:buAutoNum type="arabicPeriod"/>
            </a:pPr>
            <a:r>
              <a:rPr lang="it-IT" dirty="0"/>
              <a:t>Post-processing</a:t>
            </a:r>
          </a:p>
          <a:p>
            <a:pPr marL="457200" indent="-457200">
              <a:lnSpc>
                <a:spcPct val="80000"/>
              </a:lnSpc>
              <a:buFont typeface="+mj-lt"/>
              <a:buAutoNum type="arabicPeriod"/>
            </a:pPr>
            <a:r>
              <a:rPr lang="en-GB" dirty="0"/>
              <a:t>Evaluate</a:t>
            </a:r>
            <a:r>
              <a:rPr lang="it-IT" dirty="0"/>
              <a:t> the model</a:t>
            </a:r>
          </a:p>
          <a:p>
            <a:pPr marL="457200" indent="-457200">
              <a:lnSpc>
                <a:spcPct val="80000"/>
              </a:lnSpc>
              <a:buFont typeface="+mj-lt"/>
              <a:buAutoNum type="arabicPeriod"/>
            </a:pPr>
            <a:r>
              <a:rPr lang="en-US" dirty="0"/>
              <a:t>Arrange all the information in a document to expose the results</a:t>
            </a:r>
            <a:endParaRPr lang="en-GB" dirty="0"/>
          </a:p>
        </p:txBody>
      </p:sp>
    </p:spTree>
    <p:extLst>
      <p:ext uri="{BB962C8B-B14F-4D97-AF65-F5344CB8AC3E}">
        <p14:creationId xmlns:p14="http://schemas.microsoft.com/office/powerpoint/2010/main" val="3470665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3"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D627229E-169F-45F3-9EA9-0DBDFE2B50A7}"/>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Thanks for the attention</a:t>
            </a:r>
          </a:p>
        </p:txBody>
      </p:sp>
    </p:spTree>
    <p:extLst>
      <p:ext uri="{BB962C8B-B14F-4D97-AF65-F5344CB8AC3E}">
        <p14:creationId xmlns:p14="http://schemas.microsoft.com/office/powerpoint/2010/main" val="367218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E7F57-B3AD-49DA-8BCB-8BA50F4781DE}"/>
              </a:ext>
            </a:extLst>
          </p:cNvPr>
          <p:cNvSpPr>
            <a:spLocks noGrp="1"/>
          </p:cNvSpPr>
          <p:nvPr>
            <p:ph type="title"/>
          </p:nvPr>
        </p:nvSpPr>
        <p:spPr/>
        <p:txBody>
          <a:bodyPr/>
          <a:lstStyle/>
          <a:p>
            <a:r>
              <a:rPr lang="en-GB" b="1" dirty="0"/>
              <a:t>Introduction to Scrum: Problem</a:t>
            </a:r>
            <a:r>
              <a:rPr lang="it-IT" b="1" dirty="0"/>
              <a:t> </a:t>
            </a:r>
            <a:r>
              <a:rPr lang="en-GB" b="1" dirty="0"/>
              <a:t>overview</a:t>
            </a:r>
            <a:endParaRPr lang="en-GB" dirty="0"/>
          </a:p>
        </p:txBody>
      </p:sp>
      <p:sp>
        <p:nvSpPr>
          <p:cNvPr id="3" name="Segnaposto contenuto 2">
            <a:extLst>
              <a:ext uri="{FF2B5EF4-FFF2-40B4-BE49-F238E27FC236}">
                <a16:creationId xmlns:a16="http://schemas.microsoft.com/office/drawing/2014/main" id="{7E7F5D72-32A8-4BD3-BCC8-3FA774FEA005}"/>
              </a:ext>
            </a:extLst>
          </p:cNvPr>
          <p:cNvSpPr>
            <a:spLocks noGrp="1"/>
          </p:cNvSpPr>
          <p:nvPr>
            <p:ph idx="1"/>
          </p:nvPr>
        </p:nvSpPr>
        <p:spPr/>
        <p:txBody>
          <a:bodyPr/>
          <a:lstStyle/>
          <a:p>
            <a:r>
              <a:rPr lang="en-US" dirty="0"/>
              <a:t>The prioritization is a prediction based on a </a:t>
            </a:r>
            <a:r>
              <a:rPr lang="en-US" b="1" dirty="0"/>
              <a:t>qualitative judgment</a:t>
            </a:r>
            <a:r>
              <a:rPr lang="en-US" dirty="0"/>
              <a:t> assigned by the product owner that must be considered by several factors.</a:t>
            </a:r>
          </a:p>
          <a:p>
            <a:endParaRPr lang="en-US" dirty="0"/>
          </a:p>
          <a:p>
            <a:pPr lvl="0">
              <a:buFont typeface="Courier New" panose="02070309020205020404" pitchFamily="49" charset="0"/>
              <a:buChar char="o"/>
            </a:pPr>
            <a:r>
              <a:rPr lang="en-GB" dirty="0"/>
              <a:t> Staff involved in Scrum</a:t>
            </a:r>
            <a:endParaRPr lang="it-IT" dirty="0"/>
          </a:p>
          <a:p>
            <a:pPr lvl="0">
              <a:buFont typeface="Courier New" panose="02070309020205020404" pitchFamily="49" charset="0"/>
              <a:buChar char="o"/>
            </a:pPr>
            <a:r>
              <a:rPr lang="en-GB" dirty="0"/>
              <a:t> CEO</a:t>
            </a:r>
            <a:endParaRPr lang="it-IT" dirty="0"/>
          </a:p>
          <a:p>
            <a:pPr lvl="0">
              <a:buFont typeface="Courier New" panose="02070309020205020404" pitchFamily="49" charset="0"/>
              <a:buChar char="o"/>
            </a:pPr>
            <a:r>
              <a:rPr lang="en-GB" dirty="0"/>
              <a:t> Marketing department</a:t>
            </a:r>
            <a:endParaRPr lang="it-IT" dirty="0"/>
          </a:p>
          <a:p>
            <a:pPr lvl="0">
              <a:buFont typeface="Courier New" panose="02070309020205020404" pitchFamily="49" charset="0"/>
              <a:buChar char="o"/>
            </a:pPr>
            <a:r>
              <a:rPr lang="en-GB" dirty="0"/>
              <a:t> Customers</a:t>
            </a:r>
            <a:endParaRPr lang="it-IT" dirty="0"/>
          </a:p>
          <a:p>
            <a:pPr>
              <a:buFont typeface="Courier New" panose="02070309020205020404" pitchFamily="49" charset="0"/>
              <a:buChar char="o"/>
            </a:pPr>
            <a:endParaRPr lang="it-IT" dirty="0"/>
          </a:p>
          <a:p>
            <a:r>
              <a:rPr lang="en-GB" dirty="0"/>
              <a:t>If we go deeper and </a:t>
            </a:r>
            <a:r>
              <a:rPr lang="it-IT" dirty="0"/>
              <a:t>divide </a:t>
            </a:r>
            <a:r>
              <a:rPr lang="en-GB" dirty="0"/>
              <a:t>every</a:t>
            </a:r>
            <a:r>
              <a:rPr lang="it-IT" dirty="0"/>
              <a:t> </a:t>
            </a:r>
            <a:r>
              <a:rPr lang="en-GB" dirty="0"/>
              <a:t>aspect</a:t>
            </a:r>
            <a:r>
              <a:rPr lang="it-IT" dirty="0"/>
              <a:t> </a:t>
            </a:r>
            <a:r>
              <a:rPr lang="en-GB" dirty="0"/>
              <a:t>into</a:t>
            </a:r>
            <a:r>
              <a:rPr lang="it-IT" dirty="0"/>
              <a:t> </a:t>
            </a:r>
            <a:r>
              <a:rPr lang="en-GB" dirty="0"/>
              <a:t>its</a:t>
            </a:r>
            <a:r>
              <a:rPr lang="it-IT" dirty="0"/>
              <a:t> </a:t>
            </a:r>
            <a:r>
              <a:rPr lang="en-GB" dirty="0"/>
              <a:t>most</a:t>
            </a:r>
            <a:r>
              <a:rPr lang="it-IT" dirty="0"/>
              <a:t> </a:t>
            </a:r>
            <a:r>
              <a:rPr lang="en-GB" dirty="0"/>
              <a:t>elementary</a:t>
            </a:r>
            <a:r>
              <a:rPr lang="it-IT" dirty="0"/>
              <a:t> </a:t>
            </a:r>
            <a:r>
              <a:rPr lang="en-GB" dirty="0"/>
              <a:t>components</a:t>
            </a:r>
            <a:r>
              <a:rPr lang="it-IT" dirty="0"/>
              <a:t>…</a:t>
            </a:r>
          </a:p>
          <a:p>
            <a:endParaRPr lang="en-GB" dirty="0"/>
          </a:p>
        </p:txBody>
      </p:sp>
    </p:spTree>
    <p:extLst>
      <p:ext uri="{BB962C8B-B14F-4D97-AF65-F5344CB8AC3E}">
        <p14:creationId xmlns:p14="http://schemas.microsoft.com/office/powerpoint/2010/main" val="147484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892EA6-0AC8-45FE-B2D5-28036A09EBBF}"/>
              </a:ext>
            </a:extLst>
          </p:cNvPr>
          <p:cNvSpPr>
            <a:spLocks noGrp="1"/>
          </p:cNvSpPr>
          <p:nvPr>
            <p:ph type="title"/>
          </p:nvPr>
        </p:nvSpPr>
        <p:spPr/>
        <p:txBody>
          <a:bodyPr/>
          <a:lstStyle/>
          <a:p>
            <a:r>
              <a:rPr lang="en-GB" b="1" dirty="0"/>
              <a:t>Introduction to Scrum: Problem</a:t>
            </a:r>
            <a:r>
              <a:rPr lang="it-IT" b="1" dirty="0"/>
              <a:t> </a:t>
            </a:r>
            <a:r>
              <a:rPr lang="en-GB" b="1" dirty="0"/>
              <a:t>overview</a:t>
            </a:r>
          </a:p>
        </p:txBody>
      </p:sp>
      <p:sp>
        <p:nvSpPr>
          <p:cNvPr id="4" name="Segnaposto testo 3">
            <a:extLst>
              <a:ext uri="{FF2B5EF4-FFF2-40B4-BE49-F238E27FC236}">
                <a16:creationId xmlns:a16="http://schemas.microsoft.com/office/drawing/2014/main" id="{090A29B8-E69D-49D8-9B5D-BD863113ECA0}"/>
              </a:ext>
            </a:extLst>
          </p:cNvPr>
          <p:cNvSpPr>
            <a:spLocks noGrp="1"/>
          </p:cNvSpPr>
          <p:nvPr>
            <p:ph type="body" idx="1"/>
          </p:nvPr>
        </p:nvSpPr>
        <p:spPr/>
        <p:txBody>
          <a:bodyPr/>
          <a:lstStyle/>
          <a:p>
            <a:r>
              <a:rPr lang="en-GB" b="1" dirty="0"/>
              <a:t>Staff involved in Scrum</a:t>
            </a:r>
            <a:endParaRPr lang="en-GB" dirty="0"/>
          </a:p>
        </p:txBody>
      </p:sp>
      <p:sp>
        <p:nvSpPr>
          <p:cNvPr id="3" name="Segnaposto contenuto 2">
            <a:extLst>
              <a:ext uri="{FF2B5EF4-FFF2-40B4-BE49-F238E27FC236}">
                <a16:creationId xmlns:a16="http://schemas.microsoft.com/office/drawing/2014/main" id="{BA13A9BA-E57E-4F3F-8C7B-0046CFDC6EAB}"/>
              </a:ext>
            </a:extLst>
          </p:cNvPr>
          <p:cNvSpPr>
            <a:spLocks noGrp="1"/>
          </p:cNvSpPr>
          <p:nvPr>
            <p:ph sz="half" idx="2"/>
          </p:nvPr>
        </p:nvSpPr>
        <p:spPr/>
        <p:txBody>
          <a:bodyPr anchor="ctr">
            <a:normAutofit fontScale="92500" lnSpcReduction="20000"/>
          </a:bodyPr>
          <a:lstStyle/>
          <a:p>
            <a:pPr>
              <a:buFont typeface="Courier New" panose="02070309020205020404" pitchFamily="49" charset="0"/>
              <a:buChar char="o"/>
            </a:pPr>
            <a:endParaRPr lang="en-US" dirty="0"/>
          </a:p>
          <a:p>
            <a:pPr>
              <a:buFont typeface="Courier New" panose="02070309020205020404" pitchFamily="49" charset="0"/>
              <a:buChar char="o"/>
            </a:pPr>
            <a:r>
              <a:rPr lang="en-US" dirty="0"/>
              <a:t> Level of understanding</a:t>
            </a:r>
          </a:p>
          <a:p>
            <a:pPr>
              <a:buFont typeface="Courier New" panose="02070309020205020404" pitchFamily="49" charset="0"/>
              <a:buChar char="o"/>
            </a:pPr>
            <a:r>
              <a:rPr lang="en-US" dirty="0"/>
              <a:t> Estimated working time</a:t>
            </a:r>
          </a:p>
          <a:p>
            <a:pPr>
              <a:buFont typeface="Courier New" panose="02070309020205020404" pitchFamily="49" charset="0"/>
              <a:buChar char="o"/>
            </a:pPr>
            <a:r>
              <a:rPr lang="en-US" dirty="0"/>
              <a:t> Technical complexity</a:t>
            </a:r>
          </a:p>
          <a:p>
            <a:pPr>
              <a:buFont typeface="Courier New" panose="02070309020205020404" pitchFamily="49" charset="0"/>
              <a:buChar char="o"/>
            </a:pPr>
            <a:r>
              <a:rPr lang="en-US" dirty="0"/>
              <a:t> Level of dependency with other PBIs</a:t>
            </a:r>
          </a:p>
          <a:p>
            <a:pPr>
              <a:buFont typeface="Courier New" panose="02070309020205020404" pitchFamily="49" charset="0"/>
              <a:buChar char="o"/>
            </a:pPr>
            <a:r>
              <a:rPr lang="en-US" dirty="0"/>
              <a:t> Time constraint</a:t>
            </a:r>
          </a:p>
          <a:p>
            <a:pPr>
              <a:buFont typeface="Courier New" panose="02070309020205020404" pitchFamily="49" charset="0"/>
              <a:buChar char="o"/>
            </a:pPr>
            <a:r>
              <a:rPr lang="en-US" dirty="0"/>
              <a:t> Level of reusability of PBI</a:t>
            </a:r>
          </a:p>
          <a:p>
            <a:pPr>
              <a:buFont typeface="Courier New" panose="02070309020205020404" pitchFamily="49" charset="0"/>
              <a:buChar char="o"/>
            </a:pPr>
            <a:r>
              <a:rPr lang="en-US" dirty="0"/>
              <a:t> Number of PBI priority revisions</a:t>
            </a:r>
          </a:p>
          <a:p>
            <a:pPr>
              <a:buFont typeface="Courier New" panose="02070309020205020404" pitchFamily="49" charset="0"/>
              <a:buChar char="o"/>
            </a:pPr>
            <a:r>
              <a:rPr lang="en-US" dirty="0"/>
              <a:t> Number of similar PBIs accomplished</a:t>
            </a:r>
          </a:p>
          <a:p>
            <a:pPr>
              <a:buFont typeface="Courier New" panose="02070309020205020404" pitchFamily="49" charset="0"/>
              <a:buChar char="o"/>
            </a:pPr>
            <a:endParaRPr lang="en-GB" dirty="0"/>
          </a:p>
        </p:txBody>
      </p:sp>
      <p:sp>
        <p:nvSpPr>
          <p:cNvPr id="5" name="Segnaposto testo 4">
            <a:extLst>
              <a:ext uri="{FF2B5EF4-FFF2-40B4-BE49-F238E27FC236}">
                <a16:creationId xmlns:a16="http://schemas.microsoft.com/office/drawing/2014/main" id="{471355C5-15A5-455D-A0FC-02E2CEA0D46B}"/>
              </a:ext>
            </a:extLst>
          </p:cNvPr>
          <p:cNvSpPr>
            <a:spLocks noGrp="1"/>
          </p:cNvSpPr>
          <p:nvPr>
            <p:ph type="body" sz="quarter" idx="3"/>
          </p:nvPr>
        </p:nvSpPr>
        <p:spPr/>
        <p:txBody>
          <a:bodyPr/>
          <a:lstStyle/>
          <a:p>
            <a:r>
              <a:rPr lang="en-GB" b="1" dirty="0"/>
              <a:t>CEO</a:t>
            </a:r>
          </a:p>
        </p:txBody>
      </p:sp>
      <p:sp>
        <p:nvSpPr>
          <p:cNvPr id="6" name="Segnaposto contenuto 5">
            <a:extLst>
              <a:ext uri="{FF2B5EF4-FFF2-40B4-BE49-F238E27FC236}">
                <a16:creationId xmlns:a16="http://schemas.microsoft.com/office/drawing/2014/main" id="{18E4915B-EF2D-4D14-AC6B-5E80CC581FC4}"/>
              </a:ext>
            </a:extLst>
          </p:cNvPr>
          <p:cNvSpPr>
            <a:spLocks noGrp="1"/>
          </p:cNvSpPr>
          <p:nvPr>
            <p:ph sz="quarter" idx="4"/>
          </p:nvPr>
        </p:nvSpPr>
        <p:spPr/>
        <p:txBody>
          <a:bodyPr/>
          <a:lstStyle/>
          <a:p>
            <a:pPr>
              <a:buFont typeface="Courier New" panose="02070309020205020404" pitchFamily="49" charset="0"/>
              <a:buChar char="o"/>
            </a:pPr>
            <a:r>
              <a:rPr lang="en-US" dirty="0"/>
              <a:t> Return on investment (ROI)</a:t>
            </a:r>
          </a:p>
          <a:p>
            <a:pPr>
              <a:buFont typeface="Courier New" panose="02070309020205020404" pitchFamily="49" charset="0"/>
              <a:buChar char="o"/>
            </a:pPr>
            <a:r>
              <a:rPr lang="en-US" dirty="0"/>
              <a:t> Level of impact on brand or reputation</a:t>
            </a:r>
          </a:p>
          <a:p>
            <a:pPr>
              <a:buFont typeface="Courier New" panose="02070309020205020404" pitchFamily="49" charset="0"/>
              <a:buChar char="o"/>
            </a:pPr>
            <a:r>
              <a:rPr lang="en-US" dirty="0"/>
              <a:t> Level of competitive advantage</a:t>
            </a:r>
            <a:endParaRPr lang="en-GB" dirty="0"/>
          </a:p>
          <a:p>
            <a:endParaRPr lang="en-GB" dirty="0"/>
          </a:p>
        </p:txBody>
      </p:sp>
    </p:spTree>
    <p:extLst>
      <p:ext uri="{BB962C8B-B14F-4D97-AF65-F5344CB8AC3E}">
        <p14:creationId xmlns:p14="http://schemas.microsoft.com/office/powerpoint/2010/main" val="95728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6F30B2-5283-41F6-9E40-F61E3EE11B34}"/>
              </a:ext>
            </a:extLst>
          </p:cNvPr>
          <p:cNvSpPr>
            <a:spLocks noGrp="1"/>
          </p:cNvSpPr>
          <p:nvPr>
            <p:ph type="title"/>
          </p:nvPr>
        </p:nvSpPr>
        <p:spPr/>
        <p:txBody>
          <a:bodyPr/>
          <a:lstStyle/>
          <a:p>
            <a:r>
              <a:rPr lang="en-GB" b="1" dirty="0"/>
              <a:t>Introduction to Scrum: Problem</a:t>
            </a:r>
            <a:r>
              <a:rPr lang="it-IT" b="1" dirty="0"/>
              <a:t> </a:t>
            </a:r>
            <a:r>
              <a:rPr lang="en-GB" b="1" dirty="0"/>
              <a:t>overview</a:t>
            </a:r>
          </a:p>
        </p:txBody>
      </p:sp>
      <p:sp>
        <p:nvSpPr>
          <p:cNvPr id="7" name="Segnaposto testo 6">
            <a:extLst>
              <a:ext uri="{FF2B5EF4-FFF2-40B4-BE49-F238E27FC236}">
                <a16:creationId xmlns:a16="http://schemas.microsoft.com/office/drawing/2014/main" id="{31A5B041-AE65-43A8-A117-3ADDA3AA7AB7}"/>
              </a:ext>
            </a:extLst>
          </p:cNvPr>
          <p:cNvSpPr>
            <a:spLocks noGrp="1"/>
          </p:cNvSpPr>
          <p:nvPr>
            <p:ph type="body" idx="1"/>
          </p:nvPr>
        </p:nvSpPr>
        <p:spPr/>
        <p:txBody>
          <a:bodyPr/>
          <a:lstStyle/>
          <a:p>
            <a:r>
              <a:rPr lang="it-IT" b="1" dirty="0"/>
              <a:t>Marketing </a:t>
            </a:r>
            <a:r>
              <a:rPr lang="en-GB" b="1" dirty="0"/>
              <a:t>Department</a:t>
            </a:r>
          </a:p>
        </p:txBody>
      </p:sp>
      <p:sp>
        <p:nvSpPr>
          <p:cNvPr id="3" name="Segnaposto contenuto 2">
            <a:extLst>
              <a:ext uri="{FF2B5EF4-FFF2-40B4-BE49-F238E27FC236}">
                <a16:creationId xmlns:a16="http://schemas.microsoft.com/office/drawing/2014/main" id="{84198EFD-0A77-441E-915E-38407F2B39D4}"/>
              </a:ext>
            </a:extLst>
          </p:cNvPr>
          <p:cNvSpPr>
            <a:spLocks noGrp="1"/>
          </p:cNvSpPr>
          <p:nvPr>
            <p:ph sz="half" idx="2"/>
          </p:nvPr>
        </p:nvSpPr>
        <p:spPr/>
        <p:txBody>
          <a:bodyPr anchor="ctr"/>
          <a:lstStyle/>
          <a:p>
            <a:pPr>
              <a:buFont typeface="Courier New" panose="02070309020205020404" pitchFamily="49" charset="0"/>
              <a:buChar char="o"/>
            </a:pPr>
            <a:r>
              <a:rPr lang="en-US" dirty="0"/>
              <a:t> Level of importance for the market, collected from social networks</a:t>
            </a:r>
          </a:p>
          <a:p>
            <a:pPr>
              <a:buFont typeface="Courier New" panose="02070309020205020404" pitchFamily="49" charset="0"/>
              <a:buChar char="o"/>
            </a:pPr>
            <a:r>
              <a:rPr lang="en-US" dirty="0"/>
              <a:t> Level of importance for the market, collected from interviews</a:t>
            </a:r>
          </a:p>
        </p:txBody>
      </p:sp>
      <p:sp>
        <p:nvSpPr>
          <p:cNvPr id="8" name="Segnaposto testo 7">
            <a:extLst>
              <a:ext uri="{FF2B5EF4-FFF2-40B4-BE49-F238E27FC236}">
                <a16:creationId xmlns:a16="http://schemas.microsoft.com/office/drawing/2014/main" id="{662EECD8-0128-4B09-B497-01D7710FED9A}"/>
              </a:ext>
            </a:extLst>
          </p:cNvPr>
          <p:cNvSpPr>
            <a:spLocks noGrp="1"/>
          </p:cNvSpPr>
          <p:nvPr>
            <p:ph type="body" sz="quarter" idx="3"/>
          </p:nvPr>
        </p:nvSpPr>
        <p:spPr/>
        <p:txBody>
          <a:bodyPr/>
          <a:lstStyle/>
          <a:p>
            <a:r>
              <a:rPr lang="en-GB" b="1" dirty="0"/>
              <a:t>customers</a:t>
            </a:r>
          </a:p>
        </p:txBody>
      </p:sp>
      <p:sp>
        <p:nvSpPr>
          <p:cNvPr id="9" name="Segnaposto contenuto 8">
            <a:extLst>
              <a:ext uri="{FF2B5EF4-FFF2-40B4-BE49-F238E27FC236}">
                <a16:creationId xmlns:a16="http://schemas.microsoft.com/office/drawing/2014/main" id="{BE329F5F-B630-4EF4-A588-0DBB63F16145}"/>
              </a:ext>
            </a:extLst>
          </p:cNvPr>
          <p:cNvSpPr>
            <a:spLocks noGrp="1"/>
          </p:cNvSpPr>
          <p:nvPr>
            <p:ph sz="quarter" idx="4"/>
          </p:nvPr>
        </p:nvSpPr>
        <p:spPr/>
        <p:txBody>
          <a:bodyPr anchor="ctr"/>
          <a:lstStyle/>
          <a:p>
            <a:pPr>
              <a:buFont typeface="Courier New" panose="02070309020205020404" pitchFamily="49" charset="0"/>
              <a:buChar char="o"/>
            </a:pPr>
            <a:r>
              <a:rPr lang="en-GB" dirty="0"/>
              <a:t> </a:t>
            </a:r>
            <a:r>
              <a:rPr lang="en-US" dirty="0"/>
              <a:t>Level of importance for customer 1</a:t>
            </a:r>
          </a:p>
          <a:p>
            <a:pPr>
              <a:buFont typeface="Courier New" panose="02070309020205020404" pitchFamily="49" charset="0"/>
              <a:buChar char="o"/>
            </a:pPr>
            <a:r>
              <a:rPr lang="en-US" dirty="0"/>
              <a:t> …</a:t>
            </a:r>
          </a:p>
          <a:p>
            <a:pPr>
              <a:buFont typeface="Courier New" panose="02070309020205020404" pitchFamily="49" charset="0"/>
              <a:buChar char="o"/>
            </a:pPr>
            <a:r>
              <a:rPr lang="en-US" dirty="0"/>
              <a:t> Level of importance for customer </a:t>
            </a:r>
            <a:r>
              <a:rPr lang="en-US" i="1" dirty="0"/>
              <a:t>n</a:t>
            </a:r>
            <a:endParaRPr lang="en-GB" i="1" dirty="0"/>
          </a:p>
        </p:txBody>
      </p:sp>
    </p:spTree>
    <p:extLst>
      <p:ext uri="{BB962C8B-B14F-4D97-AF65-F5344CB8AC3E}">
        <p14:creationId xmlns:p14="http://schemas.microsoft.com/office/powerpoint/2010/main" val="351243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6573D-DB01-4EC5-8E6A-23D98C7050DF}"/>
              </a:ext>
            </a:extLst>
          </p:cNvPr>
          <p:cNvSpPr>
            <a:spLocks noGrp="1"/>
          </p:cNvSpPr>
          <p:nvPr>
            <p:ph type="title"/>
          </p:nvPr>
        </p:nvSpPr>
        <p:spPr/>
        <p:txBody>
          <a:bodyPr/>
          <a:lstStyle/>
          <a:p>
            <a:r>
              <a:rPr lang="en-GB" b="1" dirty="0"/>
              <a:t>Introduction to Scrum: Problem</a:t>
            </a:r>
            <a:r>
              <a:rPr lang="it-IT" b="1" dirty="0"/>
              <a:t> </a:t>
            </a:r>
            <a:r>
              <a:rPr lang="en-GB" b="1" dirty="0"/>
              <a:t>statement</a:t>
            </a:r>
            <a:endParaRPr lang="en-GB" dirty="0"/>
          </a:p>
        </p:txBody>
      </p:sp>
      <p:sp>
        <p:nvSpPr>
          <p:cNvPr id="3" name="Segnaposto contenuto 2">
            <a:extLst>
              <a:ext uri="{FF2B5EF4-FFF2-40B4-BE49-F238E27FC236}">
                <a16:creationId xmlns:a16="http://schemas.microsoft.com/office/drawing/2014/main" id="{B129FBA3-59CF-458D-90DD-6A2D359EEB7E}"/>
              </a:ext>
            </a:extLst>
          </p:cNvPr>
          <p:cNvSpPr>
            <a:spLocks noGrp="1"/>
          </p:cNvSpPr>
          <p:nvPr>
            <p:ph idx="1"/>
          </p:nvPr>
        </p:nvSpPr>
        <p:spPr/>
        <p:txBody>
          <a:bodyPr anchor="ctr">
            <a:normAutofit/>
          </a:bodyPr>
          <a:lstStyle/>
          <a:p>
            <a:pPr marL="0" indent="0" algn="ctr">
              <a:buNone/>
            </a:pPr>
            <a:r>
              <a:rPr lang="en-US" sz="2800" dirty="0"/>
              <a:t>How can Product Owner make a good multidimensional analysis to make a good prioritization ?</a:t>
            </a:r>
            <a:endParaRPr lang="en-GB" sz="2800" dirty="0"/>
          </a:p>
        </p:txBody>
      </p:sp>
    </p:spTree>
    <p:extLst>
      <p:ext uri="{BB962C8B-B14F-4D97-AF65-F5344CB8AC3E}">
        <p14:creationId xmlns:p14="http://schemas.microsoft.com/office/powerpoint/2010/main" val="13115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439D09-914B-4090-AF7E-3529208DEC96}"/>
              </a:ext>
            </a:extLst>
          </p:cNvPr>
          <p:cNvSpPr>
            <a:spLocks noGrp="1"/>
          </p:cNvSpPr>
          <p:nvPr>
            <p:ph type="title"/>
          </p:nvPr>
        </p:nvSpPr>
        <p:spPr/>
        <p:txBody>
          <a:bodyPr/>
          <a:lstStyle/>
          <a:p>
            <a:r>
              <a:rPr lang="en-GB" b="1" dirty="0"/>
              <a:t>Introduction to Scrum: Solution overview</a:t>
            </a:r>
            <a:endParaRPr lang="en-GB" dirty="0"/>
          </a:p>
        </p:txBody>
      </p:sp>
      <p:sp>
        <p:nvSpPr>
          <p:cNvPr id="13" name="Segnaposto testo 12">
            <a:extLst>
              <a:ext uri="{FF2B5EF4-FFF2-40B4-BE49-F238E27FC236}">
                <a16:creationId xmlns:a16="http://schemas.microsoft.com/office/drawing/2014/main" id="{273CBF75-9ABD-4AD1-B181-263F3E6B5B37}"/>
              </a:ext>
            </a:extLst>
          </p:cNvPr>
          <p:cNvSpPr>
            <a:spLocks noGrp="1"/>
          </p:cNvSpPr>
          <p:nvPr>
            <p:ph type="body" idx="1"/>
          </p:nvPr>
        </p:nvSpPr>
        <p:spPr/>
        <p:txBody>
          <a:bodyPr/>
          <a:lstStyle/>
          <a:p>
            <a:r>
              <a:rPr lang="en-GB" b="1" dirty="0"/>
              <a:t>My solution</a:t>
            </a:r>
          </a:p>
        </p:txBody>
      </p:sp>
      <p:sp>
        <p:nvSpPr>
          <p:cNvPr id="11" name="Segnaposto contenuto 10">
            <a:extLst>
              <a:ext uri="{FF2B5EF4-FFF2-40B4-BE49-F238E27FC236}">
                <a16:creationId xmlns:a16="http://schemas.microsoft.com/office/drawing/2014/main" id="{FC394ACA-7CF0-4F4E-A71F-9587A2CC54C1}"/>
              </a:ext>
            </a:extLst>
          </p:cNvPr>
          <p:cNvSpPr>
            <a:spLocks noGrp="1"/>
          </p:cNvSpPr>
          <p:nvPr>
            <p:ph sz="half" idx="2"/>
          </p:nvPr>
        </p:nvSpPr>
        <p:spPr/>
        <p:txBody>
          <a:bodyPr anchor="ctr"/>
          <a:lstStyle/>
          <a:p>
            <a:pPr marL="0" indent="0">
              <a:buNone/>
            </a:pPr>
            <a:r>
              <a:rPr lang="en-US" dirty="0"/>
              <a:t>I would propose a </a:t>
            </a:r>
            <a:r>
              <a:rPr lang="en-US" b="1" dirty="0"/>
              <a:t>semi-automatic</a:t>
            </a:r>
            <a:r>
              <a:rPr lang="en-US" dirty="0"/>
              <a:t> solution that combines the product owner's experience with one of :</a:t>
            </a:r>
          </a:p>
          <a:p>
            <a:pPr>
              <a:buFont typeface="Courier New" panose="02070309020205020404" pitchFamily="49" charset="0"/>
              <a:buChar char="o"/>
            </a:pPr>
            <a:r>
              <a:rPr lang="en-US" dirty="0"/>
              <a:t>Single-Layer Perceptron</a:t>
            </a:r>
          </a:p>
          <a:p>
            <a:pPr>
              <a:buFont typeface="Courier New" panose="02070309020205020404" pitchFamily="49" charset="0"/>
              <a:buChar char="o"/>
            </a:pPr>
            <a:r>
              <a:rPr lang="en-US" dirty="0"/>
              <a:t>Multi-Layer Perceptron (2-Layer)</a:t>
            </a:r>
          </a:p>
          <a:p>
            <a:pPr marL="0" indent="0">
              <a:buNone/>
            </a:pPr>
            <a:r>
              <a:rPr lang="en-US" dirty="0"/>
              <a:t>This solution is able to consider n dimensions. The ultimate goal is to shape the thinking of the product owner using a machine learning model.</a:t>
            </a:r>
            <a:endParaRPr lang="en-GB" dirty="0"/>
          </a:p>
        </p:txBody>
      </p:sp>
      <p:sp>
        <p:nvSpPr>
          <p:cNvPr id="14" name="Segnaposto testo 13">
            <a:extLst>
              <a:ext uri="{FF2B5EF4-FFF2-40B4-BE49-F238E27FC236}">
                <a16:creationId xmlns:a16="http://schemas.microsoft.com/office/drawing/2014/main" id="{21EFC5F0-72E6-4799-A6CE-7092384E6930}"/>
              </a:ext>
            </a:extLst>
          </p:cNvPr>
          <p:cNvSpPr>
            <a:spLocks noGrp="1"/>
          </p:cNvSpPr>
          <p:nvPr>
            <p:ph type="body" sz="quarter" idx="3"/>
          </p:nvPr>
        </p:nvSpPr>
        <p:spPr/>
        <p:txBody>
          <a:bodyPr/>
          <a:lstStyle/>
          <a:p>
            <a:r>
              <a:rPr lang="en-GB" b="1" dirty="0"/>
              <a:t>State of art </a:t>
            </a:r>
            <a:r>
              <a:rPr lang="en-GB" b="1" dirty="0" err="1"/>
              <a:t>solutionS</a:t>
            </a:r>
            <a:endParaRPr lang="en-GB" b="1" dirty="0"/>
          </a:p>
        </p:txBody>
      </p:sp>
      <p:sp>
        <p:nvSpPr>
          <p:cNvPr id="15" name="Segnaposto contenuto 14">
            <a:extLst>
              <a:ext uri="{FF2B5EF4-FFF2-40B4-BE49-F238E27FC236}">
                <a16:creationId xmlns:a16="http://schemas.microsoft.com/office/drawing/2014/main" id="{BD17315A-578A-4B9A-826D-12A09C8DD569}"/>
              </a:ext>
            </a:extLst>
          </p:cNvPr>
          <p:cNvSpPr>
            <a:spLocks noGrp="1"/>
          </p:cNvSpPr>
          <p:nvPr>
            <p:ph sz="quarter" idx="4"/>
          </p:nvPr>
        </p:nvSpPr>
        <p:spPr/>
        <p:txBody>
          <a:bodyPr anchor="ctr"/>
          <a:lstStyle/>
          <a:p>
            <a:r>
              <a:rPr lang="en-US" dirty="0"/>
              <a:t>They use a simple multiplication of </a:t>
            </a:r>
            <a:r>
              <a:rPr lang="en-US" b="1" dirty="0"/>
              <a:t>2</a:t>
            </a:r>
            <a:r>
              <a:rPr lang="en-US" dirty="0"/>
              <a:t> or at most </a:t>
            </a:r>
            <a:r>
              <a:rPr lang="en-US" b="1" dirty="0"/>
              <a:t>3</a:t>
            </a:r>
            <a:r>
              <a:rPr lang="en-US" dirty="0"/>
              <a:t> features. </a:t>
            </a:r>
          </a:p>
          <a:p>
            <a:r>
              <a:rPr lang="en-US" dirty="0"/>
              <a:t>These methods put aside many aspects that should be kept in mind during the prioritization</a:t>
            </a:r>
            <a:endParaRPr lang="en-GB" dirty="0"/>
          </a:p>
        </p:txBody>
      </p:sp>
    </p:spTree>
    <p:extLst>
      <p:ext uri="{BB962C8B-B14F-4D97-AF65-F5344CB8AC3E}">
        <p14:creationId xmlns:p14="http://schemas.microsoft.com/office/powerpoint/2010/main" val="1787222194"/>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2985</TotalTime>
  <Words>1833</Words>
  <Application>Microsoft Office PowerPoint</Application>
  <PresentationFormat>Widescreen</PresentationFormat>
  <Paragraphs>384</Paragraphs>
  <Slides>49</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49</vt:i4>
      </vt:variant>
    </vt:vector>
  </HeadingPairs>
  <TitlesOfParts>
    <vt:vector size="57" baseType="lpstr">
      <vt:lpstr>Arial</vt:lpstr>
      <vt:lpstr>Calibri</vt:lpstr>
      <vt:lpstr>Calibri Light</vt:lpstr>
      <vt:lpstr>Cambria Math</vt:lpstr>
      <vt:lpstr>Courier New</vt:lpstr>
      <vt:lpstr>Times New Roman</vt:lpstr>
      <vt:lpstr>Wingdings</vt:lpstr>
      <vt:lpstr>Retrospettivo</vt:lpstr>
      <vt:lpstr>Prioritizing P.B.I.s</vt:lpstr>
      <vt:lpstr>Index</vt:lpstr>
      <vt:lpstr>Introduction to Scrum</vt:lpstr>
      <vt:lpstr>Introduction to Scrum: Problem overview</vt:lpstr>
      <vt:lpstr>Introduction to Scrum: Problem overview</vt:lpstr>
      <vt:lpstr>Introduction to Scrum: Problem overview</vt:lpstr>
      <vt:lpstr>Introduction to Scrum: Problem overview</vt:lpstr>
      <vt:lpstr>Introduction to Scrum: Problem statement</vt:lpstr>
      <vt:lpstr>Introduction to Scrum: Solution overview</vt:lpstr>
      <vt:lpstr>Introduction to Scrum: Solution overview</vt:lpstr>
      <vt:lpstr>Data Overview</vt:lpstr>
      <vt:lpstr>Data Overview</vt:lpstr>
      <vt:lpstr>Data Overview: Features pt.1</vt:lpstr>
      <vt:lpstr>Data Overview: Features pt.2</vt:lpstr>
      <vt:lpstr>Data Overview: Features pt.3</vt:lpstr>
      <vt:lpstr>Data Overview: Label</vt:lpstr>
      <vt:lpstr>Statistical Analysis </vt:lpstr>
      <vt:lpstr>Statistical Analysis : Normalization</vt:lpstr>
      <vt:lpstr>Statistical Analysis : Outliers detection</vt:lpstr>
      <vt:lpstr>Statistical Analysis : Outliers detection Level of reusability pt.1</vt:lpstr>
      <vt:lpstr>Statistical Analysis : Outliers detection Level of reusability pt.2</vt:lpstr>
      <vt:lpstr>Statistical Analysis : Outliers detection Work time pt.1</vt:lpstr>
      <vt:lpstr>Statistical Analysis : Outliers detection Work time pt.2</vt:lpstr>
      <vt:lpstr>Statistical Analysis : Outliers detection Number of similar PBIs accomplished pt.1</vt:lpstr>
      <vt:lpstr>Statistical Analysis : Outliers detection Number of similar PBIs accomplished pt.2</vt:lpstr>
      <vt:lpstr>Statistical Analysis : Outliers detection Level of impact  on brand or reputation pt.1</vt:lpstr>
      <vt:lpstr>Statistical Analysis : Outliers detection Level of impact  on brand or reputation pt.2</vt:lpstr>
      <vt:lpstr>Statistical Analysis : Outliers detection Level of impact  on brand or reputation pt.3</vt:lpstr>
      <vt:lpstr>Statistical Analysis : Outliers detection Level of competitive advantage pt.1</vt:lpstr>
      <vt:lpstr>Statistical Analysis : Outliers detection Level of competitive advantage pt.2</vt:lpstr>
      <vt:lpstr>Statistical Analysis : Outliers detection Level of competitive advantage pt.3</vt:lpstr>
      <vt:lpstr>Statistical Analysis : Correlation</vt:lpstr>
      <vt:lpstr>Modelling: Train and Test sets</vt:lpstr>
      <vt:lpstr>Modelling: Features selection- 1-feature visual selection pt.1</vt:lpstr>
      <vt:lpstr>Modelling: Features selection- 1-feature visual selection pt.2</vt:lpstr>
      <vt:lpstr>Modelling: Features selection- 1-feature visual selection pt.3</vt:lpstr>
      <vt:lpstr>Modelling: Features selection  Strategy</vt:lpstr>
      <vt:lpstr>Presentazione standard di PowerPoint</vt:lpstr>
      <vt:lpstr>Modelling: Perceptron Pre-processing</vt:lpstr>
      <vt:lpstr>Modelling: Perceptron Models details pt.1</vt:lpstr>
      <vt:lpstr>Modelling: Perceptron Models details pt.2</vt:lpstr>
      <vt:lpstr>Modelling: Multi-Layer Perceptron Models details pt.1</vt:lpstr>
      <vt:lpstr>Modelling: Multi-Layer Perceptron Models details pt.2</vt:lpstr>
      <vt:lpstr>Modelling: Models Evaluation</vt:lpstr>
      <vt:lpstr>Modelling: Models Comparison</vt:lpstr>
      <vt:lpstr>Modelling: Models Comparison Conclusions</vt:lpstr>
      <vt:lpstr>A general approach to explore the dataset and acquiring knowledge pt.1</vt:lpstr>
      <vt:lpstr>A general approach to explore the dataset and acquiring knowledge pt.2</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Prioritizing P.B.I.s</dc:title>
  <dc:creator>Davide Mastricci</dc:creator>
  <cp:lastModifiedBy>Davide Mastricci</cp:lastModifiedBy>
  <cp:revision>132</cp:revision>
  <dcterms:created xsi:type="dcterms:W3CDTF">2017-06-20T20:30:59Z</dcterms:created>
  <dcterms:modified xsi:type="dcterms:W3CDTF">2017-07-10T12:47:39Z</dcterms:modified>
</cp:coreProperties>
</file>