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47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81" r:id="rId18"/>
    <p:sldId id="3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4698" autoAdjust="0"/>
  </p:normalViewPr>
  <p:slideViewPr>
    <p:cSldViewPr>
      <p:cViewPr varScale="1">
        <p:scale>
          <a:sx n="66" d="100"/>
          <a:sy n="66" d="100"/>
        </p:scale>
        <p:origin x="193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F8EE6-F96B-4995-A332-D80AD60A75C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6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F6FE439-C49D-4EC1-BB5F-F12E4768289D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74D2745-A1BB-4740-B2A6-77A91BD6B24F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D82B56-AE6E-4339-A450-F4754EE48308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E04EE8-9791-44D9-8C72-CADA01B0B9BA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Copyright © 2009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4E0460-F78B-4751-ACD5-CB1FA823892D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7CA7694-521A-450C-9D96-31F4F6DC37F1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83768" y="214817"/>
            <a:ext cx="5736438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68793-EB06-4C2E-A344-050FACD6263B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FF30AE1-1730-442F-9262-909CF92DC89A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D5625C-EF98-48BD-8FC8-5BF7C67FC7BA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2647B38-CBE4-43F0-83C7-2BFE19C03D99}" type="datetime1">
              <a:rPr lang="en-US">
                <a:solidFill>
                  <a:prstClr val="black"/>
                </a:solidFill>
              </a:rPr>
              <a:pPr/>
              <a:t>4/15/2025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SIRAC/29-5-2020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2;p5">
            <a:extLst>
              <a:ext uri="{FF2B5EF4-FFF2-40B4-BE49-F238E27FC236}">
                <a16:creationId xmlns:a16="http://schemas.microsoft.com/office/drawing/2014/main" id="{44909106-E9FD-B340-07F3-E7E43E0C87E5}"/>
              </a:ext>
            </a:extLst>
          </p:cNvPr>
          <p:cNvSpPr/>
          <p:nvPr userDrawn="1"/>
        </p:nvSpPr>
        <p:spPr>
          <a:xfrm>
            <a:off x="0" y="6080760"/>
            <a:ext cx="838200" cy="790491"/>
          </a:xfrm>
          <a:prstGeom prst="rect">
            <a:avLst/>
          </a:prstGeom>
          <a:solidFill>
            <a:srgbClr val="A4253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38198" y="6356350"/>
            <a:ext cx="8305802" cy="514901"/>
            <a:chOff x="838198" y="6356350"/>
            <a:chExt cx="11353802" cy="514901"/>
          </a:xfrm>
        </p:grpSpPr>
        <p:sp>
          <p:nvSpPr>
            <p:cNvPr id="26" name="Google Shape;13;p5">
              <a:extLst>
                <a:ext uri="{FF2B5EF4-FFF2-40B4-BE49-F238E27FC236}">
                  <a16:creationId xmlns:a16="http://schemas.microsoft.com/office/drawing/2014/main" id="{EAAF044C-1D0D-0CFE-1234-30E94B876495}"/>
                </a:ext>
              </a:extLst>
            </p:cNvPr>
            <p:cNvSpPr/>
            <p:nvPr userDrawn="1"/>
          </p:nvSpPr>
          <p:spPr>
            <a:xfrm>
              <a:off x="10169610" y="6356350"/>
              <a:ext cx="2022390" cy="514900"/>
            </a:xfrm>
            <a:prstGeom prst="rect">
              <a:avLst/>
            </a:prstGeom>
            <a:solidFill>
              <a:srgbClr val="D9222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4;p5">
              <a:extLst>
                <a:ext uri="{FF2B5EF4-FFF2-40B4-BE49-F238E27FC236}">
                  <a16:creationId xmlns:a16="http://schemas.microsoft.com/office/drawing/2014/main" id="{5526ECCB-9585-9619-412C-AF7D491C3AAD}"/>
                </a:ext>
              </a:extLst>
            </p:cNvPr>
            <p:cNvSpPr/>
            <p:nvPr userDrawn="1"/>
          </p:nvSpPr>
          <p:spPr>
            <a:xfrm>
              <a:off x="838198" y="6356350"/>
              <a:ext cx="9331411" cy="514901"/>
            </a:xfrm>
            <a:prstGeom prst="rect">
              <a:avLst/>
            </a:prstGeom>
            <a:solidFill>
              <a:srgbClr val="A425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pic>
        <p:nvPicPr>
          <p:cNvPr id="31" name="Google Shape;21;p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3B2F81F-E84E-30FC-261A-95AAEEBA8CF0}"/>
              </a:ext>
            </a:extLst>
          </p:cNvPr>
          <p:cNvPicPr preferRelativeResize="0"/>
          <p:nvPr userDrawn="1"/>
        </p:nvPicPr>
        <p:blipFill rotWithShape="1">
          <a:blip r:embed="rId18">
            <a:alphaModFix/>
          </a:blip>
          <a:srcRect/>
          <a:stretch/>
        </p:blipFill>
        <p:spPr>
          <a:xfrm>
            <a:off x="8316416" y="117998"/>
            <a:ext cx="728472" cy="539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D7986D-061A-F5CB-481D-91C73FB5DBC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-7708" y="0"/>
            <a:ext cx="2563484" cy="81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517" y="1657479"/>
            <a:ext cx="8450966" cy="1470025"/>
          </a:xfrm>
        </p:spPr>
        <p:txBody>
          <a:bodyPr>
            <a:noAutofit/>
          </a:bodyPr>
          <a:lstStyle/>
          <a:p>
            <a:pPr algn="ctr"/>
            <a:r>
              <a:rPr lang="en-US" sz="5000" dirty="0">
                <a:solidFill>
                  <a:srgbClr val="C00000"/>
                </a:solidFill>
                <a:latin typeface="Marcellus" panose="020E0602050203020307"/>
              </a:rPr>
              <a:t>Evaluating the Impact of Cloud Computing on Accounting Firms</a:t>
            </a:r>
            <a:endParaRPr lang="en-IN" sz="5000" dirty="0">
              <a:solidFill>
                <a:srgbClr val="C00000"/>
              </a:solidFill>
              <a:latin typeface="Marcellus" panose="020E060205020302030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5996" y="3727995"/>
            <a:ext cx="68120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rPr>
              <a:t>Parth Sharma-16010122324</a:t>
            </a:r>
          </a:p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rPr>
              <a:t>Anubhav Kharkar- 16010122320</a:t>
            </a:r>
          </a:p>
          <a:p>
            <a:pPr algn="ctr"/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ira Sans" panose="020B0503050000020004" pitchFamily="34" charset="0"/>
              </a:rPr>
              <a:t>Kunj Nishar- 16010123810</a:t>
            </a:r>
          </a:p>
          <a:p>
            <a:pPr algn="ctr"/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3004-EEB2-EEC2-4B6F-5B95432F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A99-A08D-1DD3-80CB-322B281D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Case Studies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8A5C-666F-1154-3324-5ADC280C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Real-world case studies offer valuable insights into cloud adoption in accounting firms.</a:t>
            </a:r>
          </a:p>
          <a:p>
            <a:r>
              <a:rPr lang="en-US" dirty="0">
                <a:latin typeface="Fira Sans" panose="020B0503050000020004" pitchFamily="34" charset="0"/>
              </a:rPr>
              <a:t>These examples highlight both successes and challenges.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9C8E-FF0F-F7FF-0E97-E4D9F15B8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233D-034D-72B0-7721-B633341C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Case Study: Firm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D2B2-19B4-CB90-A084-3D4C0BDA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Firm X, a mid-sized firm, improved collaboration by transitioning to a cloud-based platform.</a:t>
            </a:r>
          </a:p>
          <a:p>
            <a:r>
              <a:rPr lang="en-US" dirty="0">
                <a:latin typeface="Fira Sans" panose="020B0503050000020004" pitchFamily="34" charset="0"/>
              </a:rPr>
              <a:t>This resulted in enhanced efficiency and scalability.</a:t>
            </a:r>
          </a:p>
          <a:p>
            <a:r>
              <a:rPr lang="en-US" dirty="0">
                <a:latin typeface="Fira Sans" panose="020B0503050000020004" pitchFamily="34" charset="0"/>
              </a:rPr>
              <a:t>The firm overcame initial staff resistance through training and communication.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5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76CD-D3AC-7481-225C-46920A59C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F004-E975-DE2A-F1D6-6AB32A53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Case Study: Firm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1AC0-BAA4-70E0-3491-D5E640BF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Firm Y, a tax consultancy, leveraged cloud scalability to manage peak season demands.</a:t>
            </a:r>
          </a:p>
          <a:p>
            <a:r>
              <a:rPr lang="en-US" dirty="0">
                <a:latin typeface="Fira Sans" panose="020B0503050000020004" pitchFamily="34" charset="0"/>
              </a:rPr>
              <a:t>This ensured smooth operations and optimized costs.</a:t>
            </a:r>
          </a:p>
          <a:p>
            <a:r>
              <a:rPr lang="en-US" dirty="0">
                <a:latin typeface="Fira Sans" panose="020B0503050000020004" pitchFamily="34" charset="0"/>
              </a:rPr>
              <a:t>They implemented proactive resource allocation based on data analysis.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6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3502-4CAE-2079-7706-79B72A70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AA21-1E4D-A001-03E7-237BA8EB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Case Study: Firm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E94A6-C766-F28E-45ED-73647B7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Firm Z, specializing in sensitive financial services, prioritized data security in its cloud adoption.</a:t>
            </a:r>
          </a:p>
          <a:p>
            <a:r>
              <a:rPr lang="en-US" dirty="0">
                <a:latin typeface="Fira Sans" panose="020B0503050000020004" pitchFamily="34" charset="0"/>
              </a:rPr>
              <a:t>The firm implemented robust security measures, enhancing data protection and client trust.</a:t>
            </a:r>
          </a:p>
          <a:p>
            <a:r>
              <a:rPr lang="en-US" dirty="0">
                <a:latin typeface="Fira Sans" panose="020B0503050000020004" pitchFamily="34" charset="0"/>
              </a:rPr>
              <a:t>They addressed client concerns through education and transparent communication.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74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D66B-92E5-0733-C745-0F385C4F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77D2-12F0-4B9B-D97A-8DDEA1C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7FE5-3295-6A0F-C626-6CE021DD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Emerging technologies like AI and ML will further enhance efficiency and scalability.</a:t>
            </a:r>
          </a:p>
          <a:p>
            <a:r>
              <a:rPr lang="en-US" dirty="0">
                <a:latin typeface="Fira Sans" panose="020B0503050000020004" pitchFamily="34" charset="0"/>
              </a:rPr>
              <a:t>Blockchain can streamline audits and ensure data integrity.</a:t>
            </a:r>
          </a:p>
          <a:p>
            <a:r>
              <a:rPr lang="en-US" dirty="0">
                <a:latin typeface="Fira Sans" panose="020B0503050000020004" pitchFamily="34" charset="0"/>
              </a:rPr>
              <a:t>Edge computing can improve real-time processing and data security.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6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CEFE-92B8-33F7-443D-2E3C84DF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DC44-7811-0584-C32D-6D6DC3AD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B4E3-2F9F-E4C2-AF7A-8C808618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Sans" panose="020B0503050000020004" pitchFamily="34" charset="0"/>
              </a:rPr>
              <a:t>Cloud computing offers transformative possibilities for accounting firms.</a:t>
            </a:r>
          </a:p>
          <a:p>
            <a:r>
              <a:rPr lang="en-US" dirty="0">
                <a:latin typeface="Fira Sans" panose="020B0503050000020004" pitchFamily="34" charset="0"/>
              </a:rPr>
              <a:t>It's crucial to balance efficiency and scalability with data security and risk management.</a:t>
            </a:r>
          </a:p>
          <a:p>
            <a:r>
              <a:rPr lang="en-US" dirty="0">
                <a:latin typeface="Fira Sans" panose="020B0503050000020004" pitchFamily="34" charset="0"/>
              </a:rPr>
              <a:t>Strategic adoption, customization, risk mitigation, and continuous innovation are key.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3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FD81-96C8-1DF9-4634-A5B140BC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38DA-A26F-2CB7-E2E9-0877EB6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8D90-09A7-8E02-95D3-6ECFF8BF4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4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0870"/>
            <a:ext cx="8229600" cy="1096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solidFill>
                  <a:srgbClr val="C00000"/>
                </a:solidFill>
                <a:latin typeface="Marcellu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21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7492A0-98F3-C2E8-6478-82519665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80870"/>
            <a:ext cx="8229600" cy="1096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solidFill>
                  <a:srgbClr val="C00000"/>
                </a:solidFill>
                <a:latin typeface="Marcellu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computing is revolutionizing how businesses manage and process data.</a:t>
            </a:r>
          </a:p>
          <a:p>
            <a:r>
              <a:rPr lang="en-US" dirty="0">
                <a:latin typeface="Fira Sans" panose="020B0503050000020004" pitchFamily="34" charset="0"/>
              </a:rPr>
              <a:t>In accounting, cloud adoption is reshaping traditional practices.</a:t>
            </a:r>
          </a:p>
          <a:p>
            <a:r>
              <a:rPr lang="en-US" dirty="0">
                <a:latin typeface="Fira Sans" panose="020B0503050000020004" pitchFamily="34" charset="0"/>
              </a:rPr>
              <a:t>This offers new opportunities for efficiency, scalability, and data security.</a:t>
            </a:r>
          </a:p>
          <a:p>
            <a:r>
              <a:rPr lang="en-US" dirty="0">
                <a:latin typeface="Fira Sans" panose="020B0503050000020004" pitchFamily="34" charset="0"/>
              </a:rPr>
              <a:t>This review explores the impact of cloud computing on accounting firms.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5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computing delivers computing services—storage, processing power, applications—over the internet.</a:t>
            </a:r>
          </a:p>
          <a:p>
            <a:r>
              <a:rPr lang="en-US" dirty="0">
                <a:latin typeface="Fira Sans" panose="020B0503050000020004" pitchFamily="34" charset="0"/>
              </a:rPr>
              <a:t>Instead of local servers, firms use on-demand computing resources via remote servers.</a:t>
            </a:r>
          </a:p>
          <a:p>
            <a:r>
              <a:rPr lang="en-US" dirty="0">
                <a:latin typeface="Fira Sans" panose="020B0503050000020004" pitchFamily="34" charset="0"/>
              </a:rPr>
              <a:t>Accounting firms are transitioning from on-premises software to web-based applications.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61631-2FF9-2251-0D33-C3F082C47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D613-FA36-9C93-E1D9-AB80D03E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Drivers of Cloud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3A88-7B12-FDF3-5356-24F158D8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solutions are cost-effective, reducing the need for hardware investments and maintenance.</a:t>
            </a:r>
          </a:p>
          <a:p>
            <a:r>
              <a:rPr lang="en-US" dirty="0">
                <a:latin typeface="Fira Sans" panose="020B0503050000020004" pitchFamily="34" charset="0"/>
              </a:rPr>
              <a:t>Cloud services offer scalability, allowing firms to adapt to changing workloads.</a:t>
            </a:r>
          </a:p>
          <a:p>
            <a:r>
              <a:rPr lang="en-US" dirty="0">
                <a:latin typeface="Fira Sans" panose="020B0503050000020004" pitchFamily="34" charset="0"/>
              </a:rPr>
              <a:t>Cloud computing enables remote work and provides access to financial data from any location.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8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D0497-5A1F-F8D7-D5C8-F78DCE37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9FE-CB85-7B6D-7E05-E45EC81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Efficiency 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CCBF-A09B-955A-2A36-CED6F735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computing enhances efficiency by optimizing tasks and automating processes.</a:t>
            </a:r>
          </a:p>
          <a:p>
            <a:r>
              <a:rPr lang="en-US" dirty="0">
                <a:latin typeface="Fira Sans" panose="020B0503050000020004" pitchFamily="34" charset="0"/>
              </a:rPr>
              <a:t>Automation of data entry and processing reduces errors and accelerates information processing.</a:t>
            </a:r>
          </a:p>
          <a:p>
            <a:r>
              <a:rPr lang="en-US" dirty="0">
                <a:latin typeface="Fira Sans" panose="020B0503050000020004" pitchFamily="34" charset="0"/>
              </a:rPr>
              <a:t>Cloud platforms facilitate real-time collaboration among accounting teams.</a:t>
            </a:r>
          </a:p>
          <a:p>
            <a:r>
              <a:rPr lang="en-US" dirty="0">
                <a:latin typeface="Fira Sans" panose="020B0503050000020004" pitchFamily="34" charset="0"/>
              </a:rPr>
              <a:t>Cloud computing improves communication and interaction between accountants and clients.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F230-09DA-7A77-F830-215A690C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6962-60DF-FDE6-2561-5E9A38FF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Scalability Benefits</a:t>
            </a:r>
            <a:endParaRPr lang="en-IN" sz="4000" b="1" dirty="0">
              <a:latin typeface="Marcellus" panose="020E060205020302030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1C48-1591-95ED-C7D5-566F2E2F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computing provides scalability, enabling firms to adapt to evolving business needs.</a:t>
            </a:r>
          </a:p>
          <a:p>
            <a:r>
              <a:rPr lang="en-US" dirty="0">
                <a:latin typeface="Fira Sans" panose="020B0503050000020004" pitchFamily="34" charset="0"/>
              </a:rPr>
              <a:t>Cloud solutions offer flexibility in resource allocation, allowing firms to scale resources up or down.</a:t>
            </a:r>
          </a:p>
          <a:p>
            <a:r>
              <a:rPr lang="en-US" dirty="0">
                <a:latin typeface="Fira Sans" panose="020B0503050000020004" pitchFamily="34" charset="0"/>
              </a:rPr>
              <a:t>Scalability in the cloud is cost-effective, with pay-as-you-go models optimizing expenses.</a:t>
            </a:r>
          </a:p>
          <a:p>
            <a:r>
              <a:rPr lang="en-US" dirty="0">
                <a:latin typeface="Fira Sans" panose="020B0503050000020004" pitchFamily="34" charset="0"/>
              </a:rPr>
              <a:t>Cloud computing improves accessibility, supporting remote work and collaboration.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6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1F1F4-282A-7347-5CAE-791C27132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C99F-5CC9-6288-176A-EC042A92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31BA-DCDB-C862-5C46-17903E4D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Data security is a crucial consideration in cloud computing.</a:t>
            </a:r>
          </a:p>
          <a:p>
            <a:r>
              <a:rPr lang="en-US" dirty="0">
                <a:latin typeface="Fira Sans" panose="020B0503050000020004" pitchFamily="34" charset="0"/>
              </a:rPr>
              <a:t>Key aspects include robust encryption, secure data transmission, data backup, and disaster recovery.</a:t>
            </a:r>
          </a:p>
          <a:p>
            <a:r>
              <a:rPr lang="en-US" dirty="0">
                <a:latin typeface="Fira Sans" panose="020B0503050000020004" pitchFamily="34" charset="0"/>
              </a:rPr>
              <a:t>Encryption protects data during transmission and storage.</a:t>
            </a:r>
          </a:p>
          <a:p>
            <a:r>
              <a:rPr lang="en-US" dirty="0">
                <a:latin typeface="Fira Sans" panose="020B0503050000020004" pitchFamily="34" charset="0"/>
              </a:rPr>
              <a:t>Data backup and disaster recovery ensure business continuity and prevent data loss.</a:t>
            </a: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5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96C88-206A-F0B9-902C-29E88C6C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603-6ED9-986F-E7B3-D8812CF7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Challenges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12E6-DFDE-37A4-7683-720CC7D9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Cloud adoption presents challenges and risks, including data privacy concerns.</a:t>
            </a:r>
          </a:p>
          <a:p>
            <a:r>
              <a:rPr lang="en-US" dirty="0">
                <a:latin typeface="Fira Sans" panose="020B0503050000020004" pitchFamily="34" charset="0"/>
              </a:rPr>
              <a:t>Ensuring reliability and minimizing downtime are critical considerations.</a:t>
            </a:r>
          </a:p>
          <a:p>
            <a:r>
              <a:rPr lang="en-US" dirty="0">
                <a:latin typeface="Fira Sans" panose="020B0503050000020004" pitchFamily="34" charset="0"/>
              </a:rPr>
              <a:t>Accounting firms must navigate data privacy regulations and protect client data.</a:t>
            </a:r>
          </a:p>
          <a:p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5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EF895-CDDD-6819-F36B-042B0AC8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0911-1D44-96E5-5014-9FAA92E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Marcellus" panose="020E0602050203020307"/>
              </a:rPr>
              <a:t>Regulatory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9FEA-9DFE-4041-EAD6-7F61B944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Regulatory compliance is crucial for accounting firms using cloud-based solutions.</a:t>
            </a:r>
          </a:p>
          <a:p>
            <a:r>
              <a:rPr lang="en-US" dirty="0">
                <a:latin typeface="Fira Sans" panose="020B0503050000020004" pitchFamily="34" charset="0"/>
              </a:rPr>
              <a:t>Firms must adhere to industry-specific regulations and data protection laws.</a:t>
            </a:r>
          </a:p>
          <a:p>
            <a:r>
              <a:rPr lang="en-US" dirty="0">
                <a:latin typeface="Fira Sans" panose="020B0503050000020004" pitchFamily="34" charset="0"/>
              </a:rPr>
              <a:t>Selecting compliant cloud service providers and implementing robust security measures are essential.</a:t>
            </a:r>
          </a:p>
          <a:p>
            <a:pPr marL="0" indent="0">
              <a:buNone/>
            </a:pPr>
            <a:endParaRPr lang="en-IN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1767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611</Words>
  <Application>Microsoft Office PowerPoint</Application>
  <PresentationFormat>On-screen Show (4:3)</PresentationFormat>
  <Paragraphs>68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Fira Sans</vt:lpstr>
      <vt:lpstr>Marcellus</vt:lpstr>
      <vt:lpstr>Symbol</vt:lpstr>
      <vt:lpstr>Times New Roman</vt:lpstr>
      <vt:lpstr>2_Custom Design</vt:lpstr>
      <vt:lpstr>Evaluating the Impact of Cloud Computing on Accounting Firms</vt:lpstr>
      <vt:lpstr>Introduction</vt:lpstr>
      <vt:lpstr>What is Cloud Computing?</vt:lpstr>
      <vt:lpstr>Drivers of Cloud Adoption</vt:lpstr>
      <vt:lpstr>Efficiency Gains</vt:lpstr>
      <vt:lpstr>Scalability Benefits</vt:lpstr>
      <vt:lpstr>Data Security</vt:lpstr>
      <vt:lpstr>Challenges and Risks</vt:lpstr>
      <vt:lpstr>Regulatory Compliance</vt:lpstr>
      <vt:lpstr>Case Studies Introduction</vt:lpstr>
      <vt:lpstr>Case Study: Firm X</vt:lpstr>
      <vt:lpstr>Case Study: Firm Y</vt:lpstr>
      <vt:lpstr>Case Study: Firm Z</vt:lpstr>
      <vt:lpstr>Future Trends</vt:lpstr>
      <vt:lpstr>Conclusion</vt:lpstr>
      <vt:lpstr>Reference</vt:lpstr>
      <vt:lpstr>PowerPoint Presentation</vt:lpstr>
      <vt:lpstr>PowerPoint Presentation</vt:lpstr>
    </vt:vector>
  </TitlesOfParts>
  <Manager>Vaibhav Vasani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Vaibhav Vasani</dc:creator>
  <cp:keywords>Data Visualization</cp:keywords>
  <dc:description>Vaibhav</dc:description>
  <cp:lastModifiedBy>Parth Sharma</cp:lastModifiedBy>
  <cp:revision>28</cp:revision>
  <dcterms:created xsi:type="dcterms:W3CDTF">2021-02-11T03:47:51Z</dcterms:created>
  <dcterms:modified xsi:type="dcterms:W3CDTF">2025-04-15T15:58:14Z</dcterms:modified>
  <cp:category>Honours</cp:category>
</cp:coreProperties>
</file>