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4" r:id="rId4"/>
  </p:sldMasterIdLst>
  <p:sldIdLst>
    <p:sldId id="360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3" r:id="rId25"/>
    <p:sldId id="354" r:id="rId26"/>
    <p:sldId id="355" r:id="rId27"/>
    <p:sldId id="356" r:id="rId28"/>
    <p:sldId id="357" r:id="rId29"/>
    <p:sldId id="358" r:id="rId30"/>
    <p:sldId id="366" r:id="rId31"/>
    <p:sldId id="367" r:id="rId32"/>
    <p:sldId id="368" r:id="rId33"/>
    <p:sldId id="363" r:id="rId34"/>
    <p:sldId id="364" r:id="rId35"/>
    <p:sldId id="365" r:id="rId36"/>
    <p:sldId id="362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6C0"/>
    <a:srgbClr val="FF9900"/>
    <a:srgbClr val="0000FF"/>
    <a:srgbClr val="FF0000"/>
    <a:srgbClr val="0099FF"/>
    <a:srgbClr val="CCECFF"/>
    <a:srgbClr val="99FF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55" autoAdjust="0"/>
    <p:restoredTop sz="94683" autoAdjust="0"/>
  </p:normalViewPr>
  <p:slideViewPr>
    <p:cSldViewPr>
      <p:cViewPr varScale="1">
        <p:scale>
          <a:sx n="84" d="100"/>
          <a:sy n="84" d="100"/>
        </p:scale>
        <p:origin x="-700" y="-175"/>
      </p:cViewPr>
      <p:guideLst>
        <p:guide orient="horz" pos="2016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33"/>
          <p:cNvSpPr>
            <a:spLocks noChangeArrowheads="1"/>
          </p:cNvSpPr>
          <p:nvPr userDrawn="1"/>
        </p:nvSpPr>
        <p:spPr bwMode="auto">
          <a:xfrm>
            <a:off x="0" y="6477000"/>
            <a:ext cx="15953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t" hangingPunct="1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 smtClean="0">
                <a:solidFill>
                  <a:schemeClr val="bg2"/>
                </a:solidFill>
                <a:latin typeface="宋体" panose="02010600030101010101" pitchFamily="2" charset="-122"/>
              </a:rPr>
              <a:t>传智播客</a:t>
            </a:r>
            <a:r>
              <a:rPr lang="en-US" altLang="zh-CN" sz="1000" b="1" smtClean="0">
                <a:solidFill>
                  <a:schemeClr val="bg2"/>
                </a:solidFill>
                <a:latin typeface="宋体" panose="02010600030101010101" pitchFamily="2" charset="-122"/>
              </a:rPr>
              <a:t>C/C++</a:t>
            </a:r>
            <a:r>
              <a:rPr lang="zh-CN" altLang="en-US" sz="1000" b="1" smtClean="0">
                <a:solidFill>
                  <a:schemeClr val="bg2"/>
                </a:solidFill>
                <a:latin typeface="宋体" panose="02010600030101010101" pitchFamily="2" charset="-122"/>
              </a:rPr>
              <a:t>学院 </a:t>
            </a:r>
            <a:r>
              <a:rPr lang="en-US" altLang="zh-CN" sz="1000" b="1" smtClean="0">
                <a:solidFill>
                  <a:schemeClr val="bg2"/>
                </a:solidFill>
                <a:latin typeface="宋体" panose="02010600030101010101" pitchFamily="2" charset="-122"/>
              </a:rPr>
              <a:t>2013</a:t>
            </a:r>
            <a:endParaRPr lang="en-US" altLang="zh-CN" sz="1000" b="1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4098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5181600" y="4038600"/>
            <a:ext cx="3960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kumimoji="0" sz="1400" smtClean="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kumimoji="0" sz="1400" smtClean="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fld id="{D6C22833-C554-41B5-971E-6285AC8895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5163" y="152400"/>
            <a:ext cx="2128837" cy="6024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52400"/>
            <a:ext cx="6234113" cy="6024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2" descr="1"/>
          <p:cNvSpPr/>
          <p:nvPr/>
        </p:nvSpPr>
        <p:spPr bwMode="ltGray">
          <a:xfrm>
            <a:off x="-22225" y="0"/>
            <a:ext cx="9191625" cy="6156325"/>
          </a:xfrm>
          <a:custGeom>
            <a:avLst/>
            <a:gdLst/>
            <a:ahLst/>
            <a:cxnLst>
              <a:cxn ang="0">
                <a:pos x="22" y="3783"/>
              </a:cxn>
              <a:cxn ang="0">
                <a:pos x="1792" y="3857"/>
              </a:cxn>
              <a:cxn ang="0">
                <a:pos x="5774" y="3089"/>
              </a:cxn>
              <a:cxn ang="0">
                <a:pos x="5790" y="0"/>
              </a:cxn>
              <a:cxn ang="0">
                <a:pos x="0" y="0"/>
              </a:cxn>
              <a:cxn ang="0">
                <a:pos x="14" y="3791"/>
              </a:cxn>
            </a:cxnLst>
            <a:rect l="0" t="0" r="r" b="b"/>
            <a:pathLst>
              <a:path w="5790" h="3878">
                <a:moveTo>
                  <a:pt x="22" y="3783"/>
                </a:moveTo>
                <a:cubicBezTo>
                  <a:pt x="316" y="3795"/>
                  <a:pt x="788" y="3878"/>
                  <a:pt x="1792" y="3857"/>
                </a:cubicBezTo>
                <a:cubicBezTo>
                  <a:pt x="2796" y="3838"/>
                  <a:pt x="5112" y="3299"/>
                  <a:pt x="5774" y="3089"/>
                </a:cubicBezTo>
                <a:lnTo>
                  <a:pt x="5790" y="0"/>
                </a:lnTo>
                <a:lnTo>
                  <a:pt x="0" y="0"/>
                </a:lnTo>
                <a:lnTo>
                  <a:pt x="14" y="3791"/>
                </a:lnTo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 cap="flat" cmpd="sng">
            <a:noFill/>
            <a:prstDash val="solid"/>
            <a:rou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5" name="Freeform 34"/>
          <p:cNvSpPr/>
          <p:nvPr/>
        </p:nvSpPr>
        <p:spPr bwMode="ltGray">
          <a:xfrm>
            <a:off x="0" y="4419600"/>
            <a:ext cx="9153525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rgbClr val="FFFFFF">
              <a:alpha val="89999"/>
            </a:srgbClr>
          </a:solidFill>
          <a:ln w="9525" cap="flat" cmpd="sng">
            <a:noFill/>
            <a:prstDash val="solid"/>
            <a:rou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6" name="Freeform 35"/>
          <p:cNvSpPr/>
          <p:nvPr/>
        </p:nvSpPr>
        <p:spPr bwMode="gray">
          <a:xfrm>
            <a:off x="0" y="51816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9525" cap="flat" cmpd="sng">
            <a:noFill/>
            <a:prstDash val="solid"/>
            <a:rou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853024">
            <a:off x="1062038" y="1265238"/>
            <a:ext cx="685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267200" y="4379913"/>
            <a:ext cx="396240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385846">
            <a:off x="1897063" y="4740275"/>
            <a:ext cx="22098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9600" y="3352800"/>
            <a:ext cx="28194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562851">
            <a:off x="1573213" y="2192338"/>
            <a:ext cx="1000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95400" y="1649413"/>
            <a:ext cx="190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1000" y="609600"/>
            <a:ext cx="1447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93"/>
          <p:cNvGrpSpPr/>
          <p:nvPr/>
        </p:nvGrpSpPr>
        <p:grpSpPr bwMode="auto">
          <a:xfrm>
            <a:off x="5715000" y="1371600"/>
            <a:ext cx="3533775" cy="3427413"/>
            <a:chOff x="3665" y="622"/>
            <a:chExt cx="2161" cy="2063"/>
          </a:xfrm>
        </p:grpSpPr>
        <p:sp>
          <p:nvSpPr>
            <p:cNvPr id="15" name="Freeform 72"/>
            <p:cNvSpPr/>
            <p:nvPr userDrawn="1"/>
          </p:nvSpPr>
          <p:spPr bwMode="gray">
            <a:xfrm rot="-667772" flipH="1" flipV="1">
              <a:off x="3665" y="249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Freeform 73"/>
            <p:cNvSpPr/>
            <p:nvPr userDrawn="1"/>
          </p:nvSpPr>
          <p:spPr bwMode="gray">
            <a:xfrm rot="-667772" flipH="1" flipV="1">
              <a:off x="3672" y="2327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74"/>
            <p:cNvSpPr/>
            <p:nvPr userDrawn="1"/>
          </p:nvSpPr>
          <p:spPr bwMode="gray">
            <a:xfrm rot="-667772" flipH="1" flipV="1">
              <a:off x="3693" y="2161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75"/>
            <p:cNvSpPr/>
            <p:nvPr userDrawn="1"/>
          </p:nvSpPr>
          <p:spPr bwMode="gray">
            <a:xfrm rot="-667772" flipH="1" flipV="1">
              <a:off x="3728" y="1998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76"/>
            <p:cNvSpPr/>
            <p:nvPr userDrawn="1"/>
          </p:nvSpPr>
          <p:spPr bwMode="gray">
            <a:xfrm rot="-667772" flipH="1" flipV="1">
              <a:off x="3778" y="1841"/>
              <a:ext cx="617" cy="39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77"/>
            <p:cNvSpPr/>
            <p:nvPr userDrawn="1"/>
          </p:nvSpPr>
          <p:spPr bwMode="gray">
            <a:xfrm rot="-667772" flipH="1" flipV="1">
              <a:off x="3841" y="1688"/>
              <a:ext cx="592" cy="444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Freeform 78"/>
            <p:cNvSpPr/>
            <p:nvPr userDrawn="1"/>
          </p:nvSpPr>
          <p:spPr bwMode="gray">
            <a:xfrm rot="-667772" flipH="1" flipV="1">
              <a:off x="3917" y="1542"/>
              <a:ext cx="560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79"/>
            <p:cNvSpPr/>
            <p:nvPr userDrawn="1"/>
          </p:nvSpPr>
          <p:spPr bwMode="gray">
            <a:xfrm rot="-667772" flipH="1" flipV="1">
              <a:off x="4006" y="1404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3" name="Freeform 80"/>
            <p:cNvSpPr/>
            <p:nvPr userDrawn="1"/>
          </p:nvSpPr>
          <p:spPr bwMode="gray">
            <a:xfrm rot="-667772" flipH="1" flipV="1">
              <a:off x="4108" y="1275"/>
              <a:ext cx="490" cy="56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4" name="Freeform 81"/>
            <p:cNvSpPr/>
            <p:nvPr userDrawn="1"/>
          </p:nvSpPr>
          <p:spPr bwMode="gray">
            <a:xfrm rot="-667772" flipH="1" flipV="1">
              <a:off x="4223" y="1154"/>
              <a:ext cx="446" cy="591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5" name="Freeform 82"/>
            <p:cNvSpPr/>
            <p:nvPr userDrawn="1"/>
          </p:nvSpPr>
          <p:spPr bwMode="gray">
            <a:xfrm rot="-667772" flipH="1" flipV="1">
              <a:off x="4345" y="1045"/>
              <a:ext cx="403" cy="616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Freeform 83"/>
            <p:cNvSpPr/>
            <p:nvPr userDrawn="1"/>
          </p:nvSpPr>
          <p:spPr bwMode="gray">
            <a:xfrm rot="-667772" flipH="1" flipV="1">
              <a:off x="4477" y="947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7" name="Freeform 84"/>
            <p:cNvSpPr/>
            <p:nvPr userDrawn="1"/>
          </p:nvSpPr>
          <p:spPr bwMode="gray">
            <a:xfrm rot="-667772" flipH="1" flipV="1">
              <a:off x="4619" y="861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8" name="Freeform 85"/>
            <p:cNvSpPr/>
            <p:nvPr userDrawn="1"/>
          </p:nvSpPr>
          <p:spPr bwMode="gray">
            <a:xfrm rot="-667772" flipH="1" flipV="1">
              <a:off x="4767" y="789"/>
              <a:ext cx="249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9" name="Freeform 86"/>
            <p:cNvSpPr/>
            <p:nvPr userDrawn="1"/>
          </p:nvSpPr>
          <p:spPr bwMode="gray">
            <a:xfrm rot="-667772" flipH="1" flipV="1">
              <a:off x="4923" y="73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0" name="Freeform 87"/>
            <p:cNvSpPr/>
            <p:nvPr userDrawn="1"/>
          </p:nvSpPr>
          <p:spPr bwMode="gray">
            <a:xfrm rot="-667772" flipH="1" flipV="1">
              <a:off x="5083" y="686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AutoShape 88"/>
            <p:cNvSpPr>
              <a:spLocks noChangeArrowheads="1"/>
            </p:cNvSpPr>
            <p:nvPr userDrawn="1"/>
          </p:nvSpPr>
          <p:spPr bwMode="gray">
            <a:xfrm rot="-667772" flipH="1" flipV="1">
              <a:off x="5248" y="654"/>
              <a:ext cx="77" cy="672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Freeform 89"/>
            <p:cNvSpPr/>
            <p:nvPr userDrawn="1"/>
          </p:nvSpPr>
          <p:spPr bwMode="gray">
            <a:xfrm rot="-667772" flipH="1" flipV="1">
              <a:off x="5357" y="631"/>
              <a:ext cx="135" cy="67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Freeform 90"/>
            <p:cNvSpPr/>
            <p:nvPr userDrawn="1"/>
          </p:nvSpPr>
          <p:spPr bwMode="gray">
            <a:xfrm rot="-667772" flipH="1" flipV="1">
              <a:off x="5467" y="62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" name="Freeform 91"/>
            <p:cNvSpPr/>
            <p:nvPr userDrawn="1"/>
          </p:nvSpPr>
          <p:spPr bwMode="gray">
            <a:xfrm rot="-667772" flipH="1" flipV="1">
              <a:off x="5579" y="628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35851" name="Rectangle 1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2819400" y="914400"/>
            <a:ext cx="6097588" cy="1371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505200" y="2590800"/>
            <a:ext cx="5410200" cy="609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>
                <a:latin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64313"/>
            <a:ext cx="2133600" cy="217487"/>
          </a:xfrm>
        </p:spPr>
        <p:txBody>
          <a:bodyPr/>
          <a:lstStyle>
            <a:lvl1pPr algn="ctr">
              <a:defRPr kumimoji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15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3048000" y="6553200"/>
            <a:ext cx="2743200" cy="217488"/>
          </a:xfrm>
        </p:spPr>
        <p:txBody>
          <a:bodyPr/>
          <a:lstStyle>
            <a:lvl1pPr>
              <a:defRPr kumimoji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1AA258-32B3-4B87-94C3-7391C6D2A6C3}" type="slidenum">
              <a:rPr lang="en-US" altLang="zh-CN"/>
            </a:fld>
            <a:endParaRPr lang="en-US" altLang="zh-CN"/>
          </a:p>
        </p:txBody>
      </p:sp>
      <p:sp>
        <p:nvSpPr>
          <p:cNvPr id="3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5791200" y="6477000"/>
            <a:ext cx="3124200" cy="304800"/>
          </a:xfrm>
        </p:spPr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8B983BEE-E6BF-40EF-865C-59F6FFB43E63}" type="slidenum">
              <a:rPr lang="en-US" altLang="zh-CN"/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910C9717-BF57-4372-B21F-9F1A9EAA5C86}" type="slidenum">
              <a:rPr lang="en-US" altLang="zh-CN"/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4F951302-32CE-4BD8-BE5F-D7E0372899B6}" type="slidenum">
              <a:rPr lang="en-US" altLang="zh-CN"/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5B0BCE6E-1C6C-4BFD-93CE-471FA45D9991}" type="slidenum">
              <a:rPr lang="en-US" altLang="zh-CN"/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4C86E657-D7F8-4C11-A375-F7D9C19F8157}" type="slidenum">
              <a:rPr lang="en-US" altLang="zh-CN"/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F5EC6F63-804B-496C-A22E-FC88D7E4DA3E}" type="slidenum">
              <a:rPr lang="en-US" altLang="zh-CN"/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A681A597-AC9F-4163-A404-4C68BC8DADF0}" type="slidenum">
              <a:rPr lang="en-US" altLang="zh-CN"/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CC7CD192-7507-4FCB-A2F2-27BDBDF87B9D}" type="slidenum">
              <a:rPr lang="en-US" altLang="zh-CN"/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4BAA57F8-9D41-4883-B938-62CCE06DEF42}" type="slidenum">
              <a:rPr lang="en-US" altLang="zh-CN"/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E7F8EAD3-5640-4372-8F76-067538A27039}" type="slidenum">
              <a:rPr lang="en-US" altLang="zh-CN"/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4CB299F1-46BA-4C5B-A911-5B57EABE0B53}" type="slidenum">
              <a:rPr lang="en-US" altLang="zh-CN"/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8AD55502-ACF4-4FAF-9DC7-4850E3F4D250}" type="slidenum">
              <a:rPr lang="en-US" altLang="zh-CN"/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2" descr="1"/>
          <p:cNvSpPr/>
          <p:nvPr/>
        </p:nvSpPr>
        <p:spPr bwMode="ltGray">
          <a:xfrm>
            <a:off x="-22225" y="0"/>
            <a:ext cx="9191625" cy="6156325"/>
          </a:xfrm>
          <a:custGeom>
            <a:avLst/>
            <a:gdLst/>
            <a:ahLst/>
            <a:cxnLst>
              <a:cxn ang="0">
                <a:pos x="22" y="3783"/>
              </a:cxn>
              <a:cxn ang="0">
                <a:pos x="1792" y="3857"/>
              </a:cxn>
              <a:cxn ang="0">
                <a:pos x="5774" y="3089"/>
              </a:cxn>
              <a:cxn ang="0">
                <a:pos x="5790" y="0"/>
              </a:cxn>
              <a:cxn ang="0">
                <a:pos x="0" y="0"/>
              </a:cxn>
              <a:cxn ang="0">
                <a:pos x="14" y="3791"/>
              </a:cxn>
            </a:cxnLst>
            <a:rect l="0" t="0" r="r" b="b"/>
            <a:pathLst>
              <a:path w="5790" h="3878">
                <a:moveTo>
                  <a:pt x="22" y="3783"/>
                </a:moveTo>
                <a:cubicBezTo>
                  <a:pt x="316" y="3795"/>
                  <a:pt x="788" y="3878"/>
                  <a:pt x="1792" y="3857"/>
                </a:cubicBezTo>
                <a:cubicBezTo>
                  <a:pt x="2796" y="3838"/>
                  <a:pt x="5112" y="3299"/>
                  <a:pt x="5774" y="3089"/>
                </a:cubicBezTo>
                <a:lnTo>
                  <a:pt x="5790" y="0"/>
                </a:lnTo>
                <a:lnTo>
                  <a:pt x="0" y="0"/>
                </a:lnTo>
                <a:lnTo>
                  <a:pt x="14" y="3791"/>
                </a:lnTo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 cap="flat" cmpd="sng">
            <a:noFill/>
            <a:prstDash val="solid"/>
            <a:rou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5" name="Freeform 34"/>
          <p:cNvSpPr/>
          <p:nvPr/>
        </p:nvSpPr>
        <p:spPr bwMode="ltGray">
          <a:xfrm>
            <a:off x="0" y="4419600"/>
            <a:ext cx="9153525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rgbClr val="FFFFFF">
              <a:alpha val="89999"/>
            </a:srgbClr>
          </a:solidFill>
          <a:ln w="9525" cap="flat" cmpd="sng">
            <a:noFill/>
            <a:prstDash val="solid"/>
            <a:rou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6" name="Freeform 35"/>
          <p:cNvSpPr/>
          <p:nvPr/>
        </p:nvSpPr>
        <p:spPr bwMode="gray">
          <a:xfrm>
            <a:off x="0" y="51816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9525" cap="flat" cmpd="sng">
            <a:noFill/>
            <a:prstDash val="solid"/>
            <a:rou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853024">
            <a:off x="1062038" y="1265238"/>
            <a:ext cx="685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267200" y="4379913"/>
            <a:ext cx="396240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385846">
            <a:off x="1897063" y="4740275"/>
            <a:ext cx="22098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9600" y="3352800"/>
            <a:ext cx="28194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562851">
            <a:off x="1573213" y="2192338"/>
            <a:ext cx="1000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95400" y="1649413"/>
            <a:ext cx="190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1000" y="609600"/>
            <a:ext cx="1447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93"/>
          <p:cNvGrpSpPr/>
          <p:nvPr/>
        </p:nvGrpSpPr>
        <p:grpSpPr bwMode="auto">
          <a:xfrm>
            <a:off x="5715000" y="1371600"/>
            <a:ext cx="3533775" cy="3427413"/>
            <a:chOff x="3665" y="622"/>
            <a:chExt cx="2161" cy="2063"/>
          </a:xfrm>
        </p:grpSpPr>
        <p:sp>
          <p:nvSpPr>
            <p:cNvPr id="15" name="Freeform 72"/>
            <p:cNvSpPr/>
            <p:nvPr userDrawn="1"/>
          </p:nvSpPr>
          <p:spPr bwMode="gray">
            <a:xfrm rot="-667772" flipH="1" flipV="1">
              <a:off x="3665" y="249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Freeform 73"/>
            <p:cNvSpPr/>
            <p:nvPr userDrawn="1"/>
          </p:nvSpPr>
          <p:spPr bwMode="gray">
            <a:xfrm rot="-667772" flipH="1" flipV="1">
              <a:off x="3672" y="2327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74"/>
            <p:cNvSpPr/>
            <p:nvPr userDrawn="1"/>
          </p:nvSpPr>
          <p:spPr bwMode="gray">
            <a:xfrm rot="-667772" flipH="1" flipV="1">
              <a:off x="3693" y="2161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75"/>
            <p:cNvSpPr/>
            <p:nvPr userDrawn="1"/>
          </p:nvSpPr>
          <p:spPr bwMode="gray">
            <a:xfrm rot="-667772" flipH="1" flipV="1">
              <a:off x="3728" y="1998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76"/>
            <p:cNvSpPr/>
            <p:nvPr userDrawn="1"/>
          </p:nvSpPr>
          <p:spPr bwMode="gray">
            <a:xfrm rot="-667772" flipH="1" flipV="1">
              <a:off x="3778" y="1841"/>
              <a:ext cx="617" cy="39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77"/>
            <p:cNvSpPr/>
            <p:nvPr userDrawn="1"/>
          </p:nvSpPr>
          <p:spPr bwMode="gray">
            <a:xfrm rot="-667772" flipH="1" flipV="1">
              <a:off x="3841" y="1688"/>
              <a:ext cx="592" cy="444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Freeform 78"/>
            <p:cNvSpPr/>
            <p:nvPr userDrawn="1"/>
          </p:nvSpPr>
          <p:spPr bwMode="gray">
            <a:xfrm rot="-667772" flipH="1" flipV="1">
              <a:off x="3917" y="1542"/>
              <a:ext cx="560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79"/>
            <p:cNvSpPr/>
            <p:nvPr userDrawn="1"/>
          </p:nvSpPr>
          <p:spPr bwMode="gray">
            <a:xfrm rot="-667772" flipH="1" flipV="1">
              <a:off x="4006" y="1404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3" name="Freeform 80"/>
            <p:cNvSpPr/>
            <p:nvPr userDrawn="1"/>
          </p:nvSpPr>
          <p:spPr bwMode="gray">
            <a:xfrm rot="-667772" flipH="1" flipV="1">
              <a:off x="4108" y="1275"/>
              <a:ext cx="490" cy="56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4" name="Freeform 81"/>
            <p:cNvSpPr/>
            <p:nvPr userDrawn="1"/>
          </p:nvSpPr>
          <p:spPr bwMode="gray">
            <a:xfrm rot="-667772" flipH="1" flipV="1">
              <a:off x="4223" y="1154"/>
              <a:ext cx="446" cy="591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5" name="Freeform 82"/>
            <p:cNvSpPr/>
            <p:nvPr userDrawn="1"/>
          </p:nvSpPr>
          <p:spPr bwMode="gray">
            <a:xfrm rot="-667772" flipH="1" flipV="1">
              <a:off x="4345" y="1045"/>
              <a:ext cx="403" cy="616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Freeform 83"/>
            <p:cNvSpPr/>
            <p:nvPr userDrawn="1"/>
          </p:nvSpPr>
          <p:spPr bwMode="gray">
            <a:xfrm rot="-667772" flipH="1" flipV="1">
              <a:off x="4477" y="947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7" name="Freeform 84"/>
            <p:cNvSpPr/>
            <p:nvPr userDrawn="1"/>
          </p:nvSpPr>
          <p:spPr bwMode="gray">
            <a:xfrm rot="-667772" flipH="1" flipV="1">
              <a:off x="4619" y="861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8" name="Freeform 85"/>
            <p:cNvSpPr/>
            <p:nvPr userDrawn="1"/>
          </p:nvSpPr>
          <p:spPr bwMode="gray">
            <a:xfrm rot="-667772" flipH="1" flipV="1">
              <a:off x="4767" y="789"/>
              <a:ext cx="249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9" name="Freeform 86"/>
            <p:cNvSpPr/>
            <p:nvPr userDrawn="1"/>
          </p:nvSpPr>
          <p:spPr bwMode="gray">
            <a:xfrm rot="-667772" flipH="1" flipV="1">
              <a:off x="4923" y="73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0" name="Freeform 87"/>
            <p:cNvSpPr/>
            <p:nvPr userDrawn="1"/>
          </p:nvSpPr>
          <p:spPr bwMode="gray">
            <a:xfrm rot="-667772" flipH="1" flipV="1">
              <a:off x="5083" y="686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AutoShape 88"/>
            <p:cNvSpPr>
              <a:spLocks noChangeArrowheads="1"/>
            </p:cNvSpPr>
            <p:nvPr userDrawn="1"/>
          </p:nvSpPr>
          <p:spPr bwMode="gray">
            <a:xfrm rot="-667772" flipH="1" flipV="1">
              <a:off x="5248" y="654"/>
              <a:ext cx="77" cy="672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Freeform 89"/>
            <p:cNvSpPr/>
            <p:nvPr userDrawn="1"/>
          </p:nvSpPr>
          <p:spPr bwMode="gray">
            <a:xfrm rot="-667772" flipH="1" flipV="1">
              <a:off x="5357" y="631"/>
              <a:ext cx="135" cy="67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Freeform 90"/>
            <p:cNvSpPr/>
            <p:nvPr userDrawn="1"/>
          </p:nvSpPr>
          <p:spPr bwMode="gray">
            <a:xfrm rot="-667772" flipH="1" flipV="1">
              <a:off x="5467" y="62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" name="Freeform 91"/>
            <p:cNvSpPr/>
            <p:nvPr userDrawn="1"/>
          </p:nvSpPr>
          <p:spPr bwMode="gray">
            <a:xfrm rot="-667772" flipH="1" flipV="1">
              <a:off x="5579" y="628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35851" name="Rectangle 1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2819400" y="914400"/>
            <a:ext cx="6097588" cy="1371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505200" y="2590800"/>
            <a:ext cx="5410200" cy="609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>
                <a:latin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64313"/>
            <a:ext cx="2133600" cy="217487"/>
          </a:xfrm>
        </p:spPr>
        <p:txBody>
          <a:bodyPr/>
          <a:lstStyle>
            <a:lvl1pPr algn="ctr">
              <a:defRPr kumimoji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15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3048000" y="6553200"/>
            <a:ext cx="2743200" cy="217488"/>
          </a:xfrm>
        </p:spPr>
        <p:txBody>
          <a:bodyPr/>
          <a:lstStyle>
            <a:lvl1pPr>
              <a:defRPr kumimoji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A4FB4F6-4994-4D01-B295-9C0F745EE1B5}" type="slidenum">
              <a:rPr lang="en-US" altLang="zh-CN"/>
            </a:fld>
            <a:endParaRPr lang="en-US" altLang="zh-CN"/>
          </a:p>
        </p:txBody>
      </p:sp>
      <p:sp>
        <p:nvSpPr>
          <p:cNvPr id="3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5791200" y="6477000"/>
            <a:ext cx="3124200" cy="304800"/>
          </a:xfrm>
        </p:spPr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7FEFA96B-99CF-4216-A687-442B3C6B45A8}" type="slidenum">
              <a:rPr lang="en-US" altLang="zh-CN"/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52B8D9C9-DD31-408B-B013-2F1F7B881234}" type="slidenum">
              <a:rPr lang="en-US" altLang="zh-CN"/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701854DA-0613-4559-8594-F0CD7B4C0C1C}" type="slidenum">
              <a:rPr lang="en-US" altLang="zh-CN"/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4DB5A500-AD82-4871-AAB8-2930EC9AF3D0}" type="slidenum">
              <a:rPr lang="en-US" altLang="zh-CN"/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8D52A69C-6DF5-4EE3-993D-0A4AAC62ED49}" type="slidenum">
              <a:rPr lang="en-US" altLang="zh-CN"/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3AD82221-0F08-4D44-9D97-CBD0887ABCEF}" type="slidenum">
              <a:rPr lang="en-US" altLang="zh-CN"/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365245A6-37B8-460B-B188-B2CC7FDB5D1C}" type="slidenum">
              <a:rPr lang="en-US" altLang="zh-CN"/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8A3432CB-F4A5-4EB9-9DC0-8C2FFE3DEFCA}" type="slidenum">
              <a:rPr lang="en-US" altLang="zh-CN"/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6481B62A-3174-4083-A533-5FEBACA9908B}" type="slidenum">
              <a:rPr lang="en-US" altLang="zh-CN"/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5F72BDBB-CBD3-4B43-9BAD-B0FA5ED7D799}" type="slidenum">
              <a:rPr lang="en-US" altLang="zh-CN"/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367B5D2F-913A-4251-AB0D-9F540BD9FD5C}" type="slidenum">
              <a:rPr lang="en-US" altLang="zh-CN"/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4F703831-C12F-429E-8F5D-A6D4432A3D76}" type="slidenum">
              <a:rPr lang="en-US" altLang="zh-CN"/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" Target="../slides/slid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8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image" Target="../media/image8.png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0" y="15240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15953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t" hangingPunct="1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 smtClean="0">
                <a:solidFill>
                  <a:schemeClr val="bg2"/>
                </a:solidFill>
                <a:latin typeface="宋体" panose="02010600030101010101" pitchFamily="2" charset="-122"/>
              </a:rPr>
              <a:t>传智播客</a:t>
            </a:r>
            <a:r>
              <a:rPr lang="en-US" altLang="zh-CN" sz="1000" b="1" smtClean="0">
                <a:solidFill>
                  <a:schemeClr val="bg2"/>
                </a:solidFill>
                <a:latin typeface="宋体" panose="02010600030101010101" pitchFamily="2" charset="-122"/>
              </a:rPr>
              <a:t>C/C++</a:t>
            </a:r>
            <a:r>
              <a:rPr lang="zh-CN" altLang="en-US" sz="1000" b="1" smtClean="0">
                <a:solidFill>
                  <a:schemeClr val="bg2"/>
                </a:solidFill>
                <a:latin typeface="宋体" panose="02010600030101010101" pitchFamily="2" charset="-122"/>
              </a:rPr>
              <a:t>学院 </a:t>
            </a:r>
            <a:r>
              <a:rPr lang="en-US" altLang="zh-CN" sz="1000" b="1" smtClean="0">
                <a:solidFill>
                  <a:schemeClr val="bg2"/>
                </a:solidFill>
                <a:latin typeface="宋体" panose="02010600030101010101" pitchFamily="2" charset="-122"/>
              </a:rPr>
              <a:t>2013</a:t>
            </a:r>
            <a:endParaRPr lang="en-US" altLang="zh-CN" sz="1000" b="1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pic>
        <p:nvPicPr>
          <p:cNvPr id="1028" name="Picture 8" descr="129">
            <a:hlinkClick r:id="rId1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8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w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6" name="Line 140"/>
          <p:cNvSpPr>
            <a:spLocks noChangeShapeType="1"/>
          </p:cNvSpPr>
          <p:nvPr/>
        </p:nvSpPr>
        <p:spPr bwMode="auto">
          <a:xfrm>
            <a:off x="1752600" y="990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4"/>
          <p:cNvGrpSpPr/>
          <p:nvPr/>
        </p:nvGrpSpPr>
        <p:grpSpPr bwMode="auto">
          <a:xfrm>
            <a:off x="-228600" y="-179388"/>
            <a:ext cx="2743200" cy="2714626"/>
            <a:chOff x="-144" y="-113"/>
            <a:chExt cx="1728" cy="1710"/>
          </a:xfrm>
        </p:grpSpPr>
        <p:sp>
          <p:nvSpPr>
            <p:cNvPr id="34853" name="Freeform 37"/>
            <p:cNvSpPr/>
            <p:nvPr userDrawn="1"/>
          </p:nvSpPr>
          <p:spPr bwMode="gray">
            <a:xfrm rot="14847100" flipH="1">
              <a:off x="-225" y="1185"/>
              <a:ext cx="463" cy="301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617" y="67"/>
                </a:cxn>
                <a:cxn ang="0">
                  <a:pos x="38" y="401"/>
                </a:cxn>
                <a:cxn ang="0">
                  <a:pos x="0" y="335"/>
                </a:cxn>
                <a:cxn ang="0">
                  <a:pos x="580" y="0"/>
                </a:cxn>
              </a:cxnLst>
              <a:rect l="0" t="0" r="r" b="b"/>
              <a:pathLst>
                <a:path w="617" h="401">
                  <a:moveTo>
                    <a:pt x="580" y="0"/>
                  </a:moveTo>
                  <a:lnTo>
                    <a:pt x="617" y="67"/>
                  </a:lnTo>
                  <a:lnTo>
                    <a:pt x="38" y="401"/>
                  </a:lnTo>
                  <a:lnTo>
                    <a:pt x="0" y="335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4" name="Freeform 38"/>
            <p:cNvSpPr/>
            <p:nvPr userDrawn="1"/>
          </p:nvSpPr>
          <p:spPr bwMode="gray">
            <a:xfrm rot="14847100" flipH="1">
              <a:off x="-129" y="1215"/>
              <a:ext cx="478" cy="266"/>
            </a:xfrm>
            <a:custGeom>
              <a:avLst/>
              <a:gdLst/>
              <a:ahLst/>
              <a:cxnLst>
                <a:cxn ang="0">
                  <a:pos x="607" y="0"/>
                </a:cxn>
                <a:cxn ang="0">
                  <a:pos x="638" y="71"/>
                </a:cxn>
                <a:cxn ang="0">
                  <a:pos x="33" y="353"/>
                </a:cxn>
                <a:cxn ang="0">
                  <a:pos x="0" y="284"/>
                </a:cxn>
                <a:cxn ang="0">
                  <a:pos x="607" y="0"/>
                </a:cxn>
              </a:cxnLst>
              <a:rect l="0" t="0" r="r" b="b"/>
              <a:pathLst>
                <a:path w="638" h="353">
                  <a:moveTo>
                    <a:pt x="607" y="0"/>
                  </a:moveTo>
                  <a:lnTo>
                    <a:pt x="638" y="71"/>
                  </a:lnTo>
                  <a:lnTo>
                    <a:pt x="33" y="353"/>
                  </a:lnTo>
                  <a:lnTo>
                    <a:pt x="0" y="284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5" name="Freeform 39"/>
            <p:cNvSpPr/>
            <p:nvPr userDrawn="1"/>
          </p:nvSpPr>
          <p:spPr bwMode="gray">
            <a:xfrm rot="14847100" flipH="1">
              <a:off x="-26" y="1239"/>
              <a:ext cx="490" cy="226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6" name="Freeform 40"/>
            <p:cNvSpPr/>
            <p:nvPr userDrawn="1"/>
          </p:nvSpPr>
          <p:spPr bwMode="gray">
            <a:xfrm rot="14847100" flipH="1">
              <a:off x="75" y="1252"/>
              <a:ext cx="499" cy="186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7" name="Freeform 41"/>
            <p:cNvSpPr/>
            <p:nvPr userDrawn="1"/>
          </p:nvSpPr>
          <p:spPr bwMode="gray">
            <a:xfrm rot="14847100" flipH="1">
              <a:off x="177" y="1260"/>
              <a:ext cx="504" cy="145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8" name="Freeform 42"/>
            <p:cNvSpPr/>
            <p:nvPr userDrawn="1"/>
          </p:nvSpPr>
          <p:spPr bwMode="gray">
            <a:xfrm rot="14847100" flipH="1">
              <a:off x="278" y="1260"/>
              <a:ext cx="504" cy="102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9" name="AutoShape 43"/>
            <p:cNvSpPr>
              <a:spLocks noChangeArrowheads="1"/>
            </p:cNvSpPr>
            <p:nvPr userDrawn="1"/>
          </p:nvSpPr>
          <p:spPr bwMode="gray">
            <a:xfrm rot="14847100" flipH="1">
              <a:off x="380" y="1248"/>
              <a:ext cx="501" cy="58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0" name="Freeform 44"/>
            <p:cNvSpPr/>
            <p:nvPr userDrawn="1"/>
          </p:nvSpPr>
          <p:spPr bwMode="gray">
            <a:xfrm rot="14847100" flipH="1">
              <a:off x="470" y="1187"/>
              <a:ext cx="505" cy="10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1" name="Freeform 45"/>
            <p:cNvSpPr/>
            <p:nvPr userDrawn="1"/>
          </p:nvSpPr>
          <p:spPr bwMode="gray">
            <a:xfrm rot="14847100" flipH="1">
              <a:off x="561" y="1118"/>
              <a:ext cx="505" cy="14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2" name="Freeform 46"/>
            <p:cNvSpPr/>
            <p:nvPr userDrawn="1"/>
          </p:nvSpPr>
          <p:spPr bwMode="gray">
            <a:xfrm rot="14847100" flipH="1">
              <a:off x="648" y="1041"/>
              <a:ext cx="499" cy="18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3" name="Freeform 47"/>
            <p:cNvSpPr/>
            <p:nvPr userDrawn="1"/>
          </p:nvSpPr>
          <p:spPr bwMode="gray">
            <a:xfrm rot="14847100" flipH="1">
              <a:off x="731" y="957"/>
              <a:ext cx="490" cy="22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4" name="Freeform 48"/>
            <p:cNvSpPr/>
            <p:nvPr userDrawn="1"/>
          </p:nvSpPr>
          <p:spPr bwMode="gray">
            <a:xfrm rot="14847100" flipH="1">
              <a:off x="811" y="870"/>
              <a:ext cx="478" cy="26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5" name="Freeform 49"/>
            <p:cNvSpPr/>
            <p:nvPr userDrawn="1"/>
          </p:nvSpPr>
          <p:spPr bwMode="gray">
            <a:xfrm rot="14847100" flipH="1">
              <a:off x="883" y="775"/>
              <a:ext cx="462" cy="301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6" name="Freeform 50"/>
            <p:cNvSpPr/>
            <p:nvPr userDrawn="1"/>
          </p:nvSpPr>
          <p:spPr bwMode="gray">
            <a:xfrm rot="14847100" flipH="1">
              <a:off x="950" y="675"/>
              <a:ext cx="443" cy="33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7" name="Freeform 51"/>
            <p:cNvSpPr/>
            <p:nvPr userDrawn="1"/>
          </p:nvSpPr>
          <p:spPr bwMode="gray">
            <a:xfrm rot="14847100" flipH="1">
              <a:off x="1013" y="573"/>
              <a:ext cx="421" cy="36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8" name="Freeform 52"/>
            <p:cNvSpPr/>
            <p:nvPr userDrawn="1"/>
          </p:nvSpPr>
          <p:spPr bwMode="gray">
            <a:xfrm rot="14847100" flipH="1">
              <a:off x="1067" y="466"/>
              <a:ext cx="396" cy="39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9" name="Freeform 53"/>
            <p:cNvSpPr/>
            <p:nvPr userDrawn="1"/>
          </p:nvSpPr>
          <p:spPr bwMode="gray">
            <a:xfrm rot="14847100" flipH="1">
              <a:off x="1113" y="358"/>
              <a:ext cx="367" cy="421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0" name="Freeform 54"/>
            <p:cNvSpPr/>
            <p:nvPr userDrawn="1"/>
          </p:nvSpPr>
          <p:spPr bwMode="gray">
            <a:xfrm rot="14847100" flipH="1">
              <a:off x="1153" y="247"/>
              <a:ext cx="335" cy="446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1" name="Freeform 55"/>
            <p:cNvSpPr/>
            <p:nvPr userDrawn="1"/>
          </p:nvSpPr>
          <p:spPr bwMode="gray">
            <a:xfrm rot="14847100" flipH="1">
              <a:off x="1187" y="137"/>
              <a:ext cx="299" cy="46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2" name="Freeform 56"/>
            <p:cNvSpPr/>
            <p:nvPr userDrawn="1"/>
          </p:nvSpPr>
          <p:spPr bwMode="gray">
            <a:xfrm rot="14847100" flipH="1">
              <a:off x="1210" y="29"/>
              <a:ext cx="264" cy="48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3" name="Freeform 57"/>
            <p:cNvSpPr/>
            <p:nvPr userDrawn="1"/>
          </p:nvSpPr>
          <p:spPr bwMode="gray">
            <a:xfrm rot="14847100" flipH="1">
              <a:off x="1225" y="-81"/>
              <a:ext cx="225" cy="49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4" name="Freeform 58"/>
            <p:cNvSpPr/>
            <p:nvPr userDrawn="1"/>
          </p:nvSpPr>
          <p:spPr bwMode="gray">
            <a:xfrm rot="14847100" flipH="1">
              <a:off x="1231" y="-189"/>
              <a:ext cx="185" cy="5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5" name="Freeform 59"/>
            <p:cNvSpPr/>
            <p:nvPr userDrawn="1"/>
          </p:nvSpPr>
          <p:spPr bwMode="gray">
            <a:xfrm rot="14847100" flipH="1">
              <a:off x="1229" y="-294"/>
              <a:ext cx="144" cy="50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pic>
          <p:nvPicPr>
            <p:cNvPr id="2083" name="Picture 30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" y="185"/>
              <a:ext cx="912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43" name="Freeform 27"/>
          <p:cNvSpPr/>
          <p:nvPr/>
        </p:nvSpPr>
        <p:spPr bwMode="gray">
          <a:xfrm>
            <a:off x="-25400" y="5124450"/>
            <a:ext cx="9156700" cy="1758950"/>
          </a:xfrm>
          <a:custGeom>
            <a:avLst/>
            <a:gdLst/>
            <a:ahLst/>
            <a:cxnLst>
              <a:cxn ang="0">
                <a:pos x="3" y="1092"/>
              </a:cxn>
              <a:cxn ang="0">
                <a:pos x="5768" y="1108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8" h="1108">
                <a:moveTo>
                  <a:pt x="3" y="1092"/>
                </a:moveTo>
                <a:lnTo>
                  <a:pt x="5768" y="1108"/>
                </a:ln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hlink"/>
          </a:solidFill>
          <a:ln w="9525" cap="flat" cmpd="sng">
            <a:noFill/>
            <a:prstDash val="solid"/>
            <a:rou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4" name="Freeform 28"/>
          <p:cNvSpPr/>
          <p:nvPr/>
        </p:nvSpPr>
        <p:spPr bwMode="gray">
          <a:xfrm>
            <a:off x="-20638" y="5062538"/>
            <a:ext cx="9159876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5" name="Freeform 29"/>
          <p:cNvSpPr/>
          <p:nvPr/>
        </p:nvSpPr>
        <p:spPr bwMode="gray">
          <a:xfrm>
            <a:off x="-25400" y="57658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 cap="flat" cmpd="sng">
            <a:noFill/>
            <a:prstDash val="solid"/>
            <a:rou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400800"/>
            <a:ext cx="2133600" cy="273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733800" y="6584950"/>
            <a:ext cx="2133600" cy="273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200"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CE8FF3-64E3-4C10-BA1A-22467BC78DAA}" type="slidenum">
              <a:rPr lang="en-US" altLang="zh-CN"/>
            </a:fld>
            <a:endParaRPr lang="en-US" altLang="zh-CN"/>
          </a:p>
        </p:txBody>
      </p:sp>
      <p:sp>
        <p:nvSpPr>
          <p:cNvPr id="348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905000" y="228600"/>
            <a:ext cx="6781800" cy="884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943600" y="6451600"/>
            <a:ext cx="2895600" cy="273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/>
    </p:bld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anose="020B0602030504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anose="020B0602030504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anose="020B0602030504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anose="020B0602030504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anose="020B0602030504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anose="020B0602030504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anose="020B0602030504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anose="020B0602030504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6" name="Line 140"/>
          <p:cNvSpPr>
            <a:spLocks noChangeShapeType="1"/>
          </p:cNvSpPr>
          <p:nvPr/>
        </p:nvSpPr>
        <p:spPr bwMode="auto">
          <a:xfrm>
            <a:off x="1752600" y="990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4"/>
          <p:cNvGrpSpPr/>
          <p:nvPr/>
        </p:nvGrpSpPr>
        <p:grpSpPr bwMode="auto">
          <a:xfrm>
            <a:off x="-228600" y="-179388"/>
            <a:ext cx="2743200" cy="2714626"/>
            <a:chOff x="-144" y="-113"/>
            <a:chExt cx="1728" cy="1710"/>
          </a:xfrm>
        </p:grpSpPr>
        <p:sp>
          <p:nvSpPr>
            <p:cNvPr id="34853" name="Freeform 37"/>
            <p:cNvSpPr/>
            <p:nvPr userDrawn="1"/>
          </p:nvSpPr>
          <p:spPr bwMode="gray">
            <a:xfrm rot="14847100" flipH="1">
              <a:off x="-225" y="1185"/>
              <a:ext cx="463" cy="301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617" y="67"/>
                </a:cxn>
                <a:cxn ang="0">
                  <a:pos x="38" y="401"/>
                </a:cxn>
                <a:cxn ang="0">
                  <a:pos x="0" y="335"/>
                </a:cxn>
                <a:cxn ang="0">
                  <a:pos x="580" y="0"/>
                </a:cxn>
              </a:cxnLst>
              <a:rect l="0" t="0" r="r" b="b"/>
              <a:pathLst>
                <a:path w="617" h="401">
                  <a:moveTo>
                    <a:pt x="580" y="0"/>
                  </a:moveTo>
                  <a:lnTo>
                    <a:pt x="617" y="67"/>
                  </a:lnTo>
                  <a:lnTo>
                    <a:pt x="38" y="401"/>
                  </a:lnTo>
                  <a:lnTo>
                    <a:pt x="0" y="335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4" name="Freeform 38"/>
            <p:cNvSpPr/>
            <p:nvPr userDrawn="1"/>
          </p:nvSpPr>
          <p:spPr bwMode="gray">
            <a:xfrm rot="14847100" flipH="1">
              <a:off x="-129" y="1215"/>
              <a:ext cx="478" cy="266"/>
            </a:xfrm>
            <a:custGeom>
              <a:avLst/>
              <a:gdLst/>
              <a:ahLst/>
              <a:cxnLst>
                <a:cxn ang="0">
                  <a:pos x="607" y="0"/>
                </a:cxn>
                <a:cxn ang="0">
                  <a:pos x="638" y="71"/>
                </a:cxn>
                <a:cxn ang="0">
                  <a:pos x="33" y="353"/>
                </a:cxn>
                <a:cxn ang="0">
                  <a:pos x="0" y="284"/>
                </a:cxn>
                <a:cxn ang="0">
                  <a:pos x="607" y="0"/>
                </a:cxn>
              </a:cxnLst>
              <a:rect l="0" t="0" r="r" b="b"/>
              <a:pathLst>
                <a:path w="638" h="353">
                  <a:moveTo>
                    <a:pt x="607" y="0"/>
                  </a:moveTo>
                  <a:lnTo>
                    <a:pt x="638" y="71"/>
                  </a:lnTo>
                  <a:lnTo>
                    <a:pt x="33" y="353"/>
                  </a:lnTo>
                  <a:lnTo>
                    <a:pt x="0" y="284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5" name="Freeform 39"/>
            <p:cNvSpPr/>
            <p:nvPr userDrawn="1"/>
          </p:nvSpPr>
          <p:spPr bwMode="gray">
            <a:xfrm rot="14847100" flipH="1">
              <a:off x="-26" y="1239"/>
              <a:ext cx="490" cy="226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6" name="Freeform 40"/>
            <p:cNvSpPr/>
            <p:nvPr userDrawn="1"/>
          </p:nvSpPr>
          <p:spPr bwMode="gray">
            <a:xfrm rot="14847100" flipH="1">
              <a:off x="75" y="1252"/>
              <a:ext cx="499" cy="186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7" name="Freeform 41"/>
            <p:cNvSpPr/>
            <p:nvPr userDrawn="1"/>
          </p:nvSpPr>
          <p:spPr bwMode="gray">
            <a:xfrm rot="14847100" flipH="1">
              <a:off x="177" y="1260"/>
              <a:ext cx="504" cy="145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8" name="Freeform 42"/>
            <p:cNvSpPr/>
            <p:nvPr userDrawn="1"/>
          </p:nvSpPr>
          <p:spPr bwMode="gray">
            <a:xfrm rot="14847100" flipH="1">
              <a:off x="278" y="1260"/>
              <a:ext cx="504" cy="102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9" name="AutoShape 43"/>
            <p:cNvSpPr>
              <a:spLocks noChangeArrowheads="1"/>
            </p:cNvSpPr>
            <p:nvPr userDrawn="1"/>
          </p:nvSpPr>
          <p:spPr bwMode="gray">
            <a:xfrm rot="14847100" flipH="1">
              <a:off x="380" y="1248"/>
              <a:ext cx="501" cy="58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0" name="Freeform 44"/>
            <p:cNvSpPr/>
            <p:nvPr userDrawn="1"/>
          </p:nvSpPr>
          <p:spPr bwMode="gray">
            <a:xfrm rot="14847100" flipH="1">
              <a:off x="470" y="1187"/>
              <a:ext cx="505" cy="10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1" name="Freeform 45"/>
            <p:cNvSpPr/>
            <p:nvPr userDrawn="1"/>
          </p:nvSpPr>
          <p:spPr bwMode="gray">
            <a:xfrm rot="14847100" flipH="1">
              <a:off x="561" y="1118"/>
              <a:ext cx="505" cy="14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2" name="Freeform 46"/>
            <p:cNvSpPr/>
            <p:nvPr userDrawn="1"/>
          </p:nvSpPr>
          <p:spPr bwMode="gray">
            <a:xfrm rot="14847100" flipH="1">
              <a:off x="648" y="1041"/>
              <a:ext cx="499" cy="18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3" name="Freeform 47"/>
            <p:cNvSpPr/>
            <p:nvPr userDrawn="1"/>
          </p:nvSpPr>
          <p:spPr bwMode="gray">
            <a:xfrm rot="14847100" flipH="1">
              <a:off x="731" y="957"/>
              <a:ext cx="490" cy="22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4" name="Freeform 48"/>
            <p:cNvSpPr/>
            <p:nvPr userDrawn="1"/>
          </p:nvSpPr>
          <p:spPr bwMode="gray">
            <a:xfrm rot="14847100" flipH="1">
              <a:off x="811" y="870"/>
              <a:ext cx="478" cy="26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5" name="Freeform 49"/>
            <p:cNvSpPr/>
            <p:nvPr userDrawn="1"/>
          </p:nvSpPr>
          <p:spPr bwMode="gray">
            <a:xfrm rot="14847100" flipH="1">
              <a:off x="883" y="775"/>
              <a:ext cx="462" cy="301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6" name="Freeform 50"/>
            <p:cNvSpPr/>
            <p:nvPr userDrawn="1"/>
          </p:nvSpPr>
          <p:spPr bwMode="gray">
            <a:xfrm rot="14847100" flipH="1">
              <a:off x="950" y="675"/>
              <a:ext cx="443" cy="33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7" name="Freeform 51"/>
            <p:cNvSpPr/>
            <p:nvPr userDrawn="1"/>
          </p:nvSpPr>
          <p:spPr bwMode="gray">
            <a:xfrm rot="14847100" flipH="1">
              <a:off x="1013" y="573"/>
              <a:ext cx="421" cy="36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8" name="Freeform 52"/>
            <p:cNvSpPr/>
            <p:nvPr userDrawn="1"/>
          </p:nvSpPr>
          <p:spPr bwMode="gray">
            <a:xfrm rot="14847100" flipH="1">
              <a:off x="1067" y="466"/>
              <a:ext cx="396" cy="39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9" name="Freeform 53"/>
            <p:cNvSpPr/>
            <p:nvPr userDrawn="1"/>
          </p:nvSpPr>
          <p:spPr bwMode="gray">
            <a:xfrm rot="14847100" flipH="1">
              <a:off x="1113" y="358"/>
              <a:ext cx="367" cy="421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0" name="Freeform 54"/>
            <p:cNvSpPr/>
            <p:nvPr userDrawn="1"/>
          </p:nvSpPr>
          <p:spPr bwMode="gray">
            <a:xfrm rot="14847100" flipH="1">
              <a:off x="1153" y="247"/>
              <a:ext cx="335" cy="446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1" name="Freeform 55"/>
            <p:cNvSpPr/>
            <p:nvPr userDrawn="1"/>
          </p:nvSpPr>
          <p:spPr bwMode="gray">
            <a:xfrm rot="14847100" flipH="1">
              <a:off x="1187" y="137"/>
              <a:ext cx="299" cy="46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2" name="Freeform 56"/>
            <p:cNvSpPr/>
            <p:nvPr userDrawn="1"/>
          </p:nvSpPr>
          <p:spPr bwMode="gray">
            <a:xfrm rot="14847100" flipH="1">
              <a:off x="1210" y="29"/>
              <a:ext cx="264" cy="48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3" name="Freeform 57"/>
            <p:cNvSpPr/>
            <p:nvPr userDrawn="1"/>
          </p:nvSpPr>
          <p:spPr bwMode="gray">
            <a:xfrm rot="14847100" flipH="1">
              <a:off x="1225" y="-81"/>
              <a:ext cx="225" cy="49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4" name="Freeform 58"/>
            <p:cNvSpPr/>
            <p:nvPr userDrawn="1"/>
          </p:nvSpPr>
          <p:spPr bwMode="gray">
            <a:xfrm rot="14847100" flipH="1">
              <a:off x="1231" y="-189"/>
              <a:ext cx="185" cy="5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5" name="Freeform 59"/>
            <p:cNvSpPr/>
            <p:nvPr userDrawn="1"/>
          </p:nvSpPr>
          <p:spPr bwMode="gray">
            <a:xfrm rot="14847100" flipH="1">
              <a:off x="1229" y="-294"/>
              <a:ext cx="144" cy="50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pic>
          <p:nvPicPr>
            <p:cNvPr id="3107" name="Picture 30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" y="185"/>
              <a:ext cx="912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43" name="Freeform 27"/>
          <p:cNvSpPr/>
          <p:nvPr/>
        </p:nvSpPr>
        <p:spPr bwMode="gray">
          <a:xfrm>
            <a:off x="-25400" y="5124450"/>
            <a:ext cx="9156700" cy="1758950"/>
          </a:xfrm>
          <a:custGeom>
            <a:avLst/>
            <a:gdLst/>
            <a:ahLst/>
            <a:cxnLst>
              <a:cxn ang="0">
                <a:pos x="3" y="1092"/>
              </a:cxn>
              <a:cxn ang="0">
                <a:pos x="5768" y="1108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8" h="1108">
                <a:moveTo>
                  <a:pt x="3" y="1092"/>
                </a:moveTo>
                <a:lnTo>
                  <a:pt x="5768" y="1108"/>
                </a:ln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hlink"/>
          </a:solidFill>
          <a:ln w="9525" cap="flat" cmpd="sng">
            <a:noFill/>
            <a:prstDash val="solid"/>
            <a:rou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4" name="Freeform 28"/>
          <p:cNvSpPr/>
          <p:nvPr/>
        </p:nvSpPr>
        <p:spPr bwMode="gray">
          <a:xfrm>
            <a:off x="-20638" y="5062538"/>
            <a:ext cx="9159876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5" name="Freeform 29"/>
          <p:cNvSpPr/>
          <p:nvPr/>
        </p:nvSpPr>
        <p:spPr bwMode="gray">
          <a:xfrm>
            <a:off x="-25400" y="57658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 cap="flat" cmpd="sng">
            <a:noFill/>
            <a:prstDash val="solid"/>
            <a:rou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400800"/>
            <a:ext cx="2133600" cy="273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733800" y="6584950"/>
            <a:ext cx="2133600" cy="273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200"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D2B3E3-1EE0-43A4-9325-B979272BAC74}" type="slidenum">
              <a:rPr lang="en-US" altLang="zh-CN"/>
            </a:fld>
            <a:endParaRPr lang="en-US" altLang="zh-CN"/>
          </a:p>
        </p:txBody>
      </p:sp>
      <p:sp>
        <p:nvSpPr>
          <p:cNvPr id="348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905000" y="228600"/>
            <a:ext cx="6781800" cy="884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943600" y="6451600"/>
            <a:ext cx="2895600" cy="273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www.itcast.cn</a:t>
            </a:r>
            <a:endParaRPr lang="en-US" altLang="zh-CN"/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/>
    </p:bld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anose="020B0602030504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anose="020B0602030504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anose="020B0602030504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anose="020B0602030504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anose="020B0602030504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anose="020B0602030504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anose="020B0602030504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anose="020B0602030504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12"/>
          <p:cNvSpPr txBox="1">
            <a:spLocks noChangeArrowheads="1"/>
          </p:cNvSpPr>
          <p:nvPr/>
        </p:nvSpPr>
        <p:spPr bwMode="auto">
          <a:xfrm>
            <a:off x="4143375" y="2428875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FFFFFF"/>
                </a:solidFill>
                <a:latin typeface="Garamond" pitchFamily="18" charset="0"/>
              </a:rPr>
              <a:t>抽象</a:t>
            </a:r>
            <a:r>
              <a:rPr kumimoji="0" lang="zh-CN" altLang="en-US" sz="1800" dirty="0" smtClean="0">
                <a:solidFill>
                  <a:srgbClr val="FFFFFF"/>
                </a:solidFill>
                <a:latin typeface="Garamond" pitchFamily="18" charset="0"/>
              </a:rPr>
              <a:t>类强化训练</a:t>
            </a:r>
            <a:endParaRPr kumimoji="0" lang="en-US" altLang="zh-CN" sz="1800" dirty="0" smtClean="0">
              <a:solidFill>
                <a:srgbClr val="FFFFFF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800" dirty="0">
              <a:solidFill>
                <a:srgbClr val="FFFFFF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smtClean="0">
                <a:solidFill>
                  <a:srgbClr val="FFFFFF"/>
                </a:solidFill>
                <a:latin typeface="Garamond" pitchFamily="18" charset="0"/>
              </a:rPr>
              <a:t>讲师：传</a:t>
            </a:r>
            <a:r>
              <a:rPr kumimoji="0" lang="zh-CN" altLang="en-US" sz="1800" dirty="0" smtClean="0">
                <a:solidFill>
                  <a:srgbClr val="FFFFFF"/>
                </a:solidFill>
                <a:latin typeface="Garamond" pitchFamily="18" charset="0"/>
              </a:rPr>
              <a:t>智扫地僧</a:t>
            </a:r>
            <a:endParaRPr kumimoji="0" lang="en-US" altLang="zh-CN" sz="1800" dirty="0" smtClean="0">
              <a:solidFill>
                <a:srgbClr val="FFFFFF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 dirty="0">
              <a:solidFill>
                <a:srgbClr val="FFFFFF"/>
              </a:solidFill>
              <a:latin typeface="Garamond" pitchFamily="18" charset="0"/>
            </a:endParaRPr>
          </a:p>
        </p:txBody>
      </p:sp>
      <p:sp>
        <p:nvSpPr>
          <p:cNvPr id="31748" name="TextBox 17"/>
          <p:cNvSpPr txBox="1">
            <a:spLocks noChangeArrowheads="1"/>
          </p:cNvSpPr>
          <p:nvPr/>
        </p:nvSpPr>
        <p:spPr bwMode="auto">
          <a:xfrm>
            <a:off x="714375" y="642938"/>
            <a:ext cx="857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00"/>
                </a:solidFill>
                <a:latin typeface="Garamond" pitchFamily="18" charset="0"/>
              </a:rPr>
              <a:t>C</a:t>
            </a:r>
            <a:r>
              <a:rPr kumimoji="0" lang="zh-CN" altLang="en-US" sz="1800" b="1">
                <a:solidFill>
                  <a:srgbClr val="000000"/>
                </a:solidFill>
                <a:latin typeface="Garamond" pitchFamily="18" charset="0"/>
              </a:rPr>
              <a:t>语言</a:t>
            </a:r>
            <a:endParaRPr kumimoji="0" lang="zh-CN" altLang="en-US" sz="1800" b="1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1749" name="TextBox 18"/>
          <p:cNvSpPr txBox="1">
            <a:spLocks noChangeArrowheads="1"/>
          </p:cNvSpPr>
          <p:nvPr/>
        </p:nvSpPr>
        <p:spPr bwMode="auto">
          <a:xfrm>
            <a:off x="1643063" y="1785938"/>
            <a:ext cx="1214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00"/>
                </a:solidFill>
                <a:latin typeface="Garamond" pitchFamily="18" charset="0"/>
              </a:rPr>
              <a:t>C++</a:t>
            </a:r>
            <a:r>
              <a:rPr kumimoji="0" lang="zh-CN" altLang="en-US" sz="1800" b="1">
                <a:solidFill>
                  <a:srgbClr val="000000"/>
                </a:solidFill>
                <a:latin typeface="Garamond" pitchFamily="18" charset="0"/>
              </a:rPr>
              <a:t>语言</a:t>
            </a:r>
            <a:endParaRPr kumimoji="0" lang="zh-CN" altLang="en-US" sz="1800" b="1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1750" name="TextBox 22"/>
          <p:cNvSpPr txBox="1">
            <a:spLocks noChangeArrowheads="1"/>
          </p:cNvSpPr>
          <p:nvPr/>
        </p:nvSpPr>
        <p:spPr bwMode="auto">
          <a:xfrm>
            <a:off x="4714875" y="4643438"/>
            <a:ext cx="31432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b="1">
                <a:solidFill>
                  <a:srgbClr val="000000"/>
                </a:solidFill>
                <a:latin typeface="Garamond" pitchFamily="18" charset="0"/>
              </a:rPr>
              <a:t>          传智播客</a:t>
            </a:r>
            <a:endParaRPr kumimoji="0" lang="en-US" altLang="zh-CN" sz="2600" b="1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b="1">
                <a:solidFill>
                  <a:srgbClr val="000000"/>
                </a:solidFill>
                <a:latin typeface="Garamond" pitchFamily="18" charset="0"/>
              </a:rPr>
              <a:t>http://www.itcast.cn</a:t>
            </a:r>
            <a:endParaRPr kumimoji="0" lang="zh-CN" altLang="en-US" sz="2600" b="1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1751" name="TextBox 23"/>
          <p:cNvSpPr txBox="1">
            <a:spLocks noChangeArrowheads="1"/>
          </p:cNvSpPr>
          <p:nvPr/>
        </p:nvSpPr>
        <p:spPr bwMode="auto">
          <a:xfrm>
            <a:off x="1285875" y="3571875"/>
            <a:ext cx="1500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  <a:latin typeface="Garamond" pitchFamily="18" charset="0"/>
              </a:rPr>
              <a:t>高薪就业</a:t>
            </a:r>
            <a:endParaRPr kumimoji="0" lang="zh-CN" altLang="en-US" sz="2400" b="1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9" name="标题 5"/>
          <p:cNvSpPr>
            <a:spLocks noGrp="1"/>
          </p:cNvSpPr>
          <p:nvPr/>
        </p:nvSpPr>
        <p:spPr bwMode="gray">
          <a:xfrm>
            <a:off x="1907704" y="548680"/>
            <a:ext cx="7236296" cy="9361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anose="020B0602030504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anose="020B0602030504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anose="020B0602030504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anose="020B0602030504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anose="020B0602030504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anose="020B0602030504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anose="020B0602030504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anose="020B0602030504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4000" dirty="0" smtClean="0">
                <a:ea typeface="宋体" panose="02010600030101010101" pitchFamily="2" charset="-122"/>
              </a:rPr>
              <a:t>传智播客</a:t>
            </a:r>
            <a:r>
              <a:rPr lang="en-US" altLang="zh-CN" sz="4000" dirty="0" err="1">
                <a:ea typeface="宋体" panose="02010600030101010101" pitchFamily="2" charset="-122"/>
              </a:rPr>
              <a:t>cpp</a:t>
            </a:r>
            <a:r>
              <a:rPr lang="zh-CN" altLang="en-US" sz="4000" dirty="0" smtClean="0">
                <a:ea typeface="宋体" panose="02010600030101010101" pitchFamily="2" charset="-122"/>
              </a:rPr>
              <a:t>语言入门教程（</a:t>
            </a:r>
            <a:r>
              <a:rPr lang="en-US" altLang="zh-CN" sz="4000" dirty="0">
                <a:ea typeface="宋体" panose="02010600030101010101" pitchFamily="2" charset="-122"/>
              </a:rPr>
              <a:t>8</a:t>
            </a:r>
            <a:r>
              <a:rPr lang="zh-CN" altLang="en-US" sz="4000" dirty="0" smtClean="0">
                <a:ea typeface="宋体" panose="02010600030101010101" pitchFamily="2" charset="-122"/>
              </a:rPr>
              <a:t>）</a:t>
            </a:r>
            <a:endParaRPr lang="zh-CN" altLang="en-US" sz="4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Manager.h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~Manager() { }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 i="1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  <a:endParaRPr lang="en-US" altLang="zh-CN" sz="1800"/>
          </a:p>
        </p:txBody>
      </p:sp>
      <p:grpSp>
        <p:nvGrpSpPr>
          <p:cNvPr id="120835" name="Group 3"/>
          <p:cNvGrpSpPr/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20842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  <a:endParaRPr lang="en-US" altLang="zh-CN" sz="1800">
                <a:solidFill>
                  <a:srgbClr val="C0C0C0"/>
                </a:solidFill>
              </a:endParaRPr>
            </a:p>
          </p:txBody>
        </p:sp>
        <p:grpSp>
          <p:nvGrpSpPr>
            <p:cNvPr id="120843" name="Group 5"/>
            <p:cNvGrpSpPr/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20848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620551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0850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</p:grpSp>
        <p:grpSp>
          <p:nvGrpSpPr>
            <p:cNvPr id="120844" name="Group 9"/>
            <p:cNvGrpSpPr/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20845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846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847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0836" name="Rectangle 13"/>
          <p:cNvSpPr>
            <a:spLocks noChangeArrowheads="1"/>
          </p:cNvSpPr>
          <p:nvPr/>
        </p:nvSpPr>
        <p:spPr bwMode="auto">
          <a:xfrm>
            <a:off x="4945063" y="3748088"/>
            <a:ext cx="1058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置月薪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620558" name="Rectangle 14"/>
          <p:cNvSpPr>
            <a:spLocks noChangeArrowheads="1"/>
          </p:cNvSpPr>
          <p:nvPr/>
        </p:nvSpPr>
        <p:spPr bwMode="auto">
          <a:xfrm>
            <a:off x="4940300" y="408463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计算管理人员月薪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20838" name="Rectangle 15"/>
          <p:cNvSpPr>
            <a:spLocks noChangeArrowheads="1"/>
          </p:cNvSpPr>
          <p:nvPr/>
        </p:nvSpPr>
        <p:spPr bwMode="auto">
          <a:xfrm>
            <a:off x="4941888" y="5181600"/>
            <a:ext cx="1922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20839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20840" name="Picture 18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1" name="Rectangle 20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  <a:endParaRPr lang="zh-CN" altLang="en-US" sz="2000" b="1" i="1">
              <a:solidFill>
                <a:srgbClr val="008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5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Manager.h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~Manager() { }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  <a:endParaRPr lang="en-US" altLang="zh-CN" sz="1800"/>
          </a:p>
        </p:txBody>
      </p:sp>
      <p:grpSp>
        <p:nvGrpSpPr>
          <p:cNvPr id="121859" name="Group 3"/>
          <p:cNvGrpSpPr/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21867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  <a:endParaRPr lang="en-US" altLang="zh-CN" sz="1800">
                <a:solidFill>
                  <a:srgbClr val="C0C0C0"/>
                </a:solidFill>
              </a:endParaRPr>
            </a:p>
          </p:txBody>
        </p:sp>
        <p:grpSp>
          <p:nvGrpSpPr>
            <p:cNvPr id="121868" name="Group 5"/>
            <p:cNvGrpSpPr/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21873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621575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1875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</p:grpSp>
        <p:grpSp>
          <p:nvGrpSpPr>
            <p:cNvPr id="121869" name="Group 9"/>
            <p:cNvGrpSpPr/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21870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871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872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1860" name="Rectangle 13"/>
          <p:cNvSpPr>
            <a:spLocks noChangeArrowheads="1"/>
          </p:cNvSpPr>
          <p:nvPr/>
        </p:nvSpPr>
        <p:spPr bwMode="auto">
          <a:xfrm>
            <a:off x="4945063" y="3748088"/>
            <a:ext cx="1058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置月薪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21861" name="Rectangle 14"/>
          <p:cNvSpPr>
            <a:spLocks noChangeArrowheads="1"/>
          </p:cNvSpPr>
          <p:nvPr/>
        </p:nvSpPr>
        <p:spPr bwMode="auto">
          <a:xfrm>
            <a:off x="4940300" y="408463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计算管理人员月薪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621583" name="Rectangle 15"/>
          <p:cNvSpPr>
            <a:spLocks noChangeArrowheads="1"/>
          </p:cNvSpPr>
          <p:nvPr/>
        </p:nvSpPr>
        <p:spPr bwMode="auto">
          <a:xfrm>
            <a:off x="4940300" y="44196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输出管理人员信息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21863" name="Rectangle 16"/>
          <p:cNvSpPr>
            <a:spLocks noChangeArrowheads="1"/>
          </p:cNvSpPr>
          <p:nvPr/>
        </p:nvSpPr>
        <p:spPr bwMode="auto">
          <a:xfrm>
            <a:off x="4941888" y="5181600"/>
            <a:ext cx="1922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21864" name="Rectangle 1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21865" name="Picture 19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6" name="Rectangle 21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  <a:endParaRPr lang="zh-CN" altLang="en-US" sz="2000" b="1" i="1">
              <a:solidFill>
                <a:srgbClr val="008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2" name="Group 2"/>
          <p:cNvGrpSpPr/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22887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  <a:endParaRPr lang="en-US" altLang="zh-CN" sz="1800">
                <a:solidFill>
                  <a:srgbClr val="C0C0C0"/>
                </a:solidFill>
              </a:endParaRPr>
            </a:p>
          </p:txBody>
        </p:sp>
        <p:grpSp>
          <p:nvGrpSpPr>
            <p:cNvPr id="122888" name="Group 4"/>
            <p:cNvGrpSpPr/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2597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2894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  <a:endParaRPr lang="en-US" altLang="zh-CN" sz="1800" b="1">
                  <a:solidFill>
                    <a:srgbClr val="C0C0C0"/>
                  </a:solidFill>
                </a:endParaRPr>
              </a:p>
            </p:txBody>
          </p:sp>
          <p:sp>
            <p:nvSpPr>
              <p:cNvPr id="122895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</p:grpSp>
        <p:grpSp>
          <p:nvGrpSpPr>
            <p:cNvPr id="122889" name="Group 8"/>
            <p:cNvGrpSpPr/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22890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891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892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2604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HourlyWorker.h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~HourlyWorker(){}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setWage(double);	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setHours(int);	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 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wage;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hours;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  <a:endParaRPr lang="en-US" altLang="zh-CN" sz="1800"/>
          </a:p>
        </p:txBody>
      </p:sp>
      <p:sp>
        <p:nvSpPr>
          <p:cNvPr id="122884" name="Rectangle 1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22885" name="Picture 15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6" name="Rectangle 17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  <a:endParaRPr lang="zh-CN" altLang="en-US" sz="2000" b="1" i="1">
              <a:solidFill>
                <a:srgbClr val="008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2"/>
          <p:cNvGrpSpPr/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23913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  <a:endParaRPr lang="en-US" altLang="zh-CN" sz="1800">
                <a:solidFill>
                  <a:srgbClr val="C0C0C0"/>
                </a:solidFill>
              </a:endParaRPr>
            </a:p>
          </p:txBody>
        </p:sp>
        <p:grpSp>
          <p:nvGrpSpPr>
            <p:cNvPr id="123914" name="Group 4"/>
            <p:cNvGrpSpPr/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3621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3920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  <a:endParaRPr lang="en-US" altLang="zh-CN" sz="1800" b="1">
                  <a:solidFill>
                    <a:srgbClr val="C0C0C0"/>
                  </a:solidFill>
                </a:endParaRPr>
              </a:p>
            </p:txBody>
          </p:sp>
          <p:sp>
            <p:nvSpPr>
              <p:cNvPr id="123921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</p:grpSp>
        <p:grpSp>
          <p:nvGrpSpPr>
            <p:cNvPr id="123915" name="Group 8"/>
            <p:cNvGrpSpPr/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23916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17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18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3907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HourlyWorker.h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~HourlyWorker(){}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setWage(double);	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setHours(int);	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 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double wage;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double hours;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  <a:endParaRPr lang="en-US" altLang="zh-CN" sz="1800"/>
          </a:p>
        </p:txBody>
      </p:sp>
      <p:sp>
        <p:nvSpPr>
          <p:cNvPr id="623629" name="Rectangle 13"/>
          <p:cNvSpPr>
            <a:spLocks noChangeArrowheads="1"/>
          </p:cNvSpPr>
          <p:nvPr/>
        </p:nvSpPr>
        <p:spPr bwMode="auto">
          <a:xfrm>
            <a:off x="2832100" y="5029200"/>
            <a:ext cx="828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时薪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623630" name="Rectangle 14"/>
          <p:cNvSpPr>
            <a:spLocks noChangeArrowheads="1"/>
          </p:cNvSpPr>
          <p:nvPr/>
        </p:nvSpPr>
        <p:spPr bwMode="auto">
          <a:xfrm>
            <a:off x="2832100" y="5424488"/>
            <a:ext cx="828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工时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23910" name="Rectangle 1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23911" name="Picture 17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2" name="Rectangle 18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  <a:endParaRPr lang="zh-CN" altLang="en-US" sz="2000" b="1" i="1">
              <a:solidFill>
                <a:srgbClr val="008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9" grpId="0" autoUpdateAnimBg="0"/>
      <p:bldP spid="62363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0" name="Group 2"/>
          <p:cNvGrpSpPr/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24939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  <a:endParaRPr lang="en-US" altLang="zh-CN" sz="1800">
                <a:solidFill>
                  <a:srgbClr val="C0C0C0"/>
                </a:solidFill>
              </a:endParaRPr>
            </a:p>
          </p:txBody>
        </p:sp>
        <p:grpSp>
          <p:nvGrpSpPr>
            <p:cNvPr id="124940" name="Group 4"/>
            <p:cNvGrpSpPr/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4645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4946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  <a:endParaRPr lang="en-US" altLang="zh-CN" sz="1800" b="1">
                  <a:solidFill>
                    <a:srgbClr val="C0C0C0"/>
                  </a:solidFill>
                </a:endParaRPr>
              </a:p>
            </p:txBody>
          </p:sp>
          <p:sp>
            <p:nvSpPr>
              <p:cNvPr id="124947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</p:grpSp>
        <p:grpSp>
          <p:nvGrpSpPr>
            <p:cNvPr id="124941" name="Group 8"/>
            <p:cNvGrpSpPr/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24942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43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44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4931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HourlyWorker.h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~HourlyWorker(){}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void setWage(double);		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void setHours(int);</a:t>
            </a:r>
            <a:r>
              <a:rPr lang="en-US" altLang="zh-CN" sz="1800"/>
              <a:t>	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 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wage;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hours;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  <a:endParaRPr lang="en-US" altLang="zh-CN" sz="1800"/>
          </a:p>
        </p:txBody>
      </p:sp>
      <p:sp>
        <p:nvSpPr>
          <p:cNvPr id="124932" name="Rectangle 13"/>
          <p:cNvSpPr>
            <a:spLocks noChangeArrowheads="1"/>
          </p:cNvSpPr>
          <p:nvPr/>
        </p:nvSpPr>
        <p:spPr bwMode="auto">
          <a:xfrm>
            <a:off x="2832100" y="5029200"/>
            <a:ext cx="828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时薪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24933" name="Rectangle 14"/>
          <p:cNvSpPr>
            <a:spLocks noChangeArrowheads="1"/>
          </p:cNvSpPr>
          <p:nvPr/>
        </p:nvSpPr>
        <p:spPr bwMode="auto">
          <a:xfrm>
            <a:off x="2832100" y="5424488"/>
            <a:ext cx="828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工时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624655" name="Rectangle 15"/>
          <p:cNvSpPr>
            <a:spLocks noChangeArrowheads="1"/>
          </p:cNvSpPr>
          <p:nvPr/>
        </p:nvSpPr>
        <p:spPr bwMode="auto">
          <a:xfrm>
            <a:off x="4660900" y="3290888"/>
            <a:ext cx="1058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置时薪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624656" name="Rectangle 16"/>
          <p:cNvSpPr>
            <a:spLocks noChangeArrowheads="1"/>
          </p:cNvSpPr>
          <p:nvPr/>
        </p:nvSpPr>
        <p:spPr bwMode="auto">
          <a:xfrm>
            <a:off x="4660900" y="3614738"/>
            <a:ext cx="1058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置工时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24936" name="Rectangle 1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24937" name="Picture 19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8" name="Rectangle 20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  <a:endParaRPr lang="zh-CN" altLang="en-US" sz="2000" b="1" i="1">
              <a:solidFill>
                <a:srgbClr val="008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55" grpId="0" autoUpdateAnimBg="0"/>
      <p:bldP spid="62465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4" name="Group 2"/>
          <p:cNvGrpSpPr/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25965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  <a:endParaRPr lang="en-US" altLang="zh-CN" sz="1800">
                <a:solidFill>
                  <a:srgbClr val="C0C0C0"/>
                </a:solidFill>
              </a:endParaRPr>
            </a:p>
          </p:txBody>
        </p:sp>
        <p:grpSp>
          <p:nvGrpSpPr>
            <p:cNvPr id="125966" name="Group 4"/>
            <p:cNvGrpSpPr/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5669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5972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  <a:endParaRPr lang="en-US" altLang="zh-CN" sz="1800" b="1">
                  <a:solidFill>
                    <a:srgbClr val="C0C0C0"/>
                  </a:solidFill>
                </a:endParaRPr>
              </a:p>
            </p:txBody>
          </p:sp>
          <p:sp>
            <p:nvSpPr>
              <p:cNvPr id="125973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</p:grpSp>
        <p:grpSp>
          <p:nvGrpSpPr>
            <p:cNvPr id="125967" name="Group 8"/>
            <p:cNvGrpSpPr/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25968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69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70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5955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HourlyWorker.h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~HourlyWorker(){}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setWage(double);	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setHours(int);	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const; 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  <a:r>
              <a:rPr lang="en-US" altLang="zh-CN" sz="1800"/>
              <a:t>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wage;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hours;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  <a:endParaRPr lang="en-US" altLang="zh-CN" sz="1800"/>
          </a:p>
        </p:txBody>
      </p:sp>
      <p:sp>
        <p:nvSpPr>
          <p:cNvPr id="125956" name="Rectangle 13"/>
          <p:cNvSpPr>
            <a:spLocks noChangeArrowheads="1"/>
          </p:cNvSpPr>
          <p:nvPr/>
        </p:nvSpPr>
        <p:spPr bwMode="auto">
          <a:xfrm>
            <a:off x="4660900" y="3290888"/>
            <a:ext cx="1058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置时薪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25957" name="Rectangle 14"/>
          <p:cNvSpPr>
            <a:spLocks noChangeArrowheads="1"/>
          </p:cNvSpPr>
          <p:nvPr/>
        </p:nvSpPr>
        <p:spPr bwMode="auto">
          <a:xfrm>
            <a:off x="4660900" y="3614738"/>
            <a:ext cx="1058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置工时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625679" name="Rectangle 15"/>
          <p:cNvSpPr>
            <a:spLocks noChangeArrowheads="1"/>
          </p:cNvSpPr>
          <p:nvPr/>
        </p:nvSpPr>
        <p:spPr bwMode="auto">
          <a:xfrm>
            <a:off x="4660900" y="4343400"/>
            <a:ext cx="1979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输出计时工月薪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625680" name="Rectangle 16"/>
          <p:cNvSpPr>
            <a:spLocks noChangeArrowheads="1"/>
          </p:cNvSpPr>
          <p:nvPr/>
        </p:nvSpPr>
        <p:spPr bwMode="auto">
          <a:xfrm>
            <a:off x="4660900" y="3962400"/>
            <a:ext cx="1979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计算计时工月薪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25960" name="Rectangle 17"/>
          <p:cNvSpPr>
            <a:spLocks noChangeArrowheads="1"/>
          </p:cNvSpPr>
          <p:nvPr/>
        </p:nvSpPr>
        <p:spPr bwMode="auto">
          <a:xfrm>
            <a:off x="2832100" y="5029200"/>
            <a:ext cx="828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时薪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25961" name="Rectangle 18"/>
          <p:cNvSpPr>
            <a:spLocks noChangeArrowheads="1"/>
          </p:cNvSpPr>
          <p:nvPr/>
        </p:nvSpPr>
        <p:spPr bwMode="auto">
          <a:xfrm>
            <a:off x="2832100" y="5424488"/>
            <a:ext cx="828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工时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25962" name="Rectangle 1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25963" name="Picture 21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64" name="Rectangle 22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  <a:endParaRPr lang="zh-CN" altLang="en-US" sz="2000" b="1" i="1">
              <a:solidFill>
                <a:srgbClr val="008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79" grpId="0" autoUpdateAnimBg="0"/>
      <p:bldP spid="62568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78" name="Group 2"/>
          <p:cNvGrpSpPr/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26983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  <a:endParaRPr lang="en-US" altLang="zh-CN" sz="1800">
                <a:solidFill>
                  <a:srgbClr val="C0C0C0"/>
                </a:solidFill>
              </a:endParaRPr>
            </a:p>
          </p:txBody>
        </p:sp>
        <p:grpSp>
          <p:nvGrpSpPr>
            <p:cNvPr id="126984" name="Group 4"/>
            <p:cNvGrpSpPr/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26989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126990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  <a:endParaRPr lang="en-US" altLang="zh-CN" sz="1800" b="1">
                  <a:solidFill>
                    <a:srgbClr val="C0C0C0"/>
                  </a:solidFill>
                </a:endParaRPr>
              </a:p>
            </p:txBody>
          </p:sp>
          <p:sp>
            <p:nvSpPr>
              <p:cNvPr id="626695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26985" name="Group 8"/>
            <p:cNvGrpSpPr/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26986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87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88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6700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PieceWorker.h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~PieceWorker() { }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setWage ( double ) ;	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setQuantity ( int ) ;	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double wagePerPiece;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int quantity;		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  <a:endParaRPr lang="en-US" altLang="zh-CN" sz="1800"/>
          </a:p>
        </p:txBody>
      </p:sp>
      <p:sp>
        <p:nvSpPr>
          <p:cNvPr id="126980" name="Rectangle 1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26981" name="Picture 15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2" name="Rectangle 16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  <a:endParaRPr lang="zh-CN" altLang="en-US" sz="2000" b="1" i="1">
              <a:solidFill>
                <a:srgbClr val="008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0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2" name="Group 2"/>
          <p:cNvGrpSpPr/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28009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  <a:endParaRPr lang="en-US" altLang="zh-CN" sz="1800">
                <a:solidFill>
                  <a:srgbClr val="C0C0C0"/>
                </a:solidFill>
              </a:endParaRPr>
            </a:p>
          </p:txBody>
        </p:sp>
        <p:grpSp>
          <p:nvGrpSpPr>
            <p:cNvPr id="128010" name="Group 4"/>
            <p:cNvGrpSpPr/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28015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128016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  <a:endParaRPr lang="en-US" altLang="zh-CN" sz="1800" b="1">
                  <a:solidFill>
                    <a:srgbClr val="C0C0C0"/>
                  </a:solidFill>
                </a:endParaRPr>
              </a:p>
            </p:txBody>
          </p:sp>
          <p:sp>
            <p:nvSpPr>
              <p:cNvPr id="627719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28011" name="Group 8"/>
            <p:cNvGrpSpPr/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28012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013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014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8003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PieceWorker.h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~PieceWorker() { }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setWage ( double ) ;	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setQuantity ( int ) ;	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double wagePerPiece;	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int quantity;</a:t>
            </a:r>
            <a:r>
              <a:rPr lang="en-US" altLang="zh-CN" sz="1800"/>
              <a:t>		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  <a:endParaRPr lang="en-US" altLang="zh-CN" sz="1800"/>
          </a:p>
        </p:txBody>
      </p:sp>
      <p:sp>
        <p:nvSpPr>
          <p:cNvPr id="627725" name="Rectangle 13"/>
          <p:cNvSpPr>
            <a:spLocks noChangeArrowheads="1"/>
          </p:cNvSpPr>
          <p:nvPr/>
        </p:nvSpPr>
        <p:spPr bwMode="auto">
          <a:xfrm>
            <a:off x="4656138" y="5043488"/>
            <a:ext cx="174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每件工件薪金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627726" name="Rectangle 14"/>
          <p:cNvSpPr>
            <a:spLocks noChangeArrowheads="1"/>
          </p:cNvSpPr>
          <p:nvPr/>
        </p:nvSpPr>
        <p:spPr bwMode="auto">
          <a:xfrm>
            <a:off x="4659313" y="5424488"/>
            <a:ext cx="1058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工件数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28006" name="Rectangle 1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28007" name="Picture 17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8" name="Rectangle 18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  <a:endParaRPr lang="zh-CN" altLang="en-US" sz="2000" b="1" i="1">
              <a:solidFill>
                <a:srgbClr val="008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25" grpId="0" autoUpdateAnimBg="0"/>
      <p:bldP spid="62772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6" name="Group 2"/>
          <p:cNvGrpSpPr/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29035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  <a:endParaRPr lang="en-US" altLang="zh-CN" sz="1800">
                <a:solidFill>
                  <a:srgbClr val="C0C0C0"/>
                </a:solidFill>
              </a:endParaRPr>
            </a:p>
          </p:txBody>
        </p:sp>
        <p:grpSp>
          <p:nvGrpSpPr>
            <p:cNvPr id="129036" name="Group 4"/>
            <p:cNvGrpSpPr/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29041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129042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  <a:endParaRPr lang="en-US" altLang="zh-CN" sz="1800" b="1">
                  <a:solidFill>
                    <a:srgbClr val="C0C0C0"/>
                  </a:solidFill>
                </a:endParaRPr>
              </a:p>
            </p:txBody>
          </p:sp>
          <p:sp>
            <p:nvSpPr>
              <p:cNvPr id="628743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29037" name="Group 8"/>
            <p:cNvGrpSpPr/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29038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39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40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9027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PieceWorker.h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~PieceWorker() { }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void setWage ( double ) ;		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void setQuantity ( int ) ;		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double wagePerPiece;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int quantity;		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  <a:endParaRPr lang="en-US" altLang="zh-CN" sz="1800"/>
          </a:p>
        </p:txBody>
      </p:sp>
      <p:sp>
        <p:nvSpPr>
          <p:cNvPr id="628749" name="Rectangle 13"/>
          <p:cNvSpPr>
            <a:spLocks noChangeArrowheads="1"/>
          </p:cNvSpPr>
          <p:nvPr/>
        </p:nvSpPr>
        <p:spPr bwMode="auto">
          <a:xfrm>
            <a:off x="4656138" y="3276600"/>
            <a:ext cx="1979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置每件工件薪金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628750" name="Rectangle 14"/>
          <p:cNvSpPr>
            <a:spLocks noChangeArrowheads="1"/>
          </p:cNvSpPr>
          <p:nvPr/>
        </p:nvSpPr>
        <p:spPr bwMode="auto">
          <a:xfrm>
            <a:off x="4657725" y="3632200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置工件数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29030" name="Rectangle 15"/>
          <p:cNvSpPr>
            <a:spLocks noChangeArrowheads="1"/>
          </p:cNvSpPr>
          <p:nvPr/>
        </p:nvSpPr>
        <p:spPr bwMode="auto">
          <a:xfrm>
            <a:off x="4656138" y="5043488"/>
            <a:ext cx="174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每件工件薪金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29031" name="Rectangle 16"/>
          <p:cNvSpPr>
            <a:spLocks noChangeArrowheads="1"/>
          </p:cNvSpPr>
          <p:nvPr/>
        </p:nvSpPr>
        <p:spPr bwMode="auto">
          <a:xfrm>
            <a:off x="4659313" y="5424488"/>
            <a:ext cx="1058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工件数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29032" name="Rectangle 1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29033" name="Picture 19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4" name="Rectangle 20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  <a:endParaRPr lang="zh-CN" altLang="en-US" sz="2000" b="1" i="1">
              <a:solidFill>
                <a:srgbClr val="008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9" grpId="0" autoUpdateAnimBg="0"/>
      <p:bldP spid="6287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2"/>
          <p:cNvGrpSpPr/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30061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  <a:endParaRPr lang="en-US" altLang="zh-CN" sz="1800">
                <a:solidFill>
                  <a:srgbClr val="C0C0C0"/>
                </a:solidFill>
              </a:endParaRPr>
            </a:p>
          </p:txBody>
        </p:sp>
        <p:grpSp>
          <p:nvGrpSpPr>
            <p:cNvPr id="130062" name="Group 4"/>
            <p:cNvGrpSpPr/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30067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130068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  <a:endParaRPr lang="en-US" altLang="zh-CN" sz="1800" b="1">
                  <a:solidFill>
                    <a:srgbClr val="C0C0C0"/>
                  </a:solidFill>
                </a:endParaRPr>
              </a:p>
            </p:txBody>
          </p:sp>
          <p:sp>
            <p:nvSpPr>
              <p:cNvPr id="629767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30063" name="Group 8"/>
            <p:cNvGrpSpPr/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30064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065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066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0051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PieceWorker.h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~PieceWorker() { }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setWage ( double ) ;	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setQuantity ( int ) ;	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const;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double wagePerPiece;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int quantity;			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  <a:endParaRPr lang="en-US" altLang="zh-CN" sz="1800"/>
          </a:p>
        </p:txBody>
      </p:sp>
      <p:sp>
        <p:nvSpPr>
          <p:cNvPr id="130052" name="Rectangle 13"/>
          <p:cNvSpPr>
            <a:spLocks noChangeArrowheads="1"/>
          </p:cNvSpPr>
          <p:nvPr/>
        </p:nvSpPr>
        <p:spPr bwMode="auto">
          <a:xfrm>
            <a:off x="4656138" y="3276600"/>
            <a:ext cx="1979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置每件工件薪金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30053" name="Rectangle 14"/>
          <p:cNvSpPr>
            <a:spLocks noChangeArrowheads="1"/>
          </p:cNvSpPr>
          <p:nvPr/>
        </p:nvSpPr>
        <p:spPr bwMode="auto">
          <a:xfrm>
            <a:off x="4657725" y="3632200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置工件数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30054" name="Rectangle 15"/>
          <p:cNvSpPr>
            <a:spLocks noChangeArrowheads="1"/>
          </p:cNvSpPr>
          <p:nvPr/>
        </p:nvSpPr>
        <p:spPr bwMode="auto">
          <a:xfrm>
            <a:off x="4656138" y="5043488"/>
            <a:ext cx="174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每件工件薪金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30055" name="Rectangle 16"/>
          <p:cNvSpPr>
            <a:spLocks noChangeArrowheads="1"/>
          </p:cNvSpPr>
          <p:nvPr/>
        </p:nvSpPr>
        <p:spPr bwMode="auto">
          <a:xfrm>
            <a:off x="4659313" y="5424488"/>
            <a:ext cx="1058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工件数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629777" name="Rectangle 17"/>
          <p:cNvSpPr>
            <a:spLocks noChangeArrowheads="1"/>
          </p:cNvSpPr>
          <p:nvPr/>
        </p:nvSpPr>
        <p:spPr bwMode="auto">
          <a:xfrm>
            <a:off x="4660900" y="4343400"/>
            <a:ext cx="174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输出计件薪金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629778" name="Rectangle 18"/>
          <p:cNvSpPr>
            <a:spLocks noChangeArrowheads="1"/>
          </p:cNvSpPr>
          <p:nvPr/>
        </p:nvSpPr>
        <p:spPr bwMode="auto">
          <a:xfrm>
            <a:off x="4660900" y="3987800"/>
            <a:ext cx="174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计算计件薪金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30058" name="Rectangle 1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30059" name="Picture 21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60" name="Rectangle 22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  <a:endParaRPr lang="zh-CN" altLang="en-US" sz="2000" b="1" i="1">
              <a:solidFill>
                <a:srgbClr val="008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77" grpId="0" autoUpdateAnimBg="0"/>
      <p:bldP spid="6297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685800" y="685800"/>
            <a:ext cx="563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8.5.1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一个实例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  <a:endParaRPr lang="zh-CN" altLang="en-US" sz="2000" b="1" i="1">
              <a:solidFill>
                <a:srgbClr val="008000"/>
              </a:solidFill>
              <a:latin typeface="楷体_GB2312" pitchFamily="49" charset="-122"/>
            </a:endParaRPr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auto">
          <a:xfrm>
            <a:off x="3692525" y="2464580"/>
            <a:ext cx="18002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prstShdw prst="shdw17" dist="53882" dir="2700000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/>
              <a:t>Employee</a:t>
            </a:r>
            <a:endParaRPr lang="en-US" altLang="zh-CN" sz="1800" b="1"/>
          </a:p>
        </p:txBody>
      </p:sp>
      <p:grpSp>
        <p:nvGrpSpPr>
          <p:cNvPr id="612356" name="Group 4"/>
          <p:cNvGrpSpPr/>
          <p:nvPr/>
        </p:nvGrpSpPr>
        <p:grpSpPr bwMode="auto">
          <a:xfrm>
            <a:off x="1352550" y="3988580"/>
            <a:ext cx="6496050" cy="457200"/>
            <a:chOff x="852" y="2640"/>
            <a:chExt cx="4092" cy="288"/>
          </a:xfrm>
        </p:grpSpPr>
        <p:sp>
          <p:nvSpPr>
            <p:cNvPr id="112655" name="Rectangle 5"/>
            <p:cNvSpPr>
              <a:spLocks noChangeArrowheads="1"/>
            </p:cNvSpPr>
            <p:nvPr/>
          </p:nvSpPr>
          <p:spPr bwMode="auto">
            <a:xfrm>
              <a:off x="2331" y="2640"/>
              <a:ext cx="1134" cy="288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>
              <a:prstShdw prst="shdw17" dist="53882" dir="2700000">
                <a:srgbClr val="5C99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/>
                <a:t>HourWorker</a:t>
              </a:r>
              <a:endParaRPr lang="en-US" altLang="zh-CN" sz="1800" b="1"/>
            </a:p>
          </p:txBody>
        </p:sp>
        <p:sp>
          <p:nvSpPr>
            <p:cNvPr id="112656" name="Rectangle 6"/>
            <p:cNvSpPr>
              <a:spLocks noChangeArrowheads="1"/>
            </p:cNvSpPr>
            <p:nvPr/>
          </p:nvSpPr>
          <p:spPr bwMode="auto">
            <a:xfrm>
              <a:off x="852" y="2640"/>
              <a:ext cx="1134" cy="288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>
              <a:prstShdw prst="shdw17" dist="53882" dir="2700000">
                <a:srgbClr val="99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/>
                <a:t>Manager</a:t>
              </a:r>
              <a:endParaRPr lang="en-US" altLang="zh-CN" sz="1800" b="1"/>
            </a:p>
          </p:txBody>
        </p:sp>
        <p:sp>
          <p:nvSpPr>
            <p:cNvPr id="112657" name="Rectangle 7"/>
            <p:cNvSpPr>
              <a:spLocks noChangeArrowheads="1"/>
            </p:cNvSpPr>
            <p:nvPr/>
          </p:nvSpPr>
          <p:spPr bwMode="auto">
            <a:xfrm>
              <a:off x="3810" y="2640"/>
              <a:ext cx="1134" cy="2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prstShdw prst="shdw17" dist="53882" dir="2700000">
                <a:srgbClr val="99993D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/>
                <a:t>PieceWorker</a:t>
              </a:r>
              <a:endParaRPr lang="en-US" altLang="zh-CN" sz="1800" b="1"/>
            </a:p>
          </p:txBody>
        </p:sp>
      </p:grpSp>
      <p:grpSp>
        <p:nvGrpSpPr>
          <p:cNvPr id="612360" name="Group 8"/>
          <p:cNvGrpSpPr/>
          <p:nvPr/>
        </p:nvGrpSpPr>
        <p:grpSpPr bwMode="auto">
          <a:xfrm>
            <a:off x="2286000" y="2921780"/>
            <a:ext cx="4572000" cy="1066800"/>
            <a:chOff x="1440" y="1968"/>
            <a:chExt cx="2880" cy="672"/>
          </a:xfrm>
        </p:grpSpPr>
        <p:sp>
          <p:nvSpPr>
            <p:cNvPr id="112652" name="Line 9"/>
            <p:cNvSpPr>
              <a:spLocks noChangeShapeType="1"/>
            </p:cNvSpPr>
            <p:nvPr/>
          </p:nvSpPr>
          <p:spPr bwMode="auto">
            <a:xfrm flipV="1">
              <a:off x="2880" y="1968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3" name="Line 10"/>
            <p:cNvSpPr>
              <a:spLocks noChangeShapeType="1"/>
            </p:cNvSpPr>
            <p:nvPr/>
          </p:nvSpPr>
          <p:spPr bwMode="auto">
            <a:xfrm flipV="1">
              <a:off x="1440" y="1968"/>
              <a:ext cx="1344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4" name="Line 11"/>
            <p:cNvSpPr>
              <a:spLocks noChangeShapeType="1"/>
            </p:cNvSpPr>
            <p:nvPr/>
          </p:nvSpPr>
          <p:spPr bwMode="auto">
            <a:xfrm flipH="1" flipV="1">
              <a:off x="2976" y="1968"/>
              <a:ext cx="1344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2364" name="AutoShape 12"/>
          <p:cNvSpPr/>
          <p:nvPr/>
        </p:nvSpPr>
        <p:spPr bwMode="auto">
          <a:xfrm>
            <a:off x="5791200" y="1092980"/>
            <a:ext cx="3124200" cy="914400"/>
          </a:xfrm>
          <a:prstGeom prst="borderCallout2">
            <a:avLst>
              <a:gd name="adj1" fmla="val 12500"/>
              <a:gd name="adj2" fmla="val -2440"/>
              <a:gd name="adj3" fmla="val 12500"/>
              <a:gd name="adj4" fmla="val -11532"/>
              <a:gd name="adj5" fmla="val 139412"/>
              <a:gd name="adj6" fmla="val -4085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anose="02010600030101010101" pitchFamily="2" charset="-122"/>
              </a:rPr>
              <a:t>抽象类</a:t>
            </a:r>
            <a:endParaRPr lang="zh-CN" altLang="en-US" sz="1800" b="1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宋体" panose="02010600030101010101" pitchFamily="2" charset="-122"/>
              </a:rPr>
              <a:t>提供一般属性，共同操作界面</a:t>
            </a:r>
            <a:r>
              <a:rPr lang="zh-CN" altLang="en-US" sz="1600" b="1"/>
              <a:t> </a:t>
            </a:r>
            <a:endParaRPr lang="zh-CN" altLang="en-US" sz="1600" b="1"/>
          </a:p>
        </p:txBody>
      </p:sp>
      <p:sp>
        <p:nvSpPr>
          <p:cNvPr id="612365" name="AutoShape 13"/>
          <p:cNvSpPr/>
          <p:nvPr/>
        </p:nvSpPr>
        <p:spPr bwMode="auto">
          <a:xfrm>
            <a:off x="654521" y="4665980"/>
            <a:ext cx="2438400" cy="914400"/>
          </a:xfrm>
          <a:prstGeom prst="borderCallout2">
            <a:avLst>
              <a:gd name="adj1" fmla="val 98546"/>
              <a:gd name="adj2" fmla="val 47020"/>
              <a:gd name="adj3" fmla="val 106686"/>
              <a:gd name="adj4" fmla="val 50709"/>
              <a:gd name="adj5" fmla="val 97520"/>
              <a:gd name="adj6" fmla="val 5690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 dirty="0">
                <a:latin typeface="宋体" panose="02010600030101010101" pitchFamily="2" charset="-122"/>
              </a:rPr>
              <a:t>管理人员类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提供特殊属性，操作实现</a:t>
            </a:r>
            <a:r>
              <a:rPr lang="zh-CN" altLang="en-US" sz="1600" b="1" dirty="0"/>
              <a:t> </a:t>
            </a:r>
            <a:endParaRPr lang="zh-CN" altLang="en-US" sz="1600" b="1" dirty="0"/>
          </a:p>
        </p:txBody>
      </p:sp>
      <p:sp>
        <p:nvSpPr>
          <p:cNvPr id="612366" name="AutoShape 14"/>
          <p:cNvSpPr/>
          <p:nvPr/>
        </p:nvSpPr>
        <p:spPr bwMode="auto">
          <a:xfrm>
            <a:off x="6287294" y="4626994"/>
            <a:ext cx="2438400" cy="914400"/>
          </a:xfrm>
          <a:prstGeom prst="borderCallout2">
            <a:avLst>
              <a:gd name="adj1" fmla="val 12500"/>
              <a:gd name="adj2" fmla="val 103125"/>
              <a:gd name="adj3" fmla="val 12167"/>
              <a:gd name="adj4" fmla="val 102983"/>
              <a:gd name="adj5" fmla="val 9474"/>
              <a:gd name="adj6" fmla="val 10296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anose="02010600030101010101" pitchFamily="2" charset="-122"/>
              </a:rPr>
              <a:t>计时工人类</a:t>
            </a:r>
            <a:endParaRPr lang="zh-CN" altLang="en-US" sz="1800" b="1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宋体" panose="02010600030101010101" pitchFamily="2" charset="-122"/>
              </a:rPr>
              <a:t>提供特殊属性，操作实现</a:t>
            </a:r>
            <a:r>
              <a:rPr lang="zh-CN" altLang="en-US" sz="1600" b="1"/>
              <a:t> </a:t>
            </a:r>
            <a:endParaRPr lang="zh-CN" altLang="en-US" sz="1600" b="1"/>
          </a:p>
        </p:txBody>
      </p:sp>
      <p:sp>
        <p:nvSpPr>
          <p:cNvPr id="612367" name="AutoShape 15"/>
          <p:cNvSpPr/>
          <p:nvPr/>
        </p:nvSpPr>
        <p:spPr bwMode="auto">
          <a:xfrm>
            <a:off x="3484268" y="4674840"/>
            <a:ext cx="2438400" cy="914400"/>
          </a:xfrm>
          <a:prstGeom prst="borderCallout2">
            <a:avLst>
              <a:gd name="adj1" fmla="val 12500"/>
              <a:gd name="adj2" fmla="val 103125"/>
              <a:gd name="adj3" fmla="val 33928"/>
              <a:gd name="adj4" fmla="val 102194"/>
              <a:gd name="adj5" fmla="val 19494"/>
              <a:gd name="adj6" fmla="val 10191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anose="02010600030101010101" pitchFamily="2" charset="-122"/>
              </a:rPr>
              <a:t>计件工人类</a:t>
            </a:r>
            <a:endParaRPr lang="zh-CN" altLang="en-US" sz="1800" b="1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宋体" panose="02010600030101010101" pitchFamily="2" charset="-122"/>
              </a:rPr>
              <a:t>提供特殊属性，操作实现</a:t>
            </a:r>
            <a:r>
              <a:rPr lang="zh-CN" altLang="en-US" sz="1600" b="1"/>
              <a:t> </a:t>
            </a:r>
            <a:endParaRPr lang="zh-CN" altLang="en-US" sz="1600" b="1"/>
          </a:p>
        </p:txBody>
      </p:sp>
      <p:sp>
        <p:nvSpPr>
          <p:cNvPr id="112650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12651" name="Picture 18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612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612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612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61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4" grpId="0" autoUpdateAnimBg="0"/>
      <p:bldP spid="612355" grpId="0" animBg="1" autoUpdateAnimBg="0"/>
      <p:bldP spid="612364" grpId="0" animBg="1" autoUpdateAnimBg="0"/>
      <p:bldP spid="612365" grpId="0" animBg="1" autoUpdateAnimBg="0"/>
      <p:bldP spid="612366" grpId="0" animBg="1" autoUpdateAnimBg="0"/>
      <p:bldP spid="61236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2"/>
          <p:cNvGrpSpPr/>
          <p:nvPr/>
        </p:nvGrpSpPr>
        <p:grpSpPr bwMode="auto">
          <a:xfrm>
            <a:off x="3717925" y="457200"/>
            <a:ext cx="5197475" cy="1587500"/>
            <a:chOff x="2342" y="288"/>
            <a:chExt cx="3274" cy="1000"/>
          </a:xfrm>
        </p:grpSpPr>
        <p:sp>
          <p:nvSpPr>
            <p:cNvPr id="131080" name="Rectangle 3"/>
            <p:cNvSpPr>
              <a:spLocks noChangeArrowheads="1"/>
            </p:cNvSpPr>
            <p:nvPr/>
          </p:nvSpPr>
          <p:spPr bwMode="auto">
            <a:xfrm>
              <a:off x="3521" y="288"/>
              <a:ext cx="908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  <a:endParaRPr lang="en-US" altLang="zh-CN" sz="1800">
                <a:solidFill>
                  <a:srgbClr val="C0C0C0"/>
                </a:solidFill>
              </a:endParaRPr>
            </a:p>
          </p:txBody>
        </p:sp>
        <p:grpSp>
          <p:nvGrpSpPr>
            <p:cNvPr id="131081" name="Group 4"/>
            <p:cNvGrpSpPr/>
            <p:nvPr/>
          </p:nvGrpSpPr>
          <p:grpSpPr bwMode="auto">
            <a:xfrm>
              <a:off x="2342" y="1057"/>
              <a:ext cx="3274" cy="231"/>
              <a:chOff x="852" y="2640"/>
              <a:chExt cx="4092" cy="288"/>
            </a:xfrm>
          </p:grpSpPr>
          <p:sp>
            <p:nvSpPr>
              <p:cNvPr id="131086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131087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  <a:endParaRPr lang="en-US" altLang="zh-CN" sz="1800" b="1">
                  <a:solidFill>
                    <a:srgbClr val="C0C0C0"/>
                  </a:solidFill>
                </a:endParaRPr>
              </a:p>
            </p:txBody>
          </p:sp>
          <p:sp>
            <p:nvSpPr>
              <p:cNvPr id="131088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PieceWorker</a:t>
                </a:r>
                <a:endParaRPr lang="en-US" altLang="zh-CN" sz="1800" b="1">
                  <a:solidFill>
                    <a:srgbClr val="C0C0C0"/>
                  </a:solidFill>
                </a:endParaRPr>
              </a:p>
            </p:txBody>
          </p:sp>
        </p:grpSp>
        <p:grpSp>
          <p:nvGrpSpPr>
            <p:cNvPr id="131082" name="Group 8"/>
            <p:cNvGrpSpPr/>
            <p:nvPr/>
          </p:nvGrpSpPr>
          <p:grpSpPr bwMode="auto">
            <a:xfrm>
              <a:off x="2812" y="519"/>
              <a:ext cx="2305" cy="538"/>
              <a:chOff x="1440" y="1968"/>
              <a:chExt cx="2880" cy="672"/>
            </a:xfrm>
          </p:grpSpPr>
          <p:sp>
            <p:nvSpPr>
              <p:cNvPr id="131083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084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085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1075" name="Rectangle 1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31076" name="Picture 15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1006475" y="228600"/>
            <a:ext cx="63087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void test1()</a:t>
            </a:r>
            <a:endParaRPr lang="en-US" altLang="zh-CN" sz="1600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setiosflags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ios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fixed|ios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showpoint</a:t>
            </a:r>
            <a:r>
              <a:rPr lang="en-US" altLang="zh-CN" sz="1600" dirty="0"/>
              <a:t>) &lt;&lt; </a:t>
            </a:r>
            <a:r>
              <a:rPr lang="en-US" altLang="zh-CN" sz="1600" dirty="0" err="1"/>
              <a:t>setprecision</a:t>
            </a:r>
            <a:r>
              <a:rPr lang="en-US" altLang="zh-CN" sz="1600" dirty="0"/>
              <a:t>(2) ;</a:t>
            </a:r>
            <a:endParaRPr lang="en-US" altLang="zh-CN" sz="1600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Manager m1 ( 10135, "Cheng </a:t>
            </a:r>
            <a:r>
              <a:rPr lang="en-US" altLang="zh-CN" sz="1600" dirty="0" err="1"/>
              <a:t>ShaoHua</a:t>
            </a:r>
            <a:r>
              <a:rPr lang="en-US" altLang="zh-CN" sz="1600" dirty="0"/>
              <a:t>", 1200 ) ;</a:t>
            </a:r>
            <a:endParaRPr lang="en-US" altLang="zh-CN" sz="1600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Manager m2 ( 10201, "Yan </a:t>
            </a:r>
            <a:r>
              <a:rPr lang="en-US" altLang="zh-CN" sz="1600" dirty="0" err="1"/>
              <a:t>HaiFeng</a:t>
            </a:r>
            <a:r>
              <a:rPr lang="en-US" altLang="zh-CN" sz="1600" dirty="0"/>
              <a:t>");</a:t>
            </a:r>
            <a:endParaRPr lang="en-US" altLang="zh-CN" sz="1600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m2.setMonthlySalary ( 5300 ) ;</a:t>
            </a:r>
            <a:endParaRPr lang="en-US" altLang="zh-CN" sz="1600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</a:t>
            </a:r>
            <a:r>
              <a:rPr lang="en-US" altLang="zh-CN" sz="1600" dirty="0" err="1"/>
              <a:t>HourlyWorker</a:t>
            </a:r>
            <a:r>
              <a:rPr lang="en-US" altLang="zh-CN" sz="1600" dirty="0"/>
              <a:t> hw1 ( 30712, "Zhao </a:t>
            </a:r>
            <a:r>
              <a:rPr lang="en-US" altLang="zh-CN" sz="1600" dirty="0" err="1"/>
              <a:t>XiaoMing</a:t>
            </a:r>
            <a:r>
              <a:rPr lang="en-US" altLang="zh-CN" sz="1600" dirty="0"/>
              <a:t>", 5, 8*20 ) ;</a:t>
            </a:r>
            <a:endParaRPr lang="en-US" altLang="zh-CN" sz="1600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</a:t>
            </a:r>
            <a:r>
              <a:rPr lang="en-US" altLang="zh-CN" sz="1600" dirty="0" err="1"/>
              <a:t>HourlyWorker</a:t>
            </a:r>
            <a:r>
              <a:rPr lang="en-US" altLang="zh-CN" sz="1600" dirty="0"/>
              <a:t> hw2 ( 30649, "Gao </a:t>
            </a:r>
            <a:r>
              <a:rPr lang="en-US" altLang="zh-CN" sz="1600" dirty="0" err="1"/>
              <a:t>DongSheng</a:t>
            </a:r>
            <a:r>
              <a:rPr lang="en-US" altLang="zh-CN" sz="1600" dirty="0"/>
              <a:t>" ) ;</a:t>
            </a:r>
            <a:endParaRPr lang="en-US" altLang="zh-CN" sz="1600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hw2.setWage ( 4.5 ) ;</a:t>
            </a:r>
            <a:endParaRPr lang="en-US" altLang="zh-CN" sz="1600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hw2.setHours ( 10*30 ) ;</a:t>
            </a:r>
            <a:endParaRPr lang="en-US" altLang="zh-CN" sz="1600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</a:t>
            </a:r>
            <a:r>
              <a:rPr lang="en-US" altLang="zh-CN" sz="1600" dirty="0" err="1"/>
              <a:t>PieceWorker</a:t>
            </a:r>
            <a:r>
              <a:rPr lang="en-US" altLang="zh-CN" sz="1600" dirty="0"/>
              <a:t> pw1 ( 20382, "</a:t>
            </a:r>
            <a:r>
              <a:rPr lang="en-US" altLang="zh-CN" sz="1600" dirty="0" err="1"/>
              <a:t>Xiu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LiWei</a:t>
            </a:r>
            <a:r>
              <a:rPr lang="en-US" altLang="zh-CN" sz="1600" dirty="0"/>
              <a:t>", 0.5, 2850 ) ;</a:t>
            </a:r>
            <a:endParaRPr lang="en-US" altLang="zh-CN" sz="1600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</a:t>
            </a:r>
            <a:r>
              <a:rPr lang="en-US" altLang="zh-CN" sz="1600" dirty="0" err="1"/>
              <a:t>PieceWorker</a:t>
            </a:r>
            <a:r>
              <a:rPr lang="en-US" altLang="zh-CN" sz="1600" dirty="0"/>
              <a:t> pw2 ( 20496, "Huang </a:t>
            </a:r>
            <a:r>
              <a:rPr lang="en-US" altLang="zh-CN" sz="1600" dirty="0" err="1"/>
              <a:t>DongLin</a:t>
            </a:r>
            <a:r>
              <a:rPr lang="en-US" altLang="zh-CN" sz="1600" dirty="0"/>
              <a:t>" ) ;</a:t>
            </a:r>
            <a:endParaRPr lang="en-US" altLang="zh-CN" sz="1600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pw2.setWage ( 0.75 ) ;</a:t>
            </a:r>
            <a:endParaRPr lang="en-US" altLang="zh-CN" sz="1600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pw2.setQuantity ( 1850 ) ;</a:t>
            </a:r>
            <a:endParaRPr lang="en-US" altLang="zh-CN" sz="1600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008000"/>
                </a:solidFill>
              </a:rPr>
              <a:t>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使用抽象类指针，调用派生类版本的函数</a:t>
            </a:r>
            <a:endParaRPr lang="zh-CN" altLang="en-US" sz="1600" b="1" i="1" dirty="0">
              <a:solidFill>
                <a:srgbClr val="008000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600" dirty="0"/>
              <a:t>   </a:t>
            </a:r>
            <a:r>
              <a:rPr lang="en-US" altLang="zh-CN" sz="1600" b="1" dirty="0"/>
              <a:t>Employee *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; 	</a:t>
            </a:r>
            <a:endParaRPr lang="en-US" altLang="zh-CN" sz="1600" b="1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b="1" dirty="0"/>
              <a:t>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=&amp;m1;  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-&gt;print();</a:t>
            </a:r>
            <a:endParaRPr lang="en-US" altLang="zh-CN" sz="1600" b="1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b="1" dirty="0"/>
              <a:t>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=&amp;m2;  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-&gt;print();</a:t>
            </a:r>
            <a:endParaRPr lang="en-US" altLang="zh-CN" sz="1600" b="1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b="1" dirty="0"/>
              <a:t>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=&amp;hw1;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-&gt;print();</a:t>
            </a:r>
            <a:endParaRPr lang="en-US" altLang="zh-CN" sz="1600" b="1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b="1" dirty="0"/>
              <a:t>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=&amp;hw2;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-&gt;print();</a:t>
            </a:r>
            <a:endParaRPr lang="en-US" altLang="zh-CN" sz="1600" b="1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b="1" dirty="0"/>
              <a:t>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=&amp;pw1;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-&gt;print();</a:t>
            </a:r>
            <a:endParaRPr lang="en-US" altLang="zh-CN" sz="1600" b="1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b="1" dirty="0"/>
              <a:t>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=&amp;pw2;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-&gt;print();</a:t>
            </a:r>
            <a:endParaRPr lang="en-US" altLang="zh-CN" sz="1600" b="1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} </a:t>
            </a:r>
            <a:endParaRPr lang="en-US" altLang="zh-CN" sz="1600" dirty="0"/>
          </a:p>
        </p:txBody>
      </p:sp>
      <p:sp>
        <p:nvSpPr>
          <p:cNvPr id="630801" name="Oval 17"/>
          <p:cNvSpPr>
            <a:spLocks noChangeArrowheads="1"/>
          </p:cNvSpPr>
          <p:nvPr/>
        </p:nvSpPr>
        <p:spPr bwMode="auto">
          <a:xfrm>
            <a:off x="2627313" y="4508500"/>
            <a:ext cx="1728787" cy="2160588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0802" name="AutoShape 18"/>
          <p:cNvSpPr/>
          <p:nvPr/>
        </p:nvSpPr>
        <p:spPr bwMode="auto">
          <a:xfrm>
            <a:off x="6477000" y="3581400"/>
            <a:ext cx="1766888" cy="1000125"/>
          </a:xfrm>
          <a:prstGeom prst="borderCallout2">
            <a:avLst>
              <a:gd name="adj1" fmla="val 11431"/>
              <a:gd name="adj2" fmla="val -4315"/>
              <a:gd name="adj3" fmla="val 11431"/>
              <a:gd name="adj4" fmla="val -30639"/>
              <a:gd name="adj5" fmla="val 150477"/>
              <a:gd name="adj6" fmla="val -11536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调用函数语句形式相同</a:t>
            </a:r>
            <a:endParaRPr lang="zh-CN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6" grpId="0" autoUpdateAnimBg="0"/>
      <p:bldP spid="630801" grpId="0" animBg="1"/>
      <p:bldP spid="63080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679450" y="1371600"/>
            <a:ext cx="47561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//Employee.h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class Employee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{ public: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Employee *next ;</a:t>
            </a:r>
            <a:endParaRPr lang="en-US" altLang="zh-CN" sz="1800" i="1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protected: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long number;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char * name;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};</a:t>
            </a:r>
            <a:endParaRPr lang="en-US" altLang="zh-CN" sz="1800"/>
          </a:p>
        </p:txBody>
      </p:sp>
      <p:grpSp>
        <p:nvGrpSpPr>
          <p:cNvPr id="133123" name="Group 3"/>
          <p:cNvGrpSpPr/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33126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  <a:endParaRPr lang="en-US" altLang="zh-CN" sz="1800" b="1">
                <a:solidFill>
                  <a:schemeClr val="accent2"/>
                </a:solidFill>
              </a:endParaRPr>
            </a:p>
          </p:txBody>
        </p:sp>
        <p:grpSp>
          <p:nvGrpSpPr>
            <p:cNvPr id="133127" name="Group 5"/>
            <p:cNvGrpSpPr/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33132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133133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133134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</p:grpSp>
        <p:grpSp>
          <p:nvGrpSpPr>
            <p:cNvPr id="133128" name="Group 9"/>
            <p:cNvGrpSpPr/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33129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30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31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3124" name="Rectangle 1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8.5.2  </a:t>
            </a:r>
            <a:r>
              <a:rPr lang="zh-CN" altLang="en-US" smtClean="0">
                <a:latin typeface="宋体" panose="02010600030101010101" pitchFamily="2" charset="-122"/>
              </a:rPr>
              <a:t>异质链表</a:t>
            </a:r>
            <a:endParaRPr lang="zh-CN" altLang="en-US" smtClean="0"/>
          </a:p>
        </p:txBody>
      </p:sp>
      <p:pic>
        <p:nvPicPr>
          <p:cNvPr id="133125" name="Picture 15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Text Box 2"/>
          <p:cNvSpPr txBox="1">
            <a:spLocks noChangeArrowheads="1"/>
          </p:cNvSpPr>
          <p:nvPr/>
        </p:nvSpPr>
        <p:spPr bwMode="auto">
          <a:xfrm>
            <a:off x="679450" y="1371600"/>
            <a:ext cx="47561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//Employee.h</a:t>
            </a:r>
            <a:endParaRPr lang="en-US" altLang="zh-CN" sz="180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class Employee</a:t>
            </a:r>
            <a:endParaRPr lang="en-US" altLang="zh-CN" sz="180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{ public:</a:t>
            </a:r>
            <a:endParaRPr lang="en-US" altLang="zh-CN" sz="180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     Employee(const long,const char* );</a:t>
            </a:r>
            <a:endParaRPr lang="en-US" altLang="zh-CN" sz="180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     const char * getName() const;</a:t>
            </a:r>
            <a:endParaRPr lang="en-US" altLang="zh-CN" sz="180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     const long getNumber() const;</a:t>
            </a:r>
            <a:endParaRPr lang="en-US" altLang="zh-CN" sz="180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     virtual void print() const;</a:t>
            </a:r>
            <a:endParaRPr lang="en-US" altLang="zh-CN" sz="180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Employee *next ;</a:t>
            </a:r>
            <a:r>
              <a:rPr lang="en-US" altLang="zh-CN" sz="1800"/>
              <a:t>	</a:t>
            </a:r>
            <a:endParaRPr lang="en-US" altLang="zh-CN" sz="1800" i="1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protected:</a:t>
            </a:r>
            <a:endParaRPr lang="en-US" altLang="zh-CN" sz="180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     long number;	</a:t>
            </a:r>
            <a:endParaRPr lang="en-US" altLang="zh-CN" sz="1800" i="1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     char * name;	</a:t>
            </a:r>
            <a:endParaRPr lang="en-US" altLang="zh-CN" sz="1800" i="1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};</a:t>
            </a:r>
            <a:endParaRPr lang="en-US" altLang="zh-CN" sz="1800"/>
          </a:p>
        </p:txBody>
      </p:sp>
      <p:grpSp>
        <p:nvGrpSpPr>
          <p:cNvPr id="134147" name="Group 3"/>
          <p:cNvGrpSpPr/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34151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  <a:endParaRPr lang="en-US" altLang="zh-CN" sz="1800" b="1">
                <a:solidFill>
                  <a:schemeClr val="accent2"/>
                </a:solidFill>
              </a:endParaRPr>
            </a:p>
          </p:txBody>
        </p:sp>
        <p:grpSp>
          <p:nvGrpSpPr>
            <p:cNvPr id="134152" name="Group 5"/>
            <p:cNvGrpSpPr/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34157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134158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134159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</p:grpSp>
        <p:grpSp>
          <p:nvGrpSpPr>
            <p:cNvPr id="134153" name="Group 9"/>
            <p:cNvGrpSpPr/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34154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5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6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33869" name="Rectangle 13"/>
          <p:cNvSpPr>
            <a:spLocks noChangeArrowheads="1"/>
          </p:cNvSpPr>
          <p:nvPr/>
        </p:nvSpPr>
        <p:spPr bwMode="auto">
          <a:xfrm>
            <a:off x="3803650" y="443388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latin typeface="宋体" panose="02010600030101010101" pitchFamily="2" charset="-122"/>
              </a:rPr>
              <a:t>增加一个指针成员</a:t>
            </a:r>
            <a:endParaRPr lang="zh-CN" altLang="en-US" sz="1800" b="1" i="1">
              <a:solidFill>
                <a:srgbClr val="008000"/>
              </a:solidFill>
              <a:latin typeface="宋体" panose="02010600030101010101" pitchFamily="2" charset="-122"/>
            </a:endParaRPr>
          </a:p>
        </p:txBody>
      </p:sp>
      <p:sp>
        <p:nvSpPr>
          <p:cNvPr id="134149" name="Rectangle 1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8.5.2  </a:t>
            </a:r>
            <a:r>
              <a:rPr lang="zh-CN" altLang="en-US" smtClean="0">
                <a:latin typeface="宋体" panose="02010600030101010101" pitchFamily="2" charset="-122"/>
              </a:rPr>
              <a:t>异质链表</a:t>
            </a:r>
            <a:endParaRPr lang="zh-CN" altLang="en-US" smtClean="0"/>
          </a:p>
        </p:txBody>
      </p:sp>
      <p:pic>
        <p:nvPicPr>
          <p:cNvPr id="134150" name="Picture 16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Text Box 2"/>
          <p:cNvSpPr txBox="1">
            <a:spLocks noChangeArrowheads="1"/>
          </p:cNvSpPr>
          <p:nvPr/>
        </p:nvSpPr>
        <p:spPr bwMode="auto">
          <a:xfrm>
            <a:off x="819150" y="457200"/>
            <a:ext cx="7410450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void AddFront( Employee * &amp;h, Employee * &amp;t 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在表头插入结点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{ t-&gt;next = h ;  h = t ; }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 void test3()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测试函数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{ Employee * empHead = NULL , * ptr;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ptr = new Manager( 10135, "Cheng ShaoHua", 1200 );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建立第一个结点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HourlyWorker( 30712, "Zhao XiaoMing", 5, 8*20 );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建立第二个结点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);  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PieceWorker ( 20382, "Xiu LiWei", 0.5, 2850 );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建立第三个结点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while( ptr )  { ptr -&gt; print() ;    ptr = ptr -&gt; next ; } 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遍历链表，输出全部信息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while( ptr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遍历链表，输出姓名和工资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 </a:t>
            </a:r>
            <a:r>
              <a:rPr lang="en-US" altLang="zh-CN" sz="1600"/>
              <a:t>{ cout &lt;&lt; ptr -&gt; getName() &lt;&lt; "  " &lt;&lt; ptr -&gt; earnings() &lt;&lt; endl ;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    ptr = ptr -&gt; next ;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 }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}</a:t>
            </a:r>
            <a:endParaRPr lang="en-US" altLang="zh-CN" sz="160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8.5.2  </a:t>
            </a:r>
            <a:r>
              <a:rPr lang="zh-CN" altLang="en-US" smtClean="0">
                <a:latin typeface="宋体" panose="02010600030101010101" pitchFamily="2" charset="-122"/>
              </a:rPr>
              <a:t>异质链表</a:t>
            </a:r>
            <a:endParaRPr lang="zh-CN" altLang="en-US" smtClean="0"/>
          </a:p>
        </p:txBody>
      </p:sp>
      <p:pic>
        <p:nvPicPr>
          <p:cNvPr id="135172" name="Picture 5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819150" y="457200"/>
            <a:ext cx="7410450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void AddFront( Employee * &amp;h, Employee * &amp;t 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在表头插入结点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{ t-&gt;next = h ;  h = t ; }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 void test3()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测试函数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{ Employee * empHead = NULL , * ptr;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ptr = new Manager( 10135, "Cheng ShaoHua", 1200 );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建立第一个结点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HourlyWorker( 30712, "Zhao XiaoMing", 5, 8*20 );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建立第二个结点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);  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PieceWorker ( 20382, "Xiu LiWei", 0.5, 2850 );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建立第三个结点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while( ptr )  { ptr -&gt; print() ;    ptr = ptr -&gt; next ; } 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遍历链表，输出全部信息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while( ptr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遍历链表，输出姓名和工资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 </a:t>
            </a:r>
            <a:r>
              <a:rPr lang="en-US" altLang="zh-CN" sz="1600"/>
              <a:t>{ cout &lt;&lt; ptr -&gt; getName() &lt;&lt; "  " &lt;&lt; ptr -&gt; earnings() &lt;&lt; endl ;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    ptr = ptr -&gt; next ;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 }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}</a:t>
            </a:r>
            <a:endParaRPr lang="en-US" altLang="zh-CN" sz="1600"/>
          </a:p>
        </p:txBody>
      </p:sp>
      <p:sp useBgFill="1">
        <p:nvSpPr>
          <p:cNvPr id="635907" name="Rectangle 3"/>
          <p:cNvSpPr>
            <a:spLocks noChangeArrowheads="1"/>
          </p:cNvSpPr>
          <p:nvPr/>
        </p:nvSpPr>
        <p:spPr bwMode="auto">
          <a:xfrm>
            <a:off x="990600" y="1905000"/>
            <a:ext cx="5521325" cy="3111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( 10135, "Cheng ShaoHua", 1200 );</a:t>
            </a:r>
            <a:endParaRPr lang="en-US" altLang="zh-CN" sz="18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 useBgFill="1">
        <p:nvSpPr>
          <p:cNvPr id="635908" name="Rectangle 4"/>
          <p:cNvSpPr>
            <a:spLocks noChangeArrowheads="1"/>
          </p:cNvSpPr>
          <p:nvPr/>
        </p:nvSpPr>
        <p:spPr bwMode="auto">
          <a:xfrm>
            <a:off x="990600" y="2590800"/>
            <a:ext cx="6283325" cy="3111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( 30712, "Zhao XiaoMing", 5, 8*20 );</a:t>
            </a:r>
            <a:endParaRPr lang="en-US" altLang="zh-CN" sz="18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 useBgFill="1">
        <p:nvSpPr>
          <p:cNvPr id="635909" name="Rectangle 5"/>
          <p:cNvSpPr>
            <a:spLocks noChangeArrowheads="1"/>
          </p:cNvSpPr>
          <p:nvPr/>
        </p:nvSpPr>
        <p:spPr bwMode="auto">
          <a:xfrm>
            <a:off x="990600" y="3276600"/>
            <a:ext cx="5800725" cy="3111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( 20382, "Xiu LiWei", 0.5, 2850 );</a:t>
            </a:r>
            <a:endParaRPr lang="en-US" altLang="zh-CN" sz="18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35910" name="AutoShape 6"/>
          <p:cNvSpPr/>
          <p:nvPr/>
        </p:nvSpPr>
        <p:spPr bwMode="auto">
          <a:xfrm>
            <a:off x="5486400" y="1143000"/>
            <a:ext cx="2209800" cy="914400"/>
          </a:xfrm>
          <a:prstGeom prst="borderCallout2">
            <a:avLst>
              <a:gd name="adj1" fmla="val 12500"/>
              <a:gd name="adj2" fmla="val -3449"/>
              <a:gd name="adj3" fmla="val 12500"/>
              <a:gd name="adj4" fmla="val -22343"/>
              <a:gd name="adj5" fmla="val 140801"/>
              <a:gd name="adj6" fmla="val -8290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它们是</a:t>
            </a:r>
            <a:endParaRPr lang="zh-CN" altLang="en-US" sz="1800" b="1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不同类型的结点</a:t>
            </a:r>
            <a:endParaRPr lang="zh-CN" altLang="en-US" sz="1800" b="1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8.5.2  </a:t>
            </a:r>
            <a:r>
              <a:rPr lang="zh-CN" altLang="en-US" smtClean="0">
                <a:latin typeface="宋体" panose="02010600030101010101" pitchFamily="2" charset="-122"/>
              </a:rPr>
              <a:t>异质链表</a:t>
            </a:r>
            <a:endParaRPr lang="zh-CN" altLang="en-US" smtClean="0"/>
          </a:p>
        </p:txBody>
      </p:sp>
      <p:pic>
        <p:nvPicPr>
          <p:cNvPr id="136200" name="Picture 9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animBg="1" autoUpdateAnimBg="0"/>
      <p:bldP spid="635908" grpId="0" animBg="1" autoUpdateAnimBg="0"/>
      <p:bldP spid="635909" grpId="0" animBg="1" autoUpdateAnimBg="0"/>
      <p:bldP spid="63591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819150" y="457200"/>
            <a:ext cx="7410450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void AddFront( Employee * &amp;h, Employee * &amp;t 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在表头插入结点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{ t-&gt;next = h ;  h = t ; }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 void test3()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测试函数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{ Employee * empHead = NULL , * ptr;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ptr = new Manager( 10135, "Cheng ShaoHua", 1200 );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建立第一个结点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HourlyWorker( 30712, "Zhao XiaoMing", 5, 8*20 );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建立第二个结点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);  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PieceWorker ( 20382, "Xiu LiWei", 0.5, 2850 );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建立第三个结点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while( ptr )  { ptr -&gt; print() ;    ptr = ptr -&gt; next ; } 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遍历链表，输出全部信息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while( ptr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遍历链表，输出姓名和工资</a:t>
            </a:r>
            <a:endParaRPr lang="zh-CN" altLang="en-US" sz="16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 </a:t>
            </a:r>
            <a:r>
              <a:rPr lang="en-US" altLang="zh-CN" sz="1600"/>
              <a:t>{ cout &lt;&lt; ptr -&gt; getName() &lt;&lt; "  " &lt;&lt; ptr -&gt; earnings() &lt;&lt; endl ;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    ptr = ptr -&gt; next ;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 }</a:t>
            </a:r>
            <a:endParaRPr lang="en-US" altLang="zh-CN" sz="1600"/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}</a:t>
            </a:r>
            <a:endParaRPr lang="en-US" altLang="zh-CN" sz="1600"/>
          </a:p>
        </p:txBody>
      </p:sp>
      <p:sp useBgFill="1">
        <p:nvSpPr>
          <p:cNvPr id="636931" name="Rectangle 3"/>
          <p:cNvSpPr>
            <a:spLocks noChangeArrowheads="1"/>
          </p:cNvSpPr>
          <p:nvPr/>
        </p:nvSpPr>
        <p:spPr bwMode="auto">
          <a:xfrm>
            <a:off x="990600" y="1905000"/>
            <a:ext cx="5521325" cy="3111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( 10135, "Cheng ShaoHua", 1200 );</a:t>
            </a:r>
            <a:endParaRPr lang="en-US" altLang="zh-CN" sz="18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 useBgFill="1">
        <p:nvSpPr>
          <p:cNvPr id="636932" name="Rectangle 4"/>
          <p:cNvSpPr>
            <a:spLocks noChangeArrowheads="1"/>
          </p:cNvSpPr>
          <p:nvPr/>
        </p:nvSpPr>
        <p:spPr bwMode="auto">
          <a:xfrm>
            <a:off x="990600" y="2590800"/>
            <a:ext cx="6283325" cy="3111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( 30712, "Zhao XiaoMing", 5, 8*20 );</a:t>
            </a:r>
            <a:endParaRPr lang="en-US" altLang="zh-CN" sz="18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 useBgFill="1">
        <p:nvSpPr>
          <p:cNvPr id="636933" name="Rectangle 5"/>
          <p:cNvSpPr>
            <a:spLocks noChangeArrowheads="1"/>
          </p:cNvSpPr>
          <p:nvPr/>
        </p:nvSpPr>
        <p:spPr bwMode="auto">
          <a:xfrm>
            <a:off x="990600" y="3276600"/>
            <a:ext cx="5800725" cy="3111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( 20382, "Xiu LiWei", 0.5, 2850 );</a:t>
            </a:r>
            <a:endParaRPr lang="en-US" altLang="zh-CN" sz="18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 useBgFill="1">
        <p:nvSpPr>
          <p:cNvPr id="636934" name="Rectangle 6"/>
          <p:cNvSpPr>
            <a:spLocks noChangeArrowheads="1"/>
          </p:cNvSpPr>
          <p:nvPr/>
        </p:nvSpPr>
        <p:spPr bwMode="auto">
          <a:xfrm>
            <a:off x="990600" y="4021138"/>
            <a:ext cx="1806575" cy="3111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empHead ;</a:t>
            </a:r>
            <a:endParaRPr lang="en-US" altLang="zh-CN" sz="1800" b="1">
              <a:solidFill>
                <a:srgbClr val="99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36935" name="AutoShape 7"/>
          <p:cNvSpPr/>
          <p:nvPr/>
        </p:nvSpPr>
        <p:spPr bwMode="auto">
          <a:xfrm>
            <a:off x="5105400" y="2514600"/>
            <a:ext cx="2209800" cy="914400"/>
          </a:xfrm>
          <a:prstGeom prst="borderCallout2">
            <a:avLst>
              <a:gd name="adj1" fmla="val 12500"/>
              <a:gd name="adj2" fmla="val -3449"/>
              <a:gd name="adj3" fmla="val 12500"/>
              <a:gd name="adj4" fmla="val -24569"/>
              <a:gd name="adj5" fmla="val 187847"/>
              <a:gd name="adj6" fmla="val -9224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使用基类指针</a:t>
            </a:r>
            <a:endParaRPr lang="zh-CN" altLang="en-US" sz="1800" b="1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遍历链表</a:t>
            </a:r>
            <a:endParaRPr lang="zh-CN" altLang="en-US" sz="1800" b="1"/>
          </a:p>
        </p:txBody>
      </p:sp>
      <p:sp useBgFill="1">
        <p:nvSpPr>
          <p:cNvPr id="636936" name="Rectangle 8"/>
          <p:cNvSpPr>
            <a:spLocks noChangeArrowheads="1"/>
          </p:cNvSpPr>
          <p:nvPr/>
        </p:nvSpPr>
        <p:spPr bwMode="auto">
          <a:xfrm>
            <a:off x="990600" y="4718050"/>
            <a:ext cx="1806575" cy="3111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empHead ;</a:t>
            </a:r>
            <a:endParaRPr lang="en-US" altLang="zh-CN" sz="1800" b="1">
              <a:solidFill>
                <a:srgbClr val="99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225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8.5.2  </a:t>
            </a:r>
            <a:r>
              <a:rPr lang="zh-CN" altLang="en-US" smtClean="0">
                <a:latin typeface="宋体" panose="02010600030101010101" pitchFamily="2" charset="-122"/>
              </a:rPr>
              <a:t>异质链表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pic>
        <p:nvPicPr>
          <p:cNvPr id="137226" name="Picture 11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4" grpId="0" animBg="1" autoUpdateAnimBg="0"/>
      <p:bldP spid="636935" grpId="0" animBg="1" autoUpdateAnimBg="0"/>
      <p:bldP spid="63693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33375"/>
            <a:ext cx="1447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小结</a:t>
            </a:r>
            <a:endParaRPr lang="zh-CN" altLang="en-US" sz="2800" b="1" smtClean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pic>
        <p:nvPicPr>
          <p:cNvPr id="138244" name="Picture 5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557213"/>
            <a:ext cx="7943850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33375"/>
            <a:ext cx="1447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小结</a:t>
            </a:r>
            <a:endParaRPr lang="zh-CN" altLang="en-US" sz="2800" b="1" smtClean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pic>
        <p:nvPicPr>
          <p:cNvPr id="138244" name="Picture 5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488"/>
            <a:ext cx="7620000" cy="667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33375"/>
            <a:ext cx="1447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小结</a:t>
            </a:r>
            <a:endParaRPr lang="zh-CN" altLang="en-US" sz="2800" b="1" smtClean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pic>
        <p:nvPicPr>
          <p:cNvPr id="138244" name="Picture 5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7296150" cy="620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33375"/>
            <a:ext cx="1447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小结</a:t>
            </a:r>
            <a:endParaRPr lang="zh-CN" altLang="en-US" sz="2800" b="1" smtClean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pic>
        <p:nvPicPr>
          <p:cNvPr id="138244" name="Picture 5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427"/>
            <a:ext cx="74676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//Employee.h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class Employee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{ public: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protected: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  <a:endParaRPr lang="zh-CN" altLang="en-US" sz="18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  <a:endParaRPr lang="zh-CN" altLang="en-US" sz="18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};</a:t>
            </a:r>
            <a:endParaRPr lang="en-US" altLang="zh-CN" sz="1800"/>
          </a:p>
        </p:txBody>
      </p:sp>
      <p:grpSp>
        <p:nvGrpSpPr>
          <p:cNvPr id="113667" name="Group 3"/>
          <p:cNvGrpSpPr/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3380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13672" name="Group 5"/>
            <p:cNvGrpSpPr/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13677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113678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113679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</p:grpSp>
        <p:grpSp>
          <p:nvGrpSpPr>
            <p:cNvPr id="113673" name="Group 9"/>
            <p:cNvGrpSpPr/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13674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5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6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3668" name="Rectangle 1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13669" name="Picture 15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70" name="Rectangle 17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  <a:endParaRPr lang="zh-CN" altLang="en-US" sz="2000" b="1" i="1">
              <a:solidFill>
                <a:srgbClr val="008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250825" y="1319213"/>
            <a:ext cx="8642350" cy="42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虚函数和多态性使软件设计易于扩充。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派生类重载基类接口相同的</a:t>
            </a:r>
            <a:r>
              <a:rPr lang="zh-CN" altLang="en-US" sz="1800" b="1"/>
              <a:t>虚</a:t>
            </a: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函数其虚特性不变。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如果代码关联在编译时确定，称为静态联编。代码在运行时</a:t>
            </a:r>
            <a:r>
              <a:rPr lang="zh-CN" altLang="en-US" sz="1800" b="1"/>
              <a:t>关联</a:t>
            </a: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称为动态联编。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基类指针可以指向派生类对象、基类中拥有虚函数，是支持多态性的前提。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虚析构函数可以正确释放动态派生类对象的资源。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纯虚函数由派生类定义实现版本。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具有纯虚函数的类称为抽象类。抽象类只能作为基类，不能建立对象。抽象类指针使得派生的具体类对象具有多态操作能力。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33375"/>
            <a:ext cx="1447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小结</a:t>
            </a:r>
            <a:endParaRPr lang="zh-CN" altLang="en-US" sz="2800" b="1" smtClean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pic>
        <p:nvPicPr>
          <p:cNvPr id="138244" name="Picture 5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 autoUpdateAnimBg="0"/>
      <p:bldP spid="63795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250825" y="1319213"/>
            <a:ext cx="8642350" cy="42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虚函数和多态性使软件设计易于扩充。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派生类重载基类接口相同的</a:t>
            </a:r>
            <a:r>
              <a:rPr lang="zh-CN" altLang="en-US" sz="1800" b="1"/>
              <a:t>虚</a:t>
            </a: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函数其虚特性不变。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如果代码关联在编译时确定，称为静态联编。代码在运行时</a:t>
            </a:r>
            <a:r>
              <a:rPr lang="zh-CN" altLang="en-US" sz="1800" b="1"/>
              <a:t>关联</a:t>
            </a: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称为动态联编。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基类指针可以指向派生类对象、基类中拥有虚函数，是支持多态性的前提。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虚析构函数可以正确释放动态派生类对象的资源。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纯虚函数由派生类定义实现版本。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具有纯虚函数的类称为抽象类。抽象类只能作为基类，不能建立对象。抽象类指针使得派生的具体类对象具有多态操作能力。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33375"/>
            <a:ext cx="1447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小结</a:t>
            </a:r>
            <a:endParaRPr lang="zh-CN" altLang="en-US" sz="2800" b="1" smtClean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pic>
        <p:nvPicPr>
          <p:cNvPr id="138244" name="Picture 5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 autoUpdateAnimBg="0"/>
      <p:bldP spid="63795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250825" y="1319213"/>
            <a:ext cx="8642350" cy="42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虚函数和多态性使软件设计易于扩充。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派生类重载基类接口相同的</a:t>
            </a:r>
            <a:r>
              <a:rPr lang="zh-CN" altLang="en-US" sz="1800" b="1"/>
              <a:t>虚</a:t>
            </a: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函数其虚特性不变。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如果代码关联在编译时确定，称为静态联编。代码在运行时</a:t>
            </a:r>
            <a:r>
              <a:rPr lang="zh-CN" altLang="en-US" sz="1800" b="1"/>
              <a:t>关联</a:t>
            </a: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称为动态联编。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基类指针可以指向派生类对象、基类中拥有虚函数，是支持多态性的前提。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虚析构函数可以正确释放动态派生类对象的资源。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纯虚函数由派生类定义实现版本。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具有纯虚函数的类称为抽象类。抽象类只能作为基类，不能建立对象。抽象类指针使得派生的具体类对象具有多态操作能力。</a:t>
            </a:r>
            <a:endParaRPr lang="zh-CN" altLang="en-US" sz="1800" b="1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33375"/>
            <a:ext cx="1447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小结</a:t>
            </a:r>
            <a:endParaRPr lang="zh-CN" altLang="en-US" sz="2800" b="1" smtClean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pic>
        <p:nvPicPr>
          <p:cNvPr id="138244" name="Picture 5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 autoUpdateAnimBg="0"/>
      <p:bldP spid="63795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0438" y="714375"/>
            <a:ext cx="5186362" cy="5048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1800" b="1" dirty="0" smtClean="0">
                <a:ea typeface="宋体" panose="02010600030101010101" pitchFamily="2" charset="-122"/>
              </a:rPr>
              <a:t>传智播客创始人张孝祥老师的理念就是帮助每一位学员都成功。帮助每一位学员都少走弯路。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139267" name="TextBox 4"/>
          <p:cNvSpPr txBox="1">
            <a:spLocks noChangeArrowheads="1"/>
          </p:cNvSpPr>
          <p:nvPr/>
        </p:nvSpPr>
        <p:spPr bwMode="auto">
          <a:xfrm>
            <a:off x="714375" y="63023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Garamond" pitchFamily="18" charset="0"/>
              </a:rPr>
              <a:t>C</a:t>
            </a:r>
            <a:r>
              <a:rPr kumimoji="0" lang="zh-CN" altLang="en-US" sz="1800">
                <a:solidFill>
                  <a:srgbClr val="000000"/>
                </a:solidFill>
                <a:latin typeface="Garamond" pitchFamily="18" charset="0"/>
              </a:rPr>
              <a:t>语言</a:t>
            </a:r>
            <a:endParaRPr kumimoji="0" lang="zh-CN" altLang="en-US" sz="180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39268" name="TextBox 5"/>
          <p:cNvSpPr txBox="1">
            <a:spLocks noChangeArrowheads="1"/>
          </p:cNvSpPr>
          <p:nvPr/>
        </p:nvSpPr>
        <p:spPr bwMode="auto">
          <a:xfrm>
            <a:off x="1714500" y="17859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Garamond" pitchFamily="18" charset="0"/>
              </a:rPr>
              <a:t>C++</a:t>
            </a:r>
            <a:r>
              <a:rPr kumimoji="0" lang="zh-CN" altLang="en-US" sz="1800">
                <a:solidFill>
                  <a:srgbClr val="000000"/>
                </a:solidFill>
                <a:latin typeface="Garamond" pitchFamily="18" charset="0"/>
              </a:rPr>
              <a:t>语言</a:t>
            </a:r>
            <a:endParaRPr kumimoji="0" lang="zh-CN" altLang="en-US" sz="180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39269" name="TextBox 6"/>
          <p:cNvSpPr txBox="1">
            <a:spLocks noChangeArrowheads="1"/>
          </p:cNvSpPr>
          <p:nvPr/>
        </p:nvSpPr>
        <p:spPr bwMode="auto">
          <a:xfrm>
            <a:off x="1071563" y="3500438"/>
            <a:ext cx="1928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>
                <a:solidFill>
                  <a:srgbClr val="000000"/>
                </a:solidFill>
                <a:latin typeface="Garamond" pitchFamily="18" charset="0"/>
              </a:rPr>
              <a:t>高薪就业</a:t>
            </a:r>
            <a:endParaRPr kumimoji="0" lang="zh-CN" altLang="en-US" b="1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39270" name="TextBox 7"/>
          <p:cNvSpPr txBox="1">
            <a:spLocks noChangeArrowheads="1"/>
          </p:cNvSpPr>
          <p:nvPr/>
        </p:nvSpPr>
        <p:spPr bwMode="auto">
          <a:xfrm>
            <a:off x="4500563" y="2071688"/>
            <a:ext cx="39290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9600">
                <a:solidFill>
                  <a:srgbClr val="FFFFFF"/>
                </a:solidFill>
                <a:latin typeface="Garamond" pitchFamily="18" charset="0"/>
              </a:rPr>
              <a:t>谢谢！</a:t>
            </a:r>
            <a:endParaRPr kumimoji="0" lang="zh-CN" altLang="en-US" sz="9600">
              <a:solidFill>
                <a:srgbClr val="FFFFFF"/>
              </a:solidFill>
              <a:latin typeface="Garamond" pitchFamily="18" charset="0"/>
            </a:endParaRPr>
          </a:p>
        </p:txBody>
      </p:sp>
      <p:sp>
        <p:nvSpPr>
          <p:cNvPr id="139271" name="TextBox 8"/>
          <p:cNvSpPr txBox="1">
            <a:spLocks noChangeArrowheads="1"/>
          </p:cNvSpPr>
          <p:nvPr/>
        </p:nvSpPr>
        <p:spPr bwMode="auto">
          <a:xfrm>
            <a:off x="4714875" y="4643438"/>
            <a:ext cx="31432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b="1">
                <a:solidFill>
                  <a:srgbClr val="000000"/>
                </a:solidFill>
                <a:latin typeface="Garamond" pitchFamily="18" charset="0"/>
              </a:rPr>
              <a:t>          传智播客</a:t>
            </a:r>
            <a:endParaRPr kumimoji="0" lang="en-US" altLang="zh-CN" sz="2600" b="1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b="1">
                <a:solidFill>
                  <a:srgbClr val="000000"/>
                </a:solidFill>
                <a:latin typeface="Garamond" pitchFamily="18" charset="0"/>
              </a:rPr>
              <a:t>http://www.itcast.cn</a:t>
            </a:r>
            <a:endParaRPr kumimoji="0" lang="zh-CN" altLang="en-US" sz="2600" b="1">
              <a:solidFill>
                <a:srgbClr val="00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//Employee.h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class Employee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{ public: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~Employee();</a:t>
            </a:r>
            <a:r>
              <a:rPr lang="en-US" altLang="zh-CN" sz="1800"/>
              <a:t>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protected: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  <a:endParaRPr lang="zh-CN" altLang="en-US" sz="18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  <a:endParaRPr lang="zh-CN" altLang="en-US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};</a:t>
            </a:r>
            <a:endParaRPr lang="en-US" altLang="zh-CN" sz="1800"/>
          </a:p>
        </p:txBody>
      </p:sp>
      <p:grpSp>
        <p:nvGrpSpPr>
          <p:cNvPr id="114691" name="Group 3"/>
          <p:cNvGrpSpPr/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4404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14697" name="Group 5"/>
            <p:cNvGrpSpPr/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14702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114703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114704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</p:grpSp>
        <p:grpSp>
          <p:nvGrpSpPr>
            <p:cNvPr id="114698" name="Group 9"/>
            <p:cNvGrpSpPr/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14699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0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1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4413" name="Rectangle 13"/>
          <p:cNvSpPr>
            <a:spLocks noChangeArrowheads="1"/>
          </p:cNvSpPr>
          <p:nvPr/>
        </p:nvSpPr>
        <p:spPr bwMode="auto">
          <a:xfrm>
            <a:off x="4943475" y="2971800"/>
            <a:ext cx="1462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虚析构函数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14693" name="Rectangle 1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14694" name="Picture 16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5" name="Rectangle 18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  <a:endParaRPr lang="zh-CN" altLang="en-US" sz="2000" b="1" i="1">
              <a:solidFill>
                <a:srgbClr val="008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1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//Employee.h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class Employee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{ public: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const=0;	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protected: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  <a:endParaRPr lang="zh-CN" altLang="en-US" sz="18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  <a:endParaRPr lang="zh-CN" altLang="en-US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};</a:t>
            </a:r>
            <a:endParaRPr lang="en-US" altLang="zh-CN" sz="1800"/>
          </a:p>
        </p:txBody>
      </p:sp>
      <p:grpSp>
        <p:nvGrpSpPr>
          <p:cNvPr id="115715" name="Group 3"/>
          <p:cNvGrpSpPr/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5428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15722" name="Group 5"/>
            <p:cNvGrpSpPr/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15727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115728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115729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</p:grpSp>
        <p:grpSp>
          <p:nvGrpSpPr>
            <p:cNvPr id="115723" name="Group 9"/>
            <p:cNvGrpSpPr/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15724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5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6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5716" name="Rectangle 13"/>
          <p:cNvSpPr>
            <a:spLocks noChangeArrowheads="1"/>
          </p:cNvSpPr>
          <p:nvPr/>
        </p:nvSpPr>
        <p:spPr bwMode="auto">
          <a:xfrm>
            <a:off x="4943475" y="2971800"/>
            <a:ext cx="1462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虚析构函数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615438" name="Rectangle 14"/>
          <p:cNvSpPr>
            <a:spLocks noChangeArrowheads="1"/>
          </p:cNvSpPr>
          <p:nvPr/>
        </p:nvSpPr>
        <p:spPr bwMode="auto">
          <a:xfrm>
            <a:off x="4940300" y="3900488"/>
            <a:ext cx="2382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纯虚函数，计算月薪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15718" name="Rectangle 1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15719" name="Picture 17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20" name="Rectangle 19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  <a:endParaRPr lang="zh-CN" altLang="en-US" sz="2000" b="1" i="1">
              <a:solidFill>
                <a:srgbClr val="008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//Employee.h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class Employee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{ public: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protected:</a:t>
            </a:r>
            <a:endParaRPr lang="en-US" altLang="zh-CN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  <a:endParaRPr lang="zh-CN" altLang="en-US" sz="1800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  <a:endParaRPr lang="zh-CN" altLang="en-US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};</a:t>
            </a:r>
            <a:endParaRPr lang="en-US" altLang="zh-CN" sz="1800"/>
          </a:p>
        </p:txBody>
      </p:sp>
      <p:grpSp>
        <p:nvGrpSpPr>
          <p:cNvPr id="116739" name="Group 3"/>
          <p:cNvGrpSpPr/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6452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16747" name="Group 5"/>
            <p:cNvGrpSpPr/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16752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116753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116754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</p:grpSp>
        <p:grpSp>
          <p:nvGrpSpPr>
            <p:cNvPr id="116748" name="Group 9"/>
            <p:cNvGrpSpPr/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16749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0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1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6740" name="Rectangle 13"/>
          <p:cNvSpPr>
            <a:spLocks noChangeArrowheads="1"/>
          </p:cNvSpPr>
          <p:nvPr/>
        </p:nvSpPr>
        <p:spPr bwMode="auto">
          <a:xfrm>
            <a:off x="4943475" y="2971800"/>
            <a:ext cx="1462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虚析构函数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16741" name="Rectangle 14"/>
          <p:cNvSpPr>
            <a:spLocks noChangeArrowheads="1"/>
          </p:cNvSpPr>
          <p:nvPr/>
        </p:nvSpPr>
        <p:spPr bwMode="auto">
          <a:xfrm>
            <a:off x="4940300" y="3900488"/>
            <a:ext cx="2382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纯虚函数，计算月薪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616463" name="Rectangle 15"/>
          <p:cNvSpPr>
            <a:spLocks noChangeArrowheads="1"/>
          </p:cNvSpPr>
          <p:nvPr/>
        </p:nvSpPr>
        <p:spPr bwMode="auto">
          <a:xfrm>
            <a:off x="4938713" y="4281488"/>
            <a:ext cx="284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虚函数，输出编号、姓名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16743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16744" name="Picture 18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5" name="Rectangle 20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  <a:endParaRPr lang="zh-CN" altLang="en-US" sz="2000" b="1" i="1">
              <a:solidFill>
                <a:srgbClr val="008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6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Manager.h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~Manager() { }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  <a:endParaRPr lang="en-US" altLang="zh-CN" sz="1800"/>
          </a:p>
        </p:txBody>
      </p:sp>
      <p:grpSp>
        <p:nvGrpSpPr>
          <p:cNvPr id="117763" name="Group 3"/>
          <p:cNvGrpSpPr/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17767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  <a:endParaRPr lang="en-US" altLang="zh-CN" sz="1800">
                <a:solidFill>
                  <a:srgbClr val="C0C0C0"/>
                </a:solidFill>
              </a:endParaRPr>
            </a:p>
          </p:txBody>
        </p:sp>
        <p:grpSp>
          <p:nvGrpSpPr>
            <p:cNvPr id="117768" name="Group 5"/>
            <p:cNvGrpSpPr/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17773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617479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7775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</p:grpSp>
        <p:grpSp>
          <p:nvGrpSpPr>
            <p:cNvPr id="117769" name="Group 9"/>
            <p:cNvGrpSpPr/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17770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1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2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7764" name="Rectangle 1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17765" name="Picture 15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6" name="Rectangle 17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  <a:endParaRPr lang="zh-CN" altLang="en-US" sz="2000" b="1" i="1">
              <a:solidFill>
                <a:srgbClr val="008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Manager.h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~Manager() { }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double monthlySalary ;</a:t>
            </a:r>
            <a:r>
              <a:rPr lang="en-US" altLang="zh-CN" sz="1800"/>
              <a:t>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  <a:endParaRPr lang="en-US" altLang="zh-CN" sz="1800"/>
          </a:p>
        </p:txBody>
      </p:sp>
      <p:grpSp>
        <p:nvGrpSpPr>
          <p:cNvPr id="118787" name="Group 3"/>
          <p:cNvGrpSpPr/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18792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  <a:endParaRPr lang="en-US" altLang="zh-CN" sz="1800">
                <a:solidFill>
                  <a:srgbClr val="C0C0C0"/>
                </a:solidFill>
              </a:endParaRPr>
            </a:p>
          </p:txBody>
        </p:sp>
        <p:grpSp>
          <p:nvGrpSpPr>
            <p:cNvPr id="118793" name="Group 5"/>
            <p:cNvGrpSpPr/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18798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618503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8800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</p:grpSp>
        <p:grpSp>
          <p:nvGrpSpPr>
            <p:cNvPr id="118794" name="Group 9"/>
            <p:cNvGrpSpPr/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18795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796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797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8509" name="Rectangle 13"/>
          <p:cNvSpPr>
            <a:spLocks noChangeArrowheads="1"/>
          </p:cNvSpPr>
          <p:nvPr/>
        </p:nvSpPr>
        <p:spPr bwMode="auto">
          <a:xfrm>
            <a:off x="4941888" y="5181600"/>
            <a:ext cx="1922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18789" name="Rectangle 1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18790" name="Picture 16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1" name="Rectangle 18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  <a:endParaRPr lang="zh-CN" altLang="en-US" sz="2000" b="1" i="1">
              <a:solidFill>
                <a:srgbClr val="008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0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Manager.h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~Manager() { }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void setMonthlySalary(double);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  <a:endParaRPr lang="en-US" altLang="zh-CN" sz="1800"/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  <a:endParaRPr lang="en-US" altLang="zh-CN" sz="1800"/>
          </a:p>
        </p:txBody>
      </p:sp>
      <p:grpSp>
        <p:nvGrpSpPr>
          <p:cNvPr id="119811" name="Group 3"/>
          <p:cNvGrpSpPr/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19817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  <a:endParaRPr lang="en-US" altLang="zh-CN" sz="1800">
                <a:solidFill>
                  <a:srgbClr val="C0C0C0"/>
                </a:solidFill>
              </a:endParaRPr>
            </a:p>
          </p:txBody>
        </p:sp>
        <p:grpSp>
          <p:nvGrpSpPr>
            <p:cNvPr id="119818" name="Group 5"/>
            <p:cNvGrpSpPr/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19823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  <p:sp>
            <p:nvSpPr>
              <p:cNvPr id="619527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9825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  <a:endParaRPr lang="en-US" altLang="zh-CN" sz="1800">
                  <a:solidFill>
                    <a:srgbClr val="C0C0C0"/>
                  </a:solidFill>
                </a:endParaRPr>
              </a:p>
            </p:txBody>
          </p:sp>
        </p:grpSp>
        <p:grpSp>
          <p:nvGrpSpPr>
            <p:cNvPr id="119819" name="Group 9"/>
            <p:cNvGrpSpPr/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19820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21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22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4945063" y="3748088"/>
            <a:ext cx="1058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置月薪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19813" name="Rectangle 14"/>
          <p:cNvSpPr>
            <a:spLocks noChangeArrowheads="1"/>
          </p:cNvSpPr>
          <p:nvPr/>
        </p:nvSpPr>
        <p:spPr bwMode="auto">
          <a:xfrm>
            <a:off x="4941888" y="5181600"/>
            <a:ext cx="1922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  <p:sp>
        <p:nvSpPr>
          <p:cNvPr id="119814" name="Rectangle 1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19815" name="Picture 17" descr="12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6" name="Rectangle 19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  <a:endParaRPr lang="zh-CN" altLang="en-US" sz="2000" b="1" i="1">
              <a:solidFill>
                <a:srgbClr val="008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33" grpId="0" autoUpdateAnimBg="0"/>
    </p:bldLst>
  </p:timing>
</p:sld>
</file>

<file path=ppt/theme/theme1.xml><?xml version="1.0" encoding="utf-8"?>
<a:theme xmlns:a="http://schemas.openxmlformats.org/drawingml/2006/main" name="Strategic">
  <a:themeElements>
    <a:clrScheme name="Strategic 2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45TGp_tech_dark_ani">
  <a:themeElements>
    <a:clrScheme name="Stream 1">
      <a:dk1>
        <a:srgbClr val="000000"/>
      </a:dk1>
      <a:lt1>
        <a:srgbClr val="FFFFFF"/>
      </a:lt1>
      <a:dk2>
        <a:srgbClr val="445E7A"/>
      </a:dk2>
      <a:lt2>
        <a:srgbClr val="DDDDDD"/>
      </a:lt2>
      <a:accent1>
        <a:srgbClr val="417799"/>
      </a:accent1>
      <a:accent2>
        <a:srgbClr val="009999"/>
      </a:accent2>
      <a:accent3>
        <a:srgbClr val="B0B6BE"/>
      </a:accent3>
      <a:accent4>
        <a:srgbClr val="DADADA"/>
      </a:accent4>
      <a:accent5>
        <a:srgbClr val="B0BDCA"/>
      </a:accent5>
      <a:accent6>
        <a:srgbClr val="008A8A"/>
      </a:accent6>
      <a:hlink>
        <a:srgbClr val="C47C40"/>
      </a:hlink>
      <a:folHlink>
        <a:srgbClr val="E25832"/>
      </a:folHlink>
    </a:clrScheme>
    <a:fontScheme name="Stream">
      <a:majorFont>
        <a:latin typeface="Lucida Sans Unicode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417799"/>
        </a:accent1>
        <a:accent2>
          <a:srgbClr val="009999"/>
        </a:accent2>
        <a:accent3>
          <a:srgbClr val="B0B6BE"/>
        </a:accent3>
        <a:accent4>
          <a:srgbClr val="DADADA"/>
        </a:accent4>
        <a:accent5>
          <a:srgbClr val="B0BDCA"/>
        </a:accent5>
        <a:accent6>
          <a:srgbClr val="008A8A"/>
        </a:accent6>
        <a:hlink>
          <a:srgbClr val="C47C40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2A7CD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CBFE8"/>
        </a:accent5>
        <a:accent6>
          <a:srgbClr val="9879CB"/>
        </a:accent6>
        <a:hlink>
          <a:srgbClr val="25B9E7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3468A6"/>
        </a:accent1>
        <a:accent2>
          <a:srgbClr val="E49D1C"/>
        </a:accent2>
        <a:accent3>
          <a:srgbClr val="B0B6BE"/>
        </a:accent3>
        <a:accent4>
          <a:srgbClr val="DADADA"/>
        </a:accent4>
        <a:accent5>
          <a:srgbClr val="AEB9D0"/>
        </a:accent5>
        <a:accent6>
          <a:srgbClr val="CF8E18"/>
        </a:accent6>
        <a:hlink>
          <a:srgbClr val="4EA5B6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445TGp_tech_dark_ani">
  <a:themeElements>
    <a:clrScheme name="Stream 1">
      <a:dk1>
        <a:srgbClr val="000000"/>
      </a:dk1>
      <a:lt1>
        <a:srgbClr val="FFFFFF"/>
      </a:lt1>
      <a:dk2>
        <a:srgbClr val="445E7A"/>
      </a:dk2>
      <a:lt2>
        <a:srgbClr val="DDDDDD"/>
      </a:lt2>
      <a:accent1>
        <a:srgbClr val="417799"/>
      </a:accent1>
      <a:accent2>
        <a:srgbClr val="009999"/>
      </a:accent2>
      <a:accent3>
        <a:srgbClr val="B0B6BE"/>
      </a:accent3>
      <a:accent4>
        <a:srgbClr val="DADADA"/>
      </a:accent4>
      <a:accent5>
        <a:srgbClr val="B0BDCA"/>
      </a:accent5>
      <a:accent6>
        <a:srgbClr val="008A8A"/>
      </a:accent6>
      <a:hlink>
        <a:srgbClr val="C47C40"/>
      </a:hlink>
      <a:folHlink>
        <a:srgbClr val="E25832"/>
      </a:folHlink>
    </a:clrScheme>
    <a:fontScheme name="Stream">
      <a:majorFont>
        <a:latin typeface="Lucida Sans Unicode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417799"/>
        </a:accent1>
        <a:accent2>
          <a:srgbClr val="009999"/>
        </a:accent2>
        <a:accent3>
          <a:srgbClr val="B0B6BE"/>
        </a:accent3>
        <a:accent4>
          <a:srgbClr val="DADADA"/>
        </a:accent4>
        <a:accent5>
          <a:srgbClr val="B0BDCA"/>
        </a:accent5>
        <a:accent6>
          <a:srgbClr val="008A8A"/>
        </a:accent6>
        <a:hlink>
          <a:srgbClr val="C47C40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2A7CD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CBFE8"/>
        </a:accent5>
        <a:accent6>
          <a:srgbClr val="9879CB"/>
        </a:accent6>
        <a:hlink>
          <a:srgbClr val="25B9E7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3468A6"/>
        </a:accent1>
        <a:accent2>
          <a:srgbClr val="E49D1C"/>
        </a:accent2>
        <a:accent3>
          <a:srgbClr val="B0B6BE"/>
        </a:accent3>
        <a:accent4>
          <a:srgbClr val="DADADA"/>
        </a:accent4>
        <a:accent5>
          <a:srgbClr val="AEB9D0"/>
        </a:accent5>
        <a:accent6>
          <a:srgbClr val="CF8E18"/>
        </a:accent6>
        <a:hlink>
          <a:srgbClr val="4EA5B6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0</TotalTime>
  <Words>11809</Words>
  <Application>WPS 演示</Application>
  <PresentationFormat>全屏显示(4:3)</PresentationFormat>
  <Paragraphs>775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Garamond</vt:lpstr>
      <vt:lpstr>Lucida Sans Unicode</vt:lpstr>
      <vt:lpstr>Verdana</vt:lpstr>
      <vt:lpstr>楷体_GB2312</vt:lpstr>
      <vt:lpstr>新宋体</vt:lpstr>
      <vt:lpstr>微软雅黑</vt:lpstr>
      <vt:lpstr>Arial Unicode MS</vt:lpstr>
      <vt:lpstr>Calibri</vt:lpstr>
      <vt:lpstr>Segoe UI</vt:lpstr>
      <vt:lpstr>隶书</vt:lpstr>
      <vt:lpstr>Arial Unicode MS</vt:lpstr>
      <vt:lpstr>Strategic</vt:lpstr>
      <vt:lpstr>445TGp_tech_dark_ani</vt:lpstr>
      <vt:lpstr>1_445TGp_tech_dark_ani</vt:lpstr>
      <vt:lpstr>PowerPoint 演示文稿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8.5.2  异质链表</vt:lpstr>
      <vt:lpstr>8.5.2  异质链表</vt:lpstr>
      <vt:lpstr>8.5.2  异质链表</vt:lpstr>
      <vt:lpstr>8.5.2  异质链表</vt:lpstr>
      <vt:lpstr>8.5.2  异质链表</vt:lpstr>
      <vt:lpstr>小结</vt:lpstr>
      <vt:lpstr>小结</vt:lpstr>
      <vt:lpstr>小结</vt:lpstr>
      <vt:lpstr>小结</vt:lpstr>
      <vt:lpstr>小结</vt:lpstr>
      <vt:lpstr>小结</vt:lpstr>
      <vt:lpstr>小结</vt:lpstr>
      <vt:lpstr>PowerPoint 演示文稿</vt:lpstr>
    </vt:vector>
  </TitlesOfParts>
  <Company>zhou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Administrator</cp:lastModifiedBy>
  <cp:revision>167</cp:revision>
  <dcterms:created xsi:type="dcterms:W3CDTF">2002-08-30T17:00:00Z</dcterms:created>
  <dcterms:modified xsi:type="dcterms:W3CDTF">2019-06-27T13:05:04Z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