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60" r:id="rId2"/>
    <p:sldId id="256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71757"/>
    <a:srgbClr val="521B93"/>
    <a:srgbClr val="CE9D12"/>
    <a:srgbClr val="A37B0E"/>
    <a:srgbClr val="DD0404"/>
    <a:srgbClr val="005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47"/>
    <p:restoredTop sz="94569"/>
  </p:normalViewPr>
  <p:slideViewPr>
    <p:cSldViewPr snapToGrid="0">
      <p:cViewPr>
        <p:scale>
          <a:sx n="70" d="100"/>
          <a:sy n="70" d="100"/>
        </p:scale>
        <p:origin x="184" y="8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3AF954-9E20-F741-9B61-6F304644B930}" type="datetimeFigureOut">
              <a:rPr lang="en-IN" smtClean="0"/>
              <a:t>17/03/24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3F4A91-7C41-FB4A-821C-DD4D14BD0C28}" type="slidenum">
              <a:rPr lang="en-IN" smtClean="0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118198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3F4A91-7C41-FB4A-821C-DD4D14BD0C28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75856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97A07-2218-E3E9-2EA5-86DD6354BA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433BE5-B7C9-CB54-3769-DD6DD9B581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47DD32-7DD5-6329-5ACD-06B57201D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3E8F8-72EF-A04D-AFC8-110CC4F63666}" type="datetimeFigureOut">
              <a:rPr lang="en-IN" smtClean="0"/>
              <a:t>17/03/24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0D8107-C6B0-5FAA-0F0C-4B0EE2251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E862FC-821F-720C-4659-6F88345CC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5AF4C-1A95-D445-AA96-EAF0565FD0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3729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300A8-E15F-2D7F-DD35-20599812A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AB88CB-A91C-9FCF-CFB8-3BE8CDF877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2FD48E-BD6D-4787-D9D8-24E1687F7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3E8F8-72EF-A04D-AFC8-110CC4F63666}" type="datetimeFigureOut">
              <a:rPr lang="en-IN" smtClean="0"/>
              <a:t>17/03/24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70717C-D14A-A080-8B0F-6E5A19538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8D930-8BC3-B253-FA52-0038D8831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5AF4C-1A95-D445-AA96-EAF0565FD0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5373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8B7872-3819-8C8A-CB02-FA7296449E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762433-7B0A-059D-26F1-DE5D60E766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F13963-6AEB-63A0-72F8-7F270A2FD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3E8F8-72EF-A04D-AFC8-110CC4F63666}" type="datetimeFigureOut">
              <a:rPr lang="en-IN" smtClean="0"/>
              <a:t>17/03/24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EE7BA9-0D86-2DE9-3105-F9DD15007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E3AD17-0CAA-AEA8-DBCD-21C0214CE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5AF4C-1A95-D445-AA96-EAF0565FD0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5761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E7A41-E74F-A2AC-3A24-65D7F34A8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4F76B0-9845-A36B-EC3B-A647EF7C8A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DBC15D-1671-0DD5-FEFD-211019187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3E8F8-72EF-A04D-AFC8-110CC4F63666}" type="datetimeFigureOut">
              <a:rPr lang="en-IN" smtClean="0"/>
              <a:t>17/03/24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50066B-D11B-9221-123C-865A8334C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3C4BDA-91D4-F836-EEB6-F952472FB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5AF4C-1A95-D445-AA96-EAF0565FD0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528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60D9D-191E-4AB0-9459-175F37F03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D9A0CA-8EF5-A8A2-187E-F82169AF58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1D0975-9F47-20CA-B45E-F14151392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3E8F8-72EF-A04D-AFC8-110CC4F63666}" type="datetimeFigureOut">
              <a:rPr lang="en-IN" smtClean="0"/>
              <a:t>17/03/24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283823-61B4-BF6B-D30B-9D9761CD6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D839E-FDC9-9E14-AB28-E6E58CAA3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5AF4C-1A95-D445-AA96-EAF0565FD0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0477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33E78-B3D1-FA5C-6A9C-1CCCEC424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B223FC-CA26-DD55-07D8-F7F2BDD77C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E92406-EF02-2B3E-F97E-7443E82787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086F7C-5762-8C65-E64C-C33EF6B1E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3E8F8-72EF-A04D-AFC8-110CC4F63666}" type="datetimeFigureOut">
              <a:rPr lang="en-IN" smtClean="0"/>
              <a:t>17/03/24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C160F7-9AF7-8F93-528E-860B56232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A8AE84-EDA3-A7AF-00BF-566B596E2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5AF4C-1A95-D445-AA96-EAF0565FD0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584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BB6E0-E728-9195-0D95-5C40B1F86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FEF40F-81CF-67BE-D832-73D6623002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37FCD0-74CD-201A-F5E1-A21A90263A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FD13CD-57EC-8062-1DCA-69989FC8FC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49AD7C-ABA4-369D-91B8-847C87E7E5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B041BF-8324-A2F0-2C39-A40EEFF98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3E8F8-72EF-A04D-AFC8-110CC4F63666}" type="datetimeFigureOut">
              <a:rPr lang="en-IN" smtClean="0"/>
              <a:t>17/03/24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C60CC1-B7EC-F19A-26B5-16B2E59F1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2E7926-D913-EF02-A481-FA2B5A737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5AF4C-1A95-D445-AA96-EAF0565FD0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5519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F8201-214C-C238-6912-CAE433AF2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D80957-7A83-2FD1-7AF5-990DCEB3E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3E8F8-72EF-A04D-AFC8-110CC4F63666}" type="datetimeFigureOut">
              <a:rPr lang="en-IN" smtClean="0"/>
              <a:t>17/03/24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EC106B-8BC6-0D08-21CE-A033BFD54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280D59-13E7-AE1A-619F-5A0B49185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5AF4C-1A95-D445-AA96-EAF0565FD0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1540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19F832-10C2-0D13-FA99-1A1F244CC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3E8F8-72EF-A04D-AFC8-110CC4F63666}" type="datetimeFigureOut">
              <a:rPr lang="en-IN" smtClean="0"/>
              <a:t>17/03/24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1F9936-CE50-48A7-9786-497911200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898BB3-3D4B-9923-7BF0-CD403BA86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5AF4C-1A95-D445-AA96-EAF0565FD0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1051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02C2B-25DA-70E6-FDFB-6412E4F0E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6E943F-85CD-872F-8DA6-D265C2E606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839513-B0A1-3FC1-0ABC-C009ACFF0C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DF1018-E1F3-715E-3ED5-951E6E1A2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3E8F8-72EF-A04D-AFC8-110CC4F63666}" type="datetimeFigureOut">
              <a:rPr lang="en-IN" smtClean="0"/>
              <a:t>17/03/24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37CFC3-9E0E-4176-7307-235540762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FC10DE-66D5-69E7-02A3-89DF369EE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5AF4C-1A95-D445-AA96-EAF0565FD0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7590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849FE-828F-8058-A587-982FC802B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45D137-101D-5303-357B-BE3E14C4CA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B46919-803C-0AE5-CA9E-414358DD94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9C68E8-BBBB-61A3-C120-051F32548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3E8F8-72EF-A04D-AFC8-110CC4F63666}" type="datetimeFigureOut">
              <a:rPr lang="en-IN" smtClean="0"/>
              <a:t>17/03/24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24CD93-D16B-6BA1-7266-0D3CE122D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F8F141-146C-0864-C2A8-2EB70A44C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5AF4C-1A95-D445-AA96-EAF0565FD0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2799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19CD22-6899-B4B7-6C7F-48F5E6CDA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309DC8-56A3-AB99-9E74-A3DB167906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06F87E-A503-0B5B-E584-C012A81118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83E8F8-72EF-A04D-AFC8-110CC4F63666}" type="datetimeFigureOut">
              <a:rPr lang="en-IN" smtClean="0"/>
              <a:t>17/03/24</a:t>
            </a:fld>
            <a:endParaRPr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60B799-8122-0F9E-F027-AC50AE3AC2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D5E88C-40D4-6DC1-7EE8-DD26E4802D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55AF4C-1A95-D445-AA96-EAF0565FD051}" type="slidenum">
              <a:rPr lang="en-IN" smtClean="0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83038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F573F-300A-A7AF-860D-F5435406D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r>
              <a:rPr lang="en-US" sz="6600" b="1" dirty="0"/>
              <a:t>MECE FRAMEWORK</a:t>
            </a:r>
            <a:endParaRPr sz="6600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6D96DB-1A8A-F213-0F57-4AC1DFB1FC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Project: Retail Analytics</a:t>
            </a:r>
            <a:endParaRPr sz="3200" b="1" dirty="0"/>
          </a:p>
        </p:txBody>
      </p:sp>
    </p:spTree>
    <p:extLst>
      <p:ext uri="{BB962C8B-B14F-4D97-AF65-F5344CB8AC3E}">
        <p14:creationId xmlns:p14="http://schemas.microsoft.com/office/powerpoint/2010/main" val="996401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evel 6">
            <a:extLst>
              <a:ext uri="{FF2B5EF4-FFF2-40B4-BE49-F238E27FC236}">
                <a16:creationId xmlns:a16="http://schemas.microsoft.com/office/drawing/2014/main" id="{252C3783-A548-434F-3AF6-370BEF76437B}"/>
              </a:ext>
            </a:extLst>
          </p:cNvPr>
          <p:cNvSpPr/>
          <p:nvPr/>
        </p:nvSpPr>
        <p:spPr>
          <a:xfrm>
            <a:off x="4569123" y="362310"/>
            <a:ext cx="3053751" cy="724619"/>
          </a:xfrm>
          <a:prstGeom prst="bevel">
            <a:avLst/>
          </a:prstGeom>
          <a:solidFill>
            <a:srgbClr val="67175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Retail Analytics</a:t>
            </a:r>
            <a:endParaRPr b="1" dirty="0"/>
          </a:p>
        </p:txBody>
      </p:sp>
      <p:sp>
        <p:nvSpPr>
          <p:cNvPr id="9" name="Bevel 8">
            <a:extLst>
              <a:ext uri="{FF2B5EF4-FFF2-40B4-BE49-F238E27FC236}">
                <a16:creationId xmlns:a16="http://schemas.microsoft.com/office/drawing/2014/main" id="{C8B7572D-16AD-F5DE-6BA0-CC6CA8DA60CE}"/>
              </a:ext>
            </a:extLst>
          </p:cNvPr>
          <p:cNvSpPr/>
          <p:nvPr/>
        </p:nvSpPr>
        <p:spPr>
          <a:xfrm>
            <a:off x="3207591" y="1756909"/>
            <a:ext cx="2533287" cy="724619"/>
          </a:xfrm>
          <a:prstGeom prst="bevel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Product Performance Analysis </a:t>
            </a:r>
            <a:endParaRPr b="1" dirty="0"/>
          </a:p>
        </p:txBody>
      </p:sp>
      <p:sp>
        <p:nvSpPr>
          <p:cNvPr id="10" name="Bevel 9">
            <a:extLst>
              <a:ext uri="{FF2B5EF4-FFF2-40B4-BE49-F238E27FC236}">
                <a16:creationId xmlns:a16="http://schemas.microsoft.com/office/drawing/2014/main" id="{E5B6098E-2845-AA73-9DDB-AEA02481B0A5}"/>
              </a:ext>
            </a:extLst>
          </p:cNvPr>
          <p:cNvSpPr/>
          <p:nvPr/>
        </p:nvSpPr>
        <p:spPr>
          <a:xfrm>
            <a:off x="6356231" y="1756909"/>
            <a:ext cx="2533287" cy="724619"/>
          </a:xfrm>
          <a:prstGeom prst="bevel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Customer Analysis</a:t>
            </a:r>
          </a:p>
        </p:txBody>
      </p:sp>
      <p:sp>
        <p:nvSpPr>
          <p:cNvPr id="11" name="Bevel 10">
            <a:extLst>
              <a:ext uri="{FF2B5EF4-FFF2-40B4-BE49-F238E27FC236}">
                <a16:creationId xmlns:a16="http://schemas.microsoft.com/office/drawing/2014/main" id="{2368CDBB-470D-DF84-915A-25EE380A241B}"/>
              </a:ext>
            </a:extLst>
          </p:cNvPr>
          <p:cNvSpPr/>
          <p:nvPr/>
        </p:nvSpPr>
        <p:spPr>
          <a:xfrm>
            <a:off x="9382666" y="1756909"/>
            <a:ext cx="2533287" cy="724619"/>
          </a:xfrm>
          <a:prstGeom prst="bevel">
            <a:avLst/>
          </a:prstGeom>
          <a:solidFill>
            <a:srgbClr val="CE9D12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Demographics Analysis</a:t>
            </a:r>
            <a:endParaRPr b="1" dirty="0"/>
          </a:p>
        </p:txBody>
      </p:sp>
      <p:sp>
        <p:nvSpPr>
          <p:cNvPr id="12" name="Bevel 11">
            <a:extLst>
              <a:ext uri="{FF2B5EF4-FFF2-40B4-BE49-F238E27FC236}">
                <a16:creationId xmlns:a16="http://schemas.microsoft.com/office/drawing/2014/main" id="{902B7083-AB5C-30B6-0540-08E1C39DAF97}"/>
              </a:ext>
            </a:extLst>
          </p:cNvPr>
          <p:cNvSpPr/>
          <p:nvPr/>
        </p:nvSpPr>
        <p:spPr>
          <a:xfrm>
            <a:off x="370934" y="1756908"/>
            <a:ext cx="2533287" cy="724619"/>
          </a:xfrm>
          <a:prstGeom prst="bevel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Sales Analysis</a:t>
            </a:r>
          </a:p>
        </p:txBody>
      </p: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E0CE5DB4-8DA6-671A-FA43-84AC17055907}"/>
              </a:ext>
            </a:extLst>
          </p:cNvPr>
          <p:cNvCxnSpPr>
            <a:cxnSpLocks/>
            <a:stCxn id="7" idx="2"/>
            <a:endCxn id="12" idx="6"/>
          </p:cNvCxnSpPr>
          <p:nvPr/>
        </p:nvCxnSpPr>
        <p:spPr>
          <a:xfrm rot="5400000">
            <a:off x="3531800" y="-807292"/>
            <a:ext cx="669979" cy="4458421"/>
          </a:xfrm>
          <a:prstGeom prst="bentConnector3">
            <a:avLst>
              <a:gd name="adj1" fmla="val 50000"/>
            </a:avLst>
          </a:prstGeom>
          <a:ln>
            <a:solidFill>
              <a:srgbClr val="671757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1632DFF9-B488-C25E-0A57-716EEC3AAA3A}"/>
              </a:ext>
            </a:extLst>
          </p:cNvPr>
          <p:cNvCxnSpPr>
            <a:stCxn id="7" idx="2"/>
            <a:endCxn id="9" idx="6"/>
          </p:cNvCxnSpPr>
          <p:nvPr/>
        </p:nvCxnSpPr>
        <p:spPr>
          <a:xfrm rot="5400000">
            <a:off x="4950127" y="611037"/>
            <a:ext cx="669980" cy="1621764"/>
          </a:xfrm>
          <a:prstGeom prst="bentConnector3">
            <a:avLst/>
          </a:prstGeom>
          <a:ln>
            <a:solidFill>
              <a:srgbClr val="671757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3EA7BA2B-FF2F-F7CA-3653-C2429866A0FC}"/>
              </a:ext>
            </a:extLst>
          </p:cNvPr>
          <p:cNvCxnSpPr>
            <a:stCxn id="7" idx="2"/>
            <a:endCxn id="10" idx="6"/>
          </p:cNvCxnSpPr>
          <p:nvPr/>
        </p:nvCxnSpPr>
        <p:spPr>
          <a:xfrm rot="16200000" flipH="1">
            <a:off x="6524447" y="658481"/>
            <a:ext cx="669980" cy="1526876"/>
          </a:xfrm>
          <a:prstGeom prst="bentConnector3">
            <a:avLst/>
          </a:prstGeom>
          <a:ln>
            <a:solidFill>
              <a:srgbClr val="671757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DE1B0476-37FE-E478-96EF-411F5FEA9147}"/>
              </a:ext>
            </a:extLst>
          </p:cNvPr>
          <p:cNvCxnSpPr>
            <a:stCxn id="7" idx="2"/>
            <a:endCxn id="11" idx="6"/>
          </p:cNvCxnSpPr>
          <p:nvPr/>
        </p:nvCxnSpPr>
        <p:spPr>
          <a:xfrm rot="16200000" flipH="1">
            <a:off x="8037664" y="-854737"/>
            <a:ext cx="669980" cy="4553311"/>
          </a:xfrm>
          <a:prstGeom prst="bentConnector3">
            <a:avLst/>
          </a:prstGeom>
          <a:ln>
            <a:solidFill>
              <a:srgbClr val="671757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Bevel 36">
            <a:extLst>
              <a:ext uri="{FF2B5EF4-FFF2-40B4-BE49-F238E27FC236}">
                <a16:creationId xmlns:a16="http://schemas.microsoft.com/office/drawing/2014/main" id="{57E01CB7-8E7A-E2A4-F769-876D601BEA77}"/>
              </a:ext>
            </a:extLst>
          </p:cNvPr>
          <p:cNvSpPr/>
          <p:nvPr/>
        </p:nvSpPr>
        <p:spPr>
          <a:xfrm>
            <a:off x="1314481" y="2935125"/>
            <a:ext cx="1589740" cy="638355"/>
          </a:xfrm>
          <a:prstGeom prst="bevel">
            <a:avLst/>
          </a:prstGeom>
          <a:gradFill flip="none" rotWithShape="1">
            <a:gsLst>
              <a:gs pos="0">
                <a:schemeClr val="accent2">
                  <a:tint val="66000"/>
                  <a:satMod val="160000"/>
                </a:schemeClr>
              </a:gs>
              <a:gs pos="50000">
                <a:schemeClr val="accent2">
                  <a:tint val="44500"/>
                  <a:satMod val="160000"/>
                </a:schemeClr>
              </a:gs>
              <a:gs pos="100000">
                <a:schemeClr val="accent2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Trends, Patterns &amp; Seasonality</a:t>
            </a:r>
            <a:endParaRPr sz="1000" b="1" dirty="0">
              <a:solidFill>
                <a:schemeClr val="tx1"/>
              </a:solidFill>
            </a:endParaRPr>
          </a:p>
        </p:txBody>
      </p:sp>
      <p:sp>
        <p:nvSpPr>
          <p:cNvPr id="38" name="Bevel 37">
            <a:extLst>
              <a:ext uri="{FF2B5EF4-FFF2-40B4-BE49-F238E27FC236}">
                <a16:creationId xmlns:a16="http://schemas.microsoft.com/office/drawing/2014/main" id="{3AE209AC-3ADB-7B8F-3035-F97AA2C0CC05}"/>
              </a:ext>
            </a:extLst>
          </p:cNvPr>
          <p:cNvSpPr/>
          <p:nvPr/>
        </p:nvSpPr>
        <p:spPr>
          <a:xfrm>
            <a:off x="1314481" y="3805676"/>
            <a:ext cx="1589740" cy="638355"/>
          </a:xfrm>
          <a:prstGeom prst="bevel">
            <a:avLst/>
          </a:prstGeom>
          <a:gradFill flip="none" rotWithShape="1">
            <a:gsLst>
              <a:gs pos="0">
                <a:schemeClr val="accent2">
                  <a:tint val="66000"/>
                  <a:satMod val="160000"/>
                </a:schemeClr>
              </a:gs>
              <a:gs pos="50000">
                <a:schemeClr val="accent2">
                  <a:tint val="44500"/>
                  <a:satMod val="160000"/>
                </a:schemeClr>
              </a:gs>
              <a:gs pos="100000">
                <a:schemeClr val="accent2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Key Drivers of Growth</a:t>
            </a:r>
          </a:p>
        </p:txBody>
      </p:sp>
      <p:sp>
        <p:nvSpPr>
          <p:cNvPr id="39" name="Bevel 38">
            <a:extLst>
              <a:ext uri="{FF2B5EF4-FFF2-40B4-BE49-F238E27FC236}">
                <a16:creationId xmlns:a16="http://schemas.microsoft.com/office/drawing/2014/main" id="{AB6A83AE-0417-6B69-5D41-6D60FED6B4FE}"/>
              </a:ext>
            </a:extLst>
          </p:cNvPr>
          <p:cNvSpPr/>
          <p:nvPr/>
        </p:nvSpPr>
        <p:spPr>
          <a:xfrm>
            <a:off x="1314480" y="4676948"/>
            <a:ext cx="1589740" cy="638355"/>
          </a:xfrm>
          <a:prstGeom prst="bevel">
            <a:avLst/>
          </a:prstGeom>
          <a:gradFill flip="none" rotWithShape="1">
            <a:gsLst>
              <a:gs pos="0">
                <a:schemeClr val="accent2">
                  <a:tint val="66000"/>
                  <a:satMod val="160000"/>
                </a:schemeClr>
              </a:gs>
              <a:gs pos="50000">
                <a:schemeClr val="accent2">
                  <a:tint val="44500"/>
                  <a:satMod val="160000"/>
                </a:schemeClr>
              </a:gs>
              <a:gs pos="100000">
                <a:schemeClr val="accent2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b="1" dirty="0">
                <a:solidFill>
                  <a:schemeClr val="tx1"/>
                </a:solidFill>
              </a:rPr>
              <a:t>Optimise Sales Strategies</a:t>
            </a:r>
            <a:endParaRPr sz="1050" b="1" dirty="0">
              <a:solidFill>
                <a:schemeClr val="tx1"/>
              </a:solidFill>
            </a:endParaRPr>
          </a:p>
        </p:txBody>
      </p:sp>
      <p:sp>
        <p:nvSpPr>
          <p:cNvPr id="40" name="Bevel 39">
            <a:extLst>
              <a:ext uri="{FF2B5EF4-FFF2-40B4-BE49-F238E27FC236}">
                <a16:creationId xmlns:a16="http://schemas.microsoft.com/office/drawing/2014/main" id="{3424E74D-AD5F-3CC7-6E63-74D9D1A9DB50}"/>
              </a:ext>
            </a:extLst>
          </p:cNvPr>
          <p:cNvSpPr/>
          <p:nvPr/>
        </p:nvSpPr>
        <p:spPr>
          <a:xfrm>
            <a:off x="1314480" y="5546778"/>
            <a:ext cx="1583730" cy="638355"/>
          </a:xfrm>
          <a:prstGeom prst="bevel">
            <a:avLst/>
          </a:prstGeom>
          <a:gradFill flip="none" rotWithShape="1">
            <a:gsLst>
              <a:gs pos="0">
                <a:schemeClr val="accent2">
                  <a:tint val="66000"/>
                  <a:satMod val="160000"/>
                </a:schemeClr>
              </a:gs>
              <a:gs pos="50000">
                <a:schemeClr val="accent2">
                  <a:tint val="44500"/>
                  <a:satMod val="160000"/>
                </a:schemeClr>
              </a:gs>
              <a:gs pos="100000">
                <a:schemeClr val="accent2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Revenue by  Region, Location, Market segments</a:t>
            </a:r>
            <a:endParaRPr sz="1000" b="1" dirty="0">
              <a:solidFill>
                <a:schemeClr val="tx1"/>
              </a:solidFill>
            </a:endParaRPr>
          </a:p>
        </p:txBody>
      </p:sp>
      <p:cxnSp>
        <p:nvCxnSpPr>
          <p:cNvPr id="42" name="Elbow Connector 41">
            <a:extLst>
              <a:ext uri="{FF2B5EF4-FFF2-40B4-BE49-F238E27FC236}">
                <a16:creationId xmlns:a16="http://schemas.microsoft.com/office/drawing/2014/main" id="{69D3ADDF-0DBB-51BF-FC2C-51D2721C4F94}"/>
              </a:ext>
            </a:extLst>
          </p:cNvPr>
          <p:cNvCxnSpPr>
            <a:cxnSpLocks/>
            <a:endCxn id="37" idx="4"/>
          </p:cNvCxnSpPr>
          <p:nvPr/>
        </p:nvCxnSpPr>
        <p:spPr>
          <a:xfrm rot="16200000" flipH="1">
            <a:off x="634790" y="2574612"/>
            <a:ext cx="781412" cy="57797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5" name="Elbow Connector 44">
            <a:extLst>
              <a:ext uri="{FF2B5EF4-FFF2-40B4-BE49-F238E27FC236}">
                <a16:creationId xmlns:a16="http://schemas.microsoft.com/office/drawing/2014/main" id="{F020D7F2-2A56-416D-A066-89648C2B679A}"/>
              </a:ext>
            </a:extLst>
          </p:cNvPr>
          <p:cNvCxnSpPr>
            <a:cxnSpLocks/>
            <a:endCxn id="38" idx="4"/>
          </p:cNvCxnSpPr>
          <p:nvPr/>
        </p:nvCxnSpPr>
        <p:spPr>
          <a:xfrm rot="16200000" flipH="1">
            <a:off x="198795" y="3009168"/>
            <a:ext cx="1651962" cy="57941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8" name="Elbow Connector 47">
            <a:extLst>
              <a:ext uri="{FF2B5EF4-FFF2-40B4-BE49-F238E27FC236}">
                <a16:creationId xmlns:a16="http://schemas.microsoft.com/office/drawing/2014/main" id="{8F6171CF-F61F-C558-DBB6-94D6793862B5}"/>
              </a:ext>
            </a:extLst>
          </p:cNvPr>
          <p:cNvCxnSpPr>
            <a:cxnSpLocks/>
            <a:endCxn id="39" idx="4"/>
          </p:cNvCxnSpPr>
          <p:nvPr/>
        </p:nvCxnSpPr>
        <p:spPr>
          <a:xfrm rot="16200000" flipH="1">
            <a:off x="-201259" y="3480387"/>
            <a:ext cx="2452066" cy="579412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1" name="Elbow Connector 50">
            <a:extLst>
              <a:ext uri="{FF2B5EF4-FFF2-40B4-BE49-F238E27FC236}">
                <a16:creationId xmlns:a16="http://schemas.microsoft.com/office/drawing/2014/main" id="{039237A2-5BA8-863A-E268-D983A59ECA5D}"/>
              </a:ext>
            </a:extLst>
          </p:cNvPr>
          <p:cNvCxnSpPr>
            <a:cxnSpLocks/>
            <a:endCxn id="40" idx="4"/>
          </p:cNvCxnSpPr>
          <p:nvPr/>
        </p:nvCxnSpPr>
        <p:spPr>
          <a:xfrm rot="16200000" flipH="1">
            <a:off x="-636175" y="3915301"/>
            <a:ext cx="3321896" cy="579414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4" name="Bevel 53">
            <a:extLst>
              <a:ext uri="{FF2B5EF4-FFF2-40B4-BE49-F238E27FC236}">
                <a16:creationId xmlns:a16="http://schemas.microsoft.com/office/drawing/2014/main" id="{090C63A7-8714-6D39-8A9C-63E4C510A74E}"/>
              </a:ext>
            </a:extLst>
          </p:cNvPr>
          <p:cNvSpPr/>
          <p:nvPr/>
        </p:nvSpPr>
        <p:spPr>
          <a:xfrm>
            <a:off x="4157146" y="2935126"/>
            <a:ext cx="1583732" cy="638355"/>
          </a:xfrm>
          <a:prstGeom prst="bevel">
            <a:avLst/>
          </a:prstGeom>
          <a:gradFill flip="none" rotWithShape="1">
            <a:gsLst>
              <a:gs pos="0">
                <a:schemeClr val="accent6">
                  <a:tint val="66000"/>
                  <a:satMod val="160000"/>
                </a:schemeClr>
              </a:gs>
              <a:gs pos="50000">
                <a:schemeClr val="accent6">
                  <a:tint val="44500"/>
                  <a:satMod val="160000"/>
                </a:schemeClr>
              </a:gs>
              <a:gs pos="100000">
                <a:schemeClr val="accent6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b="1" dirty="0">
                <a:solidFill>
                  <a:schemeClr val="tx1"/>
                </a:solidFill>
              </a:rPr>
              <a:t>Product features or attributes</a:t>
            </a:r>
            <a:endParaRPr sz="1000" b="1" dirty="0">
              <a:solidFill>
                <a:schemeClr val="tx1"/>
              </a:solidFill>
            </a:endParaRPr>
          </a:p>
        </p:txBody>
      </p:sp>
      <p:sp>
        <p:nvSpPr>
          <p:cNvPr id="55" name="Bevel 54">
            <a:extLst>
              <a:ext uri="{FF2B5EF4-FFF2-40B4-BE49-F238E27FC236}">
                <a16:creationId xmlns:a16="http://schemas.microsoft.com/office/drawing/2014/main" id="{E900D36E-6DD9-327C-6559-96330FDA2C24}"/>
              </a:ext>
            </a:extLst>
          </p:cNvPr>
          <p:cNvSpPr/>
          <p:nvPr/>
        </p:nvSpPr>
        <p:spPr>
          <a:xfrm>
            <a:off x="4157145" y="3805677"/>
            <a:ext cx="1583731" cy="638355"/>
          </a:xfrm>
          <a:prstGeom prst="bevel">
            <a:avLst/>
          </a:prstGeom>
          <a:gradFill flip="none" rotWithShape="1">
            <a:gsLst>
              <a:gs pos="0">
                <a:schemeClr val="accent6">
                  <a:tint val="66000"/>
                  <a:satMod val="160000"/>
                </a:schemeClr>
              </a:gs>
              <a:gs pos="50000">
                <a:schemeClr val="accent6">
                  <a:tint val="44500"/>
                  <a:satMod val="160000"/>
                </a:schemeClr>
              </a:gs>
              <a:gs pos="100000">
                <a:schemeClr val="accent6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b="1" dirty="0">
                <a:solidFill>
                  <a:schemeClr val="tx1"/>
                </a:solidFill>
              </a:rPr>
              <a:t>Inventory Management Process</a:t>
            </a:r>
            <a:endParaRPr sz="1000" b="1" dirty="0">
              <a:solidFill>
                <a:schemeClr val="tx1"/>
              </a:solidFill>
            </a:endParaRPr>
          </a:p>
        </p:txBody>
      </p:sp>
      <p:sp>
        <p:nvSpPr>
          <p:cNvPr id="56" name="Bevel 55">
            <a:extLst>
              <a:ext uri="{FF2B5EF4-FFF2-40B4-BE49-F238E27FC236}">
                <a16:creationId xmlns:a16="http://schemas.microsoft.com/office/drawing/2014/main" id="{58160968-A8D2-1DAF-7633-ADDC09CCA238}"/>
              </a:ext>
            </a:extLst>
          </p:cNvPr>
          <p:cNvSpPr/>
          <p:nvPr/>
        </p:nvSpPr>
        <p:spPr>
          <a:xfrm>
            <a:off x="4157145" y="4676949"/>
            <a:ext cx="1583730" cy="638355"/>
          </a:xfrm>
          <a:prstGeom prst="bevel">
            <a:avLst/>
          </a:prstGeom>
          <a:gradFill flip="none" rotWithShape="1">
            <a:gsLst>
              <a:gs pos="0">
                <a:schemeClr val="accent6">
                  <a:tint val="66000"/>
                  <a:satMod val="160000"/>
                </a:schemeClr>
              </a:gs>
              <a:gs pos="50000">
                <a:schemeClr val="accent6">
                  <a:tint val="44500"/>
                  <a:satMod val="160000"/>
                </a:schemeClr>
              </a:gs>
              <a:gs pos="100000">
                <a:schemeClr val="accent6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Top and Underperforming Product line</a:t>
            </a:r>
            <a:endParaRPr sz="1000" b="1" dirty="0">
              <a:solidFill>
                <a:schemeClr val="tx1"/>
              </a:solidFill>
            </a:endParaRPr>
          </a:p>
        </p:txBody>
      </p:sp>
      <p:sp>
        <p:nvSpPr>
          <p:cNvPr id="57" name="Bevel 56">
            <a:extLst>
              <a:ext uri="{FF2B5EF4-FFF2-40B4-BE49-F238E27FC236}">
                <a16:creationId xmlns:a16="http://schemas.microsoft.com/office/drawing/2014/main" id="{D79FF389-A0E2-0FB1-4CF4-DE75C0CE015B}"/>
              </a:ext>
            </a:extLst>
          </p:cNvPr>
          <p:cNvSpPr/>
          <p:nvPr/>
        </p:nvSpPr>
        <p:spPr>
          <a:xfrm>
            <a:off x="4157145" y="5546779"/>
            <a:ext cx="1583730" cy="638355"/>
          </a:xfrm>
          <a:prstGeom prst="bevel">
            <a:avLst/>
          </a:prstGeom>
          <a:gradFill flip="none" rotWithShape="1">
            <a:gsLst>
              <a:gs pos="0">
                <a:schemeClr val="accent6">
                  <a:tint val="66000"/>
                  <a:satMod val="160000"/>
                </a:schemeClr>
              </a:gs>
              <a:gs pos="50000">
                <a:schemeClr val="accent6">
                  <a:tint val="44500"/>
                  <a:satMod val="160000"/>
                </a:schemeClr>
              </a:gs>
              <a:gs pos="100000">
                <a:schemeClr val="accent6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b="1" dirty="0">
                <a:solidFill>
                  <a:schemeClr val="tx1"/>
                </a:solidFill>
              </a:rPr>
              <a:t>High and Low Profitable Product</a:t>
            </a:r>
            <a:endParaRPr sz="1000" b="1" dirty="0">
              <a:solidFill>
                <a:schemeClr val="tx1"/>
              </a:solidFill>
            </a:endParaRPr>
          </a:p>
        </p:txBody>
      </p:sp>
      <p:cxnSp>
        <p:nvCxnSpPr>
          <p:cNvPr id="58" name="Elbow Connector 57">
            <a:extLst>
              <a:ext uri="{FF2B5EF4-FFF2-40B4-BE49-F238E27FC236}">
                <a16:creationId xmlns:a16="http://schemas.microsoft.com/office/drawing/2014/main" id="{84D406BA-C042-1EEF-20AB-FFCF07DD4A29}"/>
              </a:ext>
            </a:extLst>
          </p:cNvPr>
          <p:cNvCxnSpPr>
            <a:cxnSpLocks/>
            <a:endCxn id="54" idx="4"/>
          </p:cNvCxnSpPr>
          <p:nvPr/>
        </p:nvCxnSpPr>
        <p:spPr>
          <a:xfrm rot="16200000" flipH="1">
            <a:off x="3477456" y="2574614"/>
            <a:ext cx="781412" cy="577968"/>
          </a:xfrm>
          <a:prstGeom prst="bentConnector2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9" name="Elbow Connector 58">
            <a:extLst>
              <a:ext uri="{FF2B5EF4-FFF2-40B4-BE49-F238E27FC236}">
                <a16:creationId xmlns:a16="http://schemas.microsoft.com/office/drawing/2014/main" id="{E1E6E8DD-2387-D0A6-74D7-2EF249F0623D}"/>
              </a:ext>
            </a:extLst>
          </p:cNvPr>
          <p:cNvCxnSpPr>
            <a:cxnSpLocks/>
            <a:endCxn id="55" idx="4"/>
          </p:cNvCxnSpPr>
          <p:nvPr/>
        </p:nvCxnSpPr>
        <p:spPr>
          <a:xfrm rot="16200000" flipH="1">
            <a:off x="3041459" y="3009169"/>
            <a:ext cx="1651962" cy="579410"/>
          </a:xfrm>
          <a:prstGeom prst="bentConnector2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0" name="Elbow Connector 59">
            <a:extLst>
              <a:ext uri="{FF2B5EF4-FFF2-40B4-BE49-F238E27FC236}">
                <a16:creationId xmlns:a16="http://schemas.microsoft.com/office/drawing/2014/main" id="{B4C24FD4-833D-E6E8-CDE6-FCB494620914}"/>
              </a:ext>
            </a:extLst>
          </p:cNvPr>
          <p:cNvCxnSpPr>
            <a:cxnSpLocks/>
            <a:endCxn id="56" idx="4"/>
          </p:cNvCxnSpPr>
          <p:nvPr/>
        </p:nvCxnSpPr>
        <p:spPr>
          <a:xfrm rot="16200000" flipH="1">
            <a:off x="2641406" y="3480388"/>
            <a:ext cx="2452066" cy="579412"/>
          </a:xfrm>
          <a:prstGeom prst="bentConnector2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1" name="Elbow Connector 60">
            <a:extLst>
              <a:ext uri="{FF2B5EF4-FFF2-40B4-BE49-F238E27FC236}">
                <a16:creationId xmlns:a16="http://schemas.microsoft.com/office/drawing/2014/main" id="{A0EAA3A1-28EB-D880-E08F-04225C53B4A8}"/>
              </a:ext>
            </a:extLst>
          </p:cNvPr>
          <p:cNvCxnSpPr>
            <a:cxnSpLocks/>
            <a:endCxn id="57" idx="4"/>
          </p:cNvCxnSpPr>
          <p:nvPr/>
        </p:nvCxnSpPr>
        <p:spPr>
          <a:xfrm rot="16200000" flipH="1">
            <a:off x="2206490" y="3915302"/>
            <a:ext cx="3321896" cy="579414"/>
          </a:xfrm>
          <a:prstGeom prst="bentConnector2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4" name="Bevel 63">
            <a:extLst>
              <a:ext uri="{FF2B5EF4-FFF2-40B4-BE49-F238E27FC236}">
                <a16:creationId xmlns:a16="http://schemas.microsoft.com/office/drawing/2014/main" id="{B0D637BE-B33C-F942-68B0-9D8922D80448}"/>
              </a:ext>
            </a:extLst>
          </p:cNvPr>
          <p:cNvSpPr/>
          <p:nvPr/>
        </p:nvSpPr>
        <p:spPr>
          <a:xfrm>
            <a:off x="7215940" y="2935126"/>
            <a:ext cx="1673577" cy="638355"/>
          </a:xfrm>
          <a:prstGeom prst="bevel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Customer </a:t>
            </a:r>
            <a:r>
              <a:rPr lang="en-US" sz="1000" b="1" dirty="0" err="1">
                <a:solidFill>
                  <a:schemeClr val="tx1"/>
                </a:solidFill>
              </a:rPr>
              <a:t>Behaviour</a:t>
            </a:r>
            <a:r>
              <a:rPr lang="en-US" sz="1000" b="1" dirty="0">
                <a:solidFill>
                  <a:schemeClr val="tx1"/>
                </a:solidFill>
              </a:rPr>
              <a:t> and Preferences</a:t>
            </a:r>
            <a:endParaRPr sz="1000" b="1" dirty="0">
              <a:solidFill>
                <a:schemeClr val="tx1"/>
              </a:solidFill>
            </a:endParaRPr>
          </a:p>
        </p:txBody>
      </p:sp>
      <p:sp>
        <p:nvSpPr>
          <p:cNvPr id="65" name="Bevel 64">
            <a:extLst>
              <a:ext uri="{FF2B5EF4-FFF2-40B4-BE49-F238E27FC236}">
                <a16:creationId xmlns:a16="http://schemas.microsoft.com/office/drawing/2014/main" id="{56FDF1CE-8EDF-C5C0-D3F4-8EB3D3F8ADEB}"/>
              </a:ext>
            </a:extLst>
          </p:cNvPr>
          <p:cNvSpPr/>
          <p:nvPr/>
        </p:nvSpPr>
        <p:spPr>
          <a:xfrm>
            <a:off x="7215941" y="3805677"/>
            <a:ext cx="1673575" cy="638355"/>
          </a:xfrm>
          <a:prstGeom prst="bevel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Characteristics of High-value Customers</a:t>
            </a:r>
            <a:endParaRPr sz="1000" b="1" dirty="0">
              <a:solidFill>
                <a:schemeClr val="tx1"/>
              </a:solidFill>
            </a:endParaRPr>
          </a:p>
        </p:txBody>
      </p:sp>
      <p:sp>
        <p:nvSpPr>
          <p:cNvPr id="66" name="Bevel 65">
            <a:extLst>
              <a:ext uri="{FF2B5EF4-FFF2-40B4-BE49-F238E27FC236}">
                <a16:creationId xmlns:a16="http://schemas.microsoft.com/office/drawing/2014/main" id="{AB2F780A-C2EF-FE0C-3070-31F6B3E68606}"/>
              </a:ext>
            </a:extLst>
          </p:cNvPr>
          <p:cNvSpPr/>
          <p:nvPr/>
        </p:nvSpPr>
        <p:spPr>
          <a:xfrm>
            <a:off x="7215941" y="4676228"/>
            <a:ext cx="1673575" cy="639077"/>
          </a:xfrm>
          <a:prstGeom prst="bevel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Enhance customer retention </a:t>
            </a:r>
            <a:r>
              <a:rPr lang="en-US" sz="1000" b="1" dirty="0" err="1">
                <a:solidFill>
                  <a:schemeClr val="tx1"/>
                </a:solidFill>
              </a:rPr>
              <a:t>strategie</a:t>
            </a:r>
            <a:endParaRPr sz="1000" b="1" dirty="0">
              <a:solidFill>
                <a:schemeClr val="tx1"/>
              </a:solidFill>
            </a:endParaRPr>
          </a:p>
        </p:txBody>
      </p:sp>
      <p:sp>
        <p:nvSpPr>
          <p:cNvPr id="67" name="Bevel 66">
            <a:extLst>
              <a:ext uri="{FF2B5EF4-FFF2-40B4-BE49-F238E27FC236}">
                <a16:creationId xmlns:a16="http://schemas.microsoft.com/office/drawing/2014/main" id="{B34543C0-AE43-4AC5-5A12-C67E0B0DF875}"/>
              </a:ext>
            </a:extLst>
          </p:cNvPr>
          <p:cNvSpPr/>
          <p:nvPr/>
        </p:nvSpPr>
        <p:spPr>
          <a:xfrm>
            <a:off x="7215940" y="5546779"/>
            <a:ext cx="1673575" cy="638355"/>
          </a:xfrm>
          <a:prstGeom prst="bevel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Customer Loyalty and Repeat Purchases</a:t>
            </a:r>
            <a:endParaRPr sz="1000" b="1" dirty="0">
              <a:solidFill>
                <a:schemeClr val="tx1"/>
              </a:solidFill>
            </a:endParaRPr>
          </a:p>
        </p:txBody>
      </p:sp>
      <p:cxnSp>
        <p:nvCxnSpPr>
          <p:cNvPr id="68" name="Elbow Connector 67">
            <a:extLst>
              <a:ext uri="{FF2B5EF4-FFF2-40B4-BE49-F238E27FC236}">
                <a16:creationId xmlns:a16="http://schemas.microsoft.com/office/drawing/2014/main" id="{4517DEDE-C489-6DE6-A6FA-9CD3C29954AB}"/>
              </a:ext>
            </a:extLst>
          </p:cNvPr>
          <p:cNvCxnSpPr>
            <a:cxnSpLocks/>
            <a:endCxn id="64" idx="4"/>
          </p:cNvCxnSpPr>
          <p:nvPr/>
        </p:nvCxnSpPr>
        <p:spPr>
          <a:xfrm rot="16200000" flipH="1">
            <a:off x="6531039" y="2569403"/>
            <a:ext cx="790390" cy="579412"/>
          </a:xfrm>
          <a:prstGeom prst="bentConnector2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9" name="Elbow Connector 68">
            <a:extLst>
              <a:ext uri="{FF2B5EF4-FFF2-40B4-BE49-F238E27FC236}">
                <a16:creationId xmlns:a16="http://schemas.microsoft.com/office/drawing/2014/main" id="{CEB44606-62AC-2EB1-8039-0238F7981BEA}"/>
              </a:ext>
            </a:extLst>
          </p:cNvPr>
          <p:cNvCxnSpPr>
            <a:cxnSpLocks/>
            <a:endCxn id="65" idx="4"/>
          </p:cNvCxnSpPr>
          <p:nvPr/>
        </p:nvCxnSpPr>
        <p:spPr>
          <a:xfrm rot="16200000" flipH="1">
            <a:off x="6100255" y="3009169"/>
            <a:ext cx="1651962" cy="579410"/>
          </a:xfrm>
          <a:prstGeom prst="bentConnector2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0" name="Elbow Connector 69">
            <a:extLst>
              <a:ext uri="{FF2B5EF4-FFF2-40B4-BE49-F238E27FC236}">
                <a16:creationId xmlns:a16="http://schemas.microsoft.com/office/drawing/2014/main" id="{ABF9E117-FE0E-E2F7-A4C3-FDA42E1CBAC4}"/>
              </a:ext>
            </a:extLst>
          </p:cNvPr>
          <p:cNvCxnSpPr>
            <a:cxnSpLocks/>
            <a:endCxn id="66" idx="4"/>
          </p:cNvCxnSpPr>
          <p:nvPr/>
        </p:nvCxnSpPr>
        <p:spPr>
          <a:xfrm rot="16200000" flipH="1">
            <a:off x="5700382" y="3480208"/>
            <a:ext cx="2451706" cy="579412"/>
          </a:xfrm>
          <a:prstGeom prst="bentConnector2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1" name="Elbow Connector 70">
            <a:extLst>
              <a:ext uri="{FF2B5EF4-FFF2-40B4-BE49-F238E27FC236}">
                <a16:creationId xmlns:a16="http://schemas.microsoft.com/office/drawing/2014/main" id="{5FFB073F-ED7D-9A7C-2A33-D834563AC05D}"/>
              </a:ext>
            </a:extLst>
          </p:cNvPr>
          <p:cNvCxnSpPr>
            <a:cxnSpLocks/>
            <a:endCxn id="67" idx="4"/>
          </p:cNvCxnSpPr>
          <p:nvPr/>
        </p:nvCxnSpPr>
        <p:spPr>
          <a:xfrm rot="16200000" flipH="1">
            <a:off x="5265284" y="3915301"/>
            <a:ext cx="3321898" cy="579414"/>
          </a:xfrm>
          <a:prstGeom prst="bentConnector2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2" name="Bevel 71">
            <a:extLst>
              <a:ext uri="{FF2B5EF4-FFF2-40B4-BE49-F238E27FC236}">
                <a16:creationId xmlns:a16="http://schemas.microsoft.com/office/drawing/2014/main" id="{F639BAE3-DD45-0D89-B37C-E39ABA3AE8C5}"/>
              </a:ext>
            </a:extLst>
          </p:cNvPr>
          <p:cNvSpPr/>
          <p:nvPr/>
        </p:nvSpPr>
        <p:spPr>
          <a:xfrm>
            <a:off x="10328645" y="2935332"/>
            <a:ext cx="1587307" cy="638355"/>
          </a:xfrm>
          <a:prstGeom prst="bevel">
            <a:avLst/>
          </a:prstGeom>
          <a:gradFill flip="none" rotWithShape="1">
            <a:gsLst>
              <a:gs pos="0">
                <a:srgbClr val="CE9D12">
                  <a:tint val="66000"/>
                  <a:satMod val="160000"/>
                </a:srgbClr>
              </a:gs>
              <a:gs pos="50000">
                <a:srgbClr val="CE9D12">
                  <a:tint val="44500"/>
                  <a:satMod val="160000"/>
                </a:srgbClr>
              </a:gs>
              <a:gs pos="100000">
                <a:srgbClr val="CE9D12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b="1" dirty="0">
                <a:solidFill>
                  <a:schemeClr val="tx1"/>
                </a:solidFill>
              </a:rPr>
              <a:t>Customer Demographics</a:t>
            </a:r>
            <a:endParaRPr sz="1000" b="1" dirty="0">
              <a:solidFill>
                <a:schemeClr val="tx1"/>
              </a:solidFill>
            </a:endParaRPr>
          </a:p>
        </p:txBody>
      </p:sp>
      <p:sp>
        <p:nvSpPr>
          <p:cNvPr id="73" name="Bevel 72">
            <a:extLst>
              <a:ext uri="{FF2B5EF4-FFF2-40B4-BE49-F238E27FC236}">
                <a16:creationId xmlns:a16="http://schemas.microsoft.com/office/drawing/2014/main" id="{28869B46-2853-A76A-5F07-721190173FBE}"/>
              </a:ext>
            </a:extLst>
          </p:cNvPr>
          <p:cNvSpPr/>
          <p:nvPr/>
        </p:nvSpPr>
        <p:spPr>
          <a:xfrm>
            <a:off x="10328645" y="3805883"/>
            <a:ext cx="1587307" cy="638355"/>
          </a:xfrm>
          <a:prstGeom prst="bevel">
            <a:avLst/>
          </a:prstGeom>
          <a:gradFill flip="none" rotWithShape="1">
            <a:gsLst>
              <a:gs pos="0">
                <a:srgbClr val="CE9D12">
                  <a:tint val="66000"/>
                  <a:satMod val="160000"/>
                </a:srgbClr>
              </a:gs>
              <a:gs pos="50000">
                <a:srgbClr val="CE9D12">
                  <a:tint val="44500"/>
                  <a:satMod val="160000"/>
                </a:srgbClr>
              </a:gs>
              <a:gs pos="100000">
                <a:srgbClr val="CE9D12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b="1" dirty="0">
                <a:solidFill>
                  <a:schemeClr val="tx1"/>
                </a:solidFill>
              </a:rPr>
              <a:t>Potential Untapped Markets</a:t>
            </a:r>
            <a:endParaRPr sz="1000" b="1" dirty="0">
              <a:solidFill>
                <a:schemeClr val="tx1"/>
              </a:solidFill>
            </a:endParaRPr>
          </a:p>
        </p:txBody>
      </p:sp>
      <p:sp>
        <p:nvSpPr>
          <p:cNvPr id="74" name="Bevel 73">
            <a:extLst>
              <a:ext uri="{FF2B5EF4-FFF2-40B4-BE49-F238E27FC236}">
                <a16:creationId xmlns:a16="http://schemas.microsoft.com/office/drawing/2014/main" id="{FC47D3D1-95BB-A270-990D-160447F23267}"/>
              </a:ext>
            </a:extLst>
          </p:cNvPr>
          <p:cNvSpPr/>
          <p:nvPr/>
        </p:nvSpPr>
        <p:spPr>
          <a:xfrm>
            <a:off x="10328645" y="4677155"/>
            <a:ext cx="1587308" cy="638355"/>
          </a:xfrm>
          <a:prstGeom prst="bevel">
            <a:avLst/>
          </a:prstGeom>
          <a:gradFill flip="none" rotWithShape="1">
            <a:gsLst>
              <a:gs pos="0">
                <a:srgbClr val="CE9D12">
                  <a:tint val="66000"/>
                  <a:satMod val="160000"/>
                </a:srgbClr>
              </a:gs>
              <a:gs pos="50000">
                <a:srgbClr val="CE9D12">
                  <a:tint val="44500"/>
                  <a:satMod val="160000"/>
                </a:srgbClr>
              </a:gs>
              <a:gs pos="100000">
                <a:srgbClr val="CE9D12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tx1"/>
                </a:solidFill>
              </a:rPr>
              <a:t>Customer Preferences based on demographic factors</a:t>
            </a:r>
          </a:p>
        </p:txBody>
      </p:sp>
      <p:sp>
        <p:nvSpPr>
          <p:cNvPr id="75" name="Bevel 74">
            <a:extLst>
              <a:ext uri="{FF2B5EF4-FFF2-40B4-BE49-F238E27FC236}">
                <a16:creationId xmlns:a16="http://schemas.microsoft.com/office/drawing/2014/main" id="{32E717E9-50DB-CDAE-6D0B-59AC49BEEA58}"/>
              </a:ext>
            </a:extLst>
          </p:cNvPr>
          <p:cNvSpPr/>
          <p:nvPr/>
        </p:nvSpPr>
        <p:spPr>
          <a:xfrm>
            <a:off x="10328644" y="5546985"/>
            <a:ext cx="1587307" cy="638355"/>
          </a:xfrm>
          <a:prstGeom prst="bevel">
            <a:avLst/>
          </a:prstGeom>
          <a:gradFill flip="none" rotWithShape="1">
            <a:gsLst>
              <a:gs pos="0">
                <a:srgbClr val="CE9D12">
                  <a:tint val="66000"/>
                  <a:satMod val="160000"/>
                </a:srgbClr>
              </a:gs>
              <a:gs pos="50000">
                <a:srgbClr val="CE9D12">
                  <a:tint val="44500"/>
                  <a:satMod val="160000"/>
                </a:srgbClr>
              </a:gs>
              <a:gs pos="100000">
                <a:srgbClr val="CE9D12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>
                <a:solidFill>
                  <a:schemeClr val="tx1"/>
                </a:solidFill>
              </a:rPr>
              <a:t>Demographic segments in different regions</a:t>
            </a:r>
            <a:endParaRPr sz="1000" dirty="0">
              <a:solidFill>
                <a:schemeClr val="tx1"/>
              </a:solidFill>
            </a:endParaRPr>
          </a:p>
        </p:txBody>
      </p:sp>
      <p:cxnSp>
        <p:nvCxnSpPr>
          <p:cNvPr id="76" name="Elbow Connector 75">
            <a:extLst>
              <a:ext uri="{FF2B5EF4-FFF2-40B4-BE49-F238E27FC236}">
                <a16:creationId xmlns:a16="http://schemas.microsoft.com/office/drawing/2014/main" id="{AB7A1A1B-9A61-BCA2-1737-24FE458EF747}"/>
              </a:ext>
            </a:extLst>
          </p:cNvPr>
          <p:cNvCxnSpPr>
            <a:cxnSpLocks/>
            <a:endCxn id="72" idx="4"/>
          </p:cNvCxnSpPr>
          <p:nvPr/>
        </p:nvCxnSpPr>
        <p:spPr>
          <a:xfrm rot="16200000" flipH="1">
            <a:off x="9648956" y="2574821"/>
            <a:ext cx="781412" cy="577966"/>
          </a:xfrm>
          <a:prstGeom prst="bentConnector2">
            <a:avLst/>
          </a:prstGeom>
          <a:ln>
            <a:solidFill>
              <a:srgbClr val="CE9D12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7" name="Elbow Connector 76">
            <a:extLst>
              <a:ext uri="{FF2B5EF4-FFF2-40B4-BE49-F238E27FC236}">
                <a16:creationId xmlns:a16="http://schemas.microsoft.com/office/drawing/2014/main" id="{56C30414-8E0F-CACC-AA9C-F6452EA6B68D}"/>
              </a:ext>
            </a:extLst>
          </p:cNvPr>
          <p:cNvCxnSpPr>
            <a:cxnSpLocks/>
            <a:endCxn id="73" idx="4"/>
          </p:cNvCxnSpPr>
          <p:nvPr/>
        </p:nvCxnSpPr>
        <p:spPr>
          <a:xfrm rot="16200000" flipH="1">
            <a:off x="9212959" y="3009375"/>
            <a:ext cx="1651962" cy="579410"/>
          </a:xfrm>
          <a:prstGeom prst="bentConnector2">
            <a:avLst/>
          </a:prstGeom>
          <a:ln>
            <a:solidFill>
              <a:srgbClr val="CE9D12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8" name="Elbow Connector 77">
            <a:extLst>
              <a:ext uri="{FF2B5EF4-FFF2-40B4-BE49-F238E27FC236}">
                <a16:creationId xmlns:a16="http://schemas.microsoft.com/office/drawing/2014/main" id="{28693726-82D4-5ACB-2057-C877B564F20A}"/>
              </a:ext>
            </a:extLst>
          </p:cNvPr>
          <p:cNvCxnSpPr>
            <a:cxnSpLocks/>
            <a:endCxn id="74" idx="4"/>
          </p:cNvCxnSpPr>
          <p:nvPr/>
        </p:nvCxnSpPr>
        <p:spPr>
          <a:xfrm rot="16200000" flipH="1">
            <a:off x="8812906" y="3480594"/>
            <a:ext cx="2452066" cy="579412"/>
          </a:xfrm>
          <a:prstGeom prst="bentConnector2">
            <a:avLst/>
          </a:prstGeom>
          <a:ln>
            <a:solidFill>
              <a:srgbClr val="CE9D12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9" name="Elbow Connector 78">
            <a:extLst>
              <a:ext uri="{FF2B5EF4-FFF2-40B4-BE49-F238E27FC236}">
                <a16:creationId xmlns:a16="http://schemas.microsoft.com/office/drawing/2014/main" id="{88058D65-0721-D855-EC2F-C9BE0E7A042D}"/>
              </a:ext>
            </a:extLst>
          </p:cNvPr>
          <p:cNvCxnSpPr>
            <a:cxnSpLocks/>
            <a:endCxn id="75" idx="4"/>
          </p:cNvCxnSpPr>
          <p:nvPr/>
        </p:nvCxnSpPr>
        <p:spPr>
          <a:xfrm rot="16200000" flipH="1">
            <a:off x="8377989" y="3915508"/>
            <a:ext cx="3321896" cy="579414"/>
          </a:xfrm>
          <a:prstGeom prst="bentConnector2">
            <a:avLst/>
          </a:prstGeom>
          <a:ln>
            <a:solidFill>
              <a:srgbClr val="CE9D12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4802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evel 6">
            <a:extLst>
              <a:ext uri="{FF2B5EF4-FFF2-40B4-BE49-F238E27FC236}">
                <a16:creationId xmlns:a16="http://schemas.microsoft.com/office/drawing/2014/main" id="{A40213BA-1C8F-5E51-7F72-7518758FE74B}"/>
              </a:ext>
            </a:extLst>
          </p:cNvPr>
          <p:cNvSpPr/>
          <p:nvPr/>
        </p:nvSpPr>
        <p:spPr>
          <a:xfrm>
            <a:off x="2497707" y="70575"/>
            <a:ext cx="2198064" cy="1404783"/>
          </a:xfrm>
          <a:prstGeom prst="bevel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Sales Analysis</a:t>
            </a:r>
            <a:endParaRPr b="1" dirty="0"/>
          </a:p>
        </p:txBody>
      </p:sp>
      <p:sp>
        <p:nvSpPr>
          <p:cNvPr id="8" name="Bevel 7">
            <a:extLst>
              <a:ext uri="{FF2B5EF4-FFF2-40B4-BE49-F238E27FC236}">
                <a16:creationId xmlns:a16="http://schemas.microsoft.com/office/drawing/2014/main" id="{B29006CF-CCEA-36CE-66CD-9B95C45CD1B8}"/>
              </a:ext>
            </a:extLst>
          </p:cNvPr>
          <p:cNvSpPr/>
          <p:nvPr/>
        </p:nvSpPr>
        <p:spPr>
          <a:xfrm>
            <a:off x="2510409" y="1793602"/>
            <a:ext cx="2185362" cy="1561177"/>
          </a:xfrm>
          <a:prstGeom prst="bevel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Product Performance Analysis</a:t>
            </a:r>
            <a:endParaRPr b="1" dirty="0"/>
          </a:p>
        </p:txBody>
      </p:sp>
      <p:sp>
        <p:nvSpPr>
          <p:cNvPr id="9" name="Bevel 8">
            <a:extLst>
              <a:ext uri="{FF2B5EF4-FFF2-40B4-BE49-F238E27FC236}">
                <a16:creationId xmlns:a16="http://schemas.microsoft.com/office/drawing/2014/main" id="{AF552721-2897-8E0D-445A-8EB32D0C0128}"/>
              </a:ext>
            </a:extLst>
          </p:cNvPr>
          <p:cNvSpPr/>
          <p:nvPr/>
        </p:nvSpPr>
        <p:spPr>
          <a:xfrm>
            <a:off x="2494793" y="3673023"/>
            <a:ext cx="2172062" cy="1463568"/>
          </a:xfrm>
          <a:prstGeom prst="bevel">
            <a:avLst/>
          </a:prstGeom>
          <a:solidFill>
            <a:schemeClr val="accent6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Customer Analysis </a:t>
            </a:r>
            <a:endParaRPr b="1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6C23141-6D4D-244F-9DE9-EBFBFB6AA11A}"/>
              </a:ext>
            </a:extLst>
          </p:cNvPr>
          <p:cNvCxnSpPr>
            <a:cxnSpLocks/>
            <a:stCxn id="29" idx="4"/>
            <a:endCxn id="7" idx="4"/>
          </p:cNvCxnSpPr>
          <p:nvPr/>
        </p:nvCxnSpPr>
        <p:spPr>
          <a:xfrm flipV="1">
            <a:off x="2199259" y="772967"/>
            <a:ext cx="298448" cy="2617214"/>
          </a:xfrm>
          <a:prstGeom prst="curvedConnector3">
            <a:avLst>
              <a:gd name="adj1" fmla="val 50000"/>
            </a:avLst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DAE5B3D-26A5-994B-F097-CCEE1353CFEB}"/>
              </a:ext>
            </a:extLst>
          </p:cNvPr>
          <p:cNvCxnSpPr>
            <a:cxnSpLocks/>
            <a:stCxn id="29" idx="4"/>
            <a:endCxn id="8" idx="4"/>
          </p:cNvCxnSpPr>
          <p:nvPr/>
        </p:nvCxnSpPr>
        <p:spPr>
          <a:xfrm flipV="1">
            <a:off x="2199259" y="2574191"/>
            <a:ext cx="311150" cy="815990"/>
          </a:xfrm>
          <a:prstGeom prst="curvedConnector3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276B404-4945-58AF-F270-EF0CF3577625}"/>
              </a:ext>
            </a:extLst>
          </p:cNvPr>
          <p:cNvCxnSpPr>
            <a:cxnSpLocks/>
            <a:stCxn id="29" idx="4"/>
            <a:endCxn id="9" idx="4"/>
          </p:cNvCxnSpPr>
          <p:nvPr/>
        </p:nvCxnSpPr>
        <p:spPr>
          <a:xfrm>
            <a:off x="2199259" y="3390181"/>
            <a:ext cx="295534" cy="1014626"/>
          </a:xfrm>
          <a:prstGeom prst="curvedConnector3">
            <a:avLst>
              <a:gd name="adj1" fmla="val 50000"/>
            </a:avLst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9" name="Can 28">
            <a:extLst>
              <a:ext uri="{FF2B5EF4-FFF2-40B4-BE49-F238E27FC236}">
                <a16:creationId xmlns:a16="http://schemas.microsoft.com/office/drawing/2014/main" id="{3BBC1E08-D692-4906-ED13-E8A15884880A}"/>
              </a:ext>
            </a:extLst>
          </p:cNvPr>
          <p:cNvSpPr/>
          <p:nvPr/>
        </p:nvSpPr>
        <p:spPr>
          <a:xfrm>
            <a:off x="150326" y="1857714"/>
            <a:ext cx="2048933" cy="3064933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>
            <a:scene3d>
              <a:camera prst="perspectiveFront"/>
              <a:lightRig rig="threePt" dir="t"/>
            </a:scene3d>
          </a:bodyPr>
          <a:lstStyle/>
          <a:p>
            <a:pPr algn="ctr"/>
            <a:r>
              <a:rPr lang="en-US" b="1" dirty="0">
                <a:ln w="10160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Retail Analytics </a:t>
            </a:r>
          </a:p>
          <a:p>
            <a:pPr algn="ctr"/>
            <a:endParaRPr b="1" dirty="0">
              <a:ln w="10160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45" name="Bevel 44">
            <a:extLst>
              <a:ext uri="{FF2B5EF4-FFF2-40B4-BE49-F238E27FC236}">
                <a16:creationId xmlns:a16="http://schemas.microsoft.com/office/drawing/2014/main" id="{767B8648-EC29-C055-4F28-0389C98302CF}"/>
              </a:ext>
            </a:extLst>
          </p:cNvPr>
          <p:cNvSpPr/>
          <p:nvPr/>
        </p:nvSpPr>
        <p:spPr>
          <a:xfrm>
            <a:off x="2481493" y="5454835"/>
            <a:ext cx="2185362" cy="1345414"/>
          </a:xfrm>
          <a:prstGeom prst="bevel">
            <a:avLst/>
          </a:prstGeom>
          <a:solidFill>
            <a:schemeClr val="accent2">
              <a:lumMod val="50000"/>
            </a:schemeClr>
          </a:soli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Demographic Analysis</a:t>
            </a:r>
            <a:endParaRPr b="1" dirty="0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224C154D-1701-DA07-BA00-FAB171C7BBF2}"/>
              </a:ext>
            </a:extLst>
          </p:cNvPr>
          <p:cNvCxnSpPr>
            <a:cxnSpLocks/>
            <a:stCxn id="29" idx="4"/>
            <a:endCxn id="45" idx="4"/>
          </p:cNvCxnSpPr>
          <p:nvPr/>
        </p:nvCxnSpPr>
        <p:spPr>
          <a:xfrm>
            <a:off x="2199259" y="3390181"/>
            <a:ext cx="282234" cy="2737361"/>
          </a:xfrm>
          <a:prstGeom prst="curvedConnector3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7" name="Rounded Rectangle 86">
            <a:extLst>
              <a:ext uri="{FF2B5EF4-FFF2-40B4-BE49-F238E27FC236}">
                <a16:creationId xmlns:a16="http://schemas.microsoft.com/office/drawing/2014/main" id="{CD5915DD-41E0-EA18-1E47-FE5B3E3979B2}"/>
              </a:ext>
            </a:extLst>
          </p:cNvPr>
          <p:cNvSpPr/>
          <p:nvPr/>
        </p:nvSpPr>
        <p:spPr>
          <a:xfrm>
            <a:off x="5279367" y="70575"/>
            <a:ext cx="6625086" cy="1404783"/>
          </a:xfrm>
          <a:prstGeom prst="roundRect">
            <a:avLst/>
          </a:prstGeom>
          <a:gradFill flip="none" rotWithShape="1">
            <a:gsLst>
              <a:gs pos="0">
                <a:srgbClr val="C00000">
                  <a:tint val="66000"/>
                  <a:satMod val="160000"/>
                </a:srgbClr>
              </a:gs>
              <a:gs pos="50000">
                <a:srgbClr val="C00000">
                  <a:tint val="44500"/>
                  <a:satMod val="160000"/>
                </a:srgbClr>
              </a:gs>
              <a:gs pos="100000">
                <a:srgbClr val="C00000">
                  <a:tint val="23500"/>
                  <a:satMod val="160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300" dirty="0" err="1">
                <a:solidFill>
                  <a:schemeClr val="tx1"/>
                </a:solidFill>
              </a:rPr>
              <a:t>Analyse</a:t>
            </a:r>
            <a:r>
              <a:rPr lang="en-US" sz="1300" dirty="0">
                <a:solidFill>
                  <a:schemeClr val="tx1"/>
                </a:solidFill>
              </a:rPr>
              <a:t> the highest sales by region, geographical location and market segments.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chemeClr val="tx1"/>
                </a:solidFill>
              </a:rPr>
              <a:t>Identify trends, patterns, seasonality, growth and fluctuations in sales over time.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chemeClr val="tx1"/>
                </a:solidFill>
              </a:rPr>
              <a:t>Explore the key drivers of growth in sales by particular brand over time.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chemeClr val="tx1"/>
                </a:solidFill>
              </a:rPr>
              <a:t>Identify the less profitable product to </a:t>
            </a:r>
            <a:r>
              <a:rPr lang="en-US" sz="1300" dirty="0" err="1">
                <a:solidFill>
                  <a:schemeClr val="tx1"/>
                </a:solidFill>
              </a:rPr>
              <a:t>optimise</a:t>
            </a:r>
            <a:r>
              <a:rPr lang="en-US" sz="1300" dirty="0">
                <a:solidFill>
                  <a:schemeClr val="tx1"/>
                </a:solidFill>
              </a:rPr>
              <a:t> the sales strategies.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chemeClr val="tx1"/>
                </a:solidFill>
              </a:rPr>
              <a:t>Identify the total revenue over time.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chemeClr val="tx1"/>
                </a:solidFill>
              </a:rPr>
              <a:t>Identify top-performing and underperforming product line by sales.</a:t>
            </a:r>
          </a:p>
        </p:txBody>
      </p:sp>
      <p:sp>
        <p:nvSpPr>
          <p:cNvPr id="88" name="Rounded Rectangle 87">
            <a:extLst>
              <a:ext uri="{FF2B5EF4-FFF2-40B4-BE49-F238E27FC236}">
                <a16:creationId xmlns:a16="http://schemas.microsoft.com/office/drawing/2014/main" id="{86CEEE5C-9350-3424-2C86-9E5B28B7EA47}"/>
              </a:ext>
            </a:extLst>
          </p:cNvPr>
          <p:cNvSpPr/>
          <p:nvPr/>
        </p:nvSpPr>
        <p:spPr>
          <a:xfrm>
            <a:off x="5279367" y="1793602"/>
            <a:ext cx="6625086" cy="1561177"/>
          </a:xfrm>
          <a:prstGeom prst="roundRect">
            <a:avLst/>
          </a:prstGeom>
          <a:gradFill flip="none" rotWithShape="1">
            <a:gsLst>
              <a:gs pos="0">
                <a:srgbClr val="002060">
                  <a:tint val="66000"/>
                  <a:satMod val="160000"/>
                </a:srgbClr>
              </a:gs>
              <a:gs pos="50000">
                <a:srgbClr val="002060">
                  <a:tint val="44500"/>
                  <a:satMod val="160000"/>
                </a:srgbClr>
              </a:gs>
              <a:gs pos="100000">
                <a:srgbClr val="002060">
                  <a:tint val="23500"/>
                  <a:satMod val="160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300" dirty="0">
                <a:solidFill>
                  <a:schemeClr val="tx1"/>
                </a:solidFill>
              </a:rPr>
              <a:t>Identify the top selling and most popular products by region, geographic location, market segments and demographics.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300" dirty="0">
                <a:solidFill>
                  <a:schemeClr val="tx1"/>
                </a:solidFill>
              </a:rPr>
              <a:t>Explore the product features or attributes that are most appealing to customers.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300" dirty="0">
                <a:solidFill>
                  <a:schemeClr val="tx1"/>
                </a:solidFill>
              </a:rPr>
              <a:t>Analyse the specific market segments where a particular product is underperforming.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300" dirty="0">
                <a:solidFill>
                  <a:schemeClr val="tx1"/>
                </a:solidFill>
              </a:rPr>
              <a:t>Evaluating inventory levels, turnover rates, and stockouts to optimize inventory management processes.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300" dirty="0">
                <a:solidFill>
                  <a:schemeClr val="tx1"/>
                </a:solidFill>
              </a:rPr>
              <a:t>Identify products with high profitability and low profitability.</a:t>
            </a:r>
          </a:p>
        </p:txBody>
      </p:sp>
      <p:sp>
        <p:nvSpPr>
          <p:cNvPr id="89" name="Rounded Rectangle 88">
            <a:extLst>
              <a:ext uri="{FF2B5EF4-FFF2-40B4-BE49-F238E27FC236}">
                <a16:creationId xmlns:a16="http://schemas.microsoft.com/office/drawing/2014/main" id="{1EEA1604-42C2-7F2F-7A53-5A27C2A84983}"/>
              </a:ext>
            </a:extLst>
          </p:cNvPr>
          <p:cNvSpPr/>
          <p:nvPr/>
        </p:nvSpPr>
        <p:spPr>
          <a:xfrm>
            <a:off x="5279367" y="3673023"/>
            <a:ext cx="6625086" cy="1463568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50000"/>
                  <a:tint val="66000"/>
                  <a:satMod val="160000"/>
                </a:schemeClr>
              </a:gs>
              <a:gs pos="50000">
                <a:schemeClr val="accent6">
                  <a:lumMod val="50000"/>
                  <a:tint val="44500"/>
                  <a:satMod val="160000"/>
                </a:schemeClr>
              </a:gs>
              <a:gs pos="100000">
                <a:schemeClr val="accent6">
                  <a:lumMod val="50000"/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300" dirty="0" err="1">
                <a:solidFill>
                  <a:schemeClr val="tx1"/>
                </a:solidFill>
              </a:rPr>
              <a:t>Analyse</a:t>
            </a:r>
            <a:r>
              <a:rPr lang="en-US" sz="1300" dirty="0">
                <a:solidFill>
                  <a:schemeClr val="tx1"/>
                </a:solidFill>
              </a:rPr>
              <a:t> the customer </a:t>
            </a:r>
            <a:r>
              <a:rPr lang="en-US" sz="1300" dirty="0" err="1">
                <a:solidFill>
                  <a:schemeClr val="tx1"/>
                </a:solidFill>
              </a:rPr>
              <a:t>behaviour</a:t>
            </a:r>
            <a:r>
              <a:rPr lang="en-US" sz="1300" dirty="0">
                <a:solidFill>
                  <a:schemeClr val="tx1"/>
                </a:solidFill>
              </a:rPr>
              <a:t>, preferences differ based on geographic location to customize the marketing strategies accordingly.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chemeClr val="tx1"/>
                </a:solidFill>
              </a:rPr>
              <a:t>Identify valuable customers and enhance customer retention strategies.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300" dirty="0" err="1">
                <a:solidFill>
                  <a:schemeClr val="tx1"/>
                </a:solidFill>
              </a:rPr>
              <a:t>Analyse</a:t>
            </a:r>
            <a:r>
              <a:rPr lang="en-US" sz="1300" dirty="0">
                <a:solidFill>
                  <a:schemeClr val="tx1"/>
                </a:solidFill>
              </a:rPr>
              <a:t> the characteristics of high-value customers to target similar customers for acquisition.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chemeClr val="tx1"/>
                </a:solidFill>
              </a:rPr>
              <a:t>Identify the main factors that influence customer loyalty and repeat purchases.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en-US" sz="1300" dirty="0">
              <a:solidFill>
                <a:schemeClr val="tx1"/>
              </a:solidFill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en-US" sz="1300" dirty="0">
              <a:solidFill>
                <a:schemeClr val="tx1"/>
              </a:solidFill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en-US" sz="1300" dirty="0">
              <a:solidFill>
                <a:schemeClr val="tx1"/>
              </a:solidFill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en-US" sz="1300" dirty="0">
              <a:solidFill>
                <a:schemeClr val="tx1"/>
              </a:solidFill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en-US" sz="1300" dirty="0">
              <a:solidFill>
                <a:schemeClr val="tx1"/>
              </a:solidFill>
            </a:endParaRPr>
          </a:p>
          <a:p>
            <a:pPr algn="just"/>
            <a:r>
              <a:rPr lang="en-US" dirty="0">
                <a:solidFill>
                  <a:schemeClr val="tx1"/>
                </a:solidFill>
              </a:rPr>
              <a:t> 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90" name="Rounded Rectangle 89">
            <a:extLst>
              <a:ext uri="{FF2B5EF4-FFF2-40B4-BE49-F238E27FC236}">
                <a16:creationId xmlns:a16="http://schemas.microsoft.com/office/drawing/2014/main" id="{09D11BA1-1D17-3C31-4FE2-0484B78D8866}"/>
              </a:ext>
            </a:extLst>
          </p:cNvPr>
          <p:cNvSpPr/>
          <p:nvPr/>
        </p:nvSpPr>
        <p:spPr>
          <a:xfrm>
            <a:off x="5279367" y="5454835"/>
            <a:ext cx="6625086" cy="1345414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50000"/>
                  <a:tint val="66000"/>
                  <a:satMod val="160000"/>
                </a:schemeClr>
              </a:gs>
              <a:gs pos="50000">
                <a:schemeClr val="accent2">
                  <a:lumMod val="50000"/>
                  <a:tint val="44500"/>
                  <a:satMod val="160000"/>
                </a:schemeClr>
              </a:gs>
              <a:gs pos="100000">
                <a:schemeClr val="accent2">
                  <a:lumMod val="50000"/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300" dirty="0">
                <a:solidFill>
                  <a:schemeClr val="tx1"/>
                </a:solidFill>
              </a:rPr>
              <a:t>Analyse customer demographics such as age, gender, location, etc.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300" dirty="0">
                <a:solidFill>
                  <a:schemeClr val="tx1"/>
                </a:solidFill>
              </a:rPr>
              <a:t>Identify the potential untapped markets based on demographic indicators.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300" dirty="0">
                <a:solidFill>
                  <a:schemeClr val="tx1"/>
                </a:solidFill>
              </a:rPr>
              <a:t>Identify the difference in customer preferences and behaviour based on demographic factors.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300" dirty="0">
                <a:solidFill>
                  <a:schemeClr val="tx1"/>
                </a:solidFill>
              </a:rPr>
              <a:t>Identify the marketing strategies to be tailored to target specific demographic segments in different regions.</a:t>
            </a:r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614944F7-B4EE-389A-5449-70C0685F4C09}"/>
              </a:ext>
            </a:extLst>
          </p:cNvPr>
          <p:cNvCxnSpPr>
            <a:cxnSpLocks/>
            <a:stCxn id="7" idx="0"/>
            <a:endCxn id="87" idx="1"/>
          </p:cNvCxnSpPr>
          <p:nvPr/>
        </p:nvCxnSpPr>
        <p:spPr>
          <a:xfrm>
            <a:off x="4695771" y="772967"/>
            <a:ext cx="583596" cy="0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D87D4E1A-851C-9FA9-2C18-655D06B052B4}"/>
              </a:ext>
            </a:extLst>
          </p:cNvPr>
          <p:cNvCxnSpPr>
            <a:cxnSpLocks/>
            <a:stCxn id="8" idx="0"/>
            <a:endCxn id="88" idx="1"/>
          </p:cNvCxnSpPr>
          <p:nvPr/>
        </p:nvCxnSpPr>
        <p:spPr>
          <a:xfrm>
            <a:off x="4695771" y="2574191"/>
            <a:ext cx="583596" cy="0"/>
          </a:xfrm>
          <a:prstGeom prst="straightConnector1">
            <a:avLst/>
          </a:prstGeom>
          <a:ln w="9525" cap="flat" cmpd="sng" algn="ctr">
            <a:solidFill>
              <a:srgbClr val="00206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7DFFF531-D50C-AFA3-89AA-18BD43AB35F3}"/>
              </a:ext>
            </a:extLst>
          </p:cNvPr>
          <p:cNvCxnSpPr>
            <a:cxnSpLocks/>
            <a:stCxn id="9" idx="0"/>
            <a:endCxn id="89" idx="1"/>
          </p:cNvCxnSpPr>
          <p:nvPr/>
        </p:nvCxnSpPr>
        <p:spPr>
          <a:xfrm>
            <a:off x="4666855" y="4404807"/>
            <a:ext cx="612512" cy="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84CBEC89-AB62-BD8E-868F-27B28CA5715B}"/>
              </a:ext>
            </a:extLst>
          </p:cNvPr>
          <p:cNvCxnSpPr>
            <a:stCxn id="45" idx="0"/>
            <a:endCxn id="90" idx="1"/>
          </p:cNvCxnSpPr>
          <p:nvPr/>
        </p:nvCxnSpPr>
        <p:spPr>
          <a:xfrm>
            <a:off x="4666855" y="6127542"/>
            <a:ext cx="612512" cy="0"/>
          </a:xfrm>
          <a:prstGeom prst="straightConnector1">
            <a:avLst/>
          </a:prstGeom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06432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{3EEF5D3A-FE87-644F-8EB1-EFC84C394D58}tf10001076</Template>
  <TotalTime>1500</TotalTime>
  <Words>341</Words>
  <Application>Microsoft Macintosh PowerPoint</Application>
  <PresentationFormat>Widescreen</PresentationFormat>
  <Paragraphs>54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MECE FRAMEWORK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4</cp:revision>
  <dcterms:created xsi:type="dcterms:W3CDTF">2024-03-14T20:17:33Z</dcterms:created>
  <dcterms:modified xsi:type="dcterms:W3CDTF">2024-03-16T21:54:15Z</dcterms:modified>
</cp:coreProperties>
</file>