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475" r:id="rId2"/>
    <p:sldId id="476" r:id="rId3"/>
    <p:sldId id="521" r:id="rId4"/>
    <p:sldId id="601" r:id="rId5"/>
    <p:sldId id="522" r:id="rId6"/>
    <p:sldId id="523" r:id="rId7"/>
    <p:sldId id="524" r:id="rId8"/>
    <p:sldId id="486" r:id="rId9"/>
    <p:sldId id="565" r:id="rId10"/>
    <p:sldId id="487" r:id="rId11"/>
    <p:sldId id="489" r:id="rId12"/>
    <p:sldId id="491" r:id="rId13"/>
    <p:sldId id="492" r:id="rId14"/>
    <p:sldId id="602" r:id="rId15"/>
    <p:sldId id="493" r:id="rId16"/>
    <p:sldId id="573" r:id="rId17"/>
    <p:sldId id="525" r:id="rId18"/>
    <p:sldId id="592" r:id="rId19"/>
    <p:sldId id="526" r:id="rId20"/>
    <p:sldId id="527" r:id="rId21"/>
    <p:sldId id="555" r:id="rId22"/>
    <p:sldId id="593" r:id="rId23"/>
    <p:sldId id="596" r:id="rId24"/>
    <p:sldId id="595" r:id="rId25"/>
    <p:sldId id="594" r:id="rId26"/>
    <p:sldId id="597" r:id="rId27"/>
    <p:sldId id="563" r:id="rId28"/>
    <p:sldId id="598" r:id="rId29"/>
    <p:sldId id="599" r:id="rId30"/>
    <p:sldId id="529" r:id="rId31"/>
    <p:sldId id="533" r:id="rId32"/>
    <p:sldId id="534" r:id="rId33"/>
    <p:sldId id="530" r:id="rId34"/>
    <p:sldId id="481" r:id="rId35"/>
    <p:sldId id="496" r:id="rId36"/>
    <p:sldId id="497" r:id="rId37"/>
    <p:sldId id="600" r:id="rId38"/>
    <p:sldId id="515" r:id="rId39"/>
    <p:sldId id="537" r:id="rId40"/>
    <p:sldId id="603" r:id="rId4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9" autoAdjust="0"/>
    <p:restoredTop sz="94660" autoAdjust="0"/>
  </p:normalViewPr>
  <p:slideViewPr>
    <p:cSldViewPr>
      <p:cViewPr varScale="1">
        <p:scale>
          <a:sx n="72" d="100"/>
          <a:sy n="72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39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2718" y="-4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869B8-53B1-46A1-8D91-34F83DBAB6CA}" type="doc">
      <dgm:prSet loTypeId="urn:microsoft.com/office/officeart/2005/8/layout/vList5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70086155-AC15-4131-B56A-BB89350376F9}">
      <dgm:prSet phldrT="[Texto]"/>
      <dgm:spPr/>
      <dgm:t>
        <a:bodyPr/>
        <a:lstStyle/>
        <a:p>
          <a:r>
            <a:rPr lang="pt-BR" dirty="0"/>
            <a:t>Nível Alto</a:t>
          </a:r>
        </a:p>
      </dgm:t>
    </dgm:pt>
    <dgm:pt modelId="{D91D4B95-75EB-4B78-9CC6-AE8A53639F0C}" type="parTrans" cxnId="{03CD4428-7990-428B-A4B0-B8AB28F399AC}">
      <dgm:prSet/>
      <dgm:spPr/>
      <dgm:t>
        <a:bodyPr/>
        <a:lstStyle/>
        <a:p>
          <a:endParaRPr lang="pt-BR"/>
        </a:p>
      </dgm:t>
    </dgm:pt>
    <dgm:pt modelId="{A8D23F36-AD4C-49C0-8A9E-CF44B6FA3F17}" type="sibTrans" cxnId="{03CD4428-7990-428B-A4B0-B8AB28F399AC}">
      <dgm:prSet/>
      <dgm:spPr/>
      <dgm:t>
        <a:bodyPr/>
        <a:lstStyle/>
        <a:p>
          <a:endParaRPr lang="pt-BR"/>
        </a:p>
      </dgm:t>
    </dgm:pt>
    <dgm:pt modelId="{77D948A6-21A1-4316-A22D-2055EB3A553C}">
      <dgm:prSet phldrT="[Texto]" custT="1"/>
      <dgm:spPr/>
      <dgm:t>
        <a:bodyPr/>
        <a:lstStyle/>
        <a:p>
          <a:r>
            <a:rPr lang="pt-BR" sz="1600" dirty="0"/>
            <a:t>Pascal, COBOL, FORTRAN</a:t>
          </a:r>
        </a:p>
      </dgm:t>
    </dgm:pt>
    <dgm:pt modelId="{8B7A17D1-BDD2-4DBC-BDC0-18755EA213F8}" type="parTrans" cxnId="{71E40F12-AB8F-45E1-A4CC-AE261DC320F4}">
      <dgm:prSet/>
      <dgm:spPr/>
      <dgm:t>
        <a:bodyPr/>
        <a:lstStyle/>
        <a:p>
          <a:endParaRPr lang="pt-BR"/>
        </a:p>
      </dgm:t>
    </dgm:pt>
    <dgm:pt modelId="{DE7F93D0-8DE2-46B1-9965-6082AFFDEF86}" type="sibTrans" cxnId="{71E40F12-AB8F-45E1-A4CC-AE261DC320F4}">
      <dgm:prSet/>
      <dgm:spPr/>
      <dgm:t>
        <a:bodyPr/>
        <a:lstStyle/>
        <a:p>
          <a:endParaRPr lang="pt-BR"/>
        </a:p>
      </dgm:t>
    </dgm:pt>
    <dgm:pt modelId="{086371C7-BF47-466E-A524-59D989898661}">
      <dgm:prSet phldrT="[Texto]" custT="1"/>
      <dgm:spPr/>
      <dgm:t>
        <a:bodyPr/>
        <a:lstStyle/>
        <a:p>
          <a:r>
            <a:rPr lang="pt-BR" sz="1600" dirty="0"/>
            <a:t>Basic, Ada</a:t>
          </a:r>
        </a:p>
      </dgm:t>
    </dgm:pt>
    <dgm:pt modelId="{767BD9C2-C114-4201-A130-62369F9FBCC9}" type="parTrans" cxnId="{34BF3A8F-9EED-4F6D-8411-82060FA20809}">
      <dgm:prSet/>
      <dgm:spPr/>
      <dgm:t>
        <a:bodyPr/>
        <a:lstStyle/>
        <a:p>
          <a:endParaRPr lang="pt-BR"/>
        </a:p>
      </dgm:t>
    </dgm:pt>
    <dgm:pt modelId="{D0763B95-A595-44FB-A187-CA86D1C1D2BB}" type="sibTrans" cxnId="{34BF3A8F-9EED-4F6D-8411-82060FA20809}">
      <dgm:prSet/>
      <dgm:spPr/>
      <dgm:t>
        <a:bodyPr/>
        <a:lstStyle/>
        <a:p>
          <a:endParaRPr lang="pt-BR"/>
        </a:p>
      </dgm:t>
    </dgm:pt>
    <dgm:pt modelId="{D40B7B23-721D-486F-984C-9FF97D70751E}">
      <dgm:prSet phldrT="[Texto]"/>
      <dgm:spPr/>
      <dgm:t>
        <a:bodyPr/>
        <a:lstStyle/>
        <a:p>
          <a:r>
            <a:rPr lang="pt-BR" dirty="0"/>
            <a:t>Nível Médio</a:t>
          </a:r>
        </a:p>
      </dgm:t>
    </dgm:pt>
    <dgm:pt modelId="{BFFAD67E-67CE-4C9F-930D-B35362709F11}" type="parTrans" cxnId="{EC99F323-97C2-4B08-B05D-3C40805A43CD}">
      <dgm:prSet/>
      <dgm:spPr/>
      <dgm:t>
        <a:bodyPr/>
        <a:lstStyle/>
        <a:p>
          <a:endParaRPr lang="pt-BR"/>
        </a:p>
      </dgm:t>
    </dgm:pt>
    <dgm:pt modelId="{14EB3092-054B-4C2A-9FDF-BAE6E495E3C5}" type="sibTrans" cxnId="{EC99F323-97C2-4B08-B05D-3C40805A43CD}">
      <dgm:prSet/>
      <dgm:spPr/>
      <dgm:t>
        <a:bodyPr/>
        <a:lstStyle/>
        <a:p>
          <a:endParaRPr lang="pt-BR"/>
        </a:p>
      </dgm:t>
    </dgm:pt>
    <dgm:pt modelId="{B422F5ED-6FA7-428D-A3E8-CB50416E8541}">
      <dgm:prSet phldrT="[Texto]" custT="1"/>
      <dgm:spPr/>
      <dgm:t>
        <a:bodyPr/>
        <a:lstStyle/>
        <a:p>
          <a:r>
            <a:rPr lang="pt-BR" sz="1600" dirty="0"/>
            <a:t>C, C++</a:t>
          </a:r>
        </a:p>
      </dgm:t>
    </dgm:pt>
    <dgm:pt modelId="{E9B8BE35-19AF-4C10-9AF9-ACF0CCF00A83}" type="parTrans" cxnId="{D937F4ED-86FE-45AF-BC6F-7A92E8D86FFE}">
      <dgm:prSet/>
      <dgm:spPr/>
      <dgm:t>
        <a:bodyPr/>
        <a:lstStyle/>
        <a:p>
          <a:endParaRPr lang="pt-BR"/>
        </a:p>
      </dgm:t>
    </dgm:pt>
    <dgm:pt modelId="{AC386609-E348-4B4D-BBB1-98A9CF16485A}" type="sibTrans" cxnId="{D937F4ED-86FE-45AF-BC6F-7A92E8D86FFE}">
      <dgm:prSet/>
      <dgm:spPr/>
      <dgm:t>
        <a:bodyPr/>
        <a:lstStyle/>
        <a:p>
          <a:endParaRPr lang="pt-BR"/>
        </a:p>
      </dgm:t>
    </dgm:pt>
    <dgm:pt modelId="{239EB154-E268-4A01-9322-433453B1BA70}">
      <dgm:prSet phldrT="[Texto]" custT="1"/>
      <dgm:spPr/>
      <dgm:t>
        <a:bodyPr/>
        <a:lstStyle/>
        <a:p>
          <a:r>
            <a:rPr lang="pt-BR" sz="1600" dirty="0"/>
            <a:t>FORTH</a:t>
          </a:r>
        </a:p>
      </dgm:t>
    </dgm:pt>
    <dgm:pt modelId="{5B6D123F-9123-4502-9727-2F4553F4A730}" type="parTrans" cxnId="{98FF580A-0DF8-48F5-9CAE-9785BB1DD70F}">
      <dgm:prSet/>
      <dgm:spPr/>
      <dgm:t>
        <a:bodyPr/>
        <a:lstStyle/>
        <a:p>
          <a:endParaRPr lang="pt-BR"/>
        </a:p>
      </dgm:t>
    </dgm:pt>
    <dgm:pt modelId="{CA9CA752-1339-46BA-9A4B-0CDECC682D8E}" type="sibTrans" cxnId="{98FF580A-0DF8-48F5-9CAE-9785BB1DD70F}">
      <dgm:prSet/>
      <dgm:spPr/>
      <dgm:t>
        <a:bodyPr/>
        <a:lstStyle/>
        <a:p>
          <a:endParaRPr lang="pt-BR"/>
        </a:p>
      </dgm:t>
    </dgm:pt>
    <dgm:pt modelId="{72FE35E6-4623-4E20-854B-9D0F9C164033}">
      <dgm:prSet phldrT="[Texto]"/>
      <dgm:spPr/>
      <dgm:t>
        <a:bodyPr/>
        <a:lstStyle/>
        <a:p>
          <a:r>
            <a:rPr lang="pt-BR" dirty="0"/>
            <a:t>Nível Baixo</a:t>
          </a:r>
        </a:p>
      </dgm:t>
    </dgm:pt>
    <dgm:pt modelId="{A96DAC61-A771-4074-8B2E-4B47333110ED}" type="parTrans" cxnId="{FFBAF70C-3A0D-48AF-9F1D-A5780B623701}">
      <dgm:prSet/>
      <dgm:spPr/>
      <dgm:t>
        <a:bodyPr/>
        <a:lstStyle/>
        <a:p>
          <a:endParaRPr lang="pt-BR"/>
        </a:p>
      </dgm:t>
    </dgm:pt>
    <dgm:pt modelId="{0FDF61E5-56DE-4CF7-9DCE-55C06E733389}" type="sibTrans" cxnId="{FFBAF70C-3A0D-48AF-9F1D-A5780B623701}">
      <dgm:prSet/>
      <dgm:spPr/>
      <dgm:t>
        <a:bodyPr/>
        <a:lstStyle/>
        <a:p>
          <a:endParaRPr lang="pt-BR"/>
        </a:p>
      </dgm:t>
    </dgm:pt>
    <dgm:pt modelId="{9F99D741-BFDB-4F9E-B65B-A53EA68E0BB9}">
      <dgm:prSet phldrT="[Texto]" custT="1"/>
      <dgm:spPr/>
      <dgm:t>
        <a:bodyPr/>
        <a:lstStyle/>
        <a:p>
          <a:r>
            <a:rPr lang="pt-BR" sz="1600" dirty="0"/>
            <a:t>Assembly</a:t>
          </a:r>
        </a:p>
      </dgm:t>
    </dgm:pt>
    <dgm:pt modelId="{57014D70-2657-46AF-9112-7D38C0B52719}" type="parTrans" cxnId="{6C9D0D78-F423-48D6-9496-E75AF735EC2A}">
      <dgm:prSet/>
      <dgm:spPr/>
      <dgm:t>
        <a:bodyPr/>
        <a:lstStyle/>
        <a:p>
          <a:endParaRPr lang="pt-BR"/>
        </a:p>
      </dgm:t>
    </dgm:pt>
    <dgm:pt modelId="{0F93069C-3B0A-4DF0-9F73-A8CDB1F514A1}" type="sibTrans" cxnId="{6C9D0D78-F423-48D6-9496-E75AF735EC2A}">
      <dgm:prSet/>
      <dgm:spPr/>
      <dgm:t>
        <a:bodyPr/>
        <a:lstStyle/>
        <a:p>
          <a:endParaRPr lang="pt-BR"/>
        </a:p>
      </dgm:t>
    </dgm:pt>
    <dgm:pt modelId="{9741FFC2-A109-4D7E-993C-BD7F69B4DA13}" type="pres">
      <dgm:prSet presAssocID="{8E6869B8-53B1-46A1-8D91-34F83DBAB6CA}" presName="Name0" presStyleCnt="0">
        <dgm:presLayoutVars>
          <dgm:dir/>
          <dgm:animLvl val="lvl"/>
          <dgm:resizeHandles val="exact"/>
        </dgm:presLayoutVars>
      </dgm:prSet>
      <dgm:spPr/>
    </dgm:pt>
    <dgm:pt modelId="{601F8514-9B56-42A8-A631-FA8A2868BDBC}" type="pres">
      <dgm:prSet presAssocID="{70086155-AC15-4131-B56A-BB89350376F9}" presName="linNode" presStyleCnt="0"/>
      <dgm:spPr/>
    </dgm:pt>
    <dgm:pt modelId="{8A585AA0-57AC-4B30-8059-55BEF198FBDD}" type="pres">
      <dgm:prSet presAssocID="{70086155-AC15-4131-B56A-BB89350376F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C1BA81F-23BB-4541-B286-28A5C9C19442}" type="pres">
      <dgm:prSet presAssocID="{70086155-AC15-4131-B56A-BB89350376F9}" presName="descendantText" presStyleLbl="alignAccFollowNode1" presStyleIdx="0" presStyleCnt="3">
        <dgm:presLayoutVars>
          <dgm:bulletEnabled val="1"/>
        </dgm:presLayoutVars>
      </dgm:prSet>
      <dgm:spPr/>
    </dgm:pt>
    <dgm:pt modelId="{7962A7DA-A86D-4F49-8C34-D813AC553792}" type="pres">
      <dgm:prSet presAssocID="{A8D23F36-AD4C-49C0-8A9E-CF44B6FA3F17}" presName="sp" presStyleCnt="0"/>
      <dgm:spPr/>
    </dgm:pt>
    <dgm:pt modelId="{5D90DAC3-A497-4374-9EC5-6916A756E2EA}" type="pres">
      <dgm:prSet presAssocID="{D40B7B23-721D-486F-984C-9FF97D70751E}" presName="linNode" presStyleCnt="0"/>
      <dgm:spPr/>
    </dgm:pt>
    <dgm:pt modelId="{34D54262-AB47-4B18-AD52-16F3B7EF2569}" type="pres">
      <dgm:prSet presAssocID="{D40B7B23-721D-486F-984C-9FF97D70751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8993CF4-605B-4847-A7E8-08C3E2A4B408}" type="pres">
      <dgm:prSet presAssocID="{D40B7B23-721D-486F-984C-9FF97D70751E}" presName="descendantText" presStyleLbl="alignAccFollowNode1" presStyleIdx="1" presStyleCnt="3">
        <dgm:presLayoutVars>
          <dgm:bulletEnabled val="1"/>
        </dgm:presLayoutVars>
      </dgm:prSet>
      <dgm:spPr/>
    </dgm:pt>
    <dgm:pt modelId="{F0CA11C3-108C-43EF-AF28-19240AC36FAF}" type="pres">
      <dgm:prSet presAssocID="{14EB3092-054B-4C2A-9FDF-BAE6E495E3C5}" presName="sp" presStyleCnt="0"/>
      <dgm:spPr/>
    </dgm:pt>
    <dgm:pt modelId="{476316F6-E198-4287-9BCB-01206EE8A93E}" type="pres">
      <dgm:prSet presAssocID="{72FE35E6-4623-4E20-854B-9D0F9C164033}" presName="linNode" presStyleCnt="0"/>
      <dgm:spPr/>
    </dgm:pt>
    <dgm:pt modelId="{25772536-0A18-4B0C-BB3F-153C63FA3C8F}" type="pres">
      <dgm:prSet presAssocID="{72FE35E6-4623-4E20-854B-9D0F9C16403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D3C2927-1D2D-475D-91F5-FE19EFF19A40}" type="pres">
      <dgm:prSet presAssocID="{72FE35E6-4623-4E20-854B-9D0F9C16403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EBADA05-7A05-4D61-AEE8-0C76B2AB3946}" type="presOf" srcId="{9F99D741-BFDB-4F9E-B65B-A53EA68E0BB9}" destId="{ED3C2927-1D2D-475D-91F5-FE19EFF19A40}" srcOrd="0" destOrd="0" presId="urn:microsoft.com/office/officeart/2005/8/layout/vList5"/>
    <dgm:cxn modelId="{98FF580A-0DF8-48F5-9CAE-9785BB1DD70F}" srcId="{D40B7B23-721D-486F-984C-9FF97D70751E}" destId="{239EB154-E268-4A01-9322-433453B1BA70}" srcOrd="1" destOrd="0" parTransId="{5B6D123F-9123-4502-9727-2F4553F4A730}" sibTransId="{CA9CA752-1339-46BA-9A4B-0CDECC682D8E}"/>
    <dgm:cxn modelId="{FFBAF70C-3A0D-48AF-9F1D-A5780B623701}" srcId="{8E6869B8-53B1-46A1-8D91-34F83DBAB6CA}" destId="{72FE35E6-4623-4E20-854B-9D0F9C164033}" srcOrd="2" destOrd="0" parTransId="{A96DAC61-A771-4074-8B2E-4B47333110ED}" sibTransId="{0FDF61E5-56DE-4CF7-9DCE-55C06E733389}"/>
    <dgm:cxn modelId="{71E40F12-AB8F-45E1-A4CC-AE261DC320F4}" srcId="{70086155-AC15-4131-B56A-BB89350376F9}" destId="{77D948A6-21A1-4316-A22D-2055EB3A553C}" srcOrd="0" destOrd="0" parTransId="{8B7A17D1-BDD2-4DBC-BDC0-18755EA213F8}" sibTransId="{DE7F93D0-8DE2-46B1-9965-6082AFFDEF86}"/>
    <dgm:cxn modelId="{EC99F323-97C2-4B08-B05D-3C40805A43CD}" srcId="{8E6869B8-53B1-46A1-8D91-34F83DBAB6CA}" destId="{D40B7B23-721D-486F-984C-9FF97D70751E}" srcOrd="1" destOrd="0" parTransId="{BFFAD67E-67CE-4C9F-930D-B35362709F11}" sibTransId="{14EB3092-054B-4C2A-9FDF-BAE6E495E3C5}"/>
    <dgm:cxn modelId="{03CD4428-7990-428B-A4B0-B8AB28F399AC}" srcId="{8E6869B8-53B1-46A1-8D91-34F83DBAB6CA}" destId="{70086155-AC15-4131-B56A-BB89350376F9}" srcOrd="0" destOrd="0" parTransId="{D91D4B95-75EB-4B78-9CC6-AE8A53639F0C}" sibTransId="{A8D23F36-AD4C-49C0-8A9E-CF44B6FA3F17}"/>
    <dgm:cxn modelId="{72AB532A-17AA-4D92-B625-456165CE116E}" type="presOf" srcId="{086371C7-BF47-466E-A524-59D989898661}" destId="{8C1BA81F-23BB-4541-B286-28A5C9C19442}" srcOrd="0" destOrd="1" presId="urn:microsoft.com/office/officeart/2005/8/layout/vList5"/>
    <dgm:cxn modelId="{107C9536-82E0-4B45-98C0-51B8A00F2E32}" type="presOf" srcId="{72FE35E6-4623-4E20-854B-9D0F9C164033}" destId="{25772536-0A18-4B0C-BB3F-153C63FA3C8F}" srcOrd="0" destOrd="0" presId="urn:microsoft.com/office/officeart/2005/8/layout/vList5"/>
    <dgm:cxn modelId="{532E3F44-A796-4CE1-9E41-090911069A3B}" type="presOf" srcId="{77D948A6-21A1-4316-A22D-2055EB3A553C}" destId="{8C1BA81F-23BB-4541-B286-28A5C9C19442}" srcOrd="0" destOrd="0" presId="urn:microsoft.com/office/officeart/2005/8/layout/vList5"/>
    <dgm:cxn modelId="{DE5E7F6A-1418-4153-9BC2-24656DB4BFA7}" type="presOf" srcId="{8E6869B8-53B1-46A1-8D91-34F83DBAB6CA}" destId="{9741FFC2-A109-4D7E-993C-BD7F69B4DA13}" srcOrd="0" destOrd="0" presId="urn:microsoft.com/office/officeart/2005/8/layout/vList5"/>
    <dgm:cxn modelId="{BBF1DD6C-631E-4AE8-921F-0CD04A3F6D4E}" type="presOf" srcId="{70086155-AC15-4131-B56A-BB89350376F9}" destId="{8A585AA0-57AC-4B30-8059-55BEF198FBDD}" srcOrd="0" destOrd="0" presId="urn:microsoft.com/office/officeart/2005/8/layout/vList5"/>
    <dgm:cxn modelId="{47036C75-CB4B-4B22-BAEF-025457784856}" type="presOf" srcId="{B422F5ED-6FA7-428D-A3E8-CB50416E8541}" destId="{58993CF4-605B-4847-A7E8-08C3E2A4B408}" srcOrd="0" destOrd="0" presId="urn:microsoft.com/office/officeart/2005/8/layout/vList5"/>
    <dgm:cxn modelId="{6C9D0D78-F423-48D6-9496-E75AF735EC2A}" srcId="{72FE35E6-4623-4E20-854B-9D0F9C164033}" destId="{9F99D741-BFDB-4F9E-B65B-A53EA68E0BB9}" srcOrd="0" destOrd="0" parTransId="{57014D70-2657-46AF-9112-7D38C0B52719}" sibTransId="{0F93069C-3B0A-4DF0-9F73-A8CDB1F514A1}"/>
    <dgm:cxn modelId="{B4B2887A-272D-46F9-B7C9-EF044F111277}" type="presOf" srcId="{D40B7B23-721D-486F-984C-9FF97D70751E}" destId="{34D54262-AB47-4B18-AD52-16F3B7EF2569}" srcOrd="0" destOrd="0" presId="urn:microsoft.com/office/officeart/2005/8/layout/vList5"/>
    <dgm:cxn modelId="{34BF3A8F-9EED-4F6D-8411-82060FA20809}" srcId="{70086155-AC15-4131-B56A-BB89350376F9}" destId="{086371C7-BF47-466E-A524-59D989898661}" srcOrd="1" destOrd="0" parTransId="{767BD9C2-C114-4201-A130-62369F9FBCC9}" sibTransId="{D0763B95-A595-44FB-A187-CA86D1C1D2BB}"/>
    <dgm:cxn modelId="{49903CBC-D683-423C-8A7E-57317B9860AB}" type="presOf" srcId="{239EB154-E268-4A01-9322-433453B1BA70}" destId="{58993CF4-605B-4847-A7E8-08C3E2A4B408}" srcOrd="0" destOrd="1" presId="urn:microsoft.com/office/officeart/2005/8/layout/vList5"/>
    <dgm:cxn modelId="{D937F4ED-86FE-45AF-BC6F-7A92E8D86FFE}" srcId="{D40B7B23-721D-486F-984C-9FF97D70751E}" destId="{B422F5ED-6FA7-428D-A3E8-CB50416E8541}" srcOrd="0" destOrd="0" parTransId="{E9B8BE35-19AF-4C10-9AF9-ACF0CCF00A83}" sibTransId="{AC386609-E348-4B4D-BBB1-98A9CF16485A}"/>
    <dgm:cxn modelId="{A17AB3BE-A829-4DA0-A74E-7104BC7A5E09}" type="presParOf" srcId="{9741FFC2-A109-4D7E-993C-BD7F69B4DA13}" destId="{601F8514-9B56-42A8-A631-FA8A2868BDBC}" srcOrd="0" destOrd="0" presId="urn:microsoft.com/office/officeart/2005/8/layout/vList5"/>
    <dgm:cxn modelId="{4FD7D6B6-44EC-4E52-BFD6-56A0811CC427}" type="presParOf" srcId="{601F8514-9B56-42A8-A631-FA8A2868BDBC}" destId="{8A585AA0-57AC-4B30-8059-55BEF198FBDD}" srcOrd="0" destOrd="0" presId="urn:microsoft.com/office/officeart/2005/8/layout/vList5"/>
    <dgm:cxn modelId="{41FEDF99-D2E3-45E8-9CC6-6FD43ACEDBC0}" type="presParOf" srcId="{601F8514-9B56-42A8-A631-FA8A2868BDBC}" destId="{8C1BA81F-23BB-4541-B286-28A5C9C19442}" srcOrd="1" destOrd="0" presId="urn:microsoft.com/office/officeart/2005/8/layout/vList5"/>
    <dgm:cxn modelId="{5D4527A4-79E6-42CB-AA3F-D46F637B479D}" type="presParOf" srcId="{9741FFC2-A109-4D7E-993C-BD7F69B4DA13}" destId="{7962A7DA-A86D-4F49-8C34-D813AC553792}" srcOrd="1" destOrd="0" presId="urn:microsoft.com/office/officeart/2005/8/layout/vList5"/>
    <dgm:cxn modelId="{378C4304-F840-45D5-9359-88E11CC393B9}" type="presParOf" srcId="{9741FFC2-A109-4D7E-993C-BD7F69B4DA13}" destId="{5D90DAC3-A497-4374-9EC5-6916A756E2EA}" srcOrd="2" destOrd="0" presId="urn:microsoft.com/office/officeart/2005/8/layout/vList5"/>
    <dgm:cxn modelId="{129C5058-ED55-4288-9266-1D231A67C2EF}" type="presParOf" srcId="{5D90DAC3-A497-4374-9EC5-6916A756E2EA}" destId="{34D54262-AB47-4B18-AD52-16F3B7EF2569}" srcOrd="0" destOrd="0" presId="urn:microsoft.com/office/officeart/2005/8/layout/vList5"/>
    <dgm:cxn modelId="{8B37FDE9-99E4-4BE1-B4A5-C998362EB603}" type="presParOf" srcId="{5D90DAC3-A497-4374-9EC5-6916A756E2EA}" destId="{58993CF4-605B-4847-A7E8-08C3E2A4B408}" srcOrd="1" destOrd="0" presId="urn:microsoft.com/office/officeart/2005/8/layout/vList5"/>
    <dgm:cxn modelId="{CB14636D-B170-411B-9D0A-B5DC08125D66}" type="presParOf" srcId="{9741FFC2-A109-4D7E-993C-BD7F69B4DA13}" destId="{F0CA11C3-108C-43EF-AF28-19240AC36FAF}" srcOrd="3" destOrd="0" presId="urn:microsoft.com/office/officeart/2005/8/layout/vList5"/>
    <dgm:cxn modelId="{79CB8144-9BBE-4491-B2CA-6E1B314E0A6A}" type="presParOf" srcId="{9741FFC2-A109-4D7E-993C-BD7F69B4DA13}" destId="{476316F6-E198-4287-9BCB-01206EE8A93E}" srcOrd="4" destOrd="0" presId="urn:microsoft.com/office/officeart/2005/8/layout/vList5"/>
    <dgm:cxn modelId="{8B3CFDEC-72E1-4361-A4BC-B853C89B7145}" type="presParOf" srcId="{476316F6-E198-4287-9BCB-01206EE8A93E}" destId="{25772536-0A18-4B0C-BB3F-153C63FA3C8F}" srcOrd="0" destOrd="0" presId="urn:microsoft.com/office/officeart/2005/8/layout/vList5"/>
    <dgm:cxn modelId="{10398F10-3600-4E41-A543-9427731A9EFB}" type="presParOf" srcId="{476316F6-E198-4287-9BCB-01206EE8A93E}" destId="{ED3C2927-1D2D-475D-91F5-FE19EFF19A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6869B8-53B1-46A1-8D91-34F83DBAB6CA}" type="doc">
      <dgm:prSet loTypeId="urn:microsoft.com/office/officeart/2005/8/layout/vList5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70086155-AC15-4131-B56A-BB89350376F9}">
      <dgm:prSet phldrT="[Texto]"/>
      <dgm:spPr/>
      <dgm:t>
        <a:bodyPr/>
        <a:lstStyle/>
        <a:p>
          <a:r>
            <a:rPr lang="pt-BR" dirty="0"/>
            <a:t>Programação Estruturada</a:t>
          </a:r>
        </a:p>
      </dgm:t>
    </dgm:pt>
    <dgm:pt modelId="{D91D4B95-75EB-4B78-9CC6-AE8A53639F0C}" type="parTrans" cxnId="{03CD4428-7990-428B-A4B0-B8AB28F399AC}">
      <dgm:prSet/>
      <dgm:spPr/>
      <dgm:t>
        <a:bodyPr/>
        <a:lstStyle/>
        <a:p>
          <a:endParaRPr lang="pt-BR"/>
        </a:p>
      </dgm:t>
    </dgm:pt>
    <dgm:pt modelId="{A8D23F36-AD4C-49C0-8A9E-CF44B6FA3F17}" type="sibTrans" cxnId="{03CD4428-7990-428B-A4B0-B8AB28F399AC}">
      <dgm:prSet/>
      <dgm:spPr/>
      <dgm:t>
        <a:bodyPr/>
        <a:lstStyle/>
        <a:p>
          <a:endParaRPr lang="pt-BR"/>
        </a:p>
      </dgm:t>
    </dgm:pt>
    <dgm:pt modelId="{77D948A6-21A1-4316-A22D-2055EB3A553C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Uso de algoritmos que utilizam estruturas de controle que permitem o desenvolvimento de uma lógica mais elaborada</a:t>
          </a:r>
        </a:p>
      </dgm:t>
    </dgm:pt>
    <dgm:pt modelId="{8B7A17D1-BDD2-4DBC-BDC0-18755EA213F8}" type="parTrans" cxnId="{71E40F12-AB8F-45E1-A4CC-AE261DC320F4}">
      <dgm:prSet/>
      <dgm:spPr/>
      <dgm:t>
        <a:bodyPr/>
        <a:lstStyle/>
        <a:p>
          <a:endParaRPr lang="pt-BR"/>
        </a:p>
      </dgm:t>
    </dgm:pt>
    <dgm:pt modelId="{DE7F93D0-8DE2-46B1-9965-6082AFFDEF86}" type="sibTrans" cxnId="{71E40F12-AB8F-45E1-A4CC-AE261DC320F4}">
      <dgm:prSet/>
      <dgm:spPr/>
      <dgm:t>
        <a:bodyPr/>
        <a:lstStyle/>
        <a:p>
          <a:endParaRPr lang="pt-BR"/>
        </a:p>
      </dgm:t>
    </dgm:pt>
    <dgm:pt modelId="{D40B7B23-721D-486F-984C-9FF97D70751E}">
      <dgm:prSet phldrT="[Texto]"/>
      <dgm:spPr/>
      <dgm:t>
        <a:bodyPr/>
        <a:lstStyle/>
        <a:p>
          <a:r>
            <a:rPr lang="pt-BR" dirty="0"/>
            <a:t>Programação Linear</a:t>
          </a:r>
        </a:p>
      </dgm:t>
    </dgm:pt>
    <dgm:pt modelId="{BFFAD67E-67CE-4C9F-930D-B35362709F11}" type="parTrans" cxnId="{EC99F323-97C2-4B08-B05D-3C40805A43CD}">
      <dgm:prSet/>
      <dgm:spPr/>
      <dgm:t>
        <a:bodyPr/>
        <a:lstStyle/>
        <a:p>
          <a:endParaRPr lang="pt-BR"/>
        </a:p>
      </dgm:t>
    </dgm:pt>
    <dgm:pt modelId="{14EB3092-054B-4C2A-9FDF-BAE6E495E3C5}" type="sibTrans" cxnId="{EC99F323-97C2-4B08-B05D-3C40805A43CD}">
      <dgm:prSet/>
      <dgm:spPr/>
      <dgm:t>
        <a:bodyPr/>
        <a:lstStyle/>
        <a:p>
          <a:endParaRPr lang="pt-BR"/>
        </a:p>
      </dgm:t>
    </dgm:pt>
    <dgm:pt modelId="{B422F5ED-6FA7-428D-A3E8-CB50416E8541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O programador tem uma certa independência do hardware, mas ainda é muito limitado.</a:t>
          </a:r>
        </a:p>
      </dgm:t>
    </dgm:pt>
    <dgm:pt modelId="{E9B8BE35-19AF-4C10-9AF9-ACF0CCF00A83}" type="parTrans" cxnId="{D937F4ED-86FE-45AF-BC6F-7A92E8D86FFE}">
      <dgm:prSet/>
      <dgm:spPr/>
      <dgm:t>
        <a:bodyPr/>
        <a:lstStyle/>
        <a:p>
          <a:endParaRPr lang="pt-BR"/>
        </a:p>
      </dgm:t>
    </dgm:pt>
    <dgm:pt modelId="{AC386609-E348-4B4D-BBB1-98A9CF16485A}" type="sibTrans" cxnId="{D937F4ED-86FE-45AF-BC6F-7A92E8D86FFE}">
      <dgm:prSet/>
      <dgm:spPr/>
      <dgm:t>
        <a:bodyPr/>
        <a:lstStyle/>
        <a:p>
          <a:endParaRPr lang="pt-BR"/>
        </a:p>
      </dgm:t>
    </dgm:pt>
    <dgm:pt modelId="{72FE35E6-4623-4E20-854B-9D0F9C164033}">
      <dgm:prSet phldrT="[Texto]"/>
      <dgm:spPr/>
      <dgm:t>
        <a:bodyPr/>
        <a:lstStyle/>
        <a:p>
          <a:r>
            <a:rPr lang="pt-BR" dirty="0"/>
            <a:t>Programação Baixo Nível</a:t>
          </a:r>
        </a:p>
      </dgm:t>
    </dgm:pt>
    <dgm:pt modelId="{A96DAC61-A771-4074-8B2E-4B47333110ED}" type="parTrans" cxnId="{FFBAF70C-3A0D-48AF-9F1D-A5780B623701}">
      <dgm:prSet/>
      <dgm:spPr/>
      <dgm:t>
        <a:bodyPr/>
        <a:lstStyle/>
        <a:p>
          <a:endParaRPr lang="pt-BR"/>
        </a:p>
      </dgm:t>
    </dgm:pt>
    <dgm:pt modelId="{0FDF61E5-56DE-4CF7-9DCE-55C06E733389}" type="sibTrans" cxnId="{FFBAF70C-3A0D-48AF-9F1D-A5780B623701}">
      <dgm:prSet/>
      <dgm:spPr/>
      <dgm:t>
        <a:bodyPr/>
        <a:lstStyle/>
        <a:p>
          <a:endParaRPr lang="pt-BR"/>
        </a:p>
      </dgm:t>
    </dgm:pt>
    <dgm:pt modelId="{9F99D741-BFDB-4F9E-B65B-A53EA68E0BB9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A forma de programar está muito associada as características do hardware</a:t>
          </a:r>
        </a:p>
      </dgm:t>
    </dgm:pt>
    <dgm:pt modelId="{57014D70-2657-46AF-9112-7D38C0B52719}" type="parTrans" cxnId="{6C9D0D78-F423-48D6-9496-E75AF735EC2A}">
      <dgm:prSet/>
      <dgm:spPr/>
      <dgm:t>
        <a:bodyPr/>
        <a:lstStyle/>
        <a:p>
          <a:endParaRPr lang="pt-BR"/>
        </a:p>
      </dgm:t>
    </dgm:pt>
    <dgm:pt modelId="{0F93069C-3B0A-4DF0-9F73-A8CDB1F514A1}" type="sibTrans" cxnId="{6C9D0D78-F423-48D6-9496-E75AF735EC2A}">
      <dgm:prSet/>
      <dgm:spPr/>
      <dgm:t>
        <a:bodyPr/>
        <a:lstStyle/>
        <a:p>
          <a:endParaRPr lang="pt-BR"/>
        </a:p>
      </dgm:t>
    </dgm:pt>
    <dgm:pt modelId="{FEDE3D0D-919F-497E-B599-558636D7A380}">
      <dgm:prSet phldrT="[Texto]"/>
      <dgm:spPr/>
      <dgm:t>
        <a:bodyPr/>
        <a:lstStyle/>
        <a:p>
          <a:r>
            <a:rPr lang="pt-BR" dirty="0"/>
            <a:t>Programação Modular</a:t>
          </a:r>
        </a:p>
      </dgm:t>
    </dgm:pt>
    <dgm:pt modelId="{3C529469-90F5-4F85-B3EE-BE4E516190A4}" type="parTrans" cxnId="{85642265-F491-45B7-9334-347D990795EA}">
      <dgm:prSet/>
      <dgm:spPr/>
      <dgm:t>
        <a:bodyPr/>
        <a:lstStyle/>
        <a:p>
          <a:endParaRPr lang="pt-BR"/>
        </a:p>
      </dgm:t>
    </dgm:pt>
    <dgm:pt modelId="{8014C357-4149-4234-BABC-9B33C888AD4B}" type="sibTrans" cxnId="{85642265-F491-45B7-9334-347D990795EA}">
      <dgm:prSet/>
      <dgm:spPr/>
      <dgm:t>
        <a:bodyPr/>
        <a:lstStyle/>
        <a:p>
          <a:endParaRPr lang="pt-BR"/>
        </a:p>
      </dgm:t>
    </dgm:pt>
    <dgm:pt modelId="{5E84ADA7-4D8C-47A4-BA6C-2FE320FC8C89}">
      <dgm:prSet phldrT="[Texto]"/>
      <dgm:spPr/>
      <dgm:t>
        <a:bodyPr/>
        <a:lstStyle/>
        <a:p>
          <a:r>
            <a:rPr lang="pt-BR" dirty="0"/>
            <a:t>POO</a:t>
          </a:r>
        </a:p>
      </dgm:t>
    </dgm:pt>
    <dgm:pt modelId="{A9600A71-BC65-49D7-9114-D6165F0C98C8}" type="parTrans" cxnId="{EF331C1B-553E-4C43-9DFF-71A8F26AFD59}">
      <dgm:prSet/>
      <dgm:spPr/>
      <dgm:t>
        <a:bodyPr/>
        <a:lstStyle/>
        <a:p>
          <a:endParaRPr lang="pt-BR"/>
        </a:p>
      </dgm:t>
    </dgm:pt>
    <dgm:pt modelId="{90359B48-F8FD-4C33-A8E4-B36F5156D28A}" type="sibTrans" cxnId="{EF331C1B-553E-4C43-9DFF-71A8F26AFD59}">
      <dgm:prSet/>
      <dgm:spPr/>
      <dgm:t>
        <a:bodyPr/>
        <a:lstStyle/>
        <a:p>
          <a:endParaRPr lang="pt-BR"/>
        </a:p>
      </dgm:t>
    </dgm:pt>
    <dgm:pt modelId="{A38DA90F-0649-4789-99BC-9E3F8A87043C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Conforme o aumento da complexidade os programas passam a ficar cada vez maiores e necessitam ser agrupados em módulos de funcionalidade</a:t>
          </a:r>
        </a:p>
      </dgm:t>
    </dgm:pt>
    <dgm:pt modelId="{74C09FB9-88D7-4B24-AE64-25B4F9CBE167}" type="parTrans" cxnId="{4DCC0D59-B4B6-4674-B7CA-6653394D112E}">
      <dgm:prSet/>
      <dgm:spPr/>
      <dgm:t>
        <a:bodyPr/>
        <a:lstStyle/>
        <a:p>
          <a:endParaRPr lang="pt-BR"/>
        </a:p>
      </dgm:t>
    </dgm:pt>
    <dgm:pt modelId="{EA00185D-285B-4D24-86EB-0578EFA2AE88}" type="sibTrans" cxnId="{4DCC0D59-B4B6-4674-B7CA-6653394D112E}">
      <dgm:prSet/>
      <dgm:spPr/>
      <dgm:t>
        <a:bodyPr/>
        <a:lstStyle/>
        <a:p>
          <a:endParaRPr lang="pt-BR"/>
        </a:p>
      </dgm:t>
    </dgm:pt>
    <dgm:pt modelId="{40C7BD41-1C37-4FBE-9664-F618805AF0F2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Surge o paradigma do desenvolvimento de programas orientado a objetos, e a forma de programar busca diminuir a distância das máquinas aos seres humanos</a:t>
          </a:r>
        </a:p>
      </dgm:t>
    </dgm:pt>
    <dgm:pt modelId="{D25E8E70-7F48-4EAD-B201-7F96F362B3F1}" type="parTrans" cxnId="{5689A346-F218-4360-887A-9403FF696EB1}">
      <dgm:prSet/>
      <dgm:spPr/>
      <dgm:t>
        <a:bodyPr/>
        <a:lstStyle/>
        <a:p>
          <a:endParaRPr lang="pt-BR"/>
        </a:p>
      </dgm:t>
    </dgm:pt>
    <dgm:pt modelId="{13B7D9DA-39B1-418B-862F-E215F5D5A24D}" type="sibTrans" cxnId="{5689A346-F218-4360-887A-9403FF696EB1}">
      <dgm:prSet/>
      <dgm:spPr/>
      <dgm:t>
        <a:bodyPr/>
        <a:lstStyle/>
        <a:p>
          <a:endParaRPr lang="pt-BR"/>
        </a:p>
      </dgm:t>
    </dgm:pt>
    <dgm:pt modelId="{9741FFC2-A109-4D7E-993C-BD7F69B4DA13}" type="pres">
      <dgm:prSet presAssocID="{8E6869B8-53B1-46A1-8D91-34F83DBAB6CA}" presName="Name0" presStyleCnt="0">
        <dgm:presLayoutVars>
          <dgm:dir/>
          <dgm:animLvl val="lvl"/>
          <dgm:resizeHandles val="exact"/>
        </dgm:presLayoutVars>
      </dgm:prSet>
      <dgm:spPr/>
    </dgm:pt>
    <dgm:pt modelId="{EE565AE4-364F-4D99-A334-0C4E27CB32D0}" type="pres">
      <dgm:prSet presAssocID="{5E84ADA7-4D8C-47A4-BA6C-2FE320FC8C89}" presName="linNode" presStyleCnt="0"/>
      <dgm:spPr/>
    </dgm:pt>
    <dgm:pt modelId="{D76E28E7-12F1-4683-8869-3CF2F872F181}" type="pres">
      <dgm:prSet presAssocID="{5E84ADA7-4D8C-47A4-BA6C-2FE320FC8C8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3E7C98-8E45-4C35-977D-701A032DAFAB}" type="pres">
      <dgm:prSet presAssocID="{5E84ADA7-4D8C-47A4-BA6C-2FE320FC8C89}" presName="descendantText" presStyleLbl="alignAccFollowNode1" presStyleIdx="0" presStyleCnt="5">
        <dgm:presLayoutVars>
          <dgm:bulletEnabled val="1"/>
        </dgm:presLayoutVars>
      </dgm:prSet>
      <dgm:spPr/>
    </dgm:pt>
    <dgm:pt modelId="{F43CA3E6-134C-41EC-8BFF-16E3C3C2DC01}" type="pres">
      <dgm:prSet presAssocID="{90359B48-F8FD-4C33-A8E4-B36F5156D28A}" presName="sp" presStyleCnt="0"/>
      <dgm:spPr/>
    </dgm:pt>
    <dgm:pt modelId="{F57EC80D-EB45-42E1-A419-10612AB1F1C9}" type="pres">
      <dgm:prSet presAssocID="{FEDE3D0D-919F-497E-B599-558636D7A380}" presName="linNode" presStyleCnt="0"/>
      <dgm:spPr/>
    </dgm:pt>
    <dgm:pt modelId="{0BE04D83-5192-4DFE-B141-3C6307D242CF}" type="pres">
      <dgm:prSet presAssocID="{FEDE3D0D-919F-497E-B599-558636D7A38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2CA44FF-2979-4C03-B8E5-76C831E3EDC2}" type="pres">
      <dgm:prSet presAssocID="{FEDE3D0D-919F-497E-B599-558636D7A380}" presName="descendantText" presStyleLbl="alignAccFollowNode1" presStyleIdx="1" presStyleCnt="5">
        <dgm:presLayoutVars>
          <dgm:bulletEnabled val="1"/>
        </dgm:presLayoutVars>
      </dgm:prSet>
      <dgm:spPr/>
    </dgm:pt>
    <dgm:pt modelId="{21AA4FC7-BC4E-4D32-AD5F-0A7BEC7924B1}" type="pres">
      <dgm:prSet presAssocID="{8014C357-4149-4234-BABC-9B33C888AD4B}" presName="sp" presStyleCnt="0"/>
      <dgm:spPr/>
    </dgm:pt>
    <dgm:pt modelId="{601F8514-9B56-42A8-A631-FA8A2868BDBC}" type="pres">
      <dgm:prSet presAssocID="{70086155-AC15-4131-B56A-BB89350376F9}" presName="linNode" presStyleCnt="0"/>
      <dgm:spPr/>
    </dgm:pt>
    <dgm:pt modelId="{8A585AA0-57AC-4B30-8059-55BEF198FBDD}" type="pres">
      <dgm:prSet presAssocID="{70086155-AC15-4131-B56A-BB89350376F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C1BA81F-23BB-4541-B286-28A5C9C19442}" type="pres">
      <dgm:prSet presAssocID="{70086155-AC15-4131-B56A-BB89350376F9}" presName="descendantText" presStyleLbl="alignAccFollowNode1" presStyleIdx="2" presStyleCnt="5">
        <dgm:presLayoutVars>
          <dgm:bulletEnabled val="1"/>
        </dgm:presLayoutVars>
      </dgm:prSet>
      <dgm:spPr/>
    </dgm:pt>
    <dgm:pt modelId="{7962A7DA-A86D-4F49-8C34-D813AC553792}" type="pres">
      <dgm:prSet presAssocID="{A8D23F36-AD4C-49C0-8A9E-CF44B6FA3F17}" presName="sp" presStyleCnt="0"/>
      <dgm:spPr/>
    </dgm:pt>
    <dgm:pt modelId="{5D90DAC3-A497-4374-9EC5-6916A756E2EA}" type="pres">
      <dgm:prSet presAssocID="{D40B7B23-721D-486F-984C-9FF97D70751E}" presName="linNode" presStyleCnt="0"/>
      <dgm:spPr/>
    </dgm:pt>
    <dgm:pt modelId="{34D54262-AB47-4B18-AD52-16F3B7EF2569}" type="pres">
      <dgm:prSet presAssocID="{D40B7B23-721D-486F-984C-9FF97D70751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8993CF4-605B-4847-A7E8-08C3E2A4B408}" type="pres">
      <dgm:prSet presAssocID="{D40B7B23-721D-486F-984C-9FF97D70751E}" presName="descendantText" presStyleLbl="alignAccFollowNode1" presStyleIdx="3" presStyleCnt="5">
        <dgm:presLayoutVars>
          <dgm:bulletEnabled val="1"/>
        </dgm:presLayoutVars>
      </dgm:prSet>
      <dgm:spPr/>
    </dgm:pt>
    <dgm:pt modelId="{F0CA11C3-108C-43EF-AF28-19240AC36FAF}" type="pres">
      <dgm:prSet presAssocID="{14EB3092-054B-4C2A-9FDF-BAE6E495E3C5}" presName="sp" presStyleCnt="0"/>
      <dgm:spPr/>
    </dgm:pt>
    <dgm:pt modelId="{476316F6-E198-4287-9BCB-01206EE8A93E}" type="pres">
      <dgm:prSet presAssocID="{72FE35E6-4623-4E20-854B-9D0F9C164033}" presName="linNode" presStyleCnt="0"/>
      <dgm:spPr/>
    </dgm:pt>
    <dgm:pt modelId="{25772536-0A18-4B0C-BB3F-153C63FA3C8F}" type="pres">
      <dgm:prSet presAssocID="{72FE35E6-4623-4E20-854B-9D0F9C16403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ED3C2927-1D2D-475D-91F5-FE19EFF19A40}" type="pres">
      <dgm:prSet presAssocID="{72FE35E6-4623-4E20-854B-9D0F9C16403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70E4AE00-C84A-4BC4-9FA8-895779A59C31}" type="presOf" srcId="{A38DA90F-0649-4789-99BC-9E3F8A87043C}" destId="{12CA44FF-2979-4C03-B8E5-76C831E3EDC2}" srcOrd="0" destOrd="0" presId="urn:microsoft.com/office/officeart/2005/8/layout/vList5"/>
    <dgm:cxn modelId="{EEBADA05-7A05-4D61-AEE8-0C76B2AB3946}" type="presOf" srcId="{9F99D741-BFDB-4F9E-B65B-A53EA68E0BB9}" destId="{ED3C2927-1D2D-475D-91F5-FE19EFF19A40}" srcOrd="0" destOrd="0" presId="urn:microsoft.com/office/officeart/2005/8/layout/vList5"/>
    <dgm:cxn modelId="{FFBAF70C-3A0D-48AF-9F1D-A5780B623701}" srcId="{8E6869B8-53B1-46A1-8D91-34F83DBAB6CA}" destId="{72FE35E6-4623-4E20-854B-9D0F9C164033}" srcOrd="4" destOrd="0" parTransId="{A96DAC61-A771-4074-8B2E-4B47333110ED}" sibTransId="{0FDF61E5-56DE-4CF7-9DCE-55C06E733389}"/>
    <dgm:cxn modelId="{71E40F12-AB8F-45E1-A4CC-AE261DC320F4}" srcId="{70086155-AC15-4131-B56A-BB89350376F9}" destId="{77D948A6-21A1-4316-A22D-2055EB3A553C}" srcOrd="0" destOrd="0" parTransId="{8B7A17D1-BDD2-4DBC-BDC0-18755EA213F8}" sibTransId="{DE7F93D0-8DE2-46B1-9965-6082AFFDEF86}"/>
    <dgm:cxn modelId="{69677518-ACEE-44ED-B885-778081DB6C12}" type="presOf" srcId="{FEDE3D0D-919F-497E-B599-558636D7A380}" destId="{0BE04D83-5192-4DFE-B141-3C6307D242CF}" srcOrd="0" destOrd="0" presId="urn:microsoft.com/office/officeart/2005/8/layout/vList5"/>
    <dgm:cxn modelId="{EF331C1B-553E-4C43-9DFF-71A8F26AFD59}" srcId="{8E6869B8-53B1-46A1-8D91-34F83DBAB6CA}" destId="{5E84ADA7-4D8C-47A4-BA6C-2FE320FC8C89}" srcOrd="0" destOrd="0" parTransId="{A9600A71-BC65-49D7-9114-D6165F0C98C8}" sibTransId="{90359B48-F8FD-4C33-A8E4-B36F5156D28A}"/>
    <dgm:cxn modelId="{EC99F323-97C2-4B08-B05D-3C40805A43CD}" srcId="{8E6869B8-53B1-46A1-8D91-34F83DBAB6CA}" destId="{D40B7B23-721D-486F-984C-9FF97D70751E}" srcOrd="3" destOrd="0" parTransId="{BFFAD67E-67CE-4C9F-930D-B35362709F11}" sibTransId="{14EB3092-054B-4C2A-9FDF-BAE6E495E3C5}"/>
    <dgm:cxn modelId="{03CD4428-7990-428B-A4B0-B8AB28F399AC}" srcId="{8E6869B8-53B1-46A1-8D91-34F83DBAB6CA}" destId="{70086155-AC15-4131-B56A-BB89350376F9}" srcOrd="2" destOrd="0" parTransId="{D91D4B95-75EB-4B78-9CC6-AE8A53639F0C}" sibTransId="{A8D23F36-AD4C-49C0-8A9E-CF44B6FA3F17}"/>
    <dgm:cxn modelId="{9AECCA2E-33C9-4A42-9187-77EEBBC8EC6E}" type="presOf" srcId="{40C7BD41-1C37-4FBE-9664-F618805AF0F2}" destId="{293E7C98-8E45-4C35-977D-701A032DAFAB}" srcOrd="0" destOrd="0" presId="urn:microsoft.com/office/officeart/2005/8/layout/vList5"/>
    <dgm:cxn modelId="{107C9536-82E0-4B45-98C0-51B8A00F2E32}" type="presOf" srcId="{72FE35E6-4623-4E20-854B-9D0F9C164033}" destId="{25772536-0A18-4B0C-BB3F-153C63FA3C8F}" srcOrd="0" destOrd="0" presId="urn:microsoft.com/office/officeart/2005/8/layout/vList5"/>
    <dgm:cxn modelId="{532E3F44-A796-4CE1-9E41-090911069A3B}" type="presOf" srcId="{77D948A6-21A1-4316-A22D-2055EB3A553C}" destId="{8C1BA81F-23BB-4541-B286-28A5C9C19442}" srcOrd="0" destOrd="0" presId="urn:microsoft.com/office/officeart/2005/8/layout/vList5"/>
    <dgm:cxn modelId="{85642265-F491-45B7-9334-347D990795EA}" srcId="{8E6869B8-53B1-46A1-8D91-34F83DBAB6CA}" destId="{FEDE3D0D-919F-497E-B599-558636D7A380}" srcOrd="1" destOrd="0" parTransId="{3C529469-90F5-4F85-B3EE-BE4E516190A4}" sibTransId="{8014C357-4149-4234-BABC-9B33C888AD4B}"/>
    <dgm:cxn modelId="{5689A346-F218-4360-887A-9403FF696EB1}" srcId="{5E84ADA7-4D8C-47A4-BA6C-2FE320FC8C89}" destId="{40C7BD41-1C37-4FBE-9664-F618805AF0F2}" srcOrd="0" destOrd="0" parTransId="{D25E8E70-7F48-4EAD-B201-7F96F362B3F1}" sibTransId="{13B7D9DA-39B1-418B-862F-E215F5D5A24D}"/>
    <dgm:cxn modelId="{DE5E7F6A-1418-4153-9BC2-24656DB4BFA7}" type="presOf" srcId="{8E6869B8-53B1-46A1-8D91-34F83DBAB6CA}" destId="{9741FFC2-A109-4D7E-993C-BD7F69B4DA13}" srcOrd="0" destOrd="0" presId="urn:microsoft.com/office/officeart/2005/8/layout/vList5"/>
    <dgm:cxn modelId="{BBF1DD6C-631E-4AE8-921F-0CD04A3F6D4E}" type="presOf" srcId="{70086155-AC15-4131-B56A-BB89350376F9}" destId="{8A585AA0-57AC-4B30-8059-55BEF198FBDD}" srcOrd="0" destOrd="0" presId="urn:microsoft.com/office/officeart/2005/8/layout/vList5"/>
    <dgm:cxn modelId="{47036C75-CB4B-4B22-BAEF-025457784856}" type="presOf" srcId="{B422F5ED-6FA7-428D-A3E8-CB50416E8541}" destId="{58993CF4-605B-4847-A7E8-08C3E2A4B408}" srcOrd="0" destOrd="0" presId="urn:microsoft.com/office/officeart/2005/8/layout/vList5"/>
    <dgm:cxn modelId="{6C9D0D78-F423-48D6-9496-E75AF735EC2A}" srcId="{72FE35E6-4623-4E20-854B-9D0F9C164033}" destId="{9F99D741-BFDB-4F9E-B65B-A53EA68E0BB9}" srcOrd="0" destOrd="0" parTransId="{57014D70-2657-46AF-9112-7D38C0B52719}" sibTransId="{0F93069C-3B0A-4DF0-9F73-A8CDB1F514A1}"/>
    <dgm:cxn modelId="{4DCC0D59-B4B6-4674-B7CA-6653394D112E}" srcId="{FEDE3D0D-919F-497E-B599-558636D7A380}" destId="{A38DA90F-0649-4789-99BC-9E3F8A87043C}" srcOrd="0" destOrd="0" parTransId="{74C09FB9-88D7-4B24-AE64-25B4F9CBE167}" sibTransId="{EA00185D-285B-4D24-86EB-0578EFA2AE88}"/>
    <dgm:cxn modelId="{B4B2887A-272D-46F9-B7C9-EF044F111277}" type="presOf" srcId="{D40B7B23-721D-486F-984C-9FF97D70751E}" destId="{34D54262-AB47-4B18-AD52-16F3B7EF2569}" srcOrd="0" destOrd="0" presId="urn:microsoft.com/office/officeart/2005/8/layout/vList5"/>
    <dgm:cxn modelId="{C05958EB-E00B-4238-96E6-C678BCBFB566}" type="presOf" srcId="{5E84ADA7-4D8C-47A4-BA6C-2FE320FC8C89}" destId="{D76E28E7-12F1-4683-8869-3CF2F872F181}" srcOrd="0" destOrd="0" presId="urn:microsoft.com/office/officeart/2005/8/layout/vList5"/>
    <dgm:cxn modelId="{D937F4ED-86FE-45AF-BC6F-7A92E8D86FFE}" srcId="{D40B7B23-721D-486F-984C-9FF97D70751E}" destId="{B422F5ED-6FA7-428D-A3E8-CB50416E8541}" srcOrd="0" destOrd="0" parTransId="{E9B8BE35-19AF-4C10-9AF9-ACF0CCF00A83}" sibTransId="{AC386609-E348-4B4D-BBB1-98A9CF16485A}"/>
    <dgm:cxn modelId="{BBEB5CC1-6CB5-4A02-89D5-F934DE6EB199}" type="presParOf" srcId="{9741FFC2-A109-4D7E-993C-BD7F69B4DA13}" destId="{EE565AE4-364F-4D99-A334-0C4E27CB32D0}" srcOrd="0" destOrd="0" presId="urn:microsoft.com/office/officeart/2005/8/layout/vList5"/>
    <dgm:cxn modelId="{F40A014B-D61D-4A15-9C70-C154FF97F4E2}" type="presParOf" srcId="{EE565AE4-364F-4D99-A334-0C4E27CB32D0}" destId="{D76E28E7-12F1-4683-8869-3CF2F872F181}" srcOrd="0" destOrd="0" presId="urn:microsoft.com/office/officeart/2005/8/layout/vList5"/>
    <dgm:cxn modelId="{C840B877-596A-4AE0-9032-653CAC7B84DF}" type="presParOf" srcId="{EE565AE4-364F-4D99-A334-0C4E27CB32D0}" destId="{293E7C98-8E45-4C35-977D-701A032DAFAB}" srcOrd="1" destOrd="0" presId="urn:microsoft.com/office/officeart/2005/8/layout/vList5"/>
    <dgm:cxn modelId="{B72CFA20-E09C-4DCE-8445-69F3AF584D6B}" type="presParOf" srcId="{9741FFC2-A109-4D7E-993C-BD7F69B4DA13}" destId="{F43CA3E6-134C-41EC-8BFF-16E3C3C2DC01}" srcOrd="1" destOrd="0" presId="urn:microsoft.com/office/officeart/2005/8/layout/vList5"/>
    <dgm:cxn modelId="{6A242408-D640-4134-B858-14771182560D}" type="presParOf" srcId="{9741FFC2-A109-4D7E-993C-BD7F69B4DA13}" destId="{F57EC80D-EB45-42E1-A419-10612AB1F1C9}" srcOrd="2" destOrd="0" presId="urn:microsoft.com/office/officeart/2005/8/layout/vList5"/>
    <dgm:cxn modelId="{9A43050B-2F39-4B59-9206-27B866A5FF9F}" type="presParOf" srcId="{F57EC80D-EB45-42E1-A419-10612AB1F1C9}" destId="{0BE04D83-5192-4DFE-B141-3C6307D242CF}" srcOrd="0" destOrd="0" presId="urn:microsoft.com/office/officeart/2005/8/layout/vList5"/>
    <dgm:cxn modelId="{3A9F7D06-70CB-47CC-9080-A1535C8DC767}" type="presParOf" srcId="{F57EC80D-EB45-42E1-A419-10612AB1F1C9}" destId="{12CA44FF-2979-4C03-B8E5-76C831E3EDC2}" srcOrd="1" destOrd="0" presId="urn:microsoft.com/office/officeart/2005/8/layout/vList5"/>
    <dgm:cxn modelId="{AF55F6E5-DB78-45A9-9075-ADD1A00D5E05}" type="presParOf" srcId="{9741FFC2-A109-4D7E-993C-BD7F69B4DA13}" destId="{21AA4FC7-BC4E-4D32-AD5F-0A7BEC7924B1}" srcOrd="3" destOrd="0" presId="urn:microsoft.com/office/officeart/2005/8/layout/vList5"/>
    <dgm:cxn modelId="{A17AB3BE-A829-4DA0-A74E-7104BC7A5E09}" type="presParOf" srcId="{9741FFC2-A109-4D7E-993C-BD7F69B4DA13}" destId="{601F8514-9B56-42A8-A631-FA8A2868BDBC}" srcOrd="4" destOrd="0" presId="urn:microsoft.com/office/officeart/2005/8/layout/vList5"/>
    <dgm:cxn modelId="{4FD7D6B6-44EC-4E52-BFD6-56A0811CC427}" type="presParOf" srcId="{601F8514-9B56-42A8-A631-FA8A2868BDBC}" destId="{8A585AA0-57AC-4B30-8059-55BEF198FBDD}" srcOrd="0" destOrd="0" presId="urn:microsoft.com/office/officeart/2005/8/layout/vList5"/>
    <dgm:cxn modelId="{41FEDF99-D2E3-45E8-9CC6-6FD43ACEDBC0}" type="presParOf" srcId="{601F8514-9B56-42A8-A631-FA8A2868BDBC}" destId="{8C1BA81F-23BB-4541-B286-28A5C9C19442}" srcOrd="1" destOrd="0" presId="urn:microsoft.com/office/officeart/2005/8/layout/vList5"/>
    <dgm:cxn modelId="{5D4527A4-79E6-42CB-AA3F-D46F637B479D}" type="presParOf" srcId="{9741FFC2-A109-4D7E-993C-BD7F69B4DA13}" destId="{7962A7DA-A86D-4F49-8C34-D813AC553792}" srcOrd="5" destOrd="0" presId="urn:microsoft.com/office/officeart/2005/8/layout/vList5"/>
    <dgm:cxn modelId="{378C4304-F840-45D5-9359-88E11CC393B9}" type="presParOf" srcId="{9741FFC2-A109-4D7E-993C-BD7F69B4DA13}" destId="{5D90DAC3-A497-4374-9EC5-6916A756E2EA}" srcOrd="6" destOrd="0" presId="urn:microsoft.com/office/officeart/2005/8/layout/vList5"/>
    <dgm:cxn modelId="{129C5058-ED55-4288-9266-1D231A67C2EF}" type="presParOf" srcId="{5D90DAC3-A497-4374-9EC5-6916A756E2EA}" destId="{34D54262-AB47-4B18-AD52-16F3B7EF2569}" srcOrd="0" destOrd="0" presId="urn:microsoft.com/office/officeart/2005/8/layout/vList5"/>
    <dgm:cxn modelId="{8B37FDE9-99E4-4BE1-B4A5-C998362EB603}" type="presParOf" srcId="{5D90DAC3-A497-4374-9EC5-6916A756E2EA}" destId="{58993CF4-605B-4847-A7E8-08C3E2A4B408}" srcOrd="1" destOrd="0" presId="urn:microsoft.com/office/officeart/2005/8/layout/vList5"/>
    <dgm:cxn modelId="{CB14636D-B170-411B-9D0A-B5DC08125D66}" type="presParOf" srcId="{9741FFC2-A109-4D7E-993C-BD7F69B4DA13}" destId="{F0CA11C3-108C-43EF-AF28-19240AC36FAF}" srcOrd="7" destOrd="0" presId="urn:microsoft.com/office/officeart/2005/8/layout/vList5"/>
    <dgm:cxn modelId="{79CB8144-9BBE-4491-B2CA-6E1B314E0A6A}" type="presParOf" srcId="{9741FFC2-A109-4D7E-993C-BD7F69B4DA13}" destId="{476316F6-E198-4287-9BCB-01206EE8A93E}" srcOrd="8" destOrd="0" presId="urn:microsoft.com/office/officeart/2005/8/layout/vList5"/>
    <dgm:cxn modelId="{8B3CFDEC-72E1-4361-A4BC-B853C89B7145}" type="presParOf" srcId="{476316F6-E198-4287-9BCB-01206EE8A93E}" destId="{25772536-0A18-4B0C-BB3F-153C63FA3C8F}" srcOrd="0" destOrd="0" presId="urn:microsoft.com/office/officeart/2005/8/layout/vList5"/>
    <dgm:cxn modelId="{10398F10-3600-4E41-A543-9427731A9EFB}" type="presParOf" srcId="{476316F6-E198-4287-9BCB-01206EE8A93E}" destId="{ED3C2927-1D2D-475D-91F5-FE19EFF19A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BA81F-23BB-4541-B286-28A5C9C19442}">
      <dsp:nvSpPr>
        <dsp:cNvPr id="0" name=""/>
        <dsp:cNvSpPr/>
      </dsp:nvSpPr>
      <dsp:spPr>
        <a:xfrm rot="5400000">
          <a:off x="3114123" y="-1296670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Pascal, COBOL, FORTRAN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Basic, Ada</a:t>
          </a:r>
        </a:p>
      </dsp:txBody>
      <dsp:txXfrm rot="-5400000">
        <a:off x="1762755" y="75740"/>
        <a:ext cx="3112746" cy="388968"/>
      </dsp:txXfrm>
    </dsp:sp>
    <dsp:sp modelId="{8A585AA0-57AC-4B30-8059-55BEF198FBDD}">
      <dsp:nvSpPr>
        <dsp:cNvPr id="0" name=""/>
        <dsp:cNvSpPr/>
      </dsp:nvSpPr>
      <dsp:spPr>
        <a:xfrm>
          <a:off x="0" y="816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Alto</a:t>
          </a:r>
        </a:p>
      </dsp:txBody>
      <dsp:txXfrm>
        <a:off x="26303" y="27119"/>
        <a:ext cx="1710149" cy="486209"/>
      </dsp:txXfrm>
    </dsp:sp>
    <dsp:sp modelId="{58993CF4-605B-4847-A7E8-08C3E2A4B408}">
      <dsp:nvSpPr>
        <dsp:cNvPr id="0" name=""/>
        <dsp:cNvSpPr/>
      </dsp:nvSpPr>
      <dsp:spPr>
        <a:xfrm rot="5400000">
          <a:off x="3114123" y="-730914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C, C++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FORTH</a:t>
          </a:r>
        </a:p>
      </dsp:txBody>
      <dsp:txXfrm rot="-5400000">
        <a:off x="1762755" y="641496"/>
        <a:ext cx="3112746" cy="388968"/>
      </dsp:txXfrm>
    </dsp:sp>
    <dsp:sp modelId="{34D54262-AB47-4B18-AD52-16F3B7EF2569}">
      <dsp:nvSpPr>
        <dsp:cNvPr id="0" name=""/>
        <dsp:cNvSpPr/>
      </dsp:nvSpPr>
      <dsp:spPr>
        <a:xfrm>
          <a:off x="0" y="566572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29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Médio</a:t>
          </a:r>
        </a:p>
      </dsp:txBody>
      <dsp:txXfrm>
        <a:off x="26303" y="592875"/>
        <a:ext cx="1710149" cy="486209"/>
      </dsp:txXfrm>
    </dsp:sp>
    <dsp:sp modelId="{ED3C2927-1D2D-475D-91F5-FE19EFF19A40}">
      <dsp:nvSpPr>
        <dsp:cNvPr id="0" name=""/>
        <dsp:cNvSpPr/>
      </dsp:nvSpPr>
      <dsp:spPr>
        <a:xfrm rot="5400000">
          <a:off x="3114123" y="-165158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Assembly</a:t>
          </a:r>
        </a:p>
      </dsp:txBody>
      <dsp:txXfrm rot="-5400000">
        <a:off x="1762755" y="1207252"/>
        <a:ext cx="3112746" cy="388968"/>
      </dsp:txXfrm>
    </dsp:sp>
    <dsp:sp modelId="{25772536-0A18-4B0C-BB3F-153C63FA3C8F}">
      <dsp:nvSpPr>
        <dsp:cNvPr id="0" name=""/>
        <dsp:cNvSpPr/>
      </dsp:nvSpPr>
      <dsp:spPr>
        <a:xfrm>
          <a:off x="0" y="1132328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Baixo</a:t>
          </a:r>
        </a:p>
      </dsp:txBody>
      <dsp:txXfrm>
        <a:off x="26303" y="1158631"/>
        <a:ext cx="1710149" cy="486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E7C98-8E45-4C35-977D-701A032DAFAB}">
      <dsp:nvSpPr>
        <dsp:cNvPr id="0" name=""/>
        <dsp:cNvSpPr/>
      </dsp:nvSpPr>
      <dsp:spPr>
        <a:xfrm rot="5400000">
          <a:off x="5222032" y="-2199516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Surge o paradigma do desenvolvimento de programas orientado a objetos, e a forma de programar busca diminuir a distância das máquinas aos seres humanos</a:t>
          </a:r>
        </a:p>
      </dsp:txBody>
      <dsp:txXfrm rot="-5400000">
        <a:off x="2938514" y="116074"/>
        <a:ext cx="5191953" cy="592844"/>
      </dsp:txXfrm>
    </dsp:sp>
    <dsp:sp modelId="{D76E28E7-12F1-4683-8869-3CF2F872F181}">
      <dsp:nvSpPr>
        <dsp:cNvPr id="0" name=""/>
        <dsp:cNvSpPr/>
      </dsp:nvSpPr>
      <dsp:spPr>
        <a:xfrm>
          <a:off x="0" y="1878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POO</a:t>
          </a:r>
        </a:p>
      </dsp:txBody>
      <dsp:txXfrm>
        <a:off x="40089" y="41967"/>
        <a:ext cx="2858336" cy="741057"/>
      </dsp:txXfrm>
    </dsp:sp>
    <dsp:sp modelId="{12CA44FF-2979-4C03-B8E5-76C831E3EDC2}">
      <dsp:nvSpPr>
        <dsp:cNvPr id="0" name=""/>
        <dsp:cNvSpPr/>
      </dsp:nvSpPr>
      <dsp:spPr>
        <a:xfrm rot="5400000">
          <a:off x="5222032" y="-1337219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Conforme o aumento da complexidade os programas passam a ficar cada vez maiores e necessitam ser agrupados em módulos de funcionalidade</a:t>
          </a:r>
        </a:p>
      </dsp:txBody>
      <dsp:txXfrm rot="-5400000">
        <a:off x="2938514" y="978371"/>
        <a:ext cx="5191953" cy="592844"/>
      </dsp:txXfrm>
    </dsp:sp>
    <dsp:sp modelId="{0BE04D83-5192-4DFE-B141-3C6307D242CF}">
      <dsp:nvSpPr>
        <dsp:cNvPr id="0" name=""/>
        <dsp:cNvSpPr/>
      </dsp:nvSpPr>
      <dsp:spPr>
        <a:xfrm>
          <a:off x="0" y="864175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145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Modular</a:t>
          </a:r>
        </a:p>
      </dsp:txBody>
      <dsp:txXfrm>
        <a:off x="40089" y="904264"/>
        <a:ext cx="2858336" cy="741057"/>
      </dsp:txXfrm>
    </dsp:sp>
    <dsp:sp modelId="{8C1BA81F-23BB-4541-B286-28A5C9C19442}">
      <dsp:nvSpPr>
        <dsp:cNvPr id="0" name=""/>
        <dsp:cNvSpPr/>
      </dsp:nvSpPr>
      <dsp:spPr>
        <a:xfrm rot="5400000">
          <a:off x="5222032" y="-474921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Uso de algoritmos que utilizam estruturas de controle que permitem o desenvolvimento de uma lógica mais elaborada</a:t>
          </a:r>
        </a:p>
      </dsp:txBody>
      <dsp:txXfrm rot="-5400000">
        <a:off x="2938514" y="1840669"/>
        <a:ext cx="5191953" cy="592844"/>
      </dsp:txXfrm>
    </dsp:sp>
    <dsp:sp modelId="{8A585AA0-57AC-4B30-8059-55BEF198FBDD}">
      <dsp:nvSpPr>
        <dsp:cNvPr id="0" name=""/>
        <dsp:cNvSpPr/>
      </dsp:nvSpPr>
      <dsp:spPr>
        <a:xfrm>
          <a:off x="0" y="1726473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29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Estruturada</a:t>
          </a:r>
        </a:p>
      </dsp:txBody>
      <dsp:txXfrm>
        <a:off x="40089" y="1766562"/>
        <a:ext cx="2858336" cy="741057"/>
      </dsp:txXfrm>
    </dsp:sp>
    <dsp:sp modelId="{58993CF4-605B-4847-A7E8-08C3E2A4B408}">
      <dsp:nvSpPr>
        <dsp:cNvPr id="0" name=""/>
        <dsp:cNvSpPr/>
      </dsp:nvSpPr>
      <dsp:spPr>
        <a:xfrm rot="5400000">
          <a:off x="5222032" y="387375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O programador tem uma certa independência do hardware, mas ainda é muito limitado.</a:t>
          </a:r>
        </a:p>
      </dsp:txBody>
      <dsp:txXfrm rot="-5400000">
        <a:off x="2938514" y="2702965"/>
        <a:ext cx="5191953" cy="592844"/>
      </dsp:txXfrm>
    </dsp:sp>
    <dsp:sp modelId="{34D54262-AB47-4B18-AD52-16F3B7EF2569}">
      <dsp:nvSpPr>
        <dsp:cNvPr id="0" name=""/>
        <dsp:cNvSpPr/>
      </dsp:nvSpPr>
      <dsp:spPr>
        <a:xfrm>
          <a:off x="0" y="2588770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437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Linear</a:t>
          </a:r>
        </a:p>
      </dsp:txBody>
      <dsp:txXfrm>
        <a:off x="40089" y="2628859"/>
        <a:ext cx="2858336" cy="741057"/>
      </dsp:txXfrm>
    </dsp:sp>
    <dsp:sp modelId="{ED3C2927-1D2D-475D-91F5-FE19EFF19A40}">
      <dsp:nvSpPr>
        <dsp:cNvPr id="0" name=""/>
        <dsp:cNvSpPr/>
      </dsp:nvSpPr>
      <dsp:spPr>
        <a:xfrm rot="5400000">
          <a:off x="5222032" y="1249673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A forma de programar está muito associada as características do hardware</a:t>
          </a:r>
        </a:p>
      </dsp:txBody>
      <dsp:txXfrm rot="-5400000">
        <a:off x="2938514" y="3565263"/>
        <a:ext cx="5191953" cy="592844"/>
      </dsp:txXfrm>
    </dsp:sp>
    <dsp:sp modelId="{25772536-0A18-4B0C-BB3F-153C63FA3C8F}">
      <dsp:nvSpPr>
        <dsp:cNvPr id="0" name=""/>
        <dsp:cNvSpPr/>
      </dsp:nvSpPr>
      <dsp:spPr>
        <a:xfrm>
          <a:off x="0" y="3451068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Baixo Nível</a:t>
          </a:r>
        </a:p>
      </dsp:txBody>
      <dsp:txXfrm>
        <a:off x="40089" y="3491157"/>
        <a:ext cx="2858336" cy="741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0917176-E98B-4FE0-8AE8-12DBB2385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2141"/>
            <a:ext cx="520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0"/>
            <a:r>
              <a:rPr lang="en-US" noProof="0"/>
              <a:t>Segundo nível</a:t>
            </a:r>
          </a:p>
          <a:p>
            <a:pPr lvl="0"/>
            <a:r>
              <a:rPr lang="en-US" noProof="0"/>
              <a:t>Terceiro nível</a:t>
            </a:r>
          </a:p>
          <a:p>
            <a:pPr lvl="0"/>
            <a:r>
              <a:rPr lang="en-US" noProof="0"/>
              <a:t>Quarto nível</a:t>
            </a:r>
          </a:p>
          <a:p>
            <a:pPr lvl="0"/>
            <a:r>
              <a:rPr lang="en-US" noProof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AE581EC-CA75-48E0-9941-8CD17E357E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49F10-AD6F-41D0-8460-5CEC41D75B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17538" y="88106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31825" y="6292850"/>
            <a:ext cx="8218488" cy="0"/>
          </a:xfrm>
          <a:prstGeom prst="line">
            <a:avLst/>
          </a:prstGeom>
          <a:noFill/>
          <a:ln w="36068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770313" y="3770313"/>
            <a:ext cx="5065712" cy="0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4213" y="6378575"/>
            <a:ext cx="8083550" cy="221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UNEB – </a:t>
            </a:r>
            <a:r>
              <a:rPr lang="en-GB" sz="15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Universidade</a:t>
            </a: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 do Estado da Bahia	      		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9875" y="1077913"/>
            <a:ext cx="4378325" cy="252253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81463"/>
            <a:ext cx="6400800" cy="1828800"/>
          </a:xfrm>
        </p:spPr>
        <p:txBody>
          <a:bodyPr/>
          <a:lstStyle>
            <a:lvl1pPr marL="0" indent="0" algn="ctr">
              <a:buFontTx/>
              <a:buNone/>
              <a:defRPr sz="2900"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DB501AB-D1EE-4AAC-9612-23A693EDF8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538" y="1620043"/>
            <a:ext cx="2809875" cy="1438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BA4BC815-EC47-4A04-B03C-2774D89B48D3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75450" y="293688"/>
            <a:ext cx="2046288" cy="59959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1825" y="293688"/>
            <a:ext cx="5991225" cy="59959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7E41EA2-967A-4685-9380-C02E84E8633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533F0B1-4763-4D64-8391-9742880322CD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2C55EC7-BC71-4132-A267-F4095F3A74E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FBDF332C-6E65-432C-9BB4-306373DD8A35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59C2DC3-22EB-4A3B-90A6-BB1685FB9E0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100C21D8-DA25-4465-9E7D-B8FFFF9DEF4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3AAB6B0-33F3-4192-BEE3-5D8658FF87BB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C44A381C-00E0-4B43-A734-2A5A2B28DC1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A4844F1-4CD1-43EE-97AD-1456F08B012A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2138" y="293688"/>
            <a:ext cx="695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382713"/>
            <a:ext cx="8189913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Quarto nível</a:t>
            </a:r>
          </a:p>
          <a:p>
            <a:pPr lvl="3"/>
            <a:endParaRPr lang="pt-BR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825" y="6292850"/>
            <a:ext cx="2897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48075" y="6302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/>
            </a:lvl1pPr>
          </a:lstStyle>
          <a:p>
            <a:pPr>
              <a:defRPr/>
            </a:pPr>
            <a:r>
              <a:rPr lang="pt-BR"/>
              <a:t>– </a:t>
            </a:r>
            <a:fld id="{49714766-8CE4-47CA-9E46-BC180DAB27C6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617538" y="137001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>
            <a:off x="617538" y="6292850"/>
            <a:ext cx="8218487" cy="1588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7126288" y="6456363"/>
            <a:ext cx="17097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endParaRPr lang="en-GB" sz="15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0535D3-B420-48A9-B80D-A91A452AA1C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7081" y="166555"/>
            <a:ext cx="899954" cy="1108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sourceforge.net/projects/falconcpp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Sistemas de Informação</a:t>
            </a:r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3508" y="3861048"/>
            <a:ext cx="8856984" cy="864096"/>
          </a:xfrm>
        </p:spPr>
        <p:txBody>
          <a:bodyPr/>
          <a:lstStyle/>
          <a:p>
            <a:pPr eaLnBrk="1" hangingPunct="1"/>
            <a:r>
              <a:rPr lang="pt-BR" sz="4400" dirty="0"/>
              <a:t>Linguagem de Programação I</a:t>
            </a:r>
          </a:p>
          <a:p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51545C0-7456-4A53-A88B-BF683401D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5085184"/>
            <a:ext cx="88569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0" indent="0" algn="ctr" defTabSz="95726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 algn="l"/>
            <a:endParaRPr lang="pt-BR" kern="0" dirty="0"/>
          </a:p>
          <a:p>
            <a:pPr algn="l"/>
            <a:r>
              <a:rPr lang="pt-BR" sz="2500" kern="0" dirty="0"/>
              <a:t>Professor : Carlos Helano </a:t>
            </a:r>
          </a:p>
          <a:p>
            <a:pPr algn="l"/>
            <a:endParaRPr lang="pt-BR" kern="0" dirty="0"/>
          </a:p>
          <a:p>
            <a:pPr algn="l"/>
            <a:endParaRPr lang="pt-BR" kern="0" dirty="0"/>
          </a:p>
          <a:p>
            <a:pPr algn="l"/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4">
            <a:extLst>
              <a:ext uri="{FF2B5EF4-FFF2-40B4-BE49-F238E27FC236}">
                <a16:creationId xmlns:a16="http://schemas.microsoft.com/office/drawing/2014/main" id="{1587DB70-0BD4-4E32-91B0-6C8B4D0EA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203D804-00A6-42FD-96BF-6C78768674DD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pt-BR" altLang="pt-BR" sz="1500"/>
              <a:t> –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2429954-03B3-4B16-A503-8E8FC05E7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9BFB442-44C1-4AE6-A9B5-3952FC277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  <a:p>
            <a:pPr eaLnBrk="1" hangingPunct="1">
              <a:buFontTx/>
              <a:buNone/>
            </a:pPr>
            <a:r>
              <a:rPr lang="pt-BR" altLang="pt-BR"/>
              <a:t>Regras para um bom Algoritmo</a:t>
            </a:r>
          </a:p>
          <a:p>
            <a:pPr eaLnBrk="1" hangingPunct="1"/>
            <a:endParaRPr lang="pt-BR" altLang="pt-BR"/>
          </a:p>
          <a:p>
            <a:pPr lvl="1" eaLnBrk="1" hangingPunct="1"/>
            <a:r>
              <a:rPr lang="pt-BR" altLang="pt-BR"/>
              <a:t>1 – Ações simples e bem definidas</a:t>
            </a:r>
          </a:p>
          <a:p>
            <a:pPr lvl="1" eaLnBrk="1" hangingPunct="1"/>
            <a:r>
              <a:rPr lang="pt-BR" altLang="pt-BR"/>
              <a:t>2 – Seqüência ordenada de ações</a:t>
            </a:r>
          </a:p>
          <a:p>
            <a:pPr lvl="1" eaLnBrk="1" hangingPunct="1"/>
            <a:r>
              <a:rPr lang="pt-BR" altLang="pt-BR"/>
              <a:t>3 – Seqüência finita de ações</a:t>
            </a:r>
            <a:endParaRPr lang="en-US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4">
            <a:extLst>
              <a:ext uri="{FF2B5EF4-FFF2-40B4-BE49-F238E27FC236}">
                <a16:creationId xmlns:a16="http://schemas.microsoft.com/office/drawing/2014/main" id="{E5298CC0-EB0D-4F07-8A3C-541CB10D2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845590B8-FBD1-49B1-96F5-9B5A69AA44F2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pt-BR" altLang="pt-BR" sz="1500"/>
              <a:t> –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8073881-ED73-443B-B5F1-68C350A7C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98017A9-2745-4F60-B991-64430A860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u="sng"/>
          </a:p>
          <a:p>
            <a:pPr eaLnBrk="1" hangingPunct="1">
              <a:buFontTx/>
              <a:buNone/>
            </a:pPr>
            <a:r>
              <a:rPr lang="pt-BR" altLang="pt-BR" u="sng"/>
              <a:t>Fluxograma</a:t>
            </a:r>
          </a:p>
          <a:p>
            <a:pPr eaLnBrk="1" hangingPunct="1"/>
            <a:endParaRPr lang="pt-BR" altLang="pt-BR" u="sng"/>
          </a:p>
          <a:p>
            <a:pPr lvl="1" eaLnBrk="1" hangingPunct="1"/>
            <a:r>
              <a:rPr lang="pt-BR" altLang="pt-BR"/>
              <a:t>Permite a representação gráfica de um algoritmo</a:t>
            </a:r>
          </a:p>
          <a:p>
            <a:pPr lvl="1" eaLnBrk="1" hangingPunct="1"/>
            <a:r>
              <a:rPr lang="pt-BR" altLang="pt-BR"/>
              <a:t>Permite que pessoas diversas participem do desenvolvimento. Ou melhor, pessoas de diversas áreas do conhecimento podem contribuir na construção do algoritmo.</a:t>
            </a:r>
            <a:endParaRPr lang="en-US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>
            <a:extLst>
              <a:ext uri="{FF2B5EF4-FFF2-40B4-BE49-F238E27FC236}">
                <a16:creationId xmlns:a16="http://schemas.microsoft.com/office/drawing/2014/main" id="{19D53B60-35D0-4D4C-9B4B-1F6827AC0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47D6778A-16B1-4EF1-824A-AE6FA2CFED49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pt-BR" altLang="pt-BR" sz="1500"/>
              <a:t> –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1D87145-1843-4C86-BA94-93767A36E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92295AC-A936-4FA5-AFBF-ABB105354A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7612063" cy="1182687"/>
          </a:xfrm>
        </p:spPr>
        <p:txBody>
          <a:bodyPr/>
          <a:lstStyle/>
          <a:p>
            <a:pPr eaLnBrk="1" hangingPunct="1"/>
            <a:r>
              <a:rPr lang="pt-BR" altLang="pt-BR" sz="2900"/>
              <a:t>1 – Seqüencial</a:t>
            </a:r>
          </a:p>
          <a:p>
            <a:pPr lvl="2" eaLnBrk="1" hangingPunct="1"/>
            <a:r>
              <a:rPr lang="pt-BR" altLang="pt-BR" sz="2100"/>
              <a:t>(Os Comandos executados um após o outro)</a:t>
            </a:r>
          </a:p>
          <a:p>
            <a:pPr eaLnBrk="1" hangingPunct="1"/>
            <a:endParaRPr lang="en-US" altLang="pt-BR" sz="2900"/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85A232B5-8CFD-460B-B0EA-3BE2D67FD7A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9614534"/>
              </p:ext>
            </p:extLst>
          </p:nvPr>
        </p:nvGraphicFramePr>
        <p:xfrm>
          <a:off x="1197768" y="3068960"/>
          <a:ext cx="3240088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676634" imgH="1162212" progId="Paint.Picture">
                  <p:embed/>
                </p:oleObj>
              </mc:Choice>
              <mc:Fallback>
                <p:oleObj name="Bitmap Image" r:id="rId2" imgW="1676634" imgH="1162212" progId="Paint.Picture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85A232B5-8CFD-460B-B0EA-3BE2D67FD7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768" y="3068960"/>
                        <a:ext cx="3240088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8E67932F-4746-4EE8-A4FA-FE9F8B79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2420888"/>
            <a:ext cx="1524000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>
            <a:extLst>
              <a:ext uri="{FF2B5EF4-FFF2-40B4-BE49-F238E27FC236}">
                <a16:creationId xmlns:a16="http://schemas.microsoft.com/office/drawing/2014/main" id="{E412D4C3-F2C7-4DF0-9DA4-E5F522B5C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9983B99-41D3-4CF3-80E7-EAA3606AC657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pt-BR" altLang="pt-BR" sz="1500"/>
              <a:t> –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2BE0CEF-40A2-4DFF-AD50-BF20F176A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3C78D4EB-261E-4EA4-AB92-99A993FEAE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614487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2 – Condicional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graphicFrame>
        <p:nvGraphicFramePr>
          <p:cNvPr id="23557" name="Object 9">
            <a:extLst>
              <a:ext uri="{FF2B5EF4-FFF2-40B4-BE49-F238E27FC236}">
                <a16:creationId xmlns:a16="http://schemas.microsoft.com/office/drawing/2014/main" id="{BD97B994-635C-440D-B456-D1F0EE211D8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909693"/>
              </p:ext>
            </p:extLst>
          </p:nvPr>
        </p:nvGraphicFramePr>
        <p:xfrm>
          <a:off x="208172" y="3105150"/>
          <a:ext cx="68405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90476" imgH="1162212" progId="Paint.Picture">
                  <p:embed/>
                </p:oleObj>
              </mc:Choice>
              <mc:Fallback>
                <p:oleObj name="Bitmap Image" r:id="rId2" imgW="4390476" imgH="1162212" progId="Paint.Picture">
                  <p:embed/>
                  <p:pic>
                    <p:nvPicPr>
                      <p:cNvPr id="23557" name="Object 9">
                        <a:extLst>
                          <a:ext uri="{FF2B5EF4-FFF2-40B4-BE49-F238E27FC236}">
                            <a16:creationId xmlns:a16="http://schemas.microsoft.com/office/drawing/2014/main" id="{BD97B994-635C-440D-B456-D1F0EE211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72" y="3105150"/>
                        <a:ext cx="6840538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AD31831E-4D08-4BC1-BAD1-C7E633E1C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2313274"/>
            <a:ext cx="1782805" cy="35758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>
            <a:extLst>
              <a:ext uri="{FF2B5EF4-FFF2-40B4-BE49-F238E27FC236}">
                <a16:creationId xmlns:a16="http://schemas.microsoft.com/office/drawing/2014/main" id="{E412D4C3-F2C7-4DF0-9DA4-E5F522B5C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9983B99-41D3-4CF3-80E7-EAA3606AC657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pt-BR" altLang="pt-BR" sz="1500"/>
              <a:t> –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2BE0CEF-40A2-4DFF-AD50-BF20F176A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3C78D4EB-261E-4EA4-AB92-99A993FEAE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614487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2 – Condicional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3F1C30-2530-4124-AAF6-E669789B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111573"/>
            <a:ext cx="1607014" cy="19439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F1455E9-6616-449A-99FF-E788187EC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24" y="2450019"/>
            <a:ext cx="2922339" cy="355447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46C444-9432-4BFA-950B-C103CF678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979" y="3111573"/>
            <a:ext cx="2923152" cy="19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5">
            <a:extLst>
              <a:ext uri="{FF2B5EF4-FFF2-40B4-BE49-F238E27FC236}">
                <a16:creationId xmlns:a16="http://schemas.microsoft.com/office/drawing/2014/main" id="{B3BFC219-F2E9-4481-9545-9CC3FCA4B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75E4ACA9-0D65-4946-AEBA-C7688CA7189D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pt-BR" altLang="pt-BR" sz="1500"/>
              <a:t> –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552574F-6378-4A07-9FDD-02A66E646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A134F7C1-172A-4A9D-8067-A665D61704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541462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1 – Repetição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7E88C0-BB34-4F57-A1AA-31796C209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28999"/>
            <a:ext cx="12682374" cy="4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2B528-38A9-480A-951B-FF65B22E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114924"/>
            <a:ext cx="12682374" cy="4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2525EA-713C-416E-907C-CC8FFE33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73" y="3236183"/>
            <a:ext cx="3327358" cy="21919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C7C819A-054F-4E19-8C5E-0BE5AAFF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38" y="2365130"/>
            <a:ext cx="2232248" cy="39340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16</a:t>
            </a:fld>
            <a:r>
              <a:rPr lang="pt-BR"/>
              <a:t> –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C35765-83EB-4DA8-8083-DC8CBE8A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382714"/>
            <a:ext cx="8210178" cy="471058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Problema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01 - Faça um programa que receba o salário-base de um funcionário, calcule e mostre o salário a receber. Sabendo-se que esse funcionário tem gratificação de 5% sobre o salário-base e paga imposto de 7% também sobre o salário-base.</a:t>
            </a:r>
          </a:p>
          <a:p>
            <a:pPr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98714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1C19D6-2777-40BD-97EC-6AEB2D0F6A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17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20CEBF5-AFC9-4798-AC4F-B11AF5DC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Linguagem de Programação C - Histórico </a:t>
            </a:r>
            <a:endParaRPr lang="pt-BR" sz="3300" b="1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A8D345-DBA3-4261-A1A8-06DF9CDF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1382713"/>
            <a:ext cx="5832647" cy="2478335"/>
          </a:xfrm>
        </p:spPr>
        <p:txBody>
          <a:bodyPr/>
          <a:lstStyle/>
          <a:p>
            <a:r>
              <a:rPr lang="pt-BR" sz="2100" dirty="0"/>
              <a:t>Criada entre 1969 e 1973 por Dennis Ritchie.</a:t>
            </a:r>
          </a:p>
          <a:p>
            <a:pPr lvl="1"/>
            <a:endParaRPr lang="pt-BR" sz="1900" dirty="0"/>
          </a:p>
          <a:p>
            <a:pPr lvl="1"/>
            <a:r>
              <a:rPr lang="pt-BR" sz="1900" dirty="0"/>
              <a:t>A </a:t>
            </a:r>
            <a:r>
              <a:rPr lang="pt-BR" sz="1900" b="1" dirty="0"/>
              <a:t>linguagem C</a:t>
            </a:r>
            <a:r>
              <a:rPr lang="pt-BR" sz="1900" dirty="0"/>
              <a:t> foi uma evolução da </a:t>
            </a:r>
            <a:r>
              <a:rPr lang="pt-BR" sz="1900" b="1" dirty="0"/>
              <a:t>Linguagem B</a:t>
            </a:r>
            <a:r>
              <a:rPr lang="pt-BR" sz="1900" dirty="0"/>
              <a:t> Criada por Ken Thompson.</a:t>
            </a:r>
          </a:p>
          <a:p>
            <a:pPr lvl="1"/>
            <a:r>
              <a:rPr lang="pt-BR" sz="1900" dirty="0"/>
              <a:t>A linguagem foi desenvolvida para o Sistema Operacional UNIX.</a:t>
            </a:r>
          </a:p>
          <a:p>
            <a:pPr lvl="1"/>
            <a:endParaRPr lang="pt-BR" sz="19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B99EAD-A3D4-4C16-9603-2B608B68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18" y="1445661"/>
            <a:ext cx="2914650" cy="19621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B08B5C-CF6F-4D25-A376-6D0DA9FA868E}"/>
              </a:ext>
            </a:extLst>
          </p:cNvPr>
          <p:cNvSpPr txBox="1"/>
          <p:nvPr/>
        </p:nvSpPr>
        <p:spPr>
          <a:xfrm>
            <a:off x="5950420" y="3381929"/>
            <a:ext cx="32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Ken Thompson e Dennis Ritchie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D01285F-8749-4FC1-A7EA-195A46DBB760}"/>
              </a:ext>
            </a:extLst>
          </p:cNvPr>
          <p:cNvSpPr txBox="1">
            <a:spLocks/>
          </p:cNvSpPr>
          <p:nvPr/>
        </p:nvSpPr>
        <p:spPr bwMode="auto">
          <a:xfrm>
            <a:off x="405957" y="2852937"/>
            <a:ext cx="861783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 lvl="1"/>
            <a:endParaRPr lang="pt-BR" sz="1900" kern="0" dirty="0"/>
          </a:p>
          <a:p>
            <a:pPr lvl="1"/>
            <a:endParaRPr lang="pt-BR" sz="1900" kern="0" dirty="0"/>
          </a:p>
          <a:p>
            <a:endParaRPr lang="pt-BR" sz="1000" kern="0" dirty="0"/>
          </a:p>
          <a:p>
            <a:r>
              <a:rPr lang="pt-BR" sz="2100" kern="0" dirty="0"/>
              <a:t>Em 1978 foi publicada a primeira edição do livro “</a:t>
            </a:r>
            <a:r>
              <a:rPr lang="pt-BR" sz="2100" i="1" kern="0" dirty="0"/>
              <a:t>The C </a:t>
            </a:r>
            <a:r>
              <a:rPr lang="pt-BR" sz="2100" i="1" kern="0" dirty="0" err="1"/>
              <a:t>Programming</a:t>
            </a:r>
            <a:r>
              <a:rPr lang="pt-BR" sz="2100" i="1" kern="0" dirty="0"/>
              <a:t> </a:t>
            </a:r>
            <a:r>
              <a:rPr lang="pt-BR" sz="2100" i="1" kern="0" dirty="0" err="1"/>
              <a:t>Language</a:t>
            </a:r>
            <a:r>
              <a:rPr lang="pt-BR" sz="2100" kern="0" dirty="0"/>
              <a:t>”, por Brian </a:t>
            </a:r>
            <a:r>
              <a:rPr lang="pt-BR" sz="2100" kern="0" dirty="0" err="1"/>
              <a:t>Kernighan</a:t>
            </a:r>
            <a:r>
              <a:rPr lang="pt-BR" sz="2100" kern="0" dirty="0"/>
              <a:t> e Dennis Ritchie.</a:t>
            </a:r>
          </a:p>
          <a:p>
            <a:endParaRPr lang="pt-BR" sz="1000" kern="0" dirty="0"/>
          </a:p>
          <a:p>
            <a:r>
              <a:rPr lang="pt-BR" sz="2100" kern="0" dirty="0"/>
              <a:t>Com a popularização dos microcomputadores muitas implementações foram feitas em C, sem um padrão definido.</a:t>
            </a:r>
          </a:p>
          <a:p>
            <a:endParaRPr lang="pt-BR" sz="1000" kern="0" dirty="0"/>
          </a:p>
          <a:p>
            <a:r>
              <a:rPr lang="pt-BR" sz="2100" kern="0" dirty="0"/>
              <a:t>Em 1983, o ANSI (</a:t>
            </a:r>
            <a:r>
              <a:rPr lang="pt-BR" sz="2100" i="1" kern="0" dirty="0"/>
              <a:t>American </a:t>
            </a:r>
            <a:r>
              <a:rPr lang="pt-BR" sz="2100" i="1" kern="0" dirty="0" err="1"/>
              <a:t>National</a:t>
            </a:r>
            <a:r>
              <a:rPr lang="pt-BR" sz="2100" i="1" kern="0" dirty="0"/>
              <a:t> Standards </a:t>
            </a:r>
            <a:r>
              <a:rPr lang="pt-BR" sz="2100" i="1" kern="0" dirty="0" err="1"/>
              <a:t>Institute</a:t>
            </a:r>
            <a:r>
              <a:rPr lang="pt-BR" sz="2100" kern="0" dirty="0"/>
              <a:t>) estabeleceu um comitê para padronização da Linguagem C.</a:t>
            </a:r>
          </a:p>
        </p:txBody>
      </p:sp>
    </p:spTree>
    <p:extLst>
      <p:ext uri="{BB962C8B-B14F-4D97-AF65-F5344CB8AC3E}">
        <p14:creationId xmlns:p14="http://schemas.microsoft.com/office/powerpoint/2010/main" val="166094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1C19D6-2777-40BD-97EC-6AEB2D0F6A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18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20CEBF5-AFC9-4798-AC4F-B11AF5DC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Linguagem de Programação C - Histórico </a:t>
            </a:r>
            <a:endParaRPr lang="pt-BR" sz="3300" b="1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A8D345-DBA3-4261-A1A8-06DF9CDF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1382713"/>
            <a:ext cx="8640959" cy="2190303"/>
          </a:xfrm>
        </p:spPr>
        <p:txBody>
          <a:bodyPr/>
          <a:lstStyle/>
          <a:p>
            <a:endParaRPr lang="pt-BR" sz="1000" dirty="0"/>
          </a:p>
          <a:p>
            <a:r>
              <a:rPr lang="pt-BR" sz="2100" dirty="0"/>
              <a:t>Durante a década de 1980, </a:t>
            </a:r>
            <a:r>
              <a:rPr lang="pt-BR" sz="2100" dirty="0" err="1"/>
              <a:t>Bjarne</a:t>
            </a:r>
            <a:r>
              <a:rPr lang="pt-BR" sz="2100" dirty="0"/>
              <a:t> </a:t>
            </a:r>
            <a:r>
              <a:rPr lang="pt-BR" sz="2100" dirty="0" err="1"/>
              <a:t>Stroustrup</a:t>
            </a:r>
            <a:r>
              <a:rPr lang="pt-BR" sz="2100" dirty="0"/>
              <a:t> começou a trabalhar em um projeto onde se adicionavam construções de linguagens de programação orientada por objetos à linguagem C. Surgia a chamada Linguagem C++.</a:t>
            </a:r>
          </a:p>
          <a:p>
            <a:endParaRPr lang="pt-BR" sz="2100" dirty="0"/>
          </a:p>
          <a:p>
            <a:r>
              <a:rPr lang="pt-BR" sz="2100" dirty="0"/>
              <a:t>Linguagens Influenciadas pela linguagem C 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46B564-3C51-44AA-8B42-C1656514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11" y="3680966"/>
            <a:ext cx="1679028" cy="11383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C095F3-AF1F-4EC6-94B0-E58CCC2A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763" y="3656680"/>
            <a:ext cx="1554223" cy="11889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D345608-78BB-493C-844F-835E4B8AF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810" y="3542766"/>
            <a:ext cx="2205828" cy="133268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0E05B2D-3577-42DC-A7D6-DE4D4C90C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5182328"/>
            <a:ext cx="2162175" cy="9810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3004D2F-09F3-4F41-8626-9B57742B3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9969" y="5036153"/>
            <a:ext cx="1337604" cy="118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19</a:t>
            </a:fld>
            <a:r>
              <a:rPr lang="pt-BR"/>
              <a:t> –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1AD3CF2-4233-4120-9379-4512DF5D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– Linguagem C</a:t>
            </a:r>
            <a:endParaRPr lang="pt-BR" sz="3300" b="1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8335B20-3839-401D-A5BC-5CC660C4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82713"/>
            <a:ext cx="8964487" cy="4854599"/>
          </a:xfrm>
        </p:spPr>
        <p:txBody>
          <a:bodyPr/>
          <a:lstStyle/>
          <a:p>
            <a:r>
              <a:rPr lang="pt-BR" sz="2200" dirty="0"/>
              <a:t>A Linguagem C é considerada uma linguagem de </a:t>
            </a:r>
            <a:r>
              <a:rPr lang="pt-BR" sz="2200" b="1" dirty="0"/>
              <a:t>Nível Médio</a:t>
            </a:r>
            <a:r>
              <a:rPr lang="pt-BR" sz="2200" dirty="0"/>
              <a:t>.</a:t>
            </a:r>
          </a:p>
          <a:p>
            <a:pPr lvl="1"/>
            <a:r>
              <a:rPr lang="pt-BR" sz="1800" b="1" dirty="0"/>
              <a:t>As Linguagens de Baixo Nível</a:t>
            </a:r>
            <a:r>
              <a:rPr lang="pt-BR" sz="1800" dirty="0"/>
              <a:t> compreendem características da Arquitetura do Computador. (Linguagens de Primeira e segunda Geração).</a:t>
            </a:r>
          </a:p>
          <a:p>
            <a:pPr lvl="1"/>
            <a:r>
              <a:rPr lang="pt-BR" sz="1800" b="1" dirty="0"/>
              <a:t>As Linguagens de Alto Nível</a:t>
            </a:r>
            <a:r>
              <a:rPr lang="pt-BR" sz="1800" dirty="0"/>
              <a:t> são linguagens com um nível de abstração relativamente alto. Elas estão mais próximas da linguagem humana.</a:t>
            </a:r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000" dirty="0"/>
          </a:p>
          <a:p>
            <a:pPr lvl="1"/>
            <a:endParaRPr lang="pt-BR" sz="1000" dirty="0"/>
          </a:p>
          <a:p>
            <a:r>
              <a:rPr lang="pt-BR" sz="2200" dirty="0"/>
              <a:t>Permite acesso de baixo-nível, através de inclusões de código Assembly no meio do programa C.</a:t>
            </a:r>
          </a:p>
          <a:p>
            <a:endParaRPr lang="pt-BR" sz="1000" dirty="0"/>
          </a:p>
          <a:p>
            <a:r>
              <a:rPr lang="pt-BR" sz="2200" dirty="0"/>
              <a:t>Permite manipulação de bits, bytes e endereços.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3EB098C-8BB5-49E4-80C3-8D40A247F982}"/>
              </a:ext>
            </a:extLst>
          </p:cNvPr>
          <p:cNvGraphicFramePr/>
          <p:nvPr/>
        </p:nvGraphicFramePr>
        <p:xfrm>
          <a:off x="1547664" y="3044452"/>
          <a:ext cx="4896544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45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957263"/>
            <a:r>
              <a:rPr lang="pt-BR"/>
              <a:t>– </a:t>
            </a:r>
            <a:fld id="{515D61DE-B0D6-4F2A-8DC2-8F03A070B079}" type="slidenum">
              <a:rPr lang="pt-BR" smtClean="0"/>
              <a:pPr defTabSz="957263"/>
              <a:t>2</a:t>
            </a:fld>
            <a:r>
              <a:rPr lang="pt-BR"/>
              <a:t> –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3" y="1382713"/>
            <a:ext cx="8642226" cy="4906962"/>
          </a:xfrm>
        </p:spPr>
        <p:txBody>
          <a:bodyPr/>
          <a:lstStyle/>
          <a:p>
            <a:endParaRPr lang="pt-BR" sz="2500" dirty="0"/>
          </a:p>
          <a:p>
            <a:pPr eaLnBrk="1" hangingPunct="1"/>
            <a:r>
              <a:rPr lang="pt-BR" altLang="pt-BR" sz="2800" dirty="0"/>
              <a:t>Desenvolver a capacidade lógica para construção  de algoritmos na resolução de problemas.</a:t>
            </a:r>
          </a:p>
          <a:p>
            <a:pPr eaLnBrk="1" hangingPunct="1"/>
            <a:r>
              <a:rPr lang="pt-BR" altLang="pt-BR" sz="2800" dirty="0"/>
              <a:t>Apresentar uma visão geral do processo de programação.</a:t>
            </a:r>
            <a:r>
              <a:rPr lang="en-US" altLang="pt-BR" sz="2800" dirty="0"/>
              <a:t> </a:t>
            </a:r>
          </a:p>
          <a:p>
            <a:r>
              <a:rPr lang="pt-BR" sz="2800" dirty="0"/>
              <a:t>Apresentar os recursos da linguagem de programação C.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20</a:t>
            </a:fld>
            <a:r>
              <a:rPr lang="pt-BR"/>
              <a:t> –</a:t>
            </a:r>
          </a:p>
        </p:txBody>
      </p:sp>
      <p:graphicFrame>
        <p:nvGraphicFramePr>
          <p:cNvPr id="7" name="Espaço Reservado para Conteúdo 13">
            <a:extLst>
              <a:ext uri="{FF2B5EF4-FFF2-40B4-BE49-F238E27FC236}">
                <a16:creationId xmlns:a16="http://schemas.microsoft.com/office/drawing/2014/main" id="{9483AD44-2A82-4B13-8A00-F85A23169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720377"/>
              </p:ext>
            </p:extLst>
          </p:nvPr>
        </p:nvGraphicFramePr>
        <p:xfrm>
          <a:off x="801948" y="1628801"/>
          <a:ext cx="8162540" cy="4274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37959B0D-3CFC-4252-ABC5-74B7A966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200" dirty="0"/>
              <a:t> Visão Geral – Classificação das Linguagens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90956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21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1382713"/>
            <a:ext cx="8570218" cy="4566567"/>
          </a:xfrm>
        </p:spPr>
        <p:txBody>
          <a:bodyPr/>
          <a:lstStyle/>
          <a:p>
            <a:pPr algn="just"/>
            <a:r>
              <a:rPr lang="pt-BR" sz="2400" dirty="0"/>
              <a:t>Características da Linguagem C</a:t>
            </a:r>
          </a:p>
          <a:p>
            <a:pPr lvl="1"/>
            <a:r>
              <a:rPr lang="pt-BR" sz="1800" dirty="0"/>
              <a:t>Estruturas em blocos		- Funções 	                              - Alta Portabilidade</a:t>
            </a:r>
          </a:p>
          <a:p>
            <a:pPr lvl="1"/>
            <a:r>
              <a:rPr lang="pt-BR" sz="1800" dirty="0"/>
              <a:t>Poucas restrições		-  Reaproveitamento de código.</a:t>
            </a:r>
          </a:p>
          <a:p>
            <a:pPr lvl="1" algn="just"/>
            <a:endParaRPr lang="pt-BR" sz="1700" dirty="0"/>
          </a:p>
          <a:p>
            <a:pPr algn="just"/>
            <a:r>
              <a:rPr lang="pt-BR" sz="2400" dirty="0"/>
              <a:t>C é uma Linguagem Compilada. Ou seja, um compilador lê o programa inteiro e converte-o em um </a:t>
            </a:r>
            <a:r>
              <a:rPr lang="pt-BR" sz="2400" i="1" dirty="0"/>
              <a:t>código-objeto</a:t>
            </a:r>
            <a:r>
              <a:rPr lang="pt-BR" sz="2400" dirty="0"/>
              <a:t>  (Código binário ou Código de Máquina). </a:t>
            </a:r>
          </a:p>
          <a:p>
            <a:pPr algn="just"/>
            <a:endParaRPr lang="pt-BR" sz="2400" dirty="0"/>
          </a:p>
          <a:p>
            <a:pPr lvl="0"/>
            <a:r>
              <a:rPr lang="pt-BR" sz="2400" dirty="0"/>
              <a:t>C é </a:t>
            </a:r>
            <a:r>
              <a:rPr lang="pt-BR" sz="2400" i="1" dirty="0"/>
              <a:t>“Case </a:t>
            </a:r>
            <a:r>
              <a:rPr lang="pt-BR" sz="2400" i="1" dirty="0" err="1"/>
              <a:t>Sensitive</a:t>
            </a:r>
            <a:r>
              <a:rPr lang="pt-BR" sz="2400" i="1" dirty="0"/>
              <a:t>”</a:t>
            </a:r>
            <a:r>
              <a:rPr lang="pt-BR" sz="2400" dirty="0"/>
              <a:t> - Distinção na utilização de maiúsculas e minúsculas.</a:t>
            </a:r>
          </a:p>
          <a:p>
            <a:pPr lvl="1"/>
            <a:r>
              <a:rPr lang="pt-BR" sz="1800" dirty="0"/>
              <a:t>As variáveis </a:t>
            </a:r>
            <a:r>
              <a:rPr lang="pt-BR" sz="1800" b="1" dirty="0">
                <a:solidFill>
                  <a:srgbClr val="FF0000"/>
                </a:solidFill>
              </a:rPr>
              <a:t>SOMA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0070C0"/>
                </a:solidFill>
              </a:rPr>
              <a:t>Soma</a:t>
            </a:r>
            <a:r>
              <a:rPr lang="pt-BR" sz="1800" dirty="0"/>
              <a:t> e </a:t>
            </a:r>
            <a:r>
              <a:rPr lang="pt-BR" sz="1800" b="1" dirty="0">
                <a:solidFill>
                  <a:srgbClr val="7030A0"/>
                </a:solidFill>
              </a:rPr>
              <a:t>soma</a:t>
            </a:r>
            <a:r>
              <a:rPr lang="pt-BR" sz="1800" dirty="0"/>
              <a:t> são diferentes.</a:t>
            </a:r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</p:spTree>
    <p:extLst>
      <p:ext uri="{BB962C8B-B14F-4D97-AF65-F5344CB8AC3E}">
        <p14:creationId xmlns:p14="http://schemas.microsoft.com/office/powerpoint/2010/main" val="2672440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22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25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23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83228" y="3152809"/>
            <a:ext cx="3248615" cy="200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r>
              <a:rPr lang="pt-BR" sz="1800" kern="0" dirty="0"/>
              <a:t>* </a:t>
            </a:r>
            <a:r>
              <a:rPr lang="pt-BR" sz="1700" kern="0" dirty="0"/>
              <a:t>Os programas em C são formados basicamente por funções.</a:t>
            </a:r>
          </a:p>
          <a:p>
            <a:pPr lvl="1"/>
            <a:r>
              <a:rPr lang="pt-BR" sz="1600" kern="0" dirty="0"/>
              <a:t>Facilitam a modularização e passagem de parâmetros entre os módulos.</a:t>
            </a:r>
          </a:p>
          <a:p>
            <a:pPr lvl="1"/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8385C8-EAAD-4BCF-A908-CAE0E39179C8}"/>
              </a:ext>
            </a:extLst>
          </p:cNvPr>
          <p:cNvSpPr/>
          <p:nvPr/>
        </p:nvSpPr>
        <p:spPr bwMode="auto">
          <a:xfrm>
            <a:off x="3373457" y="3717032"/>
            <a:ext cx="1240157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2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24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507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109597" y="3516904"/>
            <a:ext cx="3248615" cy="135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r>
              <a:rPr lang="pt-BR" sz="1800" kern="0" dirty="0"/>
              <a:t>* </a:t>
            </a:r>
            <a:r>
              <a:rPr lang="pt-BR" sz="1700" kern="0" dirty="0"/>
              <a:t>As </a:t>
            </a:r>
            <a:r>
              <a:rPr lang="pt-BR" sz="1700" b="1" kern="0" dirty="0"/>
              <a:t>chaves</a:t>
            </a:r>
            <a:r>
              <a:rPr lang="pt-BR" sz="1700" kern="0" dirty="0"/>
              <a:t> (</a:t>
            </a:r>
            <a:r>
              <a:rPr lang="pt-BR" sz="1700" b="1" kern="0" dirty="0"/>
              <a:t>{}</a:t>
            </a:r>
            <a:r>
              <a:rPr lang="pt-BR" sz="1700" kern="0" dirty="0"/>
              <a:t>) são utilizadas para agrupar os blocos de comando.</a:t>
            </a:r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978547-6E18-4DBA-8CB0-25EC18378783}"/>
              </a:ext>
            </a:extLst>
          </p:cNvPr>
          <p:cNvSpPr/>
          <p:nvPr/>
        </p:nvSpPr>
        <p:spPr bwMode="auto">
          <a:xfrm>
            <a:off x="3444478" y="4100414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1A8C209-4766-4E4B-9773-61AE7EE6F991}"/>
              </a:ext>
            </a:extLst>
          </p:cNvPr>
          <p:cNvSpPr/>
          <p:nvPr/>
        </p:nvSpPr>
        <p:spPr bwMode="auto">
          <a:xfrm>
            <a:off x="3424602" y="5843072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5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25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</a:t>
            </a:r>
            <a:r>
              <a:rPr lang="pt-BR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</a:t>
            </a:r>
            <a:r>
              <a:rPr lang="pt-BR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</a:t>
            </a:r>
            <a:r>
              <a:rPr lang="pt-BR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0" y="3096247"/>
            <a:ext cx="3248615" cy="14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r>
              <a:rPr lang="pt-BR" sz="1700" kern="0" dirty="0"/>
              <a:t>* O </a:t>
            </a:r>
            <a:r>
              <a:rPr lang="pt-BR" sz="1700" b="1" kern="0" dirty="0"/>
              <a:t>Ponto e Vírgula</a:t>
            </a:r>
            <a:r>
              <a:rPr lang="pt-BR" sz="1700" kern="0" dirty="0"/>
              <a:t> ( </a:t>
            </a:r>
            <a:r>
              <a:rPr lang="pt-BR" sz="1700" b="1" kern="0" dirty="0"/>
              <a:t>;</a:t>
            </a:r>
            <a:r>
              <a:rPr lang="pt-BR" sz="1700" kern="0" dirty="0"/>
              <a:t> ) utilizado para finalizar um comando.</a:t>
            </a:r>
          </a:p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15F5E16-1F5C-4C6C-B85D-5F9691A76735}"/>
              </a:ext>
            </a:extLst>
          </p:cNvPr>
          <p:cNvSpPr/>
          <p:nvPr/>
        </p:nvSpPr>
        <p:spPr bwMode="auto">
          <a:xfrm>
            <a:off x="5346175" y="3007108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E7ADF7-A796-4E6E-99F3-453F9973FD47}"/>
              </a:ext>
            </a:extLst>
          </p:cNvPr>
          <p:cNvSpPr/>
          <p:nvPr/>
        </p:nvSpPr>
        <p:spPr bwMode="auto">
          <a:xfrm>
            <a:off x="6386466" y="4391960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DDC216E-CC50-4F58-91FF-319F816F5E48}"/>
              </a:ext>
            </a:extLst>
          </p:cNvPr>
          <p:cNvSpPr/>
          <p:nvPr/>
        </p:nvSpPr>
        <p:spPr bwMode="auto">
          <a:xfrm>
            <a:off x="6386471" y="4816030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CAD8CAF-DCF2-447F-BDEB-74042B607133}"/>
              </a:ext>
            </a:extLst>
          </p:cNvPr>
          <p:cNvSpPr/>
          <p:nvPr/>
        </p:nvSpPr>
        <p:spPr bwMode="auto">
          <a:xfrm>
            <a:off x="5505200" y="5087699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D3FCFA-027B-4F8B-A1BC-5817E9733A02}"/>
              </a:ext>
            </a:extLst>
          </p:cNvPr>
          <p:cNvSpPr/>
          <p:nvPr/>
        </p:nvSpPr>
        <p:spPr bwMode="auto">
          <a:xfrm>
            <a:off x="8652594" y="5465385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0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26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167374" y="2534965"/>
            <a:ext cx="3248615" cy="178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r>
              <a:rPr lang="pt-BR" sz="1700" kern="0" dirty="0"/>
              <a:t>* Biblioteca Básica (E/S)</a:t>
            </a:r>
          </a:p>
          <a:p>
            <a:pPr marL="479425" lvl="1" indent="0">
              <a:buNone/>
            </a:pPr>
            <a:r>
              <a:rPr lang="pt-BR" sz="1600" kern="0" dirty="0"/>
              <a:t> </a:t>
            </a:r>
            <a:r>
              <a:rPr lang="en-US" sz="1600" kern="0" dirty="0"/>
              <a:t>#include &lt;</a:t>
            </a:r>
            <a:r>
              <a:rPr lang="en-US" sz="1600" kern="0" dirty="0" err="1"/>
              <a:t>stdio.h</a:t>
            </a:r>
            <a:r>
              <a:rPr lang="en-US" sz="1600" kern="0" dirty="0"/>
              <a:t>&gt;  </a:t>
            </a:r>
          </a:p>
          <a:p>
            <a:pPr marL="60325" indent="0">
              <a:buNone/>
            </a:pPr>
            <a:r>
              <a:rPr lang="en-US" sz="1600" kern="0" dirty="0"/>
              <a:t>(std = Standard; </a:t>
            </a:r>
            <a:r>
              <a:rPr lang="en-US" sz="1600" kern="0" dirty="0" err="1"/>
              <a:t>io</a:t>
            </a:r>
            <a:r>
              <a:rPr lang="en-US" sz="1600" kern="0" dirty="0"/>
              <a:t> = input/output)</a:t>
            </a:r>
            <a:endParaRPr lang="pt-BR" sz="1600" kern="0" dirty="0"/>
          </a:p>
        </p:txBody>
      </p:sp>
    </p:spTree>
    <p:extLst>
      <p:ext uri="{BB962C8B-B14F-4D97-AF65-F5344CB8AC3E}">
        <p14:creationId xmlns:p14="http://schemas.microsoft.com/office/powerpoint/2010/main" val="3859975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27</a:t>
            </a:fld>
            <a:r>
              <a:rPr lang="pt-BR"/>
              <a:t> –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1BFF721-612E-4DB5-BF35-BD527D77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600" dirty="0"/>
              <a:t>Visão Geral – Linguagem C</a:t>
            </a:r>
            <a:endParaRPr lang="pt-BR" sz="3300" b="1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E047F9E-B553-46D2-B4A5-80C81218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Comparando diferentes Níveis de Linguagens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4D111FC-2EFA-47C9-ACB2-C818B1C7A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2342618"/>
            <a:ext cx="4104457" cy="35346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Program Sequencial;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Uses crt;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Var a, b, c : integer;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readln(a);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readln(b);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c := a + b;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writeln(' a + b = ', c);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679AFA8-43D8-4A3C-B66C-C6EAC850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5" y="2342618"/>
            <a:ext cx="4536504" cy="35346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90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–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12776"/>
            <a:ext cx="5688632" cy="504056"/>
          </a:xfrm>
        </p:spPr>
        <p:txBody>
          <a:bodyPr/>
          <a:lstStyle/>
          <a:p>
            <a:r>
              <a:rPr lang="pt-BR" sz="2300" dirty="0"/>
              <a:t>Estrutura básica de um programa em 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– </a:t>
            </a:r>
            <a:fld id="{D218E8F0-E508-467D-93E6-1662CD6D43A7}" type="slidenum">
              <a:rPr lang="pt-BR" smtClean="0"/>
              <a:pPr>
                <a:defRPr/>
              </a:pPr>
              <a:t>28</a:t>
            </a:fld>
            <a:r>
              <a:rPr lang="pt-BR" dirty="0"/>
              <a:t> –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148064" y="1401658"/>
            <a:ext cx="3816424" cy="50516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/* Meu primeiro código em C */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f1();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void f2();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int d;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printf(“ Hello ! \n”);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system("pause");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return(0);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f1()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bloco de comandos;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void f2()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bloco de comandos;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9512" y="1833707"/>
            <a:ext cx="46085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Diretivas de compilação para inclusão das bibliotecas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771800" y="2276872"/>
            <a:ext cx="12241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Comentário</a:t>
            </a:r>
          </a:p>
        </p:txBody>
      </p:sp>
      <p:cxnSp>
        <p:nvCxnSpPr>
          <p:cNvPr id="13" name="Conector de seta reta 12"/>
          <p:cNvCxnSpPr>
            <a:endCxn id="9" idx="3"/>
          </p:cNvCxnSpPr>
          <p:nvPr/>
        </p:nvCxnSpPr>
        <p:spPr bwMode="auto">
          <a:xfrm flipH="1">
            <a:off x="4788024" y="1844824"/>
            <a:ext cx="360040" cy="158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ector de seta reta 14"/>
          <p:cNvCxnSpPr>
            <a:endCxn id="11" idx="3"/>
          </p:cNvCxnSpPr>
          <p:nvPr/>
        </p:nvCxnSpPr>
        <p:spPr bwMode="auto">
          <a:xfrm flipH="1">
            <a:off x="3995936" y="2204864"/>
            <a:ext cx="1440160" cy="241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ector de seta reta 16"/>
          <p:cNvCxnSpPr>
            <a:endCxn id="18" idx="3"/>
          </p:cNvCxnSpPr>
          <p:nvPr/>
        </p:nvCxnSpPr>
        <p:spPr bwMode="auto">
          <a:xfrm flipH="1">
            <a:off x="3995936" y="2420888"/>
            <a:ext cx="1224136" cy="457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aixaDeTexto 17"/>
          <p:cNvSpPr txBox="1"/>
          <p:nvPr/>
        </p:nvSpPr>
        <p:spPr>
          <a:xfrm>
            <a:off x="1187624" y="2708920"/>
            <a:ext cx="2808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de variáveis globais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835696" y="3212976"/>
            <a:ext cx="21602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das funções</a:t>
            </a:r>
          </a:p>
        </p:txBody>
      </p:sp>
      <p:cxnSp>
        <p:nvCxnSpPr>
          <p:cNvPr id="28" name="Conector de seta reta 27"/>
          <p:cNvCxnSpPr>
            <a:endCxn id="26" idx="3"/>
          </p:cNvCxnSpPr>
          <p:nvPr/>
        </p:nvCxnSpPr>
        <p:spPr bwMode="auto">
          <a:xfrm flipH="1">
            <a:off x="3995936" y="2924944"/>
            <a:ext cx="1224136" cy="457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ector de seta reta 29"/>
          <p:cNvCxnSpPr>
            <a:endCxn id="33" idx="3"/>
          </p:cNvCxnSpPr>
          <p:nvPr/>
        </p:nvCxnSpPr>
        <p:spPr bwMode="auto">
          <a:xfrm flipH="1">
            <a:off x="4067944" y="5085184"/>
            <a:ext cx="1152128" cy="252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aixaDeTexto 32"/>
          <p:cNvSpPr txBox="1"/>
          <p:nvPr/>
        </p:nvSpPr>
        <p:spPr>
          <a:xfrm>
            <a:off x="899592" y="4941168"/>
            <a:ext cx="31683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A função f1 retorna um valor inteiro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99592" y="5661248"/>
            <a:ext cx="31683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A função f1 retorna um vazio</a:t>
            </a:r>
          </a:p>
        </p:txBody>
      </p:sp>
      <p:cxnSp>
        <p:nvCxnSpPr>
          <p:cNvPr id="36" name="Conector de seta reta 35"/>
          <p:cNvCxnSpPr>
            <a:endCxn id="34" idx="3"/>
          </p:cNvCxnSpPr>
          <p:nvPr/>
        </p:nvCxnSpPr>
        <p:spPr bwMode="auto">
          <a:xfrm flipH="1" flipV="1">
            <a:off x="4067944" y="5830525"/>
            <a:ext cx="1224136" cy="262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323528" y="4221088"/>
            <a:ext cx="403244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Pausa a execução em tela. Utilizado com a biblioteca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stdlib.h</a:t>
            </a:r>
            <a:endParaRPr lang="pt-BR" sz="1600" dirty="0"/>
          </a:p>
        </p:txBody>
      </p:sp>
      <p:cxnSp>
        <p:nvCxnSpPr>
          <p:cNvPr id="41" name="Conector de seta reta 40"/>
          <p:cNvCxnSpPr>
            <a:endCxn id="39" idx="3"/>
          </p:cNvCxnSpPr>
          <p:nvPr/>
        </p:nvCxnSpPr>
        <p:spPr bwMode="auto">
          <a:xfrm flipH="1">
            <a:off x="4355976" y="4365104"/>
            <a:ext cx="1152128" cy="148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CaixaDeTexto 49"/>
          <p:cNvSpPr txBox="1"/>
          <p:nvPr/>
        </p:nvSpPr>
        <p:spPr>
          <a:xfrm>
            <a:off x="1187624" y="3717032"/>
            <a:ext cx="2808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de variáveis locais</a:t>
            </a:r>
          </a:p>
        </p:txBody>
      </p:sp>
      <p:cxnSp>
        <p:nvCxnSpPr>
          <p:cNvPr id="52" name="Conector de seta reta 51"/>
          <p:cNvCxnSpPr/>
          <p:nvPr/>
        </p:nvCxnSpPr>
        <p:spPr bwMode="auto">
          <a:xfrm flipH="1">
            <a:off x="4139952" y="393305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dirty="0"/>
              <a:t>Estrutura de Dados – Tipo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8928992" cy="4854599"/>
          </a:xfrm>
        </p:spPr>
        <p:txBody>
          <a:bodyPr/>
          <a:lstStyle/>
          <a:p>
            <a:r>
              <a:rPr lang="pt-BR" sz="2000" dirty="0"/>
              <a:t>Podemos dizer que um </a:t>
            </a:r>
            <a:r>
              <a:rPr lang="pt-BR" sz="2000" b="1" dirty="0"/>
              <a:t>tipo de dado</a:t>
            </a:r>
            <a:r>
              <a:rPr lang="pt-BR" sz="2000" dirty="0"/>
              <a:t> refere-se a um </a:t>
            </a:r>
            <a:r>
              <a:rPr lang="pt-BR" sz="2000" b="1" dirty="0"/>
              <a:t>conjunto de valores</a:t>
            </a:r>
            <a:r>
              <a:rPr lang="pt-BR" sz="2000" dirty="0"/>
              <a:t> e a um determinado </a:t>
            </a:r>
            <a:r>
              <a:rPr lang="pt-BR" sz="2000" b="1" dirty="0"/>
              <a:t>conjunto de operações</a:t>
            </a:r>
            <a:r>
              <a:rPr lang="pt-BR" sz="2000" dirty="0"/>
              <a:t> sobre estes valores. </a:t>
            </a:r>
          </a:p>
          <a:p>
            <a:r>
              <a:rPr lang="pt-BR" sz="2000" b="1" dirty="0"/>
              <a:t>Tipos de Dados Básicos</a:t>
            </a:r>
          </a:p>
          <a:p>
            <a:endParaRPr lang="pt-BR" sz="2000" b="1" dirty="0"/>
          </a:p>
          <a:p>
            <a:endParaRPr lang="pt-BR" sz="2000" b="1" dirty="0"/>
          </a:p>
          <a:p>
            <a:endParaRPr lang="pt-BR" sz="2000" b="1" dirty="0"/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r>
              <a:rPr lang="pt-BR" sz="2000" b="1" dirty="0"/>
              <a:t>Modificadores de Tipos Básicos </a:t>
            </a:r>
          </a:p>
          <a:p>
            <a:pPr lvl="1"/>
            <a:r>
              <a:rPr lang="pt-BR" sz="1800" dirty="0"/>
              <a:t>Long  ( long int    ;  long double )	- Short  ( short int )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Signed - Permite o uso de sinal		 - Unsigned – Não permite o uso de sinal</a:t>
            </a:r>
          </a:p>
          <a:p>
            <a:pPr lvl="1">
              <a:buNone/>
            </a:pPr>
            <a:r>
              <a:rPr lang="pt-BR" sz="1800" dirty="0"/>
              <a:t>	 ( </a:t>
            </a:r>
            <a:r>
              <a:rPr lang="pt-BR" sz="1800" dirty="0" err="1"/>
              <a:t>signed</a:t>
            </a:r>
            <a:r>
              <a:rPr lang="pt-BR" sz="1800" dirty="0"/>
              <a:t> int )			 ( unsigned int )</a:t>
            </a:r>
          </a:p>
          <a:p>
            <a:pPr lvl="1"/>
            <a:endParaRPr lang="pt-BR" sz="1000" dirty="0"/>
          </a:p>
          <a:p>
            <a:endParaRPr lang="pt-BR" sz="2000" b="1" dirty="0"/>
          </a:p>
          <a:p>
            <a:pPr>
              <a:buNone/>
            </a:pPr>
            <a:r>
              <a:rPr lang="pt-BR" sz="2000" dirty="0"/>
              <a:t> </a:t>
            </a:r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29</a:t>
            </a:fld>
            <a:r>
              <a:rPr lang="pt-BR"/>
              <a:t> –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49437"/>
              </p:ext>
            </p:extLst>
          </p:nvPr>
        </p:nvGraphicFramePr>
        <p:xfrm>
          <a:off x="1403648" y="2420888"/>
          <a:ext cx="1178039" cy="158555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>
                      <a:lumMod val="40000"/>
                      <a:lumOff val="60000"/>
                    </a:schemeClr>
                  </a:outerShdw>
                </a:effectLst>
              </a:tblPr>
              <a:tblGrid>
                <a:gridCol w="117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2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SimSun"/>
                        </a:rPr>
                        <a:t>C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SimSun"/>
                        </a:rPr>
                        <a:t>char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SimSun"/>
                        </a:rPr>
                        <a:t>int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SimSun"/>
                        </a:rPr>
                        <a:t>float / double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Times New Roman"/>
                          <a:ea typeface="SimSun"/>
                        </a:rPr>
                        <a:t>int</a:t>
                      </a:r>
                      <a:endParaRPr lang="pt-BR" sz="1500" dirty="0">
                        <a:solidFill>
                          <a:srgbClr val="FF0000"/>
                        </a:solidFill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FF0000"/>
                          </a:solidFill>
                          <a:latin typeface="Times New Roman"/>
                          <a:ea typeface="SimSun"/>
                        </a:rPr>
                        <a:t>void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707904" y="2698561"/>
            <a:ext cx="4719241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Em C, “Verdadeiro” é qualquer valor diferente de zero.</a:t>
            </a:r>
          </a:p>
          <a:p>
            <a:r>
              <a:rPr lang="pt-BR" sz="1600" dirty="0"/>
              <a:t>1 = Verdadeiro   ;   0 = Falso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07904" y="3418641"/>
            <a:ext cx="4752527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O tipo </a:t>
            </a:r>
            <a:r>
              <a:rPr lang="pt-BR" sz="1600" b="1" dirty="0"/>
              <a:t>void</a:t>
            </a:r>
            <a:r>
              <a:rPr lang="pt-BR" sz="1600" dirty="0"/>
              <a:t> declara explicitamente uma função que não retorna valor algum.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B5A7-B3D8-4468-865A-67520164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200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ADBA4-9FCD-4358-9C4F-9B434100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8" y="1278816"/>
            <a:ext cx="8189913" cy="4906962"/>
          </a:xfrm>
        </p:spPr>
        <p:txBody>
          <a:bodyPr/>
          <a:lstStyle/>
          <a:p>
            <a:pPr eaLnBrk="1" hangingPunct="1"/>
            <a:r>
              <a:rPr lang="pt-BR" altLang="pt-BR" sz="2500" dirty="0"/>
              <a:t>Conceitos básicos da programação.</a:t>
            </a:r>
          </a:p>
          <a:p>
            <a:pPr eaLnBrk="1" hangingPunct="1"/>
            <a:r>
              <a:rPr lang="pt-BR" altLang="pt-BR" sz="2500" dirty="0"/>
              <a:t>Introdução a Linguagem C (Conceitos básicos)</a:t>
            </a:r>
          </a:p>
          <a:p>
            <a:pPr lvl="1"/>
            <a:r>
              <a:rPr lang="pt-BR" altLang="pt-BR" sz="2300" dirty="0"/>
              <a:t>Tipos de Dados;</a:t>
            </a:r>
          </a:p>
          <a:p>
            <a:pPr lvl="1"/>
            <a:r>
              <a:rPr lang="pt-BR" altLang="pt-BR" sz="2300" dirty="0"/>
              <a:t>Operações;</a:t>
            </a:r>
          </a:p>
          <a:p>
            <a:pPr lvl="1"/>
            <a:r>
              <a:rPr lang="pt-BR" altLang="pt-BR" sz="2300" dirty="0"/>
              <a:t>Comandos de Entrada e Saída de Dados;</a:t>
            </a:r>
          </a:p>
          <a:p>
            <a:pPr eaLnBrk="1" hangingPunct="1"/>
            <a:r>
              <a:rPr lang="pt-BR" altLang="pt-BR" sz="2500" dirty="0"/>
              <a:t>Estruturas de Controle</a:t>
            </a:r>
          </a:p>
          <a:p>
            <a:pPr lvl="1" eaLnBrk="1" hangingPunct="1"/>
            <a:r>
              <a:rPr lang="pt-BR" altLang="pt-BR" sz="2300" dirty="0"/>
              <a:t>Estruturas sequenciais;</a:t>
            </a:r>
          </a:p>
          <a:p>
            <a:pPr lvl="1" eaLnBrk="1" hangingPunct="1"/>
            <a:r>
              <a:rPr lang="pt-BR" altLang="pt-BR" sz="2300" dirty="0"/>
              <a:t>Estruturas condicionais;</a:t>
            </a:r>
          </a:p>
          <a:p>
            <a:pPr lvl="1" eaLnBrk="1" hangingPunct="1"/>
            <a:r>
              <a:rPr lang="pt-BR" altLang="pt-BR" sz="2300" dirty="0"/>
              <a:t>Estruturas de repetição;</a:t>
            </a:r>
          </a:p>
          <a:p>
            <a:r>
              <a:rPr lang="pt-BR" sz="2500" dirty="0"/>
              <a:t>Estrutura de Dados Compostas</a:t>
            </a:r>
          </a:p>
          <a:p>
            <a:pPr lvl="1"/>
            <a:r>
              <a:rPr lang="pt-BR" sz="2300" dirty="0"/>
              <a:t>Vetores, Matrizes, Registros (</a:t>
            </a:r>
            <a:r>
              <a:rPr lang="pt-BR" sz="2300" dirty="0" err="1"/>
              <a:t>Struct</a:t>
            </a:r>
            <a:r>
              <a:rPr lang="pt-BR" sz="2300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229FE9-07C0-4F46-B3AE-44719652C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86037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Declarações -Variáveis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7416824" cy="4854599"/>
          </a:xfrm>
        </p:spPr>
        <p:txBody>
          <a:bodyPr/>
          <a:lstStyle/>
          <a:p>
            <a:r>
              <a:rPr lang="pt-BR" sz="2200" dirty="0"/>
              <a:t>Declaração de Variáveis - </a:t>
            </a:r>
            <a:r>
              <a:rPr lang="pt-BR" sz="2200" i="1" dirty="0"/>
              <a:t>&lt;tipo&gt; &lt;nome&gt;;</a:t>
            </a:r>
            <a:r>
              <a:rPr lang="pt-BR" sz="2000" i="1" dirty="0"/>
              <a:t> </a:t>
            </a:r>
          </a:p>
          <a:p>
            <a:pPr>
              <a:buNone/>
            </a:pPr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2000" dirty="0"/>
              <a:t>Declaração de Constantes – </a:t>
            </a:r>
            <a:r>
              <a:rPr lang="pt-BR" sz="2000" i="1" dirty="0" err="1"/>
              <a:t>const</a:t>
            </a:r>
            <a:r>
              <a:rPr lang="pt-BR" sz="2000" i="1" dirty="0"/>
              <a:t> &lt;tipo&gt; &lt;nome&gt;;</a:t>
            </a:r>
            <a:r>
              <a:rPr lang="pt-BR" sz="1800" i="1" dirty="0"/>
              <a:t> 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2000" dirty="0"/>
              <a:t>Comando de atribuição – </a:t>
            </a:r>
            <a:r>
              <a:rPr lang="pt-BR" sz="2000" i="1" dirty="0"/>
              <a:t>variável = expressão;</a:t>
            </a:r>
          </a:p>
          <a:p>
            <a:endParaRPr lang="pt-BR" sz="1200" dirty="0"/>
          </a:p>
          <a:p>
            <a:endParaRPr lang="pt-BR" sz="1600" dirty="0"/>
          </a:p>
          <a:p>
            <a:r>
              <a:rPr lang="pt-BR" sz="2000" dirty="0"/>
              <a:t>Comandos de Entrada e Saída</a:t>
            </a:r>
          </a:p>
          <a:p>
            <a:pPr>
              <a:buNone/>
            </a:pPr>
            <a:r>
              <a:rPr lang="pt-BR" sz="2000" dirty="0"/>
              <a:t> </a:t>
            </a:r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30</a:t>
            </a:fld>
            <a:r>
              <a:rPr lang="pt-BR"/>
              <a:t> –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71600" y="1785449"/>
            <a:ext cx="3024336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int i, j, k;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unsigned int positivos;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double valor;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283968" y="1785449"/>
            <a:ext cx="3024336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int i = 100;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 = '2';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nome[80] = 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jose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total = 102.30;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71600" y="3296101"/>
            <a:ext cx="3024336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int i = 100;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 = '2';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6108" y="4258229"/>
            <a:ext cx="3024336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 = 100;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letra = '2';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19858" y="5135716"/>
            <a:ext cx="3696158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scanf("%d",&amp;a);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scanf("%d",&amp;b);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c = a + b;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printf(" \n a + b = %d", c);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932040" y="5157192"/>
            <a:ext cx="40783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O operador “&amp;” significa “endereço de”</a:t>
            </a:r>
          </a:p>
          <a:p>
            <a:r>
              <a:rPr lang="pt-BR" sz="1500" dirty="0"/>
              <a:t>“%d” – formato para leitura e escrita de um inteiro</a:t>
            </a:r>
          </a:p>
          <a:p>
            <a:r>
              <a:rPr lang="pt-BR" sz="1500" dirty="0"/>
              <a:t>\n – quebra de linha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948264" y="4293096"/>
            <a:ext cx="1656184" cy="338554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 = k = 100;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148064" y="4293096"/>
            <a:ext cx="1713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Atribuição Múltipla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Comandos de Entrada 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2520280" cy="1974279"/>
          </a:xfrm>
        </p:spPr>
        <p:txBody>
          <a:bodyPr/>
          <a:lstStyle/>
          <a:p>
            <a:r>
              <a:rPr lang="pt-BR" sz="2000" dirty="0"/>
              <a:t>Alguns  especificadores de formato da função </a:t>
            </a:r>
            <a:r>
              <a:rPr lang="pt-BR" sz="2000" b="1" dirty="0"/>
              <a:t>“printf()”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31</a:t>
            </a:fld>
            <a:r>
              <a:rPr lang="pt-BR"/>
              <a:t> –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12776"/>
            <a:ext cx="6264696" cy="480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Comandos de Entrada 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8784976" cy="678135"/>
          </a:xfrm>
        </p:spPr>
        <p:txBody>
          <a:bodyPr/>
          <a:lstStyle/>
          <a:p>
            <a:r>
              <a:rPr lang="pt-BR" sz="2400" dirty="0"/>
              <a:t>Alguns  especificadores de formato da função </a:t>
            </a:r>
            <a:r>
              <a:rPr lang="pt-BR" sz="2400" b="1" dirty="0"/>
              <a:t>“scanf()”</a:t>
            </a:r>
          </a:p>
          <a:p>
            <a:pPr>
              <a:buNone/>
            </a:pPr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32</a:t>
            </a:fld>
            <a:r>
              <a:rPr lang="pt-BR"/>
              <a:t> –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32856"/>
            <a:ext cx="52292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7416824" cy="1110183"/>
          </a:xfrm>
        </p:spPr>
        <p:txBody>
          <a:bodyPr/>
          <a:lstStyle/>
          <a:p>
            <a:r>
              <a:rPr lang="pt-BR" sz="2200" dirty="0"/>
              <a:t>Comparação entre os Operadores Básicos</a:t>
            </a:r>
            <a:r>
              <a:rPr lang="pt-BR" sz="2000" i="1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33</a:t>
            </a:fld>
            <a:r>
              <a:rPr lang="pt-BR"/>
              <a:t> –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75043"/>
              </p:ext>
            </p:extLst>
          </p:nvPr>
        </p:nvGraphicFramePr>
        <p:xfrm>
          <a:off x="1259632" y="1844824"/>
          <a:ext cx="2675327" cy="4145280"/>
        </p:xfrm>
        <a:graphic>
          <a:graphicData uri="http://schemas.openxmlformats.org/drawingml/2006/table">
            <a:tbl>
              <a:tblPr/>
              <a:tblGrid>
                <a:gridCol w="803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/>
                          <a:ea typeface="SimSun"/>
                        </a:rPr>
                        <a:t>C</a:t>
                      </a: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/>
                          <a:ea typeface="SimSun"/>
                        </a:rPr>
                        <a:t>Operação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Adição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Subtração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Multiplicação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Divisão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Resto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&lt;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Menor 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&lt;=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Menor que ou 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Maior 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&gt;=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+mn-lt"/>
                          <a:ea typeface="SimSun"/>
                        </a:rPr>
                        <a:t>Maior que ou 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= 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!=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Diferente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!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Negação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&amp;&amp;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Conjunção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|</a:t>
                      </a:r>
                      <a:r>
                        <a:rPr lang="pt-BR" sz="1600" dirty="0" err="1">
                          <a:latin typeface="Times New Roman"/>
                          <a:ea typeface="SimSun"/>
                        </a:rPr>
                        <a:t>|</a:t>
                      </a:r>
                      <a:endParaRPr lang="pt-BR" sz="16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Disjunção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Chave direita 18"/>
          <p:cNvSpPr/>
          <p:nvPr/>
        </p:nvSpPr>
        <p:spPr bwMode="auto">
          <a:xfrm>
            <a:off x="5076056" y="2132856"/>
            <a:ext cx="216024" cy="122413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Chave direita 19"/>
          <p:cNvSpPr/>
          <p:nvPr/>
        </p:nvSpPr>
        <p:spPr bwMode="auto">
          <a:xfrm>
            <a:off x="5076056" y="3573016"/>
            <a:ext cx="216024" cy="144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Chave direita 20"/>
          <p:cNvSpPr/>
          <p:nvPr/>
        </p:nvSpPr>
        <p:spPr bwMode="auto">
          <a:xfrm>
            <a:off x="5076056" y="5229200"/>
            <a:ext cx="216024" cy="79208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436096" y="2492896"/>
            <a:ext cx="23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Aritméticos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508104" y="4077072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Relacionais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580112" y="5445224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Lógicos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r>
              <a:rPr lang="pt-BR" dirty="0"/>
              <a:t>Sequencial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34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67544" y="2132856"/>
            <a:ext cx="1368152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...;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...;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842667" y="2602201"/>
            <a:ext cx="3744416" cy="28803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r>
              <a:rPr lang="pt-BR" dirty="0"/>
              <a:t>Condicional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35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51520" y="2204864"/>
            <a:ext cx="1584176" cy="864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513578" y="2306122"/>
            <a:ext cx="3672408" cy="3960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if (a &lt; b)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a é menor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b é maior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b é menor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a é maior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1520" y="3284984"/>
            <a:ext cx="1584176" cy="1584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146121" y="190202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 -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7906D98-3B90-4032-B361-3559371CE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51" y="2103141"/>
            <a:ext cx="1584176" cy="12241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80DDE04-2036-4F2C-866C-ADCC88F0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51" y="3537825"/>
            <a:ext cx="1584176" cy="213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300" dirty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instrução4;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189913" cy="750143"/>
          </a:xfrm>
        </p:spPr>
        <p:txBody>
          <a:bodyPr/>
          <a:lstStyle/>
          <a:p>
            <a:r>
              <a:rPr lang="pt-BR" dirty="0"/>
              <a:t>Repetição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36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51520" y="2204864"/>
            <a:ext cx="2160240" cy="1224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771800" y="1828833"/>
            <a:ext cx="3600400" cy="25930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k;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k = 0;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while (k &lt;= 100)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%d ”, k);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k = k + 2;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1519" y="4869160"/>
            <a:ext cx="4320481" cy="1224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for (inicialização; condição; incremento)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instrução1;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1" hangingPunct="1">
              <a:spcAft>
                <a:spcPts val="0"/>
              </a:spcAft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453150" y="138567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788024" y="4437112"/>
            <a:ext cx="4248472" cy="18722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k = 0; k &lt;= 100; k=k+2)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 printf(" \n k = %d", k);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6C0A11-3033-4EBC-BD05-558DAC0BE0DF}"/>
              </a:ext>
            </a:extLst>
          </p:cNvPr>
          <p:cNvSpPr txBox="1"/>
          <p:nvPr/>
        </p:nvSpPr>
        <p:spPr>
          <a:xfrm>
            <a:off x="7009048" y="393305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AF00E-A673-4E40-B7BD-5DA3D1E4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E73483-7D62-4D71-A0B9-60F2AA3338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37</a:t>
            </a:fld>
            <a:r>
              <a:rPr lang="pt-BR"/>
              <a:t> –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169D403-3DB7-41AA-B02E-CC1045B0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382714"/>
            <a:ext cx="8210178" cy="471058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Problemas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>
              <a:lnSpc>
                <a:spcPct val="80000"/>
              </a:lnSpc>
              <a:buNone/>
            </a:pPr>
            <a:r>
              <a:rPr lang="pt-BR" altLang="pt-BR" sz="3200" dirty="0"/>
              <a:t>02 - </a:t>
            </a:r>
            <a:r>
              <a:rPr lang="pt-BR" sz="3200" dirty="0"/>
              <a:t>Elabore um algoritmo que verifique se um dado número inteiro positivo é par ou impar.</a:t>
            </a:r>
          </a:p>
          <a:p>
            <a:pPr>
              <a:lnSpc>
                <a:spcPct val="80000"/>
              </a:lnSpc>
            </a:pPr>
            <a:endParaRPr lang="pt-BR" sz="3200" dirty="0"/>
          </a:p>
          <a:p>
            <a:pPr>
              <a:lnSpc>
                <a:spcPct val="80000"/>
              </a:lnSpc>
              <a:buNone/>
            </a:pPr>
            <a:r>
              <a:rPr lang="pt-BR" sz="3200" dirty="0"/>
              <a:t>03 – Faça um algoritmo que leia 2 valores numéricos e um símbolo. Caso o símbolo seja um dos relacionados abaixo efetue a operação correspondente com os valores.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/>
              <a:t>	“+”	“-”	“*”	“/”</a:t>
            </a:r>
            <a:endParaRPr lang="en-US" sz="32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423563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Número de Slide 3">
            <a:extLst>
              <a:ext uri="{FF2B5EF4-FFF2-40B4-BE49-F238E27FC236}">
                <a16:creationId xmlns:a16="http://schemas.microsoft.com/office/drawing/2014/main" id="{D645A573-3448-42CF-8D13-E08D7597D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500"/>
              <a:t>– </a:t>
            </a:r>
            <a:fld id="{595861D0-C21A-4A56-BE2F-2704BD2D5B86}" type="slidenum">
              <a:rPr lang="pt-BR" altLang="pt-BR" sz="1500"/>
              <a:pPr/>
              <a:t>38</a:t>
            </a:fld>
            <a:r>
              <a:rPr lang="pt-BR" altLang="pt-BR" sz="1500"/>
              <a:t> –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E5FB509-9F3F-4829-88E9-B87FA8E85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655" y="293688"/>
            <a:ext cx="7525469" cy="981075"/>
          </a:xfrm>
        </p:spPr>
        <p:txBody>
          <a:bodyPr/>
          <a:lstStyle/>
          <a:p>
            <a:pPr eaLnBrk="1" hangingPunct="1"/>
            <a:r>
              <a:rPr lang="pt-BR" altLang="pt-BR" dirty="0"/>
              <a:t>Problemas – Estruturas Condicionais</a:t>
            </a:r>
            <a:endParaRPr lang="en-US" altLang="pt-BR" dirty="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B234DD9-27BB-4FAC-9AF7-5D67FABC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428750"/>
            <a:ext cx="8715375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2" tIns="47886" rIns="95772" bIns="47886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dirty="0"/>
              <a:t>04 – Faça um algoritmo que calcule a média ponderada de um aluno, a partir de suas 3 notas obtidas no curso. Sabendo-se que a primeira avaliação tem peso 2, a segunda tem peso 4, a terceira tem peso 4. </a:t>
            </a:r>
          </a:p>
          <a:p>
            <a:r>
              <a:rPr lang="pt-BR" altLang="pt-BR" sz="2000" dirty="0"/>
              <a:t>Mostre ao final a mensagem: </a:t>
            </a:r>
          </a:p>
          <a:p>
            <a:r>
              <a:rPr lang="pt-BR" altLang="pt-BR" sz="2000" dirty="0"/>
              <a:t> “A MEDIA FINAL DE .........FOI .......”. Informar também se o aluno foi aprovado, Mostrando a mensagem “APROVADO”, caso a nota final seja maior ou igual a 7,0.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altLang="pt-BR" sz="2000" dirty="0"/>
          </a:p>
          <a:p>
            <a:r>
              <a:rPr lang="pt-BR" altLang="pt-BR" sz="2000" dirty="0"/>
              <a:t>05 – Modifique a questão anterior para informar :</a:t>
            </a:r>
          </a:p>
          <a:p>
            <a:r>
              <a:rPr lang="pt-BR" altLang="pt-BR" sz="2000" dirty="0"/>
              <a:t>	APROVADO		Caso a nota final seja entre 7 e 10</a:t>
            </a:r>
          </a:p>
          <a:p>
            <a:r>
              <a:rPr lang="pt-BR" altLang="pt-BR" sz="2000" dirty="0"/>
              <a:t>	RECUPERAÇÃO	Caso a nota final seja entre 5 e 7</a:t>
            </a:r>
          </a:p>
          <a:p>
            <a:r>
              <a:rPr lang="pt-BR" altLang="pt-BR" sz="2000" dirty="0"/>
              <a:t>	REPROVADO		Caso a nota final seja entre 0 e 5</a:t>
            </a:r>
            <a:r>
              <a:rPr lang="pt-BR" altLang="pt-BR" sz="26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2000" dirty="0"/>
              <a:t>06 – Fazer um algoritmo que leia 3 valores inteiros e escreva o menor deles.</a:t>
            </a:r>
            <a:endParaRPr lang="en-US" altLang="pt-BR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39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 Problemas – Estruturas de Repetição</a:t>
            </a:r>
            <a:endParaRPr lang="pt-BR" sz="3600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638575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07 – Faça um programa para mostrar os números de 1 a 100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08 – Faça um programa para ler 10 números e apresentar o resultado da soma destes números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buNone/>
              <a:defRPr/>
            </a:pPr>
            <a:r>
              <a:rPr lang="pt-BR" sz="2500" dirty="0"/>
              <a:t>09 – Faça um programa que imprima os números inteiros entre um dado intervalo A e B.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8143-559F-48BA-B452-3EA370A7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1B8DD-43C3-41BC-8AAC-7DC7FEF2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Utilizaremos as ferramentas abaixo para o desenvolvimento das práticas</a:t>
            </a:r>
          </a:p>
          <a:p>
            <a:pPr lvl="1"/>
            <a:r>
              <a:rPr lang="pt-BR" dirty="0" err="1"/>
              <a:t>Falcon</a:t>
            </a:r>
            <a:r>
              <a:rPr lang="pt-BR" dirty="0"/>
              <a:t> C++ . Disponível : </a:t>
            </a:r>
            <a:r>
              <a:rPr lang="pt-BR" dirty="0">
                <a:hlinkClick r:id="rId2"/>
              </a:rPr>
              <a:t>https://sourceforge.net/projects/falconcpp/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Repl.it. Disponível : </a:t>
            </a:r>
            <a:r>
              <a:rPr lang="pt-BR" dirty="0">
                <a:hlinkClick r:id="rId3"/>
              </a:rPr>
              <a:t>https://repl.it/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FFA15F-403A-482B-AB6E-F92559075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499055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40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 Problemas – Estruturas de Repetição</a:t>
            </a:r>
            <a:endParaRPr lang="pt-BR" sz="3600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638575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10 – A partir da leitura de um número indeterminado de valores não nulos, determinar e exibir quantos desses valores são positivos e quantos são negativos. Determinar também a soma dos positivos e a soma dos negativos. O último valor a ser lido é zero (0 é o </a:t>
            </a:r>
            <a:r>
              <a:rPr lang="pt-BR" sz="2500" dirty="0" err="1"/>
              <a:t>flag</a:t>
            </a:r>
            <a:r>
              <a:rPr lang="pt-BR" sz="2500" dirty="0"/>
              <a:t>).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11 – A partir da leitura de um numero indeterminado de notas, calcular e exibir a média aritmética dessas notas. O </a:t>
            </a:r>
            <a:r>
              <a:rPr lang="pt-BR" sz="2500" dirty="0" err="1"/>
              <a:t>flag</a:t>
            </a:r>
            <a:r>
              <a:rPr lang="pt-BR" sz="2500" dirty="0"/>
              <a:t> para indicar o fim das notas é –1.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buNone/>
              <a:defRPr/>
            </a:pPr>
            <a:r>
              <a:rPr lang="pt-BR" sz="2500" dirty="0"/>
              <a:t>12 – O mesmo exercício anterior fornecendo adicionalmente a maior e a menor nota lida. </a:t>
            </a:r>
          </a:p>
        </p:txBody>
      </p:sp>
    </p:spTree>
    <p:extLst>
      <p:ext uri="{BB962C8B-B14F-4D97-AF65-F5344CB8AC3E}">
        <p14:creationId xmlns:p14="http://schemas.microsoft.com/office/powerpoint/2010/main" val="334966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B5A7-B3D8-4468-865A-67520164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ADBA4-9FCD-4358-9C4F-9B434100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3"/>
            <a:ext cx="8712967" cy="2550343"/>
          </a:xfrm>
        </p:spPr>
        <p:txBody>
          <a:bodyPr/>
          <a:lstStyle/>
          <a:p>
            <a:pPr algn="just"/>
            <a:r>
              <a:rPr lang="pt-BR" sz="2800" dirty="0"/>
              <a:t>Algoritmos</a:t>
            </a:r>
            <a:endParaRPr lang="pt-BR" sz="2400" dirty="0"/>
          </a:p>
          <a:p>
            <a:pPr lvl="1" eaLnBrk="1" hangingPunct="1"/>
            <a:r>
              <a:rPr lang="pt-BR" altLang="pt-BR" sz="2400" dirty="0"/>
              <a:t>A ideia de algoritmos surge pela necessidade do homem em resolver problemas.</a:t>
            </a:r>
          </a:p>
          <a:p>
            <a:pPr lvl="1" eaLnBrk="1" hangingPunct="1"/>
            <a:r>
              <a:rPr lang="pt-BR" altLang="pt-BR" sz="2400" dirty="0"/>
              <a:t>A tarefa de Processamento de Dados da máquina consiste em tomar certa informação, processá-la e obter o resultado desejado.</a:t>
            </a:r>
            <a:endParaRPr lang="en-US" altLang="pt-BR" sz="2400" dirty="0"/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229FE9-07C0-4F46-B3AE-44719652C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5</a:t>
            </a:fld>
            <a:r>
              <a:rPr lang="pt-BR"/>
              <a:t> –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FB5BD-A25E-44AE-845C-7137DE9A5DBA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4365104"/>
            <a:ext cx="7272807" cy="702196"/>
            <a:chOff x="2700" y="4416"/>
            <a:chExt cx="6660" cy="540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2210E8AD-6745-4909-BCA9-A81C0E39A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468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500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E4EC607-CB1D-4710-A518-35D50BE64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" y="4701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5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848E38B0-831A-4151-8DCE-99AD7B279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4416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Entrada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0050FD5C-0EB5-4718-BC82-4AF9C09B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4416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Processamento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12CC2C3E-6F4F-4764-A77B-6318859BD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0" y="4416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08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302BB-2717-495A-B9C5-6A13E77C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Como utilizar o algoritmo para solução de problemas</a:t>
            </a:r>
            <a:r>
              <a:rPr lang="en-US" altLang="pt-BR" sz="2800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055111-C51B-4988-84EF-743F87287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6</a:t>
            </a:fld>
            <a:r>
              <a:rPr lang="pt-BR"/>
              <a:t> –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DC5EDB-E844-496B-9FD2-919C6F00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014862DE-F30A-44D3-BAAD-D5F218FF2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751676"/>
              </p:ext>
            </p:extLst>
          </p:nvPr>
        </p:nvGraphicFramePr>
        <p:xfrm>
          <a:off x="1115616" y="2147999"/>
          <a:ext cx="7488237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33333" imgH="2467319" progId="Paint.Picture">
                  <p:embed/>
                </p:oleObj>
              </mc:Choice>
              <mc:Fallback>
                <p:oleObj name="Bitmap Image" r:id="rId2" imgW="5533333" imgH="2467319" progId="Paint.Picture">
                  <p:embed/>
                  <p:pic>
                    <p:nvPicPr>
                      <p:cNvPr id="1026" name="Object 14">
                        <a:extLst>
                          <a:ext uri="{FF2B5EF4-FFF2-40B4-BE49-F238E27FC236}">
                            <a16:creationId xmlns:a16="http://schemas.microsoft.com/office/drawing/2014/main" id="{2D461474-87B7-4B4D-A4CD-7CB3A43FF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47999"/>
                        <a:ext cx="7488237" cy="333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70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302BB-2717-495A-B9C5-6A13E77C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382713"/>
            <a:ext cx="7108527" cy="4906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dirty="0"/>
              <a:t>Situação Problema</a:t>
            </a:r>
            <a:r>
              <a:rPr lang="en-US" altLang="pt-BR" sz="2800" dirty="0"/>
              <a:t> :</a:t>
            </a:r>
          </a:p>
          <a:p>
            <a:pPr lvl="1">
              <a:lnSpc>
                <a:spcPct val="90000"/>
              </a:lnSpc>
            </a:pPr>
            <a:r>
              <a:rPr lang="pt-BR" altLang="pt-BR" sz="2800" dirty="0"/>
              <a:t>Calcular a média de 3 Provas. </a:t>
            </a:r>
            <a:r>
              <a:rPr lang="en-US" altLang="pt-BR" sz="2800" dirty="0"/>
              <a:t>P1, P2, P3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 dirty="0"/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1 – </a:t>
            </a:r>
            <a:r>
              <a:rPr lang="pt-BR" altLang="pt-BR" sz="2800" dirty="0"/>
              <a:t>Identificar</a:t>
            </a:r>
            <a:r>
              <a:rPr lang="en-US" altLang="pt-BR" sz="2800" dirty="0"/>
              <a:t> as </a:t>
            </a:r>
            <a:r>
              <a:rPr lang="pt-BR" altLang="pt-BR" sz="2800" dirty="0"/>
              <a:t>Entradas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P1, P2, P3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2 – </a:t>
            </a:r>
            <a:r>
              <a:rPr lang="pt-BR" altLang="pt-BR" sz="2800" dirty="0"/>
              <a:t>Processamento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(P1+P2+P3)/3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3 – </a:t>
            </a:r>
            <a:r>
              <a:rPr lang="pt-BR" altLang="pt-BR" sz="2800" dirty="0"/>
              <a:t>Saída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</a:t>
            </a:r>
            <a:r>
              <a:rPr lang="pt-BR" altLang="pt-BR" sz="2800" dirty="0"/>
              <a:t>Média Final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055111-C51B-4988-84EF-743F87287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7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04CECA9-C774-4512-8EE5-5900AC1A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</p:spTree>
    <p:extLst>
      <p:ext uri="{BB962C8B-B14F-4D97-AF65-F5344CB8AC3E}">
        <p14:creationId xmlns:p14="http://schemas.microsoft.com/office/powerpoint/2010/main" val="31427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4">
            <a:extLst>
              <a:ext uri="{FF2B5EF4-FFF2-40B4-BE49-F238E27FC236}">
                <a16:creationId xmlns:a16="http://schemas.microsoft.com/office/drawing/2014/main" id="{3E2F4EC7-9588-4F20-B577-CF7AE6829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7F22D3C6-78C8-4DBE-A633-3CC43C6432C1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pt-BR" altLang="pt-BR" sz="1500"/>
              <a:t> –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DF4EB72-F13F-4E71-A730-B9A50C7CC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8CD63C2-0D5E-4CCE-95AB-E26CFCC2C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82713"/>
            <a:ext cx="8568951" cy="4906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3000" u="sng" dirty="0"/>
              <a:t>Estruturas de um Algoritmo (Estruturas de Controle)</a:t>
            </a:r>
          </a:p>
          <a:p>
            <a:pPr lvl="1" eaLnBrk="1" hangingPunct="1"/>
            <a:r>
              <a:rPr lang="pt-BR" altLang="pt-BR" dirty="0"/>
              <a:t>1 – Sequencial  	</a:t>
            </a:r>
          </a:p>
          <a:p>
            <a:pPr lvl="2" eaLnBrk="1" hangingPunct="1"/>
            <a:r>
              <a:rPr lang="pt-BR" altLang="pt-BR" dirty="0"/>
              <a:t>(Os Comandos serão executados um após o outro)</a:t>
            </a:r>
          </a:p>
          <a:p>
            <a:pPr lvl="1" eaLnBrk="1" hangingPunct="1"/>
            <a:r>
              <a:rPr lang="pt-BR" altLang="pt-BR" dirty="0"/>
              <a:t>2 – Condicional	</a:t>
            </a:r>
          </a:p>
          <a:p>
            <a:pPr lvl="2" eaLnBrk="1" hangingPunct="1"/>
            <a:r>
              <a:rPr lang="pt-BR" altLang="pt-BR" dirty="0"/>
              <a:t>(Os Comandos só serão executados se uma determinada condição for satisfeita)</a:t>
            </a:r>
          </a:p>
          <a:p>
            <a:pPr lvl="1" eaLnBrk="1" hangingPunct="1"/>
            <a:r>
              <a:rPr lang="pt-BR" altLang="pt-BR" dirty="0"/>
              <a:t>3 – Repetitiva</a:t>
            </a:r>
          </a:p>
          <a:p>
            <a:pPr lvl="2" eaLnBrk="1" hangingPunct="1"/>
            <a:r>
              <a:rPr lang="pt-BR" altLang="pt-BR" dirty="0"/>
              <a:t>(Os Comandos serão executados enquanto uma determinada condição for satisfeita)</a:t>
            </a:r>
            <a:endParaRPr lang="en-US" alt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28AF4-D212-4A23-A8C8-8203E15C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: Algoritmos Estruturados</a:t>
            </a:r>
          </a:p>
          <a:p>
            <a:pPr lvl="1" algn="just"/>
            <a:endParaRPr lang="pt-BR" altLang="pt-BR" sz="2800" dirty="0"/>
          </a:p>
          <a:p>
            <a:pPr marL="479425" lvl="1" indent="0" algn="just">
              <a:buNone/>
            </a:pPr>
            <a:r>
              <a:rPr lang="pt-BR" altLang="pt-BR" sz="2800" i="1" dirty="0"/>
              <a:t>Conjunto de comandos que, obedecidas as </a:t>
            </a:r>
            <a:r>
              <a:rPr lang="pt-BR" altLang="pt-BR" sz="2800" i="1" u="sng" dirty="0"/>
              <a:t>estruturas de controle</a:t>
            </a:r>
            <a:r>
              <a:rPr lang="pt-BR" altLang="pt-BR" sz="2800" i="1" dirty="0"/>
              <a:t>, resultam numa sucessão finita de ações. (</a:t>
            </a:r>
            <a:r>
              <a:rPr lang="pt-BR" altLang="pt-BR" sz="2800" b="1" i="1" dirty="0"/>
              <a:t>Visam um objetivo bem definido</a:t>
            </a:r>
            <a:r>
              <a:rPr lang="pt-BR" altLang="pt-BR" sz="2800" i="1" dirty="0"/>
              <a:t>)</a:t>
            </a:r>
          </a:p>
          <a:p>
            <a:pPr lvl="1" algn="just"/>
            <a:endParaRPr lang="pt-BR" sz="2300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21B0A3-E8B8-4C72-9786-928E6F6B9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9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4E0852B-2CD5-49F9-88C0-415B4DD7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</p:spTree>
    <p:extLst>
      <p:ext uri="{BB962C8B-B14F-4D97-AF65-F5344CB8AC3E}">
        <p14:creationId xmlns:p14="http://schemas.microsoft.com/office/powerpoint/2010/main" val="4030398994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çãoGrafos">
  <a:themeElements>
    <a:clrScheme name="1_open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pen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open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8A1214D237C45BA0F8165A097D4EC" ma:contentTypeVersion="0" ma:contentTypeDescription="Crie um novo documento." ma:contentTypeScope="" ma:versionID="2ce1ff7a9a3e62cd94bd89b5ddc833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E86BAB-A2AD-42DC-9513-F16D2A7F2117}"/>
</file>

<file path=customXml/itemProps2.xml><?xml version="1.0" encoding="utf-8"?>
<ds:datastoreItem xmlns:ds="http://schemas.openxmlformats.org/officeDocument/2006/customXml" ds:itemID="{BDF33F68-6BD0-48C9-90B0-D0BA114F4068}"/>
</file>

<file path=customXml/itemProps3.xml><?xml version="1.0" encoding="utf-8"?>
<ds:datastoreItem xmlns:ds="http://schemas.openxmlformats.org/officeDocument/2006/customXml" ds:itemID="{E29C255F-23D7-494D-BCF0-30D6E92E5909}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ApresentaçãoGrafos</Template>
  <TotalTime>14724</TotalTime>
  <Words>2901</Words>
  <Application>Microsoft Office PowerPoint</Application>
  <PresentationFormat>Apresentação na tela (4:3)</PresentationFormat>
  <Paragraphs>568</Paragraphs>
  <Slides>40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Courier New</vt:lpstr>
      <vt:lpstr>Freestyle Script</vt:lpstr>
      <vt:lpstr>Times New Roman</vt:lpstr>
      <vt:lpstr>Wingdings</vt:lpstr>
      <vt:lpstr>ApresentaçãoGrafos</vt:lpstr>
      <vt:lpstr>Bitmap Image</vt:lpstr>
      <vt:lpstr>Sistemas de Informação</vt:lpstr>
      <vt:lpstr>Objetivo</vt:lpstr>
      <vt:lpstr>Conteúdo</vt:lpstr>
      <vt:lpstr>Ferramentas para Prática</vt:lpstr>
      <vt:lpstr>Conceitos Básicos</vt:lpstr>
      <vt:lpstr>Conceitos Básicos</vt:lpstr>
      <vt:lpstr>Conceitos Básicos</vt:lpstr>
      <vt:lpstr>Algoritmos estruturados</vt:lpstr>
      <vt:lpstr>Conceitos Básicos</vt:lpstr>
      <vt:lpstr>Algoritmos estruturados</vt:lpstr>
      <vt:lpstr>Algoritmos estruturados</vt:lpstr>
      <vt:lpstr>Estruturas de Controle</vt:lpstr>
      <vt:lpstr>Estruturas de Controle</vt:lpstr>
      <vt:lpstr>Estruturas de Controle</vt:lpstr>
      <vt:lpstr>Estruturas de Controle</vt:lpstr>
      <vt:lpstr>Exercício</vt:lpstr>
      <vt:lpstr> Linguagem de Programação C - Histórico </vt:lpstr>
      <vt:lpstr> Linguagem de Programação C - Histórico </vt:lpstr>
      <vt:lpstr> Visão Geral – Linguagem C</vt:lpstr>
      <vt:lpstr> Visão Geral – Classificação das Linguagens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– Linguagem C</vt:lpstr>
      <vt:lpstr>Visão Geral – Linguagem C</vt:lpstr>
      <vt:lpstr>Estrutura de Dados – Tipo de Dados</vt:lpstr>
      <vt:lpstr>Declarações -Variáveis e Constantes</vt:lpstr>
      <vt:lpstr>Comandos de Entrada e Saída</vt:lpstr>
      <vt:lpstr>Comandos de Entrada e Saída</vt:lpstr>
      <vt:lpstr>Operadores</vt:lpstr>
      <vt:lpstr>Estruturas de Controle</vt:lpstr>
      <vt:lpstr>Estruturas de Controle</vt:lpstr>
      <vt:lpstr>Estruturas de Controle</vt:lpstr>
      <vt:lpstr>Exercício</vt:lpstr>
      <vt:lpstr>Problemas – Estruturas Condicionais</vt:lpstr>
      <vt:lpstr> Problemas – Estruturas de Repetição</vt:lpstr>
      <vt:lpstr> Problemas – Estruturas de Repetição</vt:lpstr>
    </vt:vector>
  </TitlesOfParts>
  <Company>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01 - Fundamentos de Lógica de Programação</dc:title>
  <dc:creator>Carlos</dc:creator>
  <cp:lastModifiedBy>Carlos Helano Nascimento</cp:lastModifiedBy>
  <cp:revision>563</cp:revision>
  <cp:lastPrinted>2001-03-30T16:47:24Z</cp:lastPrinted>
  <dcterms:created xsi:type="dcterms:W3CDTF">2011-07-24T13:09:15Z</dcterms:created>
  <dcterms:modified xsi:type="dcterms:W3CDTF">2021-08-16T10:13:56Z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0x0101008D88A1214D237C45BA0F8165A097D4EC</vt:lpwstr>
  </property>
</Properties>
</file>