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475" r:id="rId2"/>
    <p:sldId id="476" r:id="rId3"/>
    <p:sldId id="521" r:id="rId4"/>
    <p:sldId id="601" r:id="rId5"/>
    <p:sldId id="557" r:id="rId6"/>
    <p:sldId id="562" r:id="rId7"/>
    <p:sldId id="566" r:id="rId8"/>
    <p:sldId id="583" r:id="rId9"/>
    <p:sldId id="575" r:id="rId10"/>
    <p:sldId id="581" r:id="rId11"/>
    <p:sldId id="582" r:id="rId12"/>
    <p:sldId id="576" r:id="rId13"/>
    <p:sldId id="577" r:id="rId14"/>
    <p:sldId id="578" r:id="rId15"/>
    <p:sldId id="569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9" autoAdjust="0"/>
    <p:restoredTop sz="94660" autoAdjust="0"/>
  </p:normalViewPr>
  <p:slideViewPr>
    <p:cSldViewPr>
      <p:cViewPr varScale="1">
        <p:scale>
          <a:sx n="72" d="100"/>
          <a:sy n="72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UNEB – </a:t>
            </a:r>
            <a:r>
              <a:rPr lang="en-GB" sz="15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Universidade</a:t>
            </a: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do Estado da Bahia	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B501AB-D1EE-4AAC-9612-23A693EDF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38" y="1620043"/>
            <a:ext cx="2809875" cy="1438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Sistemas de Informação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504056"/>
          </a:xfrm>
        </p:spPr>
        <p:txBody>
          <a:bodyPr/>
          <a:lstStyle/>
          <a:p>
            <a:pPr eaLnBrk="1" hangingPunct="1"/>
            <a:r>
              <a:rPr lang="pt-BR" sz="4400" dirty="0"/>
              <a:t>Linguagem de Programação I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kern="0" dirty="0"/>
              <a:t>Professor : Carlos Helano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390103"/>
          </a:xfrm>
        </p:spPr>
        <p:txBody>
          <a:bodyPr/>
          <a:lstStyle/>
          <a:p>
            <a:r>
              <a:rPr lang="pt-BR" sz="2000" dirty="0"/>
              <a:t>No exemplo abaixo temos uma Matriz ou Vetor Bidimensional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10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8732" y="1748460"/>
            <a:ext cx="8568952" cy="479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matriz[3][3];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l = 0; l &lt; 3 ; l++)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c = 0; c &lt; 3 ; c++)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matriz[l][c] =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l = 0; l &lt; 3 ; l++)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c = 0; c &lt; 3 ; c++)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("%d ",matriz[l][c]);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  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system("pause");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863" y="5423018"/>
            <a:ext cx="5649623" cy="93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923928" y="3271964"/>
            <a:ext cx="23498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Preenchendo a Matriz</a:t>
            </a:r>
          </a:p>
        </p:txBody>
      </p:sp>
      <p:sp>
        <p:nvSpPr>
          <p:cNvPr id="6" name="Chave direita 5"/>
          <p:cNvSpPr/>
          <p:nvPr/>
        </p:nvSpPr>
        <p:spPr bwMode="auto">
          <a:xfrm>
            <a:off x="3511790" y="2785058"/>
            <a:ext cx="136285" cy="113881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have direita 8"/>
          <p:cNvSpPr/>
          <p:nvPr/>
        </p:nvSpPr>
        <p:spPr bwMode="auto">
          <a:xfrm>
            <a:off x="3511789" y="4233821"/>
            <a:ext cx="136285" cy="113881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3928" y="4555633"/>
            <a:ext cx="23498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Exibindo a Matriz</a:t>
            </a:r>
          </a:p>
        </p:txBody>
      </p:sp>
    </p:spTree>
    <p:extLst>
      <p:ext uri="{BB962C8B-B14F-4D97-AF65-F5344CB8AC3E}">
        <p14:creationId xmlns:p14="http://schemas.microsoft.com/office/powerpoint/2010/main" val="3702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390103"/>
          </a:xfrm>
        </p:spPr>
        <p:txBody>
          <a:bodyPr/>
          <a:lstStyle/>
          <a:p>
            <a:r>
              <a:rPr lang="pt-BR" sz="2000" dirty="0"/>
              <a:t>Como exibir os elementos da Diagonal Principal da Matriz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11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8732" y="1748460"/>
            <a:ext cx="5979452" cy="2472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("\n \n Diagonal Principal \n \n");</a:t>
            </a:r>
          </a:p>
          <a:p>
            <a:pPr lvl="0"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l = 0; l &lt; 3 ; l++)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c = 0; c &lt; 3 ; c++)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(l == c)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 ",matriz[l][c]);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64288" y="1463936"/>
            <a:ext cx="14401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10    20    30</a:t>
            </a:r>
          </a:p>
          <a:p>
            <a:r>
              <a:rPr lang="pt-BR" sz="1800" dirty="0"/>
              <a:t>40    50    60    </a:t>
            </a:r>
          </a:p>
          <a:p>
            <a:r>
              <a:rPr lang="pt-BR" sz="1800" dirty="0"/>
              <a:t>70    80    90    </a:t>
            </a:r>
          </a:p>
        </p:txBody>
      </p:sp>
    </p:spTree>
    <p:extLst>
      <p:ext uri="{BB962C8B-B14F-4D97-AF65-F5344CB8AC3E}">
        <p14:creationId xmlns:p14="http://schemas.microsoft.com/office/powerpoint/2010/main" val="164130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7" y="1382713"/>
            <a:ext cx="8426202" cy="1686247"/>
          </a:xfrm>
        </p:spPr>
        <p:txBody>
          <a:bodyPr/>
          <a:lstStyle/>
          <a:p>
            <a:r>
              <a:rPr lang="pt-BR" sz="2500" dirty="0"/>
              <a:t>Um registro é uma estrutura de dados heterogênea, formada por uma coleção de variáveis que podem assumir tipos diferentes de dados, inclusive os tipos compostos (vetores, matrizes e registros). </a:t>
            </a:r>
          </a:p>
          <a:p>
            <a:endParaRPr lang="pt-BR" sz="25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12</a:t>
            </a:fld>
            <a:r>
              <a:rPr lang="pt-BR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3212976"/>
            <a:ext cx="3240360" cy="216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rua[50];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bairro[20];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[10]; 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92891" y="3356992"/>
            <a:ext cx="3405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Criação da estrutura “Registro”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61449" y="4725144"/>
            <a:ext cx="46217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Criação de uma variável do tipo “Registro”</a:t>
            </a:r>
          </a:p>
        </p:txBody>
      </p:sp>
      <p:cxnSp>
        <p:nvCxnSpPr>
          <p:cNvPr id="10" name="Conector de seta reta 9"/>
          <p:cNvCxnSpPr>
            <a:stCxn id="7" idx="1"/>
          </p:cNvCxnSpPr>
          <p:nvPr/>
        </p:nvCxnSpPr>
        <p:spPr bwMode="auto">
          <a:xfrm flipH="1">
            <a:off x="4427984" y="3557047"/>
            <a:ext cx="664907" cy="15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ector de seta reta 11"/>
          <p:cNvCxnSpPr>
            <a:stCxn id="8" idx="1"/>
          </p:cNvCxnSpPr>
          <p:nvPr/>
        </p:nvCxnSpPr>
        <p:spPr bwMode="auto">
          <a:xfrm flipH="1">
            <a:off x="3995936" y="4925199"/>
            <a:ext cx="465513" cy="15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82713"/>
            <a:ext cx="9684568" cy="750143"/>
          </a:xfrm>
        </p:spPr>
        <p:txBody>
          <a:bodyPr/>
          <a:lstStyle/>
          <a:p>
            <a:r>
              <a:rPr lang="pt-BR" sz="2000" dirty="0"/>
              <a:t>As variáveis são agrupadas sob um único nome para a conveniência de manipulação.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13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1772816"/>
            <a:ext cx="8640960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rua[50];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bairro[20];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[10]; 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nome[50];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("Nome : ");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("Rua : ");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.rua);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("Bairro : ");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.bairro);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("CEP : ");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("\n %s %s %s \n", nome,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.rua,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.bairro);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Registros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14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576" y="3645024"/>
            <a:ext cx="7344816" cy="2592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= 0; 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i &lt; 3 ; i++)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("Matricula : ");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("%d", &amp;alunos[i].matricula);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("Nome : ");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(alunos[i].nome);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("Teste : ");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("%d", &amp;alunos[i].teste);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("Prova : ");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("%d", &amp;alunos[i].prova);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alunos[i].media = (alunos[i].teste + alunos[i].prova)/2;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7347" y="1393345"/>
            <a:ext cx="7326029" cy="21796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tipo_aluno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 matricula;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nome[50];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 teste;   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  prova; 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media;    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tipo_aluno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alunos[3];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382713"/>
            <a:ext cx="8640961" cy="462111"/>
          </a:xfrm>
        </p:spPr>
        <p:txBody>
          <a:bodyPr/>
          <a:lstStyle/>
          <a:p>
            <a:pPr marL="358775" lvl="1" indent="-358775">
              <a:buFontTx/>
              <a:buChar char="•"/>
            </a:pPr>
            <a:r>
              <a:rPr lang="pt-BR" sz="1800" dirty="0"/>
              <a:t>Um </a:t>
            </a:r>
            <a:r>
              <a:rPr lang="pt-BR" sz="1800" b="1" dirty="0"/>
              <a:t>ponteiro</a:t>
            </a:r>
            <a:r>
              <a:rPr lang="pt-BR" sz="1800" dirty="0"/>
              <a:t> é uma variável cujo conteúdo é o endereço de uma posição de memória.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15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3456384" cy="4392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x = 8;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p = &amp;x;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%d \n", x, *p);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*p = 9;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%d \n", x, *p);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x = 7;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%d \n", x, *p);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716016" y="3705368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34648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5508104" y="3705368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580112" y="34648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*p</a:t>
            </a:r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195736" y="3862017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4833549" y="36884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69799" y="37122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</a:t>
            </a:r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4355976" y="1944573"/>
            <a:ext cx="3960440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4727891" y="2515883"/>
            <a:ext cx="648072" cy="2927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940424" y="222785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689074" y="251087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5AB341</a:t>
            </a:r>
          </a:p>
        </p:txBody>
      </p:sp>
      <p:sp>
        <p:nvSpPr>
          <p:cNvPr id="31" name="Retângulo 30"/>
          <p:cNvSpPr/>
          <p:nvPr/>
        </p:nvSpPr>
        <p:spPr bwMode="auto">
          <a:xfrm>
            <a:off x="5889666" y="2504008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444208" y="194457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Endereços de memória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5887691" y="2217033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5887691" y="2787033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372200" y="223260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5AB341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382100" y="251563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5AB350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382100" y="277688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5AB355</a:t>
            </a:r>
          </a:p>
        </p:txBody>
      </p:sp>
      <p:cxnSp>
        <p:nvCxnSpPr>
          <p:cNvPr id="38" name="Conector angulado 37"/>
          <p:cNvCxnSpPr>
            <a:stCxn id="30" idx="3"/>
            <a:endCxn id="33" idx="1"/>
          </p:cNvCxnSpPr>
          <p:nvPr/>
        </p:nvCxnSpPr>
        <p:spPr bwMode="auto">
          <a:xfrm flipV="1">
            <a:off x="5394716" y="2361049"/>
            <a:ext cx="492975" cy="2883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5966475" y="223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</a:t>
            </a:r>
          </a:p>
        </p:txBody>
      </p:sp>
      <p:sp>
        <p:nvSpPr>
          <p:cNvPr id="40" name="Retângulo 39"/>
          <p:cNvSpPr/>
          <p:nvPr/>
        </p:nvSpPr>
        <p:spPr bwMode="auto">
          <a:xfrm>
            <a:off x="4711660" y="4367225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5503748" y="4367225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 bwMode="auto">
          <a:xfrm>
            <a:off x="2191380" y="4523874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CaixaDeTexto 44"/>
          <p:cNvSpPr txBox="1"/>
          <p:nvPr/>
        </p:nvSpPr>
        <p:spPr>
          <a:xfrm>
            <a:off x="4829193" y="43503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9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565443" y="43740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9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4720367" y="5002956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512455" y="5002956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2200087" y="5159605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4837900" y="49860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574150" y="50098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  <p:bldP spid="40" grpId="0" animBg="1"/>
      <p:bldP spid="42" grpId="0" animBg="1"/>
      <p:bldP spid="45" grpId="0"/>
      <p:bldP spid="46" grpId="0"/>
      <p:bldP spid="47" grpId="0" animBg="1"/>
      <p:bldP spid="48" grpId="0" animBg="1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Introdução a Linguagem C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>
                <a:solidFill>
                  <a:srgbClr val="FF0000"/>
                </a:solidFill>
              </a:rPr>
              <a:t>Estrutura de Dados Compostas</a:t>
            </a:r>
          </a:p>
          <a:p>
            <a:pPr lvl="1"/>
            <a:r>
              <a:rPr lang="pt-BR" sz="2300" dirty="0">
                <a:solidFill>
                  <a:srgbClr val="FF0000"/>
                </a:solidFill>
              </a:rPr>
              <a:t>Vetores, Matrizes, Registros (</a:t>
            </a:r>
            <a:r>
              <a:rPr lang="pt-BR" sz="2300" dirty="0" err="1">
                <a:solidFill>
                  <a:srgbClr val="FF0000"/>
                </a:solidFill>
              </a:rPr>
              <a:t>Struct</a:t>
            </a:r>
            <a:r>
              <a:rPr lang="pt-BR" sz="2300" dirty="0">
                <a:solidFill>
                  <a:srgbClr val="FF0000"/>
                </a:solidFill>
              </a:rPr>
              <a:t>)</a:t>
            </a:r>
          </a:p>
          <a:p>
            <a:r>
              <a:rPr lang="pt-BR" sz="2500" dirty="0"/>
              <a:t>Modularização / Funções</a:t>
            </a:r>
          </a:p>
          <a:p>
            <a:r>
              <a:rPr lang="pt-BR" sz="2500" dirty="0"/>
              <a:t>Ponteiros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248472"/>
          </a:xfrm>
        </p:spPr>
        <p:txBody>
          <a:bodyPr/>
          <a:lstStyle/>
          <a:p>
            <a:r>
              <a:rPr lang="pt-BR" sz="2300" dirty="0"/>
              <a:t>Vetores são alocados de maneira contígua na memória.</a:t>
            </a:r>
          </a:p>
          <a:p>
            <a:endParaRPr lang="pt-BR" sz="2300" dirty="0"/>
          </a:p>
          <a:p>
            <a:r>
              <a:rPr lang="pt-BR" sz="2300" dirty="0"/>
              <a:t>São utilizados para “agrupar” diversos dados de um mesmo tipo.</a:t>
            </a:r>
          </a:p>
          <a:p>
            <a:endParaRPr lang="pt-BR" sz="2400" dirty="0"/>
          </a:p>
          <a:p>
            <a:r>
              <a:rPr lang="pt-BR" sz="2400" dirty="0"/>
              <a:t>C não faz nenhuma verificação de limites do vetores. Isto quer dizer que o programador pode avançar o espaço de memória que foi alocado.</a:t>
            </a:r>
          </a:p>
          <a:p>
            <a:endParaRPr lang="pt-BR" sz="2400" dirty="0"/>
          </a:p>
          <a:p>
            <a:r>
              <a:rPr lang="pt-BR" sz="2400" dirty="0"/>
              <a:t>O programador é responsável por manter o acesso ao vetor dentro do limite que foi criado.</a:t>
            </a:r>
            <a:endParaRPr lang="pt-BR" sz="23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Vetores</a:t>
            </a:r>
            <a:endParaRPr lang="pt-BR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248472"/>
          </a:xfrm>
        </p:spPr>
        <p:txBody>
          <a:bodyPr/>
          <a:lstStyle/>
          <a:p>
            <a:endParaRPr lang="pt-BR" sz="2500" dirty="0"/>
          </a:p>
          <a:p>
            <a:r>
              <a:rPr lang="pt-BR" sz="2500" dirty="0"/>
              <a:t>Declaração</a:t>
            </a:r>
          </a:p>
          <a:p>
            <a:pPr lvl="1">
              <a:buNone/>
            </a:pPr>
            <a:r>
              <a:rPr lang="pt-BR" sz="2000" dirty="0"/>
              <a:t>			tipo nome[tamanho];</a:t>
            </a:r>
          </a:p>
          <a:p>
            <a:pPr lvl="1">
              <a:buNone/>
            </a:pPr>
            <a:endParaRPr lang="pt-BR" sz="1800" dirty="0"/>
          </a:p>
          <a:p>
            <a:r>
              <a:rPr lang="pt-BR" sz="2500" dirty="0"/>
              <a:t>Em C, o índice do vetor começa de 0.</a:t>
            </a:r>
          </a:p>
          <a:p>
            <a:r>
              <a:rPr lang="pt-BR" sz="2500" dirty="0"/>
              <a:t>tipo: Pode ser qualquer tipo padrão ou tipo definido por uma </a:t>
            </a:r>
            <a:r>
              <a:rPr lang="pt-BR" sz="2500" dirty="0" err="1"/>
              <a:t>struct</a:t>
            </a:r>
            <a:r>
              <a:rPr lang="pt-BR" sz="2500" dirty="0"/>
              <a:t>.</a:t>
            </a:r>
          </a:p>
          <a:p>
            <a:r>
              <a:rPr lang="pt-BR" sz="2500" dirty="0"/>
              <a:t>nome: O nome que será utilizado para fazer referência ao vetor.</a:t>
            </a:r>
          </a:p>
          <a:p>
            <a:r>
              <a:rPr lang="pt-BR" sz="2500" dirty="0"/>
              <a:t>Tamanho: Varia de 0 até tamanho-1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Vetores</a:t>
            </a:r>
            <a:endParaRPr lang="pt-BR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752528"/>
          </a:xfrm>
        </p:spPr>
        <p:txBody>
          <a:bodyPr/>
          <a:lstStyle/>
          <a:p>
            <a:r>
              <a:rPr lang="pt-BR" sz="2500" dirty="0"/>
              <a:t>Declaração</a:t>
            </a:r>
          </a:p>
          <a:p>
            <a:pPr lvl="1">
              <a:buNone/>
            </a:pPr>
            <a:r>
              <a:rPr lang="pt-BR" sz="2000" dirty="0"/>
              <a:t>			tipo nome[tamanho];</a:t>
            </a:r>
          </a:p>
          <a:p>
            <a:pPr lvl="1">
              <a:buNone/>
            </a:pPr>
            <a:endParaRPr lang="pt-BR" sz="1800" dirty="0"/>
          </a:p>
          <a:p>
            <a:r>
              <a:rPr lang="pt-BR" sz="2800" dirty="0"/>
              <a:t>O espaço que um vetor ocupa na memória é calculado da seguinte maneira:</a:t>
            </a:r>
            <a:endParaRPr lang="pt-BR" sz="2500" dirty="0"/>
          </a:p>
          <a:p>
            <a:pPr lvl="1">
              <a:buNone/>
            </a:pPr>
            <a:r>
              <a:rPr lang="pt-BR" sz="2000" dirty="0"/>
              <a:t>		tamanho * (bytes ocupados por cada tipo)</a:t>
            </a:r>
          </a:p>
          <a:p>
            <a:pPr lvl="1">
              <a:buNone/>
            </a:pPr>
            <a:endParaRPr lang="pt-BR" sz="2000" dirty="0"/>
          </a:p>
          <a:p>
            <a:r>
              <a:rPr lang="pt-BR" sz="2800" dirty="0"/>
              <a:t>O operador </a:t>
            </a:r>
            <a:r>
              <a:rPr lang="pt-BR" sz="2800" b="1" dirty="0" err="1"/>
              <a:t>sizeof</a:t>
            </a:r>
            <a:r>
              <a:rPr lang="pt-BR" sz="2800" dirty="0"/>
              <a:t> retorna (em bytes) o tamanho de uma variável ou tipo. Sintaxe: </a:t>
            </a:r>
          </a:p>
          <a:p>
            <a:pPr lvl="1">
              <a:buNone/>
            </a:pPr>
            <a:r>
              <a:rPr lang="pt-BR" sz="2800" dirty="0"/>
              <a:t>	– </a:t>
            </a:r>
            <a:r>
              <a:rPr lang="pt-BR" sz="2000" dirty="0" err="1"/>
              <a:t>sizeof</a:t>
            </a:r>
            <a:r>
              <a:rPr lang="pt-BR" sz="2000" dirty="0"/>
              <a:t> </a:t>
            </a:r>
            <a:r>
              <a:rPr lang="pt-BR" sz="2000" dirty="0" err="1"/>
              <a:t>nome_variavel</a:t>
            </a:r>
            <a:endParaRPr lang="pt-BR" sz="2000" dirty="0"/>
          </a:p>
          <a:p>
            <a:pPr lvl="1">
              <a:buNone/>
            </a:pPr>
            <a:r>
              <a:rPr lang="pt-BR" sz="2000" dirty="0"/>
              <a:t>	– </a:t>
            </a:r>
            <a:r>
              <a:rPr lang="pt-BR" sz="2000" dirty="0" err="1"/>
              <a:t>sizeof</a:t>
            </a:r>
            <a:r>
              <a:rPr lang="pt-BR" sz="2000" dirty="0"/>
              <a:t> (</a:t>
            </a:r>
            <a:r>
              <a:rPr lang="pt-BR" sz="2000" dirty="0" err="1"/>
              <a:t>nome_tipo</a:t>
            </a:r>
            <a:r>
              <a:rPr lang="pt-BR" sz="20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 dirty="0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Vetores</a:t>
            </a:r>
            <a:endParaRPr lang="pt-BR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/>
              <a:t>1- Elabore um programa que leia um vetor de 10 elementos que representam 10 valores de notas (Notas com valor de 0 a 10). Calcule a média das notas e informe quantas notas estão acima da média.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2 - Leia um vetor de 10 elementos inteiros e a partir da leitura de um valor inteiro qualquer verifique se este número pertence ao vetor.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3 - Leia 2 vetores inteiros de 5 elementos e verifique se os 2 vetores contêm os mesmos elementos.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4 - Leia um vetor com n elementos inteiros, e organize os elementos em uma sequência invertida. </a:t>
            </a:r>
          </a:p>
          <a:p>
            <a:pPr marL="0" indent="0">
              <a:buNone/>
            </a:pPr>
            <a:endParaRPr lang="pt-BR" sz="1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8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37340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3990503"/>
          </a:xfrm>
        </p:spPr>
        <p:txBody>
          <a:bodyPr/>
          <a:lstStyle/>
          <a:p>
            <a:r>
              <a:rPr lang="pt-BR" sz="2200" dirty="0"/>
              <a:t>Vetores são chamados de Matrizes Unidimensionais.</a:t>
            </a:r>
          </a:p>
          <a:p>
            <a:r>
              <a:rPr lang="pt-BR" sz="2200" dirty="0"/>
              <a:t>Uma Matriz é uma estrutura com 2 ou mais dimensões, capaz de armazenar dados de um mesmo tipo.</a:t>
            </a:r>
          </a:p>
          <a:p>
            <a:r>
              <a:rPr lang="pt-BR" sz="2200" dirty="0"/>
              <a:t>A declaração de uma Matriz bidimensional é parecida com a declaração de um Vetor.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200" dirty="0"/>
              <a:t> Exemplos 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91680" y="3377964"/>
            <a:ext cx="63104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err="1"/>
              <a:t>tipo_da_variavel</a:t>
            </a:r>
            <a:r>
              <a:rPr lang="pt-BR" sz="1800" dirty="0"/>
              <a:t>   </a:t>
            </a:r>
            <a:r>
              <a:rPr lang="pt-BR" sz="1800" dirty="0" err="1"/>
              <a:t>nome_da_matriz</a:t>
            </a:r>
            <a:r>
              <a:rPr lang="pt-BR" sz="1800" dirty="0"/>
              <a:t> [</a:t>
            </a:r>
            <a:r>
              <a:rPr lang="pt-BR" sz="1800" dirty="0" err="1"/>
              <a:t>num_linhas</a:t>
            </a:r>
            <a:r>
              <a:rPr lang="pt-BR" sz="1800" dirty="0"/>
              <a:t>][</a:t>
            </a:r>
            <a:r>
              <a:rPr lang="pt-BR" sz="1800" dirty="0" err="1"/>
              <a:t>num_colunas</a:t>
            </a:r>
            <a:r>
              <a:rPr lang="pt-BR" sz="1800" dirty="0"/>
              <a:t>];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91680" y="4676455"/>
            <a:ext cx="63104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err="1"/>
              <a:t>int</a:t>
            </a:r>
            <a:r>
              <a:rPr lang="pt-BR" sz="1800" dirty="0"/>
              <a:t>   </a:t>
            </a:r>
            <a:r>
              <a:rPr lang="pt-BR" sz="1800" dirty="0" err="1"/>
              <a:t>matInt</a:t>
            </a:r>
            <a:r>
              <a:rPr lang="pt-BR" sz="1800" dirty="0"/>
              <a:t> [6][2]; </a:t>
            </a:r>
          </a:p>
          <a:p>
            <a:r>
              <a:rPr lang="pt-BR" sz="1800" dirty="0" err="1"/>
              <a:t>float</a:t>
            </a:r>
            <a:r>
              <a:rPr lang="pt-BR" sz="1800" dirty="0"/>
              <a:t> </a:t>
            </a:r>
            <a:r>
              <a:rPr lang="pt-BR" sz="1800" dirty="0" err="1"/>
              <a:t>matReal</a:t>
            </a:r>
            <a:r>
              <a:rPr lang="pt-BR" sz="1800" dirty="0"/>
              <a:t> [5][7];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8A1214D237C45BA0F8165A097D4EC" ma:contentTypeVersion="2" ma:contentTypeDescription="Crie um novo documento." ma:contentTypeScope="" ma:versionID="7539d0a74678a8bacccafd7be4c1bb97">
  <xsd:schema xmlns:xsd="http://www.w3.org/2001/XMLSchema" xmlns:xs="http://www.w3.org/2001/XMLSchema" xmlns:p="http://schemas.microsoft.com/office/2006/metadata/properties" xmlns:ns2="d0e03669-467a-489f-be0c-ba4d35b0c0cc" targetNamespace="http://schemas.microsoft.com/office/2006/metadata/properties" ma:root="true" ma:fieldsID="0ae03b24dde8149ea604245a5373ae89" ns2:_="">
    <xsd:import namespace="d0e03669-467a-489f-be0c-ba4d35b0c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03669-467a-489f-be0c-ba4d35b0c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4A6D7-F731-49AE-A8D2-17109CFAE70E}"/>
</file>

<file path=customXml/itemProps2.xml><?xml version="1.0" encoding="utf-8"?>
<ds:datastoreItem xmlns:ds="http://schemas.openxmlformats.org/officeDocument/2006/customXml" ds:itemID="{5A86D4FF-C680-4B8F-8CC1-4F7449129C6E}"/>
</file>

<file path=customXml/itemProps3.xml><?xml version="1.0" encoding="utf-8"?>
<ds:datastoreItem xmlns:ds="http://schemas.openxmlformats.org/officeDocument/2006/customXml" ds:itemID="{CFEE4725-B4CE-4477-A9C1-A3D521B833DF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14343</TotalTime>
  <Words>1312</Words>
  <Application>Microsoft Office PowerPoint</Application>
  <PresentationFormat>Apresentação na tela (4:3)</PresentationFormat>
  <Paragraphs>231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Courier New</vt:lpstr>
      <vt:lpstr>Freestyle Script</vt:lpstr>
      <vt:lpstr>Times New Roman</vt:lpstr>
      <vt:lpstr>Wingdings</vt:lpstr>
      <vt:lpstr>ApresentaçãoGrafos</vt:lpstr>
      <vt:lpstr>Sistemas de Informação</vt:lpstr>
      <vt:lpstr>Objetivo</vt:lpstr>
      <vt:lpstr>Conteúdo</vt:lpstr>
      <vt:lpstr>Ferramentas para Prática</vt:lpstr>
      <vt:lpstr>Vetores</vt:lpstr>
      <vt:lpstr>Vetores</vt:lpstr>
      <vt:lpstr>Vetores</vt:lpstr>
      <vt:lpstr>Atividades</vt:lpstr>
      <vt:lpstr>Matriz </vt:lpstr>
      <vt:lpstr>Matriz </vt:lpstr>
      <vt:lpstr>Matriz </vt:lpstr>
      <vt:lpstr>Registro</vt:lpstr>
      <vt:lpstr>Registro</vt:lpstr>
      <vt:lpstr>Vetor de Registros</vt:lpstr>
      <vt:lpstr>Ponteiros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Fundamentos de Lógica de Programação</dc:title>
  <dc:creator>Carlos</dc:creator>
  <cp:lastModifiedBy>Carlos Helano Nascimento</cp:lastModifiedBy>
  <cp:revision>546</cp:revision>
  <cp:lastPrinted>2001-03-30T16:47:24Z</cp:lastPrinted>
  <dcterms:created xsi:type="dcterms:W3CDTF">2011-07-24T13:09:15Z</dcterms:created>
  <dcterms:modified xsi:type="dcterms:W3CDTF">2021-05-10T19:04:37Z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0x0101008D88A1214D237C45BA0F8165A097D4EC</vt:lpwstr>
  </property>
</Properties>
</file>