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475" r:id="rId2"/>
    <p:sldId id="476" r:id="rId3"/>
    <p:sldId id="477" r:id="rId4"/>
    <p:sldId id="557" r:id="rId5"/>
    <p:sldId id="563" r:id="rId6"/>
    <p:sldId id="572" r:id="rId7"/>
    <p:sldId id="566" r:id="rId8"/>
    <p:sldId id="573" r:id="rId9"/>
    <p:sldId id="574" r:id="rId10"/>
    <p:sldId id="565" r:id="rId11"/>
    <p:sldId id="567" r:id="rId12"/>
    <p:sldId id="568" r:id="rId13"/>
    <p:sldId id="569" r:id="rId14"/>
    <p:sldId id="575" r:id="rId15"/>
    <p:sldId id="576" r:id="rId16"/>
    <p:sldId id="577" r:id="rId17"/>
    <p:sldId id="570" r:id="rId18"/>
    <p:sldId id="571" r:id="rId19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89" autoAdjust="0"/>
    <p:restoredTop sz="94660" autoAdjust="0"/>
  </p:normalViewPr>
  <p:slideViewPr>
    <p:cSldViewPr>
      <p:cViewPr varScale="1">
        <p:scale>
          <a:sx n="72" d="100"/>
          <a:sy n="72" d="100"/>
        </p:scale>
        <p:origin x="162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23928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0" d="100"/>
          <a:sy n="60" d="100"/>
        </p:scale>
        <p:origin x="-2490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47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7" y="0"/>
            <a:ext cx="3076363" cy="47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34767"/>
            <a:ext cx="3076363" cy="47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7" y="9734767"/>
            <a:ext cx="3076363" cy="47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A0917176-E98B-4FE0-8AE8-12DBB23852D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48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2141"/>
            <a:ext cx="5206153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0"/>
            <a:r>
              <a:rPr lang="en-US" noProof="0"/>
              <a:t>Segundo nível</a:t>
            </a:r>
          </a:p>
          <a:p>
            <a:pPr lvl="0"/>
            <a:r>
              <a:rPr lang="en-US" noProof="0"/>
              <a:t>Terceiro nível</a:t>
            </a:r>
          </a:p>
          <a:p>
            <a:pPr lvl="0"/>
            <a:r>
              <a:rPr lang="en-US" noProof="0"/>
              <a:t>Quarto nível</a:t>
            </a:r>
          </a:p>
          <a:p>
            <a:pPr lvl="0"/>
            <a:r>
              <a:rPr lang="en-US" noProof="0"/>
              <a:t>Quinto nível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534"/>
            <a:ext cx="3076363" cy="5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534"/>
            <a:ext cx="3076363" cy="5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7AE581EC-CA75-48E0-9941-8CD17E357E4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42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149F10-AD6F-41D0-8460-5CEC41D75BF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638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617538" y="881063"/>
            <a:ext cx="8218487" cy="3175"/>
          </a:xfrm>
          <a:prstGeom prst="line">
            <a:avLst/>
          </a:prstGeom>
          <a:noFill/>
          <a:ln w="36000">
            <a:solidFill>
              <a:srgbClr val="263E6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31825" y="6292850"/>
            <a:ext cx="8218488" cy="0"/>
          </a:xfrm>
          <a:prstGeom prst="line">
            <a:avLst/>
          </a:prstGeom>
          <a:noFill/>
          <a:ln w="36068">
            <a:solidFill>
              <a:srgbClr val="263E6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770313" y="3770313"/>
            <a:ext cx="5065712" cy="0"/>
          </a:xfrm>
          <a:prstGeom prst="line">
            <a:avLst/>
          </a:prstGeom>
          <a:noFill/>
          <a:ln w="36000">
            <a:solidFill>
              <a:srgbClr val="263E6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84213" y="6378575"/>
            <a:ext cx="8083550" cy="219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412750" eaLnBrk="1">
              <a:lnSpc>
                <a:spcPct val="96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11163" algn="l"/>
                <a:tab pos="823913" algn="l"/>
                <a:tab pos="1235075" algn="l"/>
                <a:tab pos="1649413" algn="l"/>
                <a:tab pos="2060575" algn="l"/>
                <a:tab pos="2473325" algn="l"/>
                <a:tab pos="2886075" algn="l"/>
                <a:tab pos="3298825" algn="l"/>
                <a:tab pos="3711575" algn="l"/>
                <a:tab pos="4121150" algn="l"/>
                <a:tab pos="4533900" algn="l"/>
                <a:tab pos="4948238" algn="l"/>
                <a:tab pos="5362575" algn="l"/>
                <a:tab pos="5772150" algn="l"/>
                <a:tab pos="6183313" algn="l"/>
                <a:tab pos="6599238" algn="l"/>
                <a:tab pos="7005638" algn="l"/>
                <a:tab pos="7421563" algn="l"/>
                <a:tab pos="7834313" algn="l"/>
                <a:tab pos="8247063" algn="l"/>
                <a:tab pos="8639175" algn="l"/>
              </a:tabLst>
              <a:defRPr/>
            </a:pPr>
            <a:r>
              <a:rPr lang="en-GB" sz="150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UNIFACS – Universidade Salvador	      Prof. Carlos Helano	Email:carloshelano@unifacs.br		</a:t>
            </a:r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79875" y="1077913"/>
            <a:ext cx="4378325" cy="2522537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81463"/>
            <a:ext cx="6400800" cy="1828800"/>
          </a:xfrm>
        </p:spPr>
        <p:txBody>
          <a:bodyPr/>
          <a:lstStyle>
            <a:lvl1pPr marL="0" indent="0" algn="ctr">
              <a:buFontTx/>
              <a:buNone/>
              <a:defRPr sz="2900"/>
            </a:lvl1pPr>
          </a:lstStyle>
          <a:p>
            <a:r>
              <a:rPr lang="pt-BR"/>
              <a:t>Clique para editar o estilo do subtítulo mestre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060848"/>
            <a:ext cx="3796507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BA4BC815-EC47-4A04-B03C-2774D89B48D3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75450" y="293688"/>
            <a:ext cx="2046288" cy="5995987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1825" y="293688"/>
            <a:ext cx="5991225" cy="5995987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47E41EA2-967A-4685-9380-C02E84E86338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2138" y="293688"/>
            <a:ext cx="6959600" cy="98107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31825" y="1382713"/>
            <a:ext cx="4017963" cy="49069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02188" y="1382713"/>
            <a:ext cx="4019550" cy="49069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7533F0B1-4763-4D64-8391-9742880322CD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42C55EC7-BC71-4132-A267-F4095F3A74E7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1825" y="1382713"/>
            <a:ext cx="4017963" cy="4906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02188" y="1382713"/>
            <a:ext cx="4019550" cy="4906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FBDF332C-6E65-432C-9BB4-306373DD8A35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E59C2DC3-22EB-4A3B-90A6-BB1685FB9E09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100C21D8-DA25-4465-9E7D-B8FFFF9DEF49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73AAB6B0-33F3-4192-BEE3-5D8658FF87BB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C44A381C-00E0-4B43-A734-2A5A2B28DC18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EA4844F1-4CD1-43EE-97AD-1456F08B012A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62138" y="293688"/>
            <a:ext cx="69596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1382713"/>
            <a:ext cx="8189913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Quarto nível</a:t>
            </a:r>
          </a:p>
          <a:p>
            <a:pPr lvl="3"/>
            <a:endParaRPr lang="pt-BR" dirty="0"/>
          </a:p>
        </p:txBody>
      </p:sp>
      <p:sp>
        <p:nvSpPr>
          <p:cNvPr id="34406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1825" y="6292850"/>
            <a:ext cx="2897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440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48075" y="63023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/>
            </a:lvl1pPr>
          </a:lstStyle>
          <a:p>
            <a:pPr>
              <a:defRPr/>
            </a:pPr>
            <a:r>
              <a:rPr lang="pt-BR"/>
              <a:t>– </a:t>
            </a:r>
            <a:fld id="{49714766-8CE4-47CA-9E46-BC180DAB27C6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  <p:sp>
        <p:nvSpPr>
          <p:cNvPr id="344070" name="Line 6"/>
          <p:cNvSpPr>
            <a:spLocks noChangeShapeType="1"/>
          </p:cNvSpPr>
          <p:nvPr/>
        </p:nvSpPr>
        <p:spPr bwMode="auto">
          <a:xfrm>
            <a:off x="617538" y="1370013"/>
            <a:ext cx="8218487" cy="3175"/>
          </a:xfrm>
          <a:prstGeom prst="line">
            <a:avLst/>
          </a:prstGeom>
          <a:noFill/>
          <a:ln w="36000">
            <a:solidFill>
              <a:srgbClr val="263E6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44071" name="Line 7"/>
          <p:cNvSpPr>
            <a:spLocks noChangeShapeType="1"/>
          </p:cNvSpPr>
          <p:nvPr/>
        </p:nvSpPr>
        <p:spPr bwMode="auto">
          <a:xfrm>
            <a:off x="617538" y="6292850"/>
            <a:ext cx="8218487" cy="1588"/>
          </a:xfrm>
          <a:prstGeom prst="line">
            <a:avLst/>
          </a:prstGeom>
          <a:noFill/>
          <a:ln w="36000">
            <a:solidFill>
              <a:srgbClr val="263E6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7126288" y="6456363"/>
            <a:ext cx="17097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12750" eaLnBrk="1">
              <a:lnSpc>
                <a:spcPct val="96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11163" algn="l"/>
                <a:tab pos="823913" algn="l"/>
                <a:tab pos="1235075" algn="l"/>
                <a:tab pos="1649413" algn="l"/>
                <a:tab pos="2060575" algn="l"/>
                <a:tab pos="2473325" algn="l"/>
                <a:tab pos="2886075" algn="l"/>
                <a:tab pos="3298825" algn="l"/>
                <a:tab pos="3711575" algn="l"/>
                <a:tab pos="4121150" algn="l"/>
                <a:tab pos="4533900" algn="l"/>
                <a:tab pos="4948238" algn="l"/>
                <a:tab pos="5362575" algn="l"/>
                <a:tab pos="5772150" algn="l"/>
                <a:tab pos="6183313" algn="l"/>
                <a:tab pos="6599238" algn="l"/>
                <a:tab pos="7005638" algn="l"/>
                <a:tab pos="7421563" algn="l"/>
                <a:tab pos="7834313" algn="l"/>
                <a:tab pos="8247063" algn="l"/>
                <a:tab pos="8639175" algn="l"/>
              </a:tabLst>
              <a:defRPr/>
            </a:pPr>
            <a:r>
              <a:rPr lang="en-GB" sz="15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www.unifacs.br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9552" y="188640"/>
            <a:ext cx="864096" cy="916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89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  <p:sldLayoutId id="2147484288" r:id="rId12"/>
  </p:sldLayoutIdLst>
  <p:hf hdr="0" ftr="0" dt="0"/>
  <p:txStyles>
    <p:titleStyle>
      <a:lvl1pPr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+mj-lt"/>
          <a:ea typeface="+mj-ea"/>
          <a:cs typeface="+mj-cs"/>
        </a:defRPr>
      </a:lvl1pPr>
      <a:lvl2pPr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2pPr>
      <a:lvl3pPr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3pPr>
      <a:lvl4pPr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4pPr>
      <a:lvl5pPr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5pPr>
      <a:lvl6pPr marL="457200"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6pPr>
      <a:lvl7pPr marL="914400"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7pPr>
      <a:lvl8pPr marL="1371600"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8pPr>
      <a:lvl9pPr marL="1828800"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9pPr>
    </p:titleStyle>
    <p:bodyStyle>
      <a:lvl1pPr marL="358775" indent="-358775" algn="l" defTabSz="957263" rtl="0" eaLnBrk="1" fontAlgn="base" hangingPunct="1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98450" algn="l" defTabSz="957263" rtl="0" eaLnBrk="1" fontAlgn="base" hangingPunct="1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</a:defRPr>
      </a:lvl2pPr>
      <a:lvl3pPr marL="1196975" indent="-239713" algn="l" defTabSz="957263" rtl="0" eaLnBrk="1" fontAlgn="base" hangingPunct="1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76400" indent="-239713" algn="l" defTabSz="957263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542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Freestyle Script" pitchFamily="66" charset="0"/>
        </a:defRPr>
      </a:lvl5pPr>
      <a:lvl6pPr marL="26114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Freestyle Script" pitchFamily="66" charset="0"/>
        </a:defRPr>
      </a:lvl6pPr>
      <a:lvl7pPr marL="30686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Freestyle Script" pitchFamily="66" charset="0"/>
        </a:defRPr>
      </a:lvl7pPr>
      <a:lvl8pPr marL="35258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Freestyle Script" pitchFamily="66" charset="0"/>
        </a:defRPr>
      </a:lvl8pPr>
      <a:lvl9pPr marL="39830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Freestyle Script" pitchFamily="66" charset="0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LP  – </a:t>
            </a:r>
            <a:r>
              <a:rPr lang="pt-BR"/>
              <a:t>Linguagem de Programação</a:t>
            </a:r>
            <a:endParaRPr lang="pt-BR" dirty="0"/>
          </a:p>
        </p:txBody>
      </p:sp>
      <p:sp>
        <p:nvSpPr>
          <p:cNvPr id="3075" name="Rectangle 1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pt-BR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1" y="1382713"/>
            <a:ext cx="3816424" cy="2046287"/>
          </a:xfrm>
        </p:spPr>
        <p:txBody>
          <a:bodyPr/>
          <a:lstStyle/>
          <a:p>
            <a:r>
              <a:rPr lang="pt-BR" sz="2000" dirty="0"/>
              <a:t>O resultado gerado pela função é retornado ao programa que a chamou</a:t>
            </a:r>
          </a:p>
          <a:p>
            <a:pPr lvl="1"/>
            <a:r>
              <a:rPr lang="pt-BR" sz="1800" b="1" dirty="0" err="1"/>
              <a:t>return</a:t>
            </a:r>
            <a:r>
              <a:rPr lang="pt-BR" sz="1800" b="1" dirty="0"/>
              <a:t>(total);</a:t>
            </a:r>
          </a:p>
          <a:p>
            <a:pPr lvl="1"/>
            <a:endParaRPr lang="pt-BR" sz="1500" dirty="0"/>
          </a:p>
          <a:p>
            <a:r>
              <a:rPr lang="pt-BR" sz="2000" dirty="0"/>
              <a:t>Na declaração da função é indicado o tipo de dado que será retornado</a:t>
            </a:r>
          </a:p>
          <a:p>
            <a:pPr lvl="1"/>
            <a:r>
              <a:rPr lang="pt-BR" sz="1800" b="1" dirty="0" err="1"/>
              <a:t>int</a:t>
            </a:r>
            <a:r>
              <a:rPr lang="pt-BR" sz="1800" b="1" dirty="0"/>
              <a:t> soma (</a:t>
            </a:r>
            <a:r>
              <a:rPr lang="pt-BR" sz="1800" b="1" dirty="0" err="1"/>
              <a:t>int</a:t>
            </a:r>
            <a:r>
              <a:rPr lang="pt-BR" sz="1800" b="1" dirty="0"/>
              <a:t> x, </a:t>
            </a:r>
            <a:r>
              <a:rPr lang="pt-BR" sz="1800" b="1" dirty="0" err="1"/>
              <a:t>int</a:t>
            </a:r>
            <a:r>
              <a:rPr lang="pt-BR" sz="1800" b="1" dirty="0"/>
              <a:t> y)</a:t>
            </a:r>
          </a:p>
          <a:p>
            <a:pPr lvl="1"/>
            <a:endParaRPr lang="pt-BR" sz="1500" b="1" dirty="0"/>
          </a:p>
          <a:p>
            <a:r>
              <a:rPr lang="pt-BR" sz="2000" dirty="0"/>
              <a:t>O tipo </a:t>
            </a:r>
            <a:r>
              <a:rPr lang="pt-BR" sz="2000" dirty="0" err="1"/>
              <a:t>void</a:t>
            </a:r>
            <a:r>
              <a:rPr lang="pt-BR" sz="2000" dirty="0"/>
              <a:t> indica que a função não retorna nenhum valor</a:t>
            </a:r>
          </a:p>
          <a:p>
            <a:pPr lvl="1"/>
            <a:r>
              <a:rPr lang="pt-BR" sz="1800" b="1" dirty="0" err="1"/>
              <a:t>void</a:t>
            </a:r>
            <a:r>
              <a:rPr lang="pt-BR" sz="1800" b="1" dirty="0"/>
              <a:t> </a:t>
            </a:r>
            <a:r>
              <a:rPr lang="pt-BR" sz="1800" b="1" dirty="0" err="1"/>
              <a:t>calc</a:t>
            </a:r>
            <a:r>
              <a:rPr lang="pt-BR" sz="1800" b="1" dirty="0"/>
              <a:t>(</a:t>
            </a:r>
            <a:r>
              <a:rPr lang="pt-BR" sz="1800" b="1" dirty="0" err="1"/>
              <a:t>int</a:t>
            </a:r>
            <a:r>
              <a:rPr lang="pt-BR" sz="1800" b="1" dirty="0"/>
              <a:t> w)</a:t>
            </a:r>
          </a:p>
          <a:p>
            <a:pPr lvl="1"/>
            <a:r>
              <a:rPr lang="pt-BR" sz="1800" dirty="0"/>
              <a:t>Neste caso dizemos que esta função é uma </a:t>
            </a:r>
            <a:r>
              <a:rPr lang="pt-BR" sz="1800" b="1" dirty="0" err="1"/>
              <a:t>procedure</a:t>
            </a:r>
            <a:r>
              <a:rPr lang="pt-BR" sz="1800" b="1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10</a:t>
            </a:fld>
            <a:r>
              <a:rPr lang="pt-BR"/>
              <a:t> –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331639" y="293688"/>
            <a:ext cx="7344815" cy="981075"/>
          </a:xfrm>
        </p:spPr>
        <p:txBody>
          <a:bodyPr/>
          <a:lstStyle/>
          <a:p>
            <a:r>
              <a:rPr lang="pt-BR" dirty="0"/>
              <a:t>Função – Retorno de uma função</a:t>
            </a:r>
            <a:endParaRPr lang="pt-BR" sz="3600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139952" y="1484784"/>
            <a:ext cx="4752528" cy="467926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0" eaLnBrk="1" hangingPunct="1">
              <a:spcAft>
                <a:spcPts val="0"/>
              </a:spcAft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soma (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y);</a:t>
            </a:r>
          </a:p>
          <a:p>
            <a:pPr lvl="0" eaLnBrk="1" hangingPunct="1">
              <a:spcAft>
                <a:spcPts val="0"/>
              </a:spcAft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a = 2;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b = 3;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t = soma(a, b);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("%d \n",t);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system("pause");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soma (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total;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total = x + y;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(total);  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948264" y="5517232"/>
            <a:ext cx="1890261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pt-BR" sz="1800" dirty="0"/>
              <a:t>Retorno da função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084168" y="4509120"/>
            <a:ext cx="268362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pt-BR" sz="1800" dirty="0"/>
              <a:t>Tipo retornado pela função</a:t>
            </a:r>
          </a:p>
        </p:txBody>
      </p:sp>
      <p:sp>
        <p:nvSpPr>
          <p:cNvPr id="11" name="Elipse 10"/>
          <p:cNvSpPr/>
          <p:nvPr/>
        </p:nvSpPr>
        <p:spPr bwMode="auto">
          <a:xfrm>
            <a:off x="4139952" y="4869160"/>
            <a:ext cx="504056" cy="2880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ipse 11"/>
          <p:cNvSpPr/>
          <p:nvPr/>
        </p:nvSpPr>
        <p:spPr bwMode="auto">
          <a:xfrm>
            <a:off x="4375732" y="5733256"/>
            <a:ext cx="1728192" cy="36004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Conector de seta reta 13"/>
          <p:cNvCxnSpPr>
            <a:stCxn id="10" idx="1"/>
            <a:endCxn id="11" idx="7"/>
          </p:cNvCxnSpPr>
          <p:nvPr/>
        </p:nvCxnSpPr>
        <p:spPr bwMode="auto">
          <a:xfrm flipH="1">
            <a:off x="4570191" y="4693786"/>
            <a:ext cx="1513977" cy="2175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Conector de seta reta 15"/>
          <p:cNvCxnSpPr>
            <a:stCxn id="9" idx="1"/>
            <a:endCxn id="12" idx="6"/>
          </p:cNvCxnSpPr>
          <p:nvPr/>
        </p:nvCxnSpPr>
        <p:spPr bwMode="auto">
          <a:xfrm flipH="1">
            <a:off x="6103924" y="5701898"/>
            <a:ext cx="844340" cy="2113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412776"/>
            <a:ext cx="3384376" cy="750143"/>
          </a:xfrm>
        </p:spPr>
        <p:txBody>
          <a:bodyPr/>
          <a:lstStyle/>
          <a:p>
            <a:r>
              <a:rPr lang="pt-BR" sz="2000" dirty="0"/>
              <a:t>Passagem de Parâmetro </a:t>
            </a:r>
            <a:r>
              <a:rPr lang="pt-BR" sz="2000" b="1" dirty="0"/>
              <a:t>por Valor</a:t>
            </a:r>
          </a:p>
          <a:p>
            <a:pPr lvl="1"/>
            <a:endParaRPr lang="pt-BR" sz="1500" b="1" dirty="0"/>
          </a:p>
          <a:p>
            <a:pPr lvl="1"/>
            <a:endParaRPr lang="pt-BR" sz="1500" dirty="0"/>
          </a:p>
          <a:p>
            <a:pPr lvl="1"/>
            <a:endParaRPr lang="pt-BR" sz="15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11</a:t>
            </a:fld>
            <a:r>
              <a:rPr lang="pt-BR"/>
              <a:t> –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331639" y="293688"/>
            <a:ext cx="7344815" cy="981075"/>
          </a:xfrm>
        </p:spPr>
        <p:txBody>
          <a:bodyPr/>
          <a:lstStyle/>
          <a:p>
            <a:r>
              <a:rPr lang="pt-BR" dirty="0"/>
              <a:t>Tipos de Passagem de Parâmetros</a:t>
            </a:r>
            <a:endParaRPr lang="pt-BR" sz="3600" dirty="0"/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3917880" y="1400036"/>
            <a:ext cx="5139018" cy="49092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0" eaLnBrk="1" hangingPunct="1">
              <a:spcAft>
                <a:spcPts val="0"/>
              </a:spcAft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contador_por_valor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x);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x = 2;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contador_por_valor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(x);</a:t>
            </a:r>
          </a:p>
          <a:p>
            <a:pPr lvl="0" eaLnBrk="1" hangingPunct="1">
              <a:spcAft>
                <a:spcPts val="0"/>
              </a:spcAft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("\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nValor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na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funcao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() \n");  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("%d \n",x);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system("pause");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contador_por_valor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x)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("\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nValores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da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funcao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por valor \n");  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(x &lt; 10)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("%d ",x);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x++;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}  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0" eaLnBrk="1" hangingPunct="1">
              <a:spcAft>
                <a:spcPts val="0"/>
              </a:spcAft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26" y="2492896"/>
            <a:ext cx="3437039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eta para a direita 16"/>
          <p:cNvSpPr/>
          <p:nvPr/>
        </p:nvSpPr>
        <p:spPr bwMode="auto">
          <a:xfrm rot="10800000">
            <a:off x="3551471" y="2924944"/>
            <a:ext cx="360040" cy="144016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412776"/>
            <a:ext cx="3384376" cy="750143"/>
          </a:xfrm>
        </p:spPr>
        <p:txBody>
          <a:bodyPr/>
          <a:lstStyle/>
          <a:p>
            <a:r>
              <a:rPr lang="pt-BR" sz="2000" dirty="0"/>
              <a:t>Passagem de Parâmetro </a:t>
            </a:r>
            <a:r>
              <a:rPr lang="pt-BR" sz="2000" b="1" dirty="0"/>
              <a:t>por Referência</a:t>
            </a:r>
          </a:p>
          <a:p>
            <a:pPr lvl="1"/>
            <a:endParaRPr lang="pt-BR" sz="1500" b="1" dirty="0"/>
          </a:p>
          <a:p>
            <a:pPr lvl="1"/>
            <a:endParaRPr lang="pt-BR" sz="1500" dirty="0"/>
          </a:p>
          <a:p>
            <a:pPr lvl="1"/>
            <a:endParaRPr lang="pt-BR" sz="15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12</a:t>
            </a:fld>
            <a:r>
              <a:rPr lang="pt-BR"/>
              <a:t> –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331639" y="293688"/>
            <a:ext cx="7344815" cy="981075"/>
          </a:xfrm>
        </p:spPr>
        <p:txBody>
          <a:bodyPr/>
          <a:lstStyle/>
          <a:p>
            <a:r>
              <a:rPr lang="pt-BR" dirty="0"/>
              <a:t>Tipos de Passagem de Parâmetros</a:t>
            </a:r>
            <a:endParaRPr lang="pt-BR" sz="3600" dirty="0"/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3707904" y="1400036"/>
            <a:ext cx="5348994" cy="49092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0" eaLnBrk="1" hangingPunct="1">
              <a:spcAft>
                <a:spcPts val="0"/>
              </a:spcAft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contador_por_ref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*x);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x = 2;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contador_por_ref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(&amp;x);</a:t>
            </a:r>
          </a:p>
          <a:p>
            <a:pPr lvl="0" eaLnBrk="1" hangingPunct="1">
              <a:spcAft>
                <a:spcPts val="0"/>
              </a:spcAft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("\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nValor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na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funcao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() \n");  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("%d \n",x);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system("pause");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contador_por_ref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*x)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("\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nValores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da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funcao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por referencia \n");  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(*x &lt; 10)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("%d ",*x);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(*x)++;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}  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0" eaLnBrk="1" hangingPunct="1">
              <a:spcAft>
                <a:spcPts val="0"/>
              </a:spcAft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eta para a direita 16"/>
          <p:cNvSpPr/>
          <p:nvPr/>
        </p:nvSpPr>
        <p:spPr bwMode="auto">
          <a:xfrm rot="10800000">
            <a:off x="3368589" y="2924944"/>
            <a:ext cx="360040" cy="144016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84984"/>
            <a:ext cx="3638235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382713"/>
            <a:ext cx="8640961" cy="462111"/>
          </a:xfrm>
        </p:spPr>
        <p:txBody>
          <a:bodyPr/>
          <a:lstStyle/>
          <a:p>
            <a:pPr marL="358775" lvl="1" indent="-358775">
              <a:buFontTx/>
              <a:buChar char="•"/>
            </a:pPr>
            <a:r>
              <a:rPr lang="pt-BR" sz="1800" dirty="0"/>
              <a:t>Um </a:t>
            </a:r>
            <a:r>
              <a:rPr lang="pt-BR" sz="1800" b="1" dirty="0"/>
              <a:t>ponteiro</a:t>
            </a:r>
            <a:r>
              <a:rPr lang="pt-BR" sz="1800" dirty="0"/>
              <a:t> é uma variável cujo conteúdo é o endereço de uma posição de memória.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13</a:t>
            </a:fld>
            <a:r>
              <a:rPr lang="pt-BR"/>
              <a:t> –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870167" y="1772816"/>
            <a:ext cx="3209985" cy="43924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0" eaLnBrk="1" hangingPunct="1">
              <a:spcAft>
                <a:spcPts val="0"/>
              </a:spcAft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*p;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x = 8;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p = &amp;x;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("%d %d \n", x, *p);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*p = 9;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("%d %d \n", x, *p);</a:t>
            </a:r>
          </a:p>
          <a:p>
            <a:pPr lvl="0" eaLnBrk="1" hangingPunct="1">
              <a:spcAft>
                <a:spcPts val="0"/>
              </a:spcAft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x = 7;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("%d %d \n", x, *p);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system("pause");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0" eaLnBrk="1" hangingPunct="1">
              <a:spcAft>
                <a:spcPts val="0"/>
              </a:spcAft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tângulo 5"/>
          <p:cNvSpPr/>
          <p:nvPr/>
        </p:nvSpPr>
        <p:spPr bwMode="auto">
          <a:xfrm>
            <a:off x="6385784" y="3705368"/>
            <a:ext cx="504056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497548" y="346483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x</a:t>
            </a:r>
          </a:p>
        </p:txBody>
      </p:sp>
      <p:sp>
        <p:nvSpPr>
          <p:cNvPr id="8" name="Retângulo 7"/>
          <p:cNvSpPr/>
          <p:nvPr/>
        </p:nvSpPr>
        <p:spPr bwMode="auto">
          <a:xfrm>
            <a:off x="7177872" y="3705368"/>
            <a:ext cx="504056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289636" y="346483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*p</a:t>
            </a:r>
          </a:p>
        </p:txBody>
      </p:sp>
      <p:cxnSp>
        <p:nvCxnSpPr>
          <p:cNvPr id="10" name="Conector de seta reta 9"/>
          <p:cNvCxnSpPr/>
          <p:nvPr/>
        </p:nvCxnSpPr>
        <p:spPr bwMode="auto">
          <a:xfrm>
            <a:off x="4117288" y="3862017"/>
            <a:ext cx="21602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CaixaDeTexto 10"/>
          <p:cNvSpPr txBox="1"/>
          <p:nvPr/>
        </p:nvSpPr>
        <p:spPr>
          <a:xfrm>
            <a:off x="6503317" y="368848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8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39567" y="371223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8</a:t>
            </a:r>
          </a:p>
        </p:txBody>
      </p:sp>
      <p:sp>
        <p:nvSpPr>
          <p:cNvPr id="27" name="Retângulo de cantos arredondados 26"/>
          <p:cNvSpPr/>
          <p:nvPr/>
        </p:nvSpPr>
        <p:spPr bwMode="auto">
          <a:xfrm>
            <a:off x="6146828" y="1944573"/>
            <a:ext cx="2856515" cy="122413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tângulo 27"/>
          <p:cNvSpPr/>
          <p:nvPr/>
        </p:nvSpPr>
        <p:spPr bwMode="auto">
          <a:xfrm>
            <a:off x="6251882" y="2515883"/>
            <a:ext cx="648072" cy="29278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6464415" y="222785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6213065" y="2510876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5AB341</a:t>
            </a:r>
          </a:p>
        </p:txBody>
      </p:sp>
      <p:sp>
        <p:nvSpPr>
          <p:cNvPr id="31" name="Retângulo 30"/>
          <p:cNvSpPr/>
          <p:nvPr/>
        </p:nvSpPr>
        <p:spPr bwMode="auto">
          <a:xfrm>
            <a:off x="7413657" y="2504008"/>
            <a:ext cx="504056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7371856" y="1944573"/>
            <a:ext cx="1600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Endereços de memória</a:t>
            </a:r>
          </a:p>
        </p:txBody>
      </p:sp>
      <p:sp>
        <p:nvSpPr>
          <p:cNvPr id="33" name="Retângulo 32"/>
          <p:cNvSpPr/>
          <p:nvPr/>
        </p:nvSpPr>
        <p:spPr bwMode="auto">
          <a:xfrm>
            <a:off x="7411683" y="2217033"/>
            <a:ext cx="504056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Retângulo 33"/>
          <p:cNvSpPr/>
          <p:nvPr/>
        </p:nvSpPr>
        <p:spPr bwMode="auto">
          <a:xfrm>
            <a:off x="7411682" y="2787033"/>
            <a:ext cx="504056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7896191" y="2232605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5AB341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7906091" y="2515630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5AB350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7906091" y="2776880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5AB355</a:t>
            </a:r>
          </a:p>
        </p:txBody>
      </p:sp>
      <p:cxnSp>
        <p:nvCxnSpPr>
          <p:cNvPr id="38" name="Conector angulado 37"/>
          <p:cNvCxnSpPr>
            <a:cxnSpLocks/>
            <a:stCxn id="30" idx="3"/>
          </p:cNvCxnSpPr>
          <p:nvPr/>
        </p:nvCxnSpPr>
        <p:spPr bwMode="auto">
          <a:xfrm flipV="1">
            <a:off x="6918707" y="2361049"/>
            <a:ext cx="492975" cy="28832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CaixaDeTexto 38"/>
          <p:cNvSpPr txBox="1"/>
          <p:nvPr/>
        </p:nvSpPr>
        <p:spPr>
          <a:xfrm>
            <a:off x="7490466" y="223063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8</a:t>
            </a:r>
          </a:p>
        </p:txBody>
      </p:sp>
      <p:sp>
        <p:nvSpPr>
          <p:cNvPr id="40" name="Retângulo 39"/>
          <p:cNvSpPr/>
          <p:nvPr/>
        </p:nvSpPr>
        <p:spPr bwMode="auto">
          <a:xfrm>
            <a:off x="6381428" y="4367225"/>
            <a:ext cx="504056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Retângulo 41"/>
          <p:cNvSpPr/>
          <p:nvPr/>
        </p:nvSpPr>
        <p:spPr bwMode="auto">
          <a:xfrm>
            <a:off x="7173516" y="4367225"/>
            <a:ext cx="504056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4" name="Conector de seta reta 43"/>
          <p:cNvCxnSpPr/>
          <p:nvPr/>
        </p:nvCxnSpPr>
        <p:spPr bwMode="auto">
          <a:xfrm>
            <a:off x="4112932" y="4523874"/>
            <a:ext cx="21602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CaixaDeTexto 44"/>
          <p:cNvSpPr txBox="1"/>
          <p:nvPr/>
        </p:nvSpPr>
        <p:spPr>
          <a:xfrm>
            <a:off x="6498961" y="435034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9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7235211" y="43740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9</a:t>
            </a:r>
          </a:p>
        </p:txBody>
      </p:sp>
      <p:sp>
        <p:nvSpPr>
          <p:cNvPr id="47" name="Retângulo 46"/>
          <p:cNvSpPr/>
          <p:nvPr/>
        </p:nvSpPr>
        <p:spPr bwMode="auto">
          <a:xfrm>
            <a:off x="6390135" y="5002956"/>
            <a:ext cx="504056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Retângulo 47"/>
          <p:cNvSpPr/>
          <p:nvPr/>
        </p:nvSpPr>
        <p:spPr bwMode="auto">
          <a:xfrm>
            <a:off x="7182223" y="5002956"/>
            <a:ext cx="504056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 bwMode="auto">
          <a:xfrm>
            <a:off x="4121639" y="5159605"/>
            <a:ext cx="21602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CaixaDeTexto 49"/>
          <p:cNvSpPr txBox="1"/>
          <p:nvPr/>
        </p:nvSpPr>
        <p:spPr>
          <a:xfrm>
            <a:off x="6507668" y="498607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7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7243918" y="500982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7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1C0EE12-C280-4861-9642-8CBE2683B919}"/>
              </a:ext>
            </a:extLst>
          </p:cNvPr>
          <p:cNvSpPr txBox="1"/>
          <p:nvPr/>
        </p:nvSpPr>
        <p:spPr>
          <a:xfrm>
            <a:off x="38739" y="1973738"/>
            <a:ext cx="2863979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dirty="0"/>
              <a:t>Declaração:</a:t>
            </a:r>
          </a:p>
          <a:p>
            <a:r>
              <a:rPr lang="pt-BR" sz="1700" dirty="0"/>
              <a:t>     </a:t>
            </a:r>
            <a:r>
              <a:rPr lang="pt-BR" sz="1700" b="1" i="1" dirty="0"/>
              <a:t>tipo *nome</a:t>
            </a:r>
          </a:p>
          <a:p>
            <a:endParaRPr lang="pt-BR" sz="1700" dirty="0"/>
          </a:p>
          <a:p>
            <a:endParaRPr lang="pt-BR" sz="1700" dirty="0"/>
          </a:p>
          <a:p>
            <a:r>
              <a:rPr lang="pt-BR" sz="1700" dirty="0"/>
              <a:t>Operadores especiais para ponteiro:</a:t>
            </a:r>
          </a:p>
          <a:p>
            <a:r>
              <a:rPr lang="pt-BR" sz="1700" dirty="0"/>
              <a:t>     </a:t>
            </a:r>
            <a:r>
              <a:rPr lang="pt-BR" sz="1700" b="1" dirty="0"/>
              <a:t>&amp;</a:t>
            </a:r>
            <a:r>
              <a:rPr lang="pt-BR" sz="1700" dirty="0"/>
              <a:t> - Devolve o endereço de memória do seu operando</a:t>
            </a:r>
          </a:p>
          <a:p>
            <a:endParaRPr lang="pt-BR" sz="1700" dirty="0"/>
          </a:p>
          <a:p>
            <a:r>
              <a:rPr lang="pt-BR" sz="1700" dirty="0"/>
              <a:t>    </a:t>
            </a:r>
            <a:r>
              <a:rPr lang="pt-BR" sz="1700" b="1" dirty="0"/>
              <a:t>*</a:t>
            </a:r>
            <a:r>
              <a:rPr lang="pt-BR" sz="1700" dirty="0"/>
              <a:t> - Devolve o valor da variável localizada no endereço de memória que o segue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/>
      <p:bldP spid="12" grpId="0"/>
      <p:bldP spid="40" grpId="0" animBg="1"/>
      <p:bldP spid="42" grpId="0" animBg="1"/>
      <p:bldP spid="45" grpId="0"/>
      <p:bldP spid="46" grpId="0"/>
      <p:bldP spid="47" grpId="0" animBg="1"/>
      <p:bldP spid="48" grpId="0" animBg="1"/>
      <p:bldP spid="50" grpId="0"/>
      <p:bldP spid="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14</a:t>
            </a:fld>
            <a:r>
              <a:rPr lang="pt-BR"/>
              <a:t> –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862138" y="293688"/>
            <a:ext cx="6959600" cy="981075"/>
          </a:xfrm>
        </p:spPr>
        <p:txBody>
          <a:bodyPr/>
          <a:lstStyle/>
          <a:p>
            <a:r>
              <a:rPr lang="pt-BR" dirty="0"/>
              <a:t>Ponteiros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3568" y="1772816"/>
            <a:ext cx="7560840" cy="43924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Aft>
                <a:spcPts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0" eaLnBrk="1" hangingPunct="1">
              <a:spcAft>
                <a:spcPts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0" eaLnBrk="1" hangingPunct="1">
              <a:spcAft>
                <a:spcPts val="0"/>
              </a:spcAft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10;</a:t>
            </a:r>
          </a:p>
          <a:p>
            <a:pPr lvl="0" eaLnBrk="1" hangingPunct="1">
              <a:spcAft>
                <a:spcPts val="0"/>
              </a:spcAft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eaLnBrk="1" hangingPunct="1">
              <a:spcAft>
                <a:spcPts val="0"/>
              </a:spcAft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lvl="0" eaLnBrk="1" hangingPunct="1">
              <a:spcAft>
                <a:spcPts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eaLnBrk="1" hangingPunct="1">
              <a:spcAft>
                <a:spcPts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&amp;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eaLnBrk="1" hangingPunct="1">
              <a:spcAft>
                <a:spcPts val="0"/>
              </a:spcAft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%d;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%d no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endereco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%p \n",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 eaLnBrk="1" hangingPunct="1">
              <a:spcAft>
                <a:spcPts val="0"/>
              </a:spcAft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12;</a:t>
            </a:r>
          </a:p>
          <a:p>
            <a:pPr lvl="0" eaLnBrk="1" hangingPunct="1">
              <a:spcAft>
                <a:spcPts val="0"/>
              </a:spcAft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%d;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%d no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endereco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%p \n",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 eaLnBrk="1" hangingPunct="1">
              <a:spcAft>
                <a:spcPts val="0"/>
              </a:spcAft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system("pause");</a:t>
            </a:r>
          </a:p>
          <a:p>
            <a:pPr lvl="0" eaLnBrk="1" hangingPunct="1">
              <a:spcAft>
                <a:spcPts val="0"/>
              </a:spcAft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589" y="2780928"/>
            <a:ext cx="5538697" cy="62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28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15</a:t>
            </a:fld>
            <a:r>
              <a:rPr lang="pt-BR"/>
              <a:t> –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862138" y="293688"/>
            <a:ext cx="6959600" cy="981075"/>
          </a:xfrm>
        </p:spPr>
        <p:txBody>
          <a:bodyPr/>
          <a:lstStyle/>
          <a:p>
            <a:r>
              <a:rPr lang="pt-BR" dirty="0"/>
              <a:t>Ponteiros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1225" y="1162001"/>
            <a:ext cx="8928992" cy="561662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Aft>
                <a:spcPts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0" eaLnBrk="1" hangingPunct="1">
              <a:spcAft>
                <a:spcPts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0" eaLnBrk="1" hangingPunct="1">
              <a:spcAft>
                <a:spcPts val="0"/>
              </a:spcAft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10;</a:t>
            </a:r>
          </a:p>
          <a:p>
            <a:pPr lvl="0" eaLnBrk="1" hangingPunct="1">
              <a:spcAft>
                <a:spcPts val="0"/>
              </a:spcAft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eaLnBrk="1" hangingPunct="1">
              <a:spcAft>
                <a:spcPts val="0"/>
              </a:spcAft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lvl="0" eaLnBrk="1" hangingPunct="1">
              <a:spcAft>
                <a:spcPts val="0"/>
              </a:spcAft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lvl="0" eaLnBrk="1" hangingPunct="1">
              <a:spcAft>
                <a:spcPts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eaLnBrk="1" hangingPunct="1">
              <a:spcAft>
                <a:spcPts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&amp;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eaLnBrk="1" hangingPunct="1">
              <a:spcAft>
                <a:spcPts val="0"/>
              </a:spcAft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%d;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%d no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endereco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%p \n",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 eaLnBrk="1" hangingPunct="1">
              <a:spcAft>
                <a:spcPts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%d no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endereco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%p \n\n\n",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 eaLnBrk="1" hangingPunct="1">
              <a:spcAft>
                <a:spcPts val="0"/>
              </a:spcAft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12;</a:t>
            </a:r>
          </a:p>
          <a:p>
            <a:pPr lvl="0" eaLnBrk="1" hangingPunct="1">
              <a:spcAft>
                <a:spcPts val="0"/>
              </a:spcAft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%d;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%d no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endereco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%p \n",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 eaLnBrk="1" hangingPunct="1">
              <a:spcAft>
                <a:spcPts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%d no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endereco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%p \n\n\n",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 eaLnBrk="1" hangingPunct="1">
              <a:spcAft>
                <a:spcPts val="0"/>
              </a:spcAft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eaLnBrk="1" hangingPunct="1">
              <a:spcAft>
                <a:spcPts val="0"/>
              </a:spcAft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%d;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%d 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%d no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endereco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%p \n",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 eaLnBrk="1" hangingPunct="1">
              <a:spcAft>
                <a:spcPts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%d no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endereco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%p \n\n\n",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 eaLnBrk="1" hangingPunct="1">
              <a:spcAft>
                <a:spcPts val="0"/>
              </a:spcAft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system("pause");</a:t>
            </a:r>
          </a:p>
          <a:p>
            <a:pPr lvl="0" eaLnBrk="1" hangingPunct="1">
              <a:spcAft>
                <a:spcPts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778" y="1477560"/>
            <a:ext cx="6020112" cy="180742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68E88F5-AEA6-4B8D-BB49-F9852286F8F4}"/>
              </a:ext>
            </a:extLst>
          </p:cNvPr>
          <p:cNvSpPr txBox="1"/>
          <p:nvPr/>
        </p:nvSpPr>
        <p:spPr>
          <a:xfrm>
            <a:off x="3484173" y="5149607"/>
            <a:ext cx="532985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Porque num assume o valor de </a:t>
            </a:r>
            <a:r>
              <a:rPr lang="pt-BR" dirty="0" err="1"/>
              <a:t>cont</a:t>
            </a:r>
            <a:r>
              <a:rPr lang="pt-BR" dirty="0"/>
              <a:t> ?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686971AE-4249-4AFE-849D-42E6795010A3}"/>
              </a:ext>
            </a:extLst>
          </p:cNvPr>
          <p:cNvCxnSpPr/>
          <p:nvPr/>
        </p:nvCxnSpPr>
        <p:spPr bwMode="auto">
          <a:xfrm flipH="1">
            <a:off x="1862138" y="5380440"/>
            <a:ext cx="148572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50868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16</a:t>
            </a:fld>
            <a:r>
              <a:rPr lang="pt-BR"/>
              <a:t> –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862138" y="293688"/>
            <a:ext cx="6959600" cy="981075"/>
          </a:xfrm>
        </p:spPr>
        <p:txBody>
          <a:bodyPr/>
          <a:lstStyle/>
          <a:p>
            <a:r>
              <a:rPr lang="pt-BR" dirty="0"/>
              <a:t>Ponteiros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1225" y="1162001"/>
            <a:ext cx="8928992" cy="561662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Aft>
                <a:spcPts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0" eaLnBrk="1" hangingPunct="1">
              <a:spcAft>
                <a:spcPts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0" eaLnBrk="1" hangingPunct="1">
              <a:spcAft>
                <a:spcPts val="0"/>
              </a:spcAft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float x = 10.2;</a:t>
            </a:r>
          </a:p>
          <a:p>
            <a:pPr lvl="0" eaLnBrk="1" hangingPunct="1">
              <a:spcAft>
                <a:spcPts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float 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eaLnBrk="1" hangingPunct="1">
              <a:spcAft>
                <a:spcPts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lvl="0" eaLnBrk="1" hangingPunct="1">
              <a:spcAft>
                <a:spcPts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eaLnBrk="1" hangingPunct="1">
              <a:spcAft>
                <a:spcPts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&amp;x;</a:t>
            </a:r>
          </a:p>
          <a:p>
            <a:pPr lvl="0" eaLnBrk="1" hangingPunct="1">
              <a:spcAft>
                <a:spcPts val="0"/>
              </a:spcAft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("x = %f no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endereco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%p 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n",x,&amp;x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lvl="0" eaLnBrk="1" hangingPunct="1">
              <a:spcAft>
                <a:spcPts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%f no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endereco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%p \n",*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pt,pt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lvl="0" eaLnBrk="1" hangingPunct="1">
              <a:spcAft>
                <a:spcPts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 lvl="0" eaLnBrk="1" hangingPunct="1">
              <a:spcAft>
                <a:spcPts val="0"/>
              </a:spcAft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lvl="0" eaLnBrk="1" hangingPunct="1">
              <a:spcAft>
                <a:spcPts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("x = %f no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endereco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%p 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n",x,&amp;x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 eaLnBrk="1" hangingPunct="1">
              <a:spcAft>
                <a:spcPts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%f no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endereco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%p \n",*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pt,pt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lvl="0" eaLnBrk="1" hangingPunct="1">
              <a:spcAft>
                <a:spcPts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 lvl="0" eaLnBrk="1" hangingPunct="1">
              <a:spcAft>
                <a:spcPts val="0"/>
              </a:spcAft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--;</a:t>
            </a:r>
          </a:p>
          <a:p>
            <a:pPr lvl="0" eaLnBrk="1" hangingPunct="1">
              <a:spcAft>
                <a:spcPts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("x = %f no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endereco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%p 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n",x,&amp;x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 eaLnBrk="1" hangingPunct="1">
              <a:spcAft>
                <a:spcPts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%f no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endereco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%p \n",*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pt,pt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lvl="0" eaLnBrk="1" hangingPunct="1">
              <a:spcAft>
                <a:spcPts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 lvl="0" eaLnBrk="1" hangingPunct="1">
              <a:spcAft>
                <a:spcPts val="0"/>
              </a:spcAft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system("pause");</a:t>
            </a:r>
          </a:p>
          <a:p>
            <a:pPr lvl="0" eaLnBrk="1" hangingPunct="1">
              <a:spcAft>
                <a:spcPts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5" y="1307455"/>
            <a:ext cx="5029055" cy="167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12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e Vetores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17</a:t>
            </a:fld>
            <a:r>
              <a:rPr lang="pt-BR"/>
              <a:t> –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3568" y="1772816"/>
            <a:ext cx="7416824" cy="26642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0" eaLnBrk="1" hangingPunct="1">
              <a:spcAft>
                <a:spcPts val="0"/>
              </a:spcAft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()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vetor [10] = { 10, 20, 30, 40, 50, 60, 70, 80, 90, 100 };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*p;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p=vetor;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("O terceiro elemento do vetor e: %d \n",p[2]);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system("pause");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4797152"/>
            <a:ext cx="648072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e Vetores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18</a:t>
            </a:fld>
            <a:r>
              <a:rPr lang="pt-BR"/>
              <a:t> –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51520" y="1844824"/>
            <a:ext cx="8640960" cy="424847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()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vetor [10] = { 10, 20, 30, 40, 50, 60, 70, 80, 90, 100 };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*p;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p = vetor;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i = 0 ; i &lt; 10 ; i++){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(" %d \n ", *p);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p++;   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system("pause");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645024"/>
            <a:ext cx="4599116" cy="2058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957263"/>
            <a:r>
              <a:rPr lang="pt-BR"/>
              <a:t>– </a:t>
            </a:r>
            <a:fld id="{515D61DE-B0D6-4F2A-8DC2-8F03A070B079}" type="slidenum">
              <a:rPr lang="pt-BR" smtClean="0"/>
              <a:pPr defTabSz="957263"/>
              <a:t>2</a:t>
            </a:fld>
            <a:r>
              <a:rPr lang="pt-BR"/>
              <a:t> –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Objetivo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12776"/>
            <a:ext cx="8676456" cy="4906962"/>
          </a:xfrm>
        </p:spPr>
        <p:txBody>
          <a:bodyPr/>
          <a:lstStyle/>
          <a:p>
            <a:pPr>
              <a:buNone/>
            </a:pPr>
            <a:endParaRPr lang="pt-BR" sz="2600" dirty="0"/>
          </a:p>
          <a:p>
            <a:r>
              <a:rPr lang="pt-BR" sz="2800" dirty="0"/>
              <a:t>Apresentar os recursos da linguagem de programação C.</a:t>
            </a:r>
          </a:p>
          <a:p>
            <a:endParaRPr lang="pt-BR" sz="2800" dirty="0"/>
          </a:p>
          <a:p>
            <a:r>
              <a:rPr lang="pt-BR" sz="2800" dirty="0"/>
              <a:t> fornecer ao aluno subsídios para o domínio de técnicas de programação mais consistentes.</a:t>
            </a:r>
            <a:endParaRPr lang="pt-BR" sz="2600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500" dirty="0"/>
          </a:p>
          <a:p>
            <a:pPr lvl="0"/>
            <a:r>
              <a:rPr lang="en-US" sz="2800" dirty="0"/>
              <a:t>SCHILDT, H. ;   </a:t>
            </a:r>
            <a:r>
              <a:rPr lang="en-US" sz="2800" i="1" u="sng" dirty="0"/>
              <a:t>C </a:t>
            </a:r>
            <a:r>
              <a:rPr lang="en-US" sz="2800" i="1" u="sng" dirty="0" err="1"/>
              <a:t>Completo</a:t>
            </a:r>
            <a:r>
              <a:rPr lang="en-US" sz="2800" i="1" u="sng" dirty="0"/>
              <a:t> e Total</a:t>
            </a:r>
            <a:r>
              <a:rPr lang="en-US" sz="2800" dirty="0"/>
              <a:t>, </a:t>
            </a:r>
            <a:r>
              <a:rPr lang="en-US" sz="2800" dirty="0" err="1"/>
              <a:t>Makron</a:t>
            </a:r>
            <a:r>
              <a:rPr lang="en-US" sz="2800" dirty="0"/>
              <a:t> Books</a:t>
            </a:r>
            <a:endParaRPr lang="pt-BR" sz="2800" dirty="0"/>
          </a:p>
          <a:p>
            <a:endParaRPr lang="pt-BR" sz="2500" dirty="0"/>
          </a:p>
          <a:p>
            <a:pPr lvl="0"/>
            <a:r>
              <a:rPr lang="pt-BR" sz="2800" dirty="0"/>
              <a:t>MIZRAHI, V. V. ; </a:t>
            </a:r>
            <a:r>
              <a:rPr lang="pt-BR" sz="2800" i="1" u="sng" dirty="0"/>
              <a:t>Treinamento em Linguagem C</a:t>
            </a:r>
            <a:r>
              <a:rPr lang="pt-BR" sz="2800" dirty="0"/>
              <a:t>, </a:t>
            </a:r>
            <a:r>
              <a:rPr lang="pt-BR" sz="2800" dirty="0" err="1"/>
              <a:t>Makron</a:t>
            </a:r>
            <a:r>
              <a:rPr lang="pt-BR" sz="2800" dirty="0"/>
              <a:t>  Books - Módulos I e II.</a:t>
            </a:r>
            <a:r>
              <a:rPr lang="pt-BR" sz="2500" dirty="0"/>
              <a:t> </a:t>
            </a:r>
          </a:p>
          <a:p>
            <a:endParaRPr lang="pt-BR" sz="2500" dirty="0"/>
          </a:p>
          <a:p>
            <a:pPr lvl="0"/>
            <a:r>
              <a:rPr lang="pt-BR" sz="2800" dirty="0"/>
              <a:t>KERNIGHAN, B. W. e RITCH, D. M. C.; C - </a:t>
            </a:r>
            <a:r>
              <a:rPr lang="pt-BR" sz="2800" i="1" u="sng" dirty="0"/>
              <a:t>A Linguagem de Programação</a:t>
            </a:r>
            <a:r>
              <a:rPr lang="pt-BR" sz="2800" dirty="0"/>
              <a:t>, Rio de Janeiro, Campus, 1986.</a:t>
            </a:r>
          </a:p>
          <a:p>
            <a:endParaRPr lang="pt-BR" sz="25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</a:t>
            </a:fld>
            <a:r>
              <a:rPr lang="pt-BR"/>
              <a:t> –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412776"/>
            <a:ext cx="8424936" cy="4248472"/>
          </a:xfrm>
        </p:spPr>
        <p:txBody>
          <a:bodyPr/>
          <a:lstStyle/>
          <a:p>
            <a:r>
              <a:rPr lang="pt-BR" sz="2500" dirty="0"/>
              <a:t>Aplicação</a:t>
            </a:r>
          </a:p>
          <a:p>
            <a:pPr lvl="1"/>
            <a:r>
              <a:rPr lang="pt-BR" sz="2200" dirty="0"/>
              <a:t>Parte do código pode ser reutilizado em diferentes pontos do programa</a:t>
            </a:r>
          </a:p>
          <a:p>
            <a:pPr lvl="1"/>
            <a:r>
              <a:rPr lang="pt-BR" sz="2200" dirty="0"/>
              <a:t>Programas complexos podem ser construídos a partir de unidades menores já desenvolvidas.</a:t>
            </a:r>
          </a:p>
          <a:p>
            <a:pPr lvl="1"/>
            <a:endParaRPr lang="pt-BR" sz="2200" dirty="0"/>
          </a:p>
          <a:p>
            <a:r>
              <a:rPr lang="pt-BR" sz="2500" b="1" dirty="0"/>
              <a:t>Procedures e </a:t>
            </a:r>
            <a:r>
              <a:rPr lang="pt-BR" sz="2500" b="1" dirty="0" err="1"/>
              <a:t>Functions</a:t>
            </a:r>
            <a:endParaRPr lang="pt-BR" sz="2500" b="1" dirty="0"/>
          </a:p>
          <a:p>
            <a:pPr lvl="1"/>
            <a:r>
              <a:rPr lang="pt-BR" sz="2200" dirty="0"/>
              <a:t>Funções (</a:t>
            </a:r>
            <a:r>
              <a:rPr lang="pt-BR" sz="2200" dirty="0" err="1"/>
              <a:t>Functions</a:t>
            </a:r>
            <a:r>
              <a:rPr lang="pt-BR" sz="2200" dirty="0"/>
              <a:t>) - são rotinas que, após sua execução, retornam um valor para o ponto onde foram chamadas. </a:t>
            </a:r>
          </a:p>
          <a:p>
            <a:pPr lvl="1"/>
            <a:endParaRPr lang="pt-BR" sz="2200" dirty="0"/>
          </a:p>
          <a:p>
            <a:pPr lvl="1"/>
            <a:r>
              <a:rPr lang="pt-BR" sz="2200" dirty="0"/>
              <a:t>Procedimentos (Procedures) - são rotinas que executam tarefas, mas não retornam valores nas suas chamadas.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4</a:t>
            </a:fld>
            <a:r>
              <a:rPr lang="pt-BR"/>
              <a:t> –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331640" y="293688"/>
            <a:ext cx="6624736" cy="981075"/>
          </a:xfrm>
        </p:spPr>
        <p:txBody>
          <a:bodyPr/>
          <a:lstStyle/>
          <a:p>
            <a:r>
              <a:rPr lang="pt-BR" dirty="0"/>
              <a:t>Sub-rotinas</a:t>
            </a:r>
            <a:endParaRPr lang="pt-BR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5</a:t>
            </a:fld>
            <a:r>
              <a:rPr lang="pt-BR"/>
              <a:t> –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331640" y="293688"/>
            <a:ext cx="6624736" cy="981075"/>
          </a:xfrm>
        </p:spPr>
        <p:txBody>
          <a:bodyPr/>
          <a:lstStyle/>
          <a:p>
            <a:r>
              <a:rPr lang="pt-BR" dirty="0"/>
              <a:t>Função - C</a:t>
            </a:r>
            <a:endParaRPr lang="pt-BR" sz="3600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412775"/>
            <a:ext cx="5256584" cy="4752527"/>
          </a:xfrm>
        </p:spPr>
        <p:txBody>
          <a:bodyPr/>
          <a:lstStyle/>
          <a:p>
            <a:r>
              <a:rPr lang="pt-BR" sz="2500" dirty="0"/>
              <a:t>A chamada de uma função pode passar informações (argumentos) para o processamento da função.</a:t>
            </a:r>
          </a:p>
          <a:p>
            <a:pPr lvl="1"/>
            <a:r>
              <a:rPr lang="pt-BR" sz="1700" dirty="0"/>
              <a:t>Argumentos = lista de expressões </a:t>
            </a:r>
          </a:p>
          <a:p>
            <a:pPr lvl="1"/>
            <a:r>
              <a:rPr lang="pt-BR" sz="1700" dirty="0"/>
              <a:t>Lista pode ser vazia </a:t>
            </a:r>
          </a:p>
          <a:p>
            <a:r>
              <a:rPr lang="pt-BR" sz="2200" dirty="0"/>
              <a:t>No seu retorno, uma função pode retornar resultados ao programa que a chamou.</a:t>
            </a:r>
          </a:p>
          <a:p>
            <a:r>
              <a:rPr lang="pt-BR" sz="2200" dirty="0"/>
              <a:t>Valores de qualquer tipo podem ser retornados </a:t>
            </a:r>
          </a:p>
          <a:p>
            <a:pPr lvl="1"/>
            <a:r>
              <a:rPr lang="pt-BR" sz="1700" dirty="0"/>
              <a:t>Funções predicado: funções que retornam valores </a:t>
            </a:r>
          </a:p>
          <a:p>
            <a:pPr lvl="1"/>
            <a:r>
              <a:rPr lang="pt-BR" sz="1700" dirty="0"/>
              <a:t>Procedimentos: funções que não retornam valores </a:t>
            </a:r>
          </a:p>
          <a:p>
            <a:pPr marL="479425" lvl="1" indent="0">
              <a:buNone/>
            </a:pPr>
            <a:r>
              <a:rPr lang="pt-BR" sz="1700" dirty="0"/>
              <a:t>	</a:t>
            </a:r>
            <a:r>
              <a:rPr lang="pt-BR" sz="1700" dirty="0" err="1"/>
              <a:t>Ex</a:t>
            </a:r>
            <a:r>
              <a:rPr lang="pt-BR" sz="1700" dirty="0"/>
              <a:t> : </a:t>
            </a:r>
            <a:r>
              <a:rPr lang="pt-BR" sz="1700" b="1" dirty="0" err="1"/>
              <a:t>void</a:t>
            </a:r>
            <a:r>
              <a:rPr lang="pt-BR" sz="1700" b="1" dirty="0"/>
              <a:t> </a:t>
            </a:r>
            <a:r>
              <a:rPr lang="pt-BR" sz="1700" b="1" dirty="0" err="1"/>
              <a:t>nome_função</a:t>
            </a:r>
            <a:r>
              <a:rPr lang="pt-BR" sz="1700" b="1" dirty="0"/>
              <a:t> (</a:t>
            </a:r>
            <a:r>
              <a:rPr lang="pt-BR" sz="1700" b="1" dirty="0" err="1"/>
              <a:t>int</a:t>
            </a:r>
            <a:r>
              <a:rPr lang="pt-BR" sz="1700" b="1" dirty="0"/>
              <a:t> x)</a:t>
            </a:r>
          </a:p>
          <a:p>
            <a:endParaRPr lang="pt-BR" sz="2200" dirty="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781674" y="1630052"/>
            <a:ext cx="2894781" cy="453525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0" eaLnBrk="1" hangingPunct="1">
              <a:spcAft>
                <a:spcPts val="0"/>
              </a:spcAft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soma (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total;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total = x + y;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(total);  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0" eaLnBrk="1" hangingPunct="1">
              <a:spcAft>
                <a:spcPts val="0"/>
              </a:spcAft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a = 2;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b = 3;</a:t>
            </a:r>
          </a:p>
          <a:p>
            <a:pPr lvl="0" eaLnBrk="1" hangingPunct="1">
              <a:spcAft>
                <a:spcPts val="0"/>
              </a:spcAft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t = soma(a, b);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d",t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system("pause");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0" eaLnBrk="1" hangingPunct="1">
              <a:spcAft>
                <a:spcPts val="0"/>
              </a:spcAft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6</a:t>
            </a:fld>
            <a:r>
              <a:rPr lang="pt-BR"/>
              <a:t> –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331640" y="293688"/>
            <a:ext cx="6624736" cy="981075"/>
          </a:xfrm>
        </p:spPr>
        <p:txBody>
          <a:bodyPr/>
          <a:lstStyle/>
          <a:p>
            <a:r>
              <a:rPr lang="pt-BR" dirty="0"/>
              <a:t>Função - C</a:t>
            </a:r>
            <a:endParaRPr lang="pt-BR" sz="3600" dirty="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499992" y="1520943"/>
            <a:ext cx="2894781" cy="453525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0" eaLnBrk="1" hangingPunct="1">
              <a:spcAft>
                <a:spcPts val="0"/>
              </a:spcAft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soma (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total;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total = x + y;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(total);  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0" eaLnBrk="1" hangingPunct="1">
              <a:spcAft>
                <a:spcPts val="0"/>
              </a:spcAft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a = 2;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b = 3;</a:t>
            </a:r>
          </a:p>
          <a:p>
            <a:pPr lvl="0" eaLnBrk="1" hangingPunct="1">
              <a:spcAft>
                <a:spcPts val="0"/>
              </a:spcAft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t = soma(a, b);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d",t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system("pause");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0" eaLnBrk="1" hangingPunct="1">
              <a:spcAft>
                <a:spcPts val="0"/>
              </a:spcAft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411929" y="1511209"/>
            <a:ext cx="1612814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pt-BR" sz="1800" dirty="0"/>
              <a:t>Tipo retornado </a:t>
            </a:r>
          </a:p>
          <a:p>
            <a:r>
              <a:rPr lang="pt-BR" sz="1800" dirty="0"/>
              <a:t>pela função</a:t>
            </a:r>
          </a:p>
        </p:txBody>
      </p:sp>
      <p:sp>
        <p:nvSpPr>
          <p:cNvPr id="10" name="Elipse 9"/>
          <p:cNvSpPr/>
          <p:nvPr/>
        </p:nvSpPr>
        <p:spPr bwMode="auto">
          <a:xfrm>
            <a:off x="4499992" y="2160117"/>
            <a:ext cx="504056" cy="2880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Conector de seta reta 10"/>
          <p:cNvCxnSpPr>
            <a:stCxn id="8" idx="1"/>
            <a:endCxn id="10" idx="7"/>
          </p:cNvCxnSpPr>
          <p:nvPr/>
        </p:nvCxnSpPr>
        <p:spPr bwMode="auto">
          <a:xfrm flipH="1">
            <a:off x="4930231" y="1834375"/>
            <a:ext cx="2481698" cy="3679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CaixaDeTexto 13"/>
          <p:cNvSpPr txBox="1"/>
          <p:nvPr/>
        </p:nvSpPr>
        <p:spPr>
          <a:xfrm>
            <a:off x="7567006" y="2784706"/>
            <a:ext cx="1497707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t-BR" sz="1800" dirty="0"/>
              <a:t>Retorno da função</a:t>
            </a:r>
          </a:p>
        </p:txBody>
      </p:sp>
      <p:sp>
        <p:nvSpPr>
          <p:cNvPr id="15" name="Elipse 14"/>
          <p:cNvSpPr/>
          <p:nvPr/>
        </p:nvSpPr>
        <p:spPr bwMode="auto">
          <a:xfrm>
            <a:off x="4716017" y="3000730"/>
            <a:ext cx="1642244" cy="36004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Conector de seta reta 15"/>
          <p:cNvCxnSpPr>
            <a:endCxn id="15" idx="6"/>
          </p:cNvCxnSpPr>
          <p:nvPr/>
        </p:nvCxnSpPr>
        <p:spPr bwMode="auto">
          <a:xfrm flipH="1">
            <a:off x="6358261" y="3098138"/>
            <a:ext cx="1208745" cy="826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CaixaDeTexto 19"/>
          <p:cNvSpPr txBox="1"/>
          <p:nvPr/>
        </p:nvSpPr>
        <p:spPr>
          <a:xfrm>
            <a:off x="7567006" y="4549456"/>
            <a:ext cx="1281093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t-BR" sz="1800" dirty="0"/>
              <a:t>Chamada da função</a:t>
            </a:r>
          </a:p>
        </p:txBody>
      </p:sp>
      <p:sp>
        <p:nvSpPr>
          <p:cNvPr id="21" name="Elipse 20"/>
          <p:cNvSpPr/>
          <p:nvPr/>
        </p:nvSpPr>
        <p:spPr bwMode="auto">
          <a:xfrm>
            <a:off x="5723353" y="4692601"/>
            <a:ext cx="1404726" cy="36004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2" name="Conector de seta reta 21"/>
          <p:cNvCxnSpPr>
            <a:stCxn id="20" idx="1"/>
          </p:cNvCxnSpPr>
          <p:nvPr/>
        </p:nvCxnSpPr>
        <p:spPr bwMode="auto">
          <a:xfrm flipH="1" flipV="1">
            <a:off x="7142234" y="4872621"/>
            <a:ext cx="42477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382713"/>
            <a:ext cx="4375332" cy="4919662"/>
          </a:xfrm>
        </p:spPr>
        <p:txBody>
          <a:bodyPr/>
          <a:lstStyle/>
          <a:p>
            <a:r>
              <a:rPr lang="pt-BR" sz="2000" dirty="0"/>
              <a:t>A assinatura da função ou Cabeçalho da função</a:t>
            </a:r>
          </a:p>
          <a:p>
            <a:pPr lvl="1"/>
            <a:r>
              <a:rPr lang="pt-BR" sz="1800" dirty="0" err="1"/>
              <a:t>tipo_de_retorno</a:t>
            </a:r>
            <a:r>
              <a:rPr lang="pt-BR" sz="1800" dirty="0"/>
              <a:t> </a:t>
            </a:r>
            <a:r>
              <a:rPr lang="pt-BR" sz="1800" dirty="0" err="1"/>
              <a:t>nome_função</a:t>
            </a:r>
            <a:r>
              <a:rPr lang="pt-BR" sz="1800" dirty="0"/>
              <a:t> (lista de parâmetros)</a:t>
            </a:r>
          </a:p>
          <a:p>
            <a:pPr lvl="1"/>
            <a:r>
              <a:rPr lang="pt-BR" sz="1800" b="1" dirty="0" err="1"/>
              <a:t>int</a:t>
            </a:r>
            <a:r>
              <a:rPr lang="pt-BR" sz="1800" b="1" dirty="0"/>
              <a:t> soma (</a:t>
            </a:r>
            <a:r>
              <a:rPr lang="pt-BR" sz="1800" b="1" dirty="0" err="1"/>
              <a:t>int</a:t>
            </a:r>
            <a:r>
              <a:rPr lang="pt-BR" sz="1800" b="1" dirty="0"/>
              <a:t> x, </a:t>
            </a:r>
            <a:r>
              <a:rPr lang="pt-BR" sz="1800" b="1" dirty="0" err="1"/>
              <a:t>int</a:t>
            </a:r>
            <a:r>
              <a:rPr lang="pt-BR" sz="1800" b="1" dirty="0"/>
              <a:t> y)</a:t>
            </a:r>
          </a:p>
          <a:p>
            <a:endParaRPr lang="pt-BR" sz="2000" dirty="0"/>
          </a:p>
          <a:p>
            <a:r>
              <a:rPr lang="pt-BR" sz="2000" dirty="0"/>
              <a:t>O resultado gerado pela função é retornado ao programa que a chamou</a:t>
            </a:r>
          </a:p>
          <a:p>
            <a:pPr lvl="1"/>
            <a:r>
              <a:rPr lang="pt-BR" sz="1800" b="1" dirty="0" err="1"/>
              <a:t>return</a:t>
            </a:r>
            <a:r>
              <a:rPr lang="pt-BR" sz="1800" b="1" dirty="0"/>
              <a:t>(total);</a:t>
            </a:r>
          </a:p>
          <a:p>
            <a:pPr marL="479425" lvl="1" indent="0">
              <a:buNone/>
            </a:pPr>
            <a:endParaRPr lang="pt-BR" sz="1500" b="1" dirty="0"/>
          </a:p>
          <a:p>
            <a:r>
              <a:rPr lang="pt-BR" sz="2000" dirty="0"/>
              <a:t>O tipo </a:t>
            </a:r>
            <a:r>
              <a:rPr lang="pt-BR" sz="2000" dirty="0" err="1"/>
              <a:t>void</a:t>
            </a:r>
            <a:r>
              <a:rPr lang="pt-BR" sz="2000" dirty="0"/>
              <a:t> indica que a função não retorna nenhum valor</a:t>
            </a:r>
          </a:p>
          <a:p>
            <a:pPr lvl="1"/>
            <a:r>
              <a:rPr lang="pt-BR" sz="1800" b="1" dirty="0" err="1"/>
              <a:t>void</a:t>
            </a:r>
            <a:r>
              <a:rPr lang="pt-BR" sz="1800" b="1" dirty="0"/>
              <a:t> </a:t>
            </a:r>
            <a:r>
              <a:rPr lang="pt-BR" sz="1800" b="1" dirty="0" err="1"/>
              <a:t>calc</a:t>
            </a:r>
            <a:r>
              <a:rPr lang="pt-BR" sz="1800" b="1" dirty="0"/>
              <a:t>(</a:t>
            </a:r>
            <a:r>
              <a:rPr lang="pt-BR" sz="1800" b="1" dirty="0" err="1"/>
              <a:t>int</a:t>
            </a:r>
            <a:r>
              <a:rPr lang="pt-BR" sz="1800" b="1" dirty="0"/>
              <a:t> w)</a:t>
            </a:r>
          </a:p>
          <a:p>
            <a:pPr lvl="1"/>
            <a:r>
              <a:rPr lang="pt-BR" sz="1800" dirty="0"/>
              <a:t>Neste caso dizemos que esta função é uma </a:t>
            </a:r>
            <a:r>
              <a:rPr lang="pt-BR" sz="1800" b="1" dirty="0" err="1"/>
              <a:t>procedure</a:t>
            </a:r>
            <a:r>
              <a:rPr lang="pt-BR" sz="1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4035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1825" y="1382713"/>
            <a:ext cx="4156199" cy="1326207"/>
          </a:xfrm>
        </p:spPr>
        <p:txBody>
          <a:bodyPr/>
          <a:lstStyle/>
          <a:p>
            <a:r>
              <a:rPr lang="pt-BR" sz="2800" dirty="0"/>
              <a:t>Implementando a função após a função </a:t>
            </a:r>
            <a:r>
              <a:rPr lang="pt-BR" sz="2800" dirty="0" err="1"/>
              <a:t>main</a:t>
            </a:r>
            <a:r>
              <a:rPr lang="pt-BR" sz="2800" dirty="0"/>
              <a:t>()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7</a:t>
            </a:fld>
            <a:r>
              <a:rPr lang="pt-BR"/>
              <a:t> –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331639" y="293688"/>
            <a:ext cx="7344815" cy="981075"/>
          </a:xfrm>
        </p:spPr>
        <p:txBody>
          <a:bodyPr/>
          <a:lstStyle/>
          <a:p>
            <a:r>
              <a:rPr lang="pt-BR" dirty="0"/>
              <a:t>Função – Passagem de Parâmetro</a:t>
            </a:r>
            <a:endParaRPr lang="pt-BR" sz="3600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932040" y="1484784"/>
            <a:ext cx="3888432" cy="467926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0" eaLnBrk="1" hangingPunct="1">
              <a:spcAft>
                <a:spcPts val="0"/>
              </a:spcAft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soma (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y);</a:t>
            </a:r>
          </a:p>
          <a:p>
            <a:pPr lvl="0" eaLnBrk="1" hangingPunct="1">
              <a:spcAft>
                <a:spcPts val="0"/>
              </a:spcAft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a = 2;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b = 3;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t = soma(a, b);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("%d \n",t);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system("pause");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soma (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total;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total = x + y;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(total);  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259632" y="2780928"/>
            <a:ext cx="278153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Assinatura da função</a:t>
            </a:r>
          </a:p>
        </p:txBody>
      </p:sp>
      <p:sp>
        <p:nvSpPr>
          <p:cNvPr id="9" name="Elipse 8"/>
          <p:cNvSpPr/>
          <p:nvPr/>
        </p:nvSpPr>
        <p:spPr bwMode="auto">
          <a:xfrm>
            <a:off x="4932040" y="2060848"/>
            <a:ext cx="2808312" cy="43204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Conector de seta reta 10"/>
          <p:cNvCxnSpPr>
            <a:stCxn id="8" idx="3"/>
            <a:endCxn id="9" idx="2"/>
          </p:cNvCxnSpPr>
          <p:nvPr/>
        </p:nvCxnSpPr>
        <p:spPr bwMode="auto">
          <a:xfrm flipV="1">
            <a:off x="4041163" y="2276872"/>
            <a:ext cx="890877" cy="7348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8</a:t>
            </a:fld>
            <a:r>
              <a:rPr lang="pt-BR"/>
              <a:t> –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331639" y="293688"/>
            <a:ext cx="7344815" cy="981075"/>
          </a:xfrm>
        </p:spPr>
        <p:txBody>
          <a:bodyPr/>
          <a:lstStyle/>
          <a:p>
            <a:r>
              <a:rPr lang="pt-BR" dirty="0"/>
              <a:t>Função – Escopo de Variáveis</a:t>
            </a:r>
            <a:endParaRPr lang="pt-BR" sz="3600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691540" y="1487351"/>
            <a:ext cx="3888432" cy="416560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*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*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B;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B = 10;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("Valor de B: %d\n", B);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B = 20;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FUNC1();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("Valor de B: %d\n", B);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B = 30;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FUNC2();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("Valor de B: %d\n", B);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system("pause");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11560" y="1484784"/>
            <a:ext cx="3888432" cy="416817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0" eaLnBrk="1" hangingPunct="1">
              <a:spcAft>
                <a:spcPts val="0"/>
              </a:spcAft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FUNC1()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B;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B = -100;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("Valor de B dentro da função FUNC1: %d\n", B);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FUNC2()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B;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B = -200;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("Valor de B dentro da função FUNC2: %d\n", B);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*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*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1" y="5386639"/>
            <a:ext cx="4427815" cy="87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9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9</a:t>
            </a:fld>
            <a:r>
              <a:rPr lang="pt-BR"/>
              <a:t> –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331639" y="293688"/>
            <a:ext cx="7344815" cy="981075"/>
          </a:xfrm>
        </p:spPr>
        <p:txBody>
          <a:bodyPr/>
          <a:lstStyle/>
          <a:p>
            <a:r>
              <a:rPr lang="pt-BR" dirty="0"/>
              <a:t>Função – Escopo de Variáveis</a:t>
            </a:r>
            <a:endParaRPr lang="pt-BR" sz="3600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4581128"/>
            <a:ext cx="4427815" cy="871726"/>
          </a:xfrm>
          <a:prstGeom prst="rect">
            <a:avLst/>
          </a:prstGeom>
        </p:spPr>
      </p:pic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382713"/>
            <a:ext cx="8568952" cy="2348894"/>
          </a:xfrm>
        </p:spPr>
        <p:txBody>
          <a:bodyPr/>
          <a:lstStyle/>
          <a:p>
            <a:r>
              <a:rPr lang="pt-BR" sz="2200" dirty="0"/>
              <a:t>Escopo de uma variável entende-se o bloco de código onde esta variável é válida. Com base nisto, temos as seguintes afirmações:</a:t>
            </a:r>
          </a:p>
          <a:p>
            <a:pPr lvl="1"/>
            <a:r>
              <a:rPr lang="pt-BR" sz="1800" dirty="0"/>
              <a:t>As variáveis valem no bloco que são definidas;</a:t>
            </a:r>
          </a:p>
          <a:p>
            <a:pPr lvl="1"/>
            <a:r>
              <a:rPr lang="pt-BR" sz="1800" dirty="0"/>
              <a:t>as variáveis definidas  dentro de uma função recebem o nome de variáveis locais;</a:t>
            </a:r>
          </a:p>
          <a:p>
            <a:pPr lvl="1"/>
            <a:r>
              <a:rPr lang="pt-BR" sz="1800" dirty="0"/>
              <a:t>os parâmetros formais de uma função valem também somente dentro da função;</a:t>
            </a:r>
          </a:p>
          <a:p>
            <a:pPr lvl="1"/>
            <a:r>
              <a:rPr lang="pt-BR" sz="1800" dirty="0"/>
              <a:t>uma variável definida dentro de uma função não é acessível em outras funções, MESMO ESTAS VARIÁVEIS TENHAM NOME IDÊNTICOS.</a:t>
            </a:r>
            <a:endParaRPr lang="pt-BR" sz="18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683568" y="4099842"/>
            <a:ext cx="25577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Exemplo Anterior :</a:t>
            </a:r>
          </a:p>
        </p:txBody>
      </p:sp>
    </p:spTree>
    <p:extLst>
      <p:ext uri="{BB962C8B-B14F-4D97-AF65-F5344CB8AC3E}">
        <p14:creationId xmlns:p14="http://schemas.microsoft.com/office/powerpoint/2010/main" val="3952114735"/>
      </p:ext>
    </p:extLst>
  </p:cSld>
  <p:clrMapOvr>
    <a:masterClrMapping/>
  </p:clrMapOvr>
</p:sld>
</file>

<file path=ppt/theme/theme1.xml><?xml version="1.0" encoding="utf-8"?>
<a:theme xmlns:a="http://schemas.openxmlformats.org/drawingml/2006/main" name="ApresentaçãoGrafos">
  <a:themeElements>
    <a:clrScheme name="1_open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openoffic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open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pen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pen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pen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pen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pen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D88A1214D237C45BA0F8165A097D4EC" ma:contentTypeVersion="2" ma:contentTypeDescription="Crie um novo documento." ma:contentTypeScope="" ma:versionID="7539d0a74678a8bacccafd7be4c1bb97">
  <xsd:schema xmlns:xsd="http://www.w3.org/2001/XMLSchema" xmlns:xs="http://www.w3.org/2001/XMLSchema" xmlns:p="http://schemas.microsoft.com/office/2006/metadata/properties" xmlns:ns2="d0e03669-467a-489f-be0c-ba4d35b0c0cc" targetNamespace="http://schemas.microsoft.com/office/2006/metadata/properties" ma:root="true" ma:fieldsID="0ae03b24dde8149ea604245a5373ae89" ns2:_="">
    <xsd:import namespace="d0e03669-467a-489f-be0c-ba4d35b0c0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e03669-467a-489f-be0c-ba4d35b0c0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196A03-B743-4373-B191-79AF4C1541FF}"/>
</file>

<file path=customXml/itemProps2.xml><?xml version="1.0" encoding="utf-8"?>
<ds:datastoreItem xmlns:ds="http://schemas.openxmlformats.org/officeDocument/2006/customXml" ds:itemID="{D42BA85E-D133-4476-94A5-5E85DB4964DC}"/>
</file>

<file path=customXml/itemProps3.xml><?xml version="1.0" encoding="utf-8"?>
<ds:datastoreItem xmlns:ds="http://schemas.openxmlformats.org/officeDocument/2006/customXml" ds:itemID="{7F1EFD38-A5B0-44FE-AA90-9D89FA4C1B0B}"/>
</file>

<file path=docProps/app.xml><?xml version="1.0" encoding="utf-8"?>
<Properties xmlns="http://schemas.openxmlformats.org/officeDocument/2006/extended-properties" xmlns:vt="http://schemas.openxmlformats.org/officeDocument/2006/docPropsVTypes">
  <Template>ApresentaçãoGrafos</Template>
  <TotalTime>17520</TotalTime>
  <Words>2175</Words>
  <Application>Microsoft Office PowerPoint</Application>
  <PresentationFormat>Apresentação na tela (4:3)</PresentationFormat>
  <Paragraphs>410</Paragraphs>
  <Slides>18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Courier New</vt:lpstr>
      <vt:lpstr>Freestyle Script</vt:lpstr>
      <vt:lpstr>Times New Roman</vt:lpstr>
      <vt:lpstr>Wingdings</vt:lpstr>
      <vt:lpstr>ApresentaçãoGrafos</vt:lpstr>
      <vt:lpstr>LP  – Linguagem de Programação</vt:lpstr>
      <vt:lpstr>Objetivo</vt:lpstr>
      <vt:lpstr>Bibliografia</vt:lpstr>
      <vt:lpstr>Sub-rotinas</vt:lpstr>
      <vt:lpstr>Função - C</vt:lpstr>
      <vt:lpstr>Função - C</vt:lpstr>
      <vt:lpstr>Função – Passagem de Parâmetro</vt:lpstr>
      <vt:lpstr>Função – Escopo de Variáveis</vt:lpstr>
      <vt:lpstr>Função – Escopo de Variáveis</vt:lpstr>
      <vt:lpstr>Função – Retorno de uma função</vt:lpstr>
      <vt:lpstr>Tipos de Passagem de Parâmetros</vt:lpstr>
      <vt:lpstr>Tipos de Passagem de Parâmetros</vt:lpstr>
      <vt:lpstr>Ponteiros</vt:lpstr>
      <vt:lpstr>Ponteiros</vt:lpstr>
      <vt:lpstr>Ponteiros</vt:lpstr>
      <vt:lpstr>Ponteiros</vt:lpstr>
      <vt:lpstr>Ponteiros e Vetores</vt:lpstr>
      <vt:lpstr>Ponteiros e Vetores</vt:lpstr>
    </vt:vector>
  </TitlesOfParts>
  <Company>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dos Grafos</dc:title>
  <dc:creator>Carlos</dc:creator>
  <cp:lastModifiedBy>Carlos Helano Nascimento</cp:lastModifiedBy>
  <cp:revision>658</cp:revision>
  <cp:lastPrinted>2001-03-30T16:47:24Z</cp:lastPrinted>
  <dcterms:created xsi:type="dcterms:W3CDTF">2011-07-24T13:09:15Z</dcterms:created>
  <dcterms:modified xsi:type="dcterms:W3CDTF">2021-08-12T23:29:21Z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0x0101008D88A1214D237C45BA0F8165A097D4EC</vt:lpwstr>
  </property>
</Properties>
</file>