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7" r:id="rId12"/>
    <p:sldId id="269" r:id="rId13"/>
    <p:sldId id="268"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074A57-070C-6DDE-4877-AB21137D5CB6}" v="625" dt="2024-08-13T17:00:01.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Chinthakuntlawar" userId="9712559060d08c50" providerId="Windows Live" clId="Web-{B0074A57-070C-6DDE-4877-AB21137D5CB6}"/>
    <pc:docChg chg="addSld modSld">
      <pc:chgData name="Ashish Chinthakuntlawar" userId="9712559060d08c50" providerId="Windows Live" clId="Web-{B0074A57-070C-6DDE-4877-AB21137D5CB6}" dt="2024-08-13T17:00:01.205" v="604" actId="20577"/>
      <pc:docMkLst>
        <pc:docMk/>
      </pc:docMkLst>
      <pc:sldChg chg="modSp">
        <pc:chgData name="Ashish Chinthakuntlawar" userId="9712559060d08c50" providerId="Windows Live" clId="Web-{B0074A57-070C-6DDE-4877-AB21137D5CB6}" dt="2024-08-13T16:48:13.050" v="575" actId="20577"/>
        <pc:sldMkLst>
          <pc:docMk/>
          <pc:sldMk cId="109857222" sldId="256"/>
        </pc:sldMkLst>
        <pc:spChg chg="mod">
          <ac:chgData name="Ashish Chinthakuntlawar" userId="9712559060d08c50" providerId="Windows Live" clId="Web-{B0074A57-070C-6DDE-4877-AB21137D5CB6}" dt="2024-08-13T16:48:13.050" v="575" actId="20577"/>
          <ac:spMkLst>
            <pc:docMk/>
            <pc:sldMk cId="109857222" sldId="256"/>
            <ac:spMk id="2" creationId="{00000000-0000-0000-0000-000000000000}"/>
          </ac:spMkLst>
        </pc:spChg>
        <pc:spChg chg="mod">
          <ac:chgData name="Ashish Chinthakuntlawar" userId="9712559060d08c50" providerId="Windows Live" clId="Web-{B0074A57-070C-6DDE-4877-AB21137D5CB6}" dt="2024-08-13T16:11:59.834" v="2" actId="20577"/>
          <ac:spMkLst>
            <pc:docMk/>
            <pc:sldMk cId="109857222" sldId="256"/>
            <ac:spMk id="3" creationId="{00000000-0000-0000-0000-000000000000}"/>
          </ac:spMkLst>
        </pc:spChg>
      </pc:sldChg>
      <pc:sldChg chg="modSp new">
        <pc:chgData name="Ashish Chinthakuntlawar" userId="9712559060d08c50" providerId="Windows Live" clId="Web-{B0074A57-070C-6DDE-4877-AB21137D5CB6}" dt="2024-08-13T16:48:19.675" v="576" actId="20577"/>
        <pc:sldMkLst>
          <pc:docMk/>
          <pc:sldMk cId="1187862248" sldId="257"/>
        </pc:sldMkLst>
        <pc:spChg chg="mod">
          <ac:chgData name="Ashish Chinthakuntlawar" userId="9712559060d08c50" providerId="Windows Live" clId="Web-{B0074A57-070C-6DDE-4877-AB21137D5CB6}" dt="2024-08-13T16:48:19.675" v="576" actId="20577"/>
          <ac:spMkLst>
            <pc:docMk/>
            <pc:sldMk cId="1187862248" sldId="257"/>
            <ac:spMk id="2" creationId="{A0EE728B-6AAD-3937-8242-45298A44D857}"/>
          </ac:spMkLst>
        </pc:spChg>
        <pc:spChg chg="mod">
          <ac:chgData name="Ashish Chinthakuntlawar" userId="9712559060d08c50" providerId="Windows Live" clId="Web-{B0074A57-070C-6DDE-4877-AB21137D5CB6}" dt="2024-08-13T16:13:47.177" v="40" actId="20577"/>
          <ac:spMkLst>
            <pc:docMk/>
            <pc:sldMk cId="1187862248" sldId="257"/>
            <ac:spMk id="3" creationId="{685116AE-1A77-85D8-7F35-6A1BDE9EBF53}"/>
          </ac:spMkLst>
        </pc:spChg>
      </pc:sldChg>
      <pc:sldChg chg="modSp new">
        <pc:chgData name="Ashish Chinthakuntlawar" userId="9712559060d08c50" providerId="Windows Live" clId="Web-{B0074A57-070C-6DDE-4877-AB21137D5CB6}" dt="2024-08-13T16:48:24.737" v="577" actId="20577"/>
        <pc:sldMkLst>
          <pc:docMk/>
          <pc:sldMk cId="507615309" sldId="258"/>
        </pc:sldMkLst>
        <pc:spChg chg="mod">
          <ac:chgData name="Ashish Chinthakuntlawar" userId="9712559060d08c50" providerId="Windows Live" clId="Web-{B0074A57-070C-6DDE-4877-AB21137D5CB6}" dt="2024-08-13T16:48:24.737" v="577" actId="20577"/>
          <ac:spMkLst>
            <pc:docMk/>
            <pc:sldMk cId="507615309" sldId="258"/>
            <ac:spMk id="2" creationId="{38089B9E-793F-8844-729D-F2D7BA78E251}"/>
          </ac:spMkLst>
        </pc:spChg>
        <pc:spChg chg="mod">
          <ac:chgData name="Ashish Chinthakuntlawar" userId="9712559060d08c50" providerId="Windows Live" clId="Web-{B0074A57-070C-6DDE-4877-AB21137D5CB6}" dt="2024-08-13T16:16:03.943" v="72" actId="20577"/>
          <ac:spMkLst>
            <pc:docMk/>
            <pc:sldMk cId="507615309" sldId="258"/>
            <ac:spMk id="3" creationId="{83C64C64-2839-478A-F673-7EC8142BC2AA}"/>
          </ac:spMkLst>
        </pc:spChg>
      </pc:sldChg>
      <pc:sldChg chg="modSp new">
        <pc:chgData name="Ashish Chinthakuntlawar" userId="9712559060d08c50" providerId="Windows Live" clId="Web-{B0074A57-070C-6DDE-4877-AB21137D5CB6}" dt="2024-08-13T16:47:55.831" v="574" actId="20577"/>
        <pc:sldMkLst>
          <pc:docMk/>
          <pc:sldMk cId="937073014" sldId="259"/>
        </pc:sldMkLst>
        <pc:spChg chg="mod">
          <ac:chgData name="Ashish Chinthakuntlawar" userId="9712559060d08c50" providerId="Windows Live" clId="Web-{B0074A57-070C-6DDE-4877-AB21137D5CB6}" dt="2024-08-13T16:47:55.831" v="574" actId="20577"/>
          <ac:spMkLst>
            <pc:docMk/>
            <pc:sldMk cId="937073014" sldId="259"/>
            <ac:spMk id="2" creationId="{167DC89C-8EA7-9796-EC72-C8B4CCB7687F}"/>
          </ac:spMkLst>
        </pc:spChg>
        <pc:spChg chg="mod">
          <ac:chgData name="Ashish Chinthakuntlawar" userId="9712559060d08c50" providerId="Windows Live" clId="Web-{B0074A57-070C-6DDE-4877-AB21137D5CB6}" dt="2024-08-13T16:18:51.599" v="112" actId="20577"/>
          <ac:spMkLst>
            <pc:docMk/>
            <pc:sldMk cId="937073014" sldId="259"/>
            <ac:spMk id="3" creationId="{39D66161-4BF7-FD94-F406-AC6EF5038015}"/>
          </ac:spMkLst>
        </pc:spChg>
      </pc:sldChg>
      <pc:sldChg chg="modSp new">
        <pc:chgData name="Ashish Chinthakuntlawar" userId="9712559060d08c50" providerId="Windows Live" clId="Web-{B0074A57-070C-6DDE-4877-AB21137D5CB6}" dt="2024-08-13T16:49:04.784" v="581" actId="20577"/>
        <pc:sldMkLst>
          <pc:docMk/>
          <pc:sldMk cId="2878497541" sldId="260"/>
        </pc:sldMkLst>
        <pc:spChg chg="mod">
          <ac:chgData name="Ashish Chinthakuntlawar" userId="9712559060d08c50" providerId="Windows Live" clId="Web-{B0074A57-070C-6DDE-4877-AB21137D5CB6}" dt="2024-08-13T16:49:04.784" v="581" actId="20577"/>
          <ac:spMkLst>
            <pc:docMk/>
            <pc:sldMk cId="2878497541" sldId="260"/>
            <ac:spMk id="2" creationId="{F5A0DA27-C697-A5EB-FA76-14DBA53C61B6}"/>
          </ac:spMkLst>
        </pc:spChg>
        <pc:spChg chg="mod">
          <ac:chgData name="Ashish Chinthakuntlawar" userId="9712559060d08c50" providerId="Windows Live" clId="Web-{B0074A57-070C-6DDE-4877-AB21137D5CB6}" dt="2024-08-13T16:23:00.911" v="186" actId="20577"/>
          <ac:spMkLst>
            <pc:docMk/>
            <pc:sldMk cId="2878497541" sldId="260"/>
            <ac:spMk id="3" creationId="{F9F1686E-5E1F-CDFD-7BCD-DB1EB5399CC8}"/>
          </ac:spMkLst>
        </pc:spChg>
      </pc:sldChg>
      <pc:sldChg chg="modSp new">
        <pc:chgData name="Ashish Chinthakuntlawar" userId="9712559060d08c50" providerId="Windows Live" clId="Web-{B0074A57-070C-6DDE-4877-AB21137D5CB6}" dt="2024-08-13T16:48:53.299" v="580" actId="14100"/>
        <pc:sldMkLst>
          <pc:docMk/>
          <pc:sldMk cId="1856714755" sldId="261"/>
        </pc:sldMkLst>
        <pc:spChg chg="mod">
          <ac:chgData name="Ashish Chinthakuntlawar" userId="9712559060d08c50" providerId="Windows Live" clId="Web-{B0074A57-070C-6DDE-4877-AB21137D5CB6}" dt="2024-08-13T16:48:41.440" v="579" actId="14100"/>
          <ac:spMkLst>
            <pc:docMk/>
            <pc:sldMk cId="1856714755" sldId="261"/>
            <ac:spMk id="2" creationId="{FB0C2050-D9A9-D743-03A2-106E5410AF21}"/>
          </ac:spMkLst>
        </pc:spChg>
        <pc:spChg chg="mod">
          <ac:chgData name="Ashish Chinthakuntlawar" userId="9712559060d08c50" providerId="Windows Live" clId="Web-{B0074A57-070C-6DDE-4877-AB21137D5CB6}" dt="2024-08-13T16:48:53.299" v="580" actId="14100"/>
          <ac:spMkLst>
            <pc:docMk/>
            <pc:sldMk cId="1856714755" sldId="261"/>
            <ac:spMk id="3" creationId="{D81D8F8B-557A-7965-0977-E666F8BECCA4}"/>
          </ac:spMkLst>
        </pc:spChg>
      </pc:sldChg>
      <pc:sldChg chg="modSp new">
        <pc:chgData name="Ashish Chinthakuntlawar" userId="9712559060d08c50" providerId="Windows Live" clId="Web-{B0074A57-070C-6DDE-4877-AB21137D5CB6}" dt="2024-08-13T16:49:43.909" v="582" actId="20577"/>
        <pc:sldMkLst>
          <pc:docMk/>
          <pc:sldMk cId="2792700355" sldId="262"/>
        </pc:sldMkLst>
        <pc:spChg chg="mod">
          <ac:chgData name="Ashish Chinthakuntlawar" userId="9712559060d08c50" providerId="Windows Live" clId="Web-{B0074A57-070C-6DDE-4877-AB21137D5CB6}" dt="2024-08-13T16:49:43.909" v="582" actId="20577"/>
          <ac:spMkLst>
            <pc:docMk/>
            <pc:sldMk cId="2792700355" sldId="262"/>
            <ac:spMk id="2" creationId="{60FB685E-17AA-DE05-8DF9-44EABF711EFC}"/>
          </ac:spMkLst>
        </pc:spChg>
        <pc:spChg chg="mod">
          <ac:chgData name="Ashish Chinthakuntlawar" userId="9712559060d08c50" providerId="Windows Live" clId="Web-{B0074A57-070C-6DDE-4877-AB21137D5CB6}" dt="2024-08-13T16:24:52.802" v="231" actId="14100"/>
          <ac:spMkLst>
            <pc:docMk/>
            <pc:sldMk cId="2792700355" sldId="262"/>
            <ac:spMk id="3" creationId="{04DB5CAD-BABE-1974-ABA4-0E17DD47F5CF}"/>
          </ac:spMkLst>
        </pc:spChg>
      </pc:sldChg>
      <pc:sldChg chg="modSp new">
        <pc:chgData name="Ashish Chinthakuntlawar" userId="9712559060d08c50" providerId="Windows Live" clId="Web-{B0074A57-070C-6DDE-4877-AB21137D5CB6}" dt="2024-08-13T16:51:36.440" v="583" actId="20577"/>
        <pc:sldMkLst>
          <pc:docMk/>
          <pc:sldMk cId="501190891" sldId="263"/>
        </pc:sldMkLst>
        <pc:spChg chg="mod">
          <ac:chgData name="Ashish Chinthakuntlawar" userId="9712559060d08c50" providerId="Windows Live" clId="Web-{B0074A57-070C-6DDE-4877-AB21137D5CB6}" dt="2024-08-13T16:51:36.440" v="583" actId="20577"/>
          <ac:spMkLst>
            <pc:docMk/>
            <pc:sldMk cId="501190891" sldId="263"/>
            <ac:spMk id="2" creationId="{1E023119-BD24-129C-6DD3-089BA0059A48}"/>
          </ac:spMkLst>
        </pc:spChg>
        <pc:spChg chg="mod">
          <ac:chgData name="Ashish Chinthakuntlawar" userId="9712559060d08c50" providerId="Windows Live" clId="Web-{B0074A57-070C-6DDE-4877-AB21137D5CB6}" dt="2024-08-13T16:28:06.848" v="284" actId="14100"/>
          <ac:spMkLst>
            <pc:docMk/>
            <pc:sldMk cId="501190891" sldId="263"/>
            <ac:spMk id="3" creationId="{73759A93-DB80-5FC4-8BAA-4A0211A8C86F}"/>
          </ac:spMkLst>
        </pc:spChg>
      </pc:sldChg>
      <pc:sldChg chg="modSp new">
        <pc:chgData name="Ashish Chinthakuntlawar" userId="9712559060d08c50" providerId="Windows Live" clId="Web-{B0074A57-070C-6DDE-4877-AB21137D5CB6}" dt="2024-08-13T16:52:24.174" v="595" actId="20577"/>
        <pc:sldMkLst>
          <pc:docMk/>
          <pc:sldMk cId="4078997420" sldId="264"/>
        </pc:sldMkLst>
        <pc:spChg chg="mod">
          <ac:chgData name="Ashish Chinthakuntlawar" userId="9712559060d08c50" providerId="Windows Live" clId="Web-{B0074A57-070C-6DDE-4877-AB21137D5CB6}" dt="2024-08-13T16:51:49.987" v="584" actId="20577"/>
          <ac:spMkLst>
            <pc:docMk/>
            <pc:sldMk cId="4078997420" sldId="264"/>
            <ac:spMk id="2" creationId="{773491B5-98BD-F652-F58E-E2486B3A2E79}"/>
          </ac:spMkLst>
        </pc:spChg>
        <pc:spChg chg="mod">
          <ac:chgData name="Ashish Chinthakuntlawar" userId="9712559060d08c50" providerId="Windows Live" clId="Web-{B0074A57-070C-6DDE-4877-AB21137D5CB6}" dt="2024-08-13T16:52:24.174" v="595" actId="20577"/>
          <ac:spMkLst>
            <pc:docMk/>
            <pc:sldMk cId="4078997420" sldId="264"/>
            <ac:spMk id="3" creationId="{28B9B36B-CD13-3B38-F9C5-90B59CC186E3}"/>
          </ac:spMkLst>
        </pc:spChg>
      </pc:sldChg>
      <pc:sldChg chg="modSp new">
        <pc:chgData name="Ashish Chinthakuntlawar" userId="9712559060d08c50" providerId="Windows Live" clId="Web-{B0074A57-070C-6DDE-4877-AB21137D5CB6}" dt="2024-08-13T16:52:32.955" v="596" actId="20577"/>
        <pc:sldMkLst>
          <pc:docMk/>
          <pc:sldMk cId="1669900122" sldId="265"/>
        </pc:sldMkLst>
        <pc:spChg chg="mod">
          <ac:chgData name="Ashish Chinthakuntlawar" userId="9712559060d08c50" providerId="Windows Live" clId="Web-{B0074A57-070C-6DDE-4877-AB21137D5CB6}" dt="2024-08-13T16:52:32.955" v="596" actId="20577"/>
          <ac:spMkLst>
            <pc:docMk/>
            <pc:sldMk cId="1669900122" sldId="265"/>
            <ac:spMk id="2" creationId="{713B9C33-7683-3CB7-27A0-6C2477B48253}"/>
          </ac:spMkLst>
        </pc:spChg>
        <pc:spChg chg="mod">
          <ac:chgData name="Ashish Chinthakuntlawar" userId="9712559060d08c50" providerId="Windows Live" clId="Web-{B0074A57-070C-6DDE-4877-AB21137D5CB6}" dt="2024-08-13T16:34:37.254" v="328" actId="20577"/>
          <ac:spMkLst>
            <pc:docMk/>
            <pc:sldMk cId="1669900122" sldId="265"/>
            <ac:spMk id="3" creationId="{B544B41A-BA4B-6235-E8F5-A6F259E7E811}"/>
          </ac:spMkLst>
        </pc:spChg>
      </pc:sldChg>
      <pc:sldChg chg="modSp new">
        <pc:chgData name="Ashish Chinthakuntlawar" userId="9712559060d08c50" providerId="Windows Live" clId="Web-{B0074A57-070C-6DDE-4877-AB21137D5CB6}" dt="2024-08-13T17:00:01.205" v="604" actId="20577"/>
        <pc:sldMkLst>
          <pc:docMk/>
          <pc:sldMk cId="2586333858" sldId="266"/>
        </pc:sldMkLst>
        <pc:spChg chg="mod">
          <ac:chgData name="Ashish Chinthakuntlawar" userId="9712559060d08c50" providerId="Windows Live" clId="Web-{B0074A57-070C-6DDE-4877-AB21137D5CB6}" dt="2024-08-13T17:00:01.205" v="604" actId="20577"/>
          <ac:spMkLst>
            <pc:docMk/>
            <pc:sldMk cId="2586333858" sldId="266"/>
            <ac:spMk id="2" creationId="{5071949E-862B-150E-BB0D-4A193A766C5C}"/>
          </ac:spMkLst>
        </pc:spChg>
        <pc:spChg chg="mod">
          <ac:chgData name="Ashish Chinthakuntlawar" userId="9712559060d08c50" providerId="Windows Live" clId="Web-{B0074A57-070C-6DDE-4877-AB21137D5CB6}" dt="2024-08-13T16:45:56.112" v="571" actId="14100"/>
          <ac:spMkLst>
            <pc:docMk/>
            <pc:sldMk cId="2586333858" sldId="266"/>
            <ac:spMk id="3" creationId="{79F00D58-D5B2-70D2-D0D6-BC1DCC0B60BD}"/>
          </ac:spMkLst>
        </pc:spChg>
      </pc:sldChg>
      <pc:sldChg chg="modSp new">
        <pc:chgData name="Ashish Chinthakuntlawar" userId="9712559060d08c50" providerId="Windows Live" clId="Web-{B0074A57-070C-6DDE-4877-AB21137D5CB6}" dt="2024-08-13T16:54:56.971" v="597" actId="20577"/>
        <pc:sldMkLst>
          <pc:docMk/>
          <pc:sldMk cId="4104088524" sldId="267"/>
        </pc:sldMkLst>
        <pc:spChg chg="mod">
          <ac:chgData name="Ashish Chinthakuntlawar" userId="9712559060d08c50" providerId="Windows Live" clId="Web-{B0074A57-070C-6DDE-4877-AB21137D5CB6}" dt="2024-08-13T16:54:56.971" v="597" actId="20577"/>
          <ac:spMkLst>
            <pc:docMk/>
            <pc:sldMk cId="4104088524" sldId="267"/>
            <ac:spMk id="2" creationId="{D17424ED-229B-8ABC-CE9C-24149E7D73F0}"/>
          </ac:spMkLst>
        </pc:spChg>
        <pc:spChg chg="mod">
          <ac:chgData name="Ashish Chinthakuntlawar" userId="9712559060d08c50" providerId="Windows Live" clId="Web-{B0074A57-070C-6DDE-4877-AB21137D5CB6}" dt="2024-08-13T16:36:44.504" v="373" actId="20577"/>
          <ac:spMkLst>
            <pc:docMk/>
            <pc:sldMk cId="4104088524" sldId="267"/>
            <ac:spMk id="3" creationId="{A82838DB-F32C-F8B8-F3FF-B6BC607DED17}"/>
          </ac:spMkLst>
        </pc:spChg>
      </pc:sldChg>
      <pc:sldChg chg="modSp new">
        <pc:chgData name="Ashish Chinthakuntlawar" userId="9712559060d08c50" providerId="Windows Live" clId="Web-{B0074A57-070C-6DDE-4877-AB21137D5CB6}" dt="2024-08-13T16:57:19.220" v="600" actId="20577"/>
        <pc:sldMkLst>
          <pc:docMk/>
          <pc:sldMk cId="2547940738" sldId="268"/>
        </pc:sldMkLst>
        <pc:spChg chg="mod">
          <ac:chgData name="Ashish Chinthakuntlawar" userId="9712559060d08c50" providerId="Windows Live" clId="Web-{B0074A57-070C-6DDE-4877-AB21137D5CB6}" dt="2024-08-13T16:56:11.627" v="599" actId="20577"/>
          <ac:spMkLst>
            <pc:docMk/>
            <pc:sldMk cId="2547940738" sldId="268"/>
            <ac:spMk id="2" creationId="{92E38846-A9B9-C241-C78E-9107A374F10A}"/>
          </ac:spMkLst>
        </pc:spChg>
        <pc:spChg chg="mod">
          <ac:chgData name="Ashish Chinthakuntlawar" userId="9712559060d08c50" providerId="Windows Live" clId="Web-{B0074A57-070C-6DDE-4877-AB21137D5CB6}" dt="2024-08-13T16:57:19.220" v="600" actId="20577"/>
          <ac:spMkLst>
            <pc:docMk/>
            <pc:sldMk cId="2547940738" sldId="268"/>
            <ac:spMk id="3" creationId="{C98B9529-616F-DB9D-10D8-861B4146261A}"/>
          </ac:spMkLst>
        </pc:spChg>
      </pc:sldChg>
      <pc:sldChg chg="modSp new">
        <pc:chgData name="Ashish Chinthakuntlawar" userId="9712559060d08c50" providerId="Windows Live" clId="Web-{B0074A57-070C-6DDE-4877-AB21137D5CB6}" dt="2024-08-13T16:55:48.564" v="598" actId="20577"/>
        <pc:sldMkLst>
          <pc:docMk/>
          <pc:sldMk cId="1587159704" sldId="269"/>
        </pc:sldMkLst>
        <pc:spChg chg="mod">
          <ac:chgData name="Ashish Chinthakuntlawar" userId="9712559060d08c50" providerId="Windows Live" clId="Web-{B0074A57-070C-6DDE-4877-AB21137D5CB6}" dt="2024-08-13T16:55:48.564" v="598" actId="20577"/>
          <ac:spMkLst>
            <pc:docMk/>
            <pc:sldMk cId="1587159704" sldId="269"/>
            <ac:spMk id="2" creationId="{90953865-883A-5348-EEF1-5EC501A06DA6}"/>
          </ac:spMkLst>
        </pc:spChg>
        <pc:spChg chg="mod">
          <ac:chgData name="Ashish Chinthakuntlawar" userId="9712559060d08c50" providerId="Windows Live" clId="Web-{B0074A57-070C-6DDE-4877-AB21137D5CB6}" dt="2024-08-13T16:38:52.441" v="410" actId="20577"/>
          <ac:spMkLst>
            <pc:docMk/>
            <pc:sldMk cId="1587159704" sldId="269"/>
            <ac:spMk id="3" creationId="{127F6821-A622-BEEA-36FC-9E5181BCD16C}"/>
          </ac:spMkLst>
        </pc:spChg>
      </pc:sldChg>
      <pc:sldChg chg="modSp new">
        <pc:chgData name="Ashish Chinthakuntlawar" userId="9712559060d08c50" providerId="Windows Live" clId="Web-{B0074A57-070C-6DDE-4877-AB21137D5CB6}" dt="2024-08-13T16:57:38.720" v="602" actId="14100"/>
        <pc:sldMkLst>
          <pc:docMk/>
          <pc:sldMk cId="2829007878" sldId="270"/>
        </pc:sldMkLst>
        <pc:spChg chg="mod">
          <ac:chgData name="Ashish Chinthakuntlawar" userId="9712559060d08c50" providerId="Windows Live" clId="Web-{B0074A57-070C-6DDE-4877-AB21137D5CB6}" dt="2024-08-13T16:57:38.720" v="602" actId="14100"/>
          <ac:spMkLst>
            <pc:docMk/>
            <pc:sldMk cId="2829007878" sldId="270"/>
            <ac:spMk id="2" creationId="{08D92B63-D564-2C70-C232-C064CC07A67B}"/>
          </ac:spMkLst>
        </pc:spChg>
        <pc:spChg chg="mod">
          <ac:chgData name="Ashish Chinthakuntlawar" userId="9712559060d08c50" providerId="Windows Live" clId="Web-{B0074A57-070C-6DDE-4877-AB21137D5CB6}" dt="2024-08-13T16:42:21.581" v="489" actId="20577"/>
          <ac:spMkLst>
            <pc:docMk/>
            <pc:sldMk cId="2829007878" sldId="270"/>
            <ac:spMk id="3" creationId="{D66C036E-23F5-9E4A-EBB4-76FCA817D9FB}"/>
          </ac:spMkLst>
        </pc:spChg>
      </pc:sldChg>
      <pc:sldChg chg="modSp new">
        <pc:chgData name="Ashish Chinthakuntlawar" userId="9712559060d08c50" providerId="Windows Live" clId="Web-{B0074A57-070C-6DDE-4877-AB21137D5CB6}" dt="2024-08-13T16:58:50.173" v="603" actId="20577"/>
        <pc:sldMkLst>
          <pc:docMk/>
          <pc:sldMk cId="2945632289" sldId="271"/>
        </pc:sldMkLst>
        <pc:spChg chg="mod">
          <ac:chgData name="Ashish Chinthakuntlawar" userId="9712559060d08c50" providerId="Windows Live" clId="Web-{B0074A57-070C-6DDE-4877-AB21137D5CB6}" dt="2024-08-13T16:58:50.173" v="603" actId="20577"/>
          <ac:spMkLst>
            <pc:docMk/>
            <pc:sldMk cId="2945632289" sldId="271"/>
            <ac:spMk id="2" creationId="{E7E94AEB-A14E-BEAE-6FD4-90E9DE45FF28}"/>
          </ac:spMkLst>
        </pc:spChg>
        <pc:spChg chg="mod">
          <ac:chgData name="Ashish Chinthakuntlawar" userId="9712559060d08c50" providerId="Windows Live" clId="Web-{B0074A57-070C-6DDE-4877-AB21137D5CB6}" dt="2024-08-13T16:44:15.441" v="531" actId="20577"/>
          <ac:spMkLst>
            <pc:docMk/>
            <pc:sldMk cId="2945632289" sldId="271"/>
            <ac:spMk id="3" creationId="{D02D5DF5-2EA0-A58C-10E6-DAFA1DB656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Password Policy Review</a:t>
            </a:r>
          </a:p>
          <a:p>
            <a:endParaRPr lang="en-US" b="1" dirty="0"/>
          </a:p>
        </p:txBody>
      </p:sp>
      <p:sp>
        <p:nvSpPr>
          <p:cNvPr id="3" name="Subtitle 2"/>
          <p:cNvSpPr>
            <a:spLocks noGrp="1"/>
          </p:cNvSpPr>
          <p:nvPr>
            <p:ph type="subTitle" idx="1"/>
          </p:nvPr>
        </p:nvSpPr>
        <p:spPr/>
        <p:txBody>
          <a:bodyPr vert="horz" lIns="91440" tIns="45720" rIns="91440" bIns="45720" rtlCol="0" anchor="t">
            <a:normAutofit fontScale="92500" lnSpcReduction="20000"/>
          </a:bodyPr>
          <a:lstStyle/>
          <a:p>
            <a:r>
              <a:rPr lang="en-US" dirty="0">
                <a:ea typeface="+mn-lt"/>
                <a:cs typeface="+mn-lt"/>
              </a:rPr>
              <a:t>As an IT intern in a small company, I have been tasked with reviewing the existing password policy and suggesting improvements to enhance the security of user accounts. This presentation will provide a comprehensive evaluation of the current policy, identify areas for improvement, and propose recommendations to strengthen the company's overall password management practices.</a:t>
            </a:r>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9C33-7683-3CB7-27A0-6C2477B48253}"/>
              </a:ext>
            </a:extLst>
          </p:cNvPr>
          <p:cNvSpPr>
            <a:spLocks noGrp="1"/>
          </p:cNvSpPr>
          <p:nvPr>
            <p:ph type="title"/>
          </p:nvPr>
        </p:nvSpPr>
        <p:spPr/>
        <p:txBody>
          <a:bodyPr/>
          <a:lstStyle/>
          <a:p>
            <a:r>
              <a:rPr lang="en-US" b="1" dirty="0"/>
              <a:t>Importance of Device Security</a:t>
            </a:r>
          </a:p>
          <a:p>
            <a:endParaRPr lang="en-US" b="1" dirty="0"/>
          </a:p>
        </p:txBody>
      </p:sp>
      <p:sp>
        <p:nvSpPr>
          <p:cNvPr id="3" name="Content Placeholder 2">
            <a:extLst>
              <a:ext uri="{FF2B5EF4-FFF2-40B4-BE49-F238E27FC236}">
                <a16:creationId xmlns:a16="http://schemas.microsoft.com/office/drawing/2014/main" id="{B544B41A-BA4B-6235-E8F5-A6F259E7E811}"/>
              </a:ext>
            </a:extLst>
          </p:cNvPr>
          <p:cNvSpPr>
            <a:spLocks noGrp="1"/>
          </p:cNvSpPr>
          <p:nvPr>
            <p:ph idx="1"/>
          </p:nvPr>
        </p:nvSpPr>
        <p:spPr>
          <a:xfrm>
            <a:off x="838200" y="1032734"/>
            <a:ext cx="10855410" cy="5453147"/>
          </a:xfrm>
        </p:spPr>
        <p:txBody>
          <a:bodyPr vert="horz" lIns="91440" tIns="45720" rIns="91440" bIns="45720" rtlCol="0" anchor="t">
            <a:normAutofit fontScale="92500" lnSpcReduction="20000"/>
          </a:bodyPr>
          <a:lstStyle/>
          <a:p>
            <a:r>
              <a:rPr lang="en-US" b="1" u="sng" dirty="0"/>
              <a:t>Data Protection :</a:t>
            </a:r>
          </a:p>
          <a:p>
            <a:pPr marL="0" indent="0">
              <a:buNone/>
            </a:pPr>
            <a:r>
              <a:rPr lang="en-US" dirty="0">
                <a:ea typeface="+mn-lt"/>
                <a:cs typeface="+mn-lt"/>
              </a:rPr>
              <a:t>                                Securing the new employee's workstation is crucial to protect sensitive company data and information from unauthorized access or theft. Proper security measures help safeguard valuable assets and maintain the integrity of the organization.</a:t>
            </a:r>
            <a:endParaRPr lang="en-US" b="1" u="sng" dirty="0">
              <a:ea typeface="+mn-lt"/>
              <a:cs typeface="+mn-lt"/>
            </a:endParaRPr>
          </a:p>
          <a:p>
            <a:r>
              <a:rPr lang="en-US" b="1" u="sng" dirty="0">
                <a:ea typeface="+mn-lt"/>
                <a:cs typeface="+mn-lt"/>
              </a:rPr>
              <a:t>Compliance and Regulations :</a:t>
            </a:r>
            <a:endParaRPr lang="en-US" b="1" u="sng" dirty="0"/>
          </a:p>
          <a:p>
            <a:pPr marL="0" indent="0">
              <a:buNone/>
            </a:pPr>
            <a:r>
              <a:rPr lang="en-US" dirty="0">
                <a:ea typeface="+mn-lt"/>
                <a:cs typeface="+mn-lt"/>
              </a:rPr>
              <a:t>                                 Many industries have strict regulations and standards around data privacy and security. Implementing robust security practices on the new workstation ensures compliance with these legal requirements and avoids potential fines or penalties.</a:t>
            </a:r>
            <a:endParaRPr lang="en-US" dirty="0"/>
          </a:p>
          <a:p>
            <a:r>
              <a:rPr lang="en-US" b="1" u="sng" dirty="0"/>
              <a:t>Preventing Disruptions :</a:t>
            </a:r>
          </a:p>
          <a:p>
            <a:pPr marL="0" indent="0">
              <a:buNone/>
            </a:pPr>
            <a:r>
              <a:rPr lang="en-US" dirty="0">
                <a:ea typeface="+mn-lt"/>
                <a:cs typeface="+mn-lt"/>
              </a:rPr>
              <a:t>                                  A compromised workstation can lead to system downtime, data loss, and business interruptions. Protecting the device against threats like malware and ransomware helps maintain productivity and minimize the impact of potential security incidents.</a:t>
            </a:r>
            <a:endParaRPr lang="en-US" dirty="0"/>
          </a:p>
          <a:p>
            <a:endParaRPr lang="en-US" dirty="0"/>
          </a:p>
        </p:txBody>
      </p:sp>
    </p:spTree>
    <p:extLst>
      <p:ext uri="{BB962C8B-B14F-4D97-AF65-F5344CB8AC3E}">
        <p14:creationId xmlns:p14="http://schemas.microsoft.com/office/powerpoint/2010/main" val="166990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24ED-229B-8ABC-CE9C-24149E7D73F0}"/>
              </a:ext>
            </a:extLst>
          </p:cNvPr>
          <p:cNvSpPr>
            <a:spLocks noGrp="1"/>
          </p:cNvSpPr>
          <p:nvPr>
            <p:ph type="title"/>
          </p:nvPr>
        </p:nvSpPr>
        <p:spPr/>
        <p:txBody>
          <a:bodyPr>
            <a:normAutofit/>
          </a:bodyPr>
          <a:lstStyle/>
          <a:p>
            <a:r>
              <a:rPr lang="en-US" b="1" dirty="0"/>
              <a:t>Identifying Common Security Threats</a:t>
            </a:r>
          </a:p>
          <a:p>
            <a:endParaRPr lang="en-US" b="1" dirty="0"/>
          </a:p>
        </p:txBody>
      </p:sp>
      <p:sp>
        <p:nvSpPr>
          <p:cNvPr id="3" name="Content Placeholder 2">
            <a:extLst>
              <a:ext uri="{FF2B5EF4-FFF2-40B4-BE49-F238E27FC236}">
                <a16:creationId xmlns:a16="http://schemas.microsoft.com/office/drawing/2014/main" id="{A82838DB-F32C-F8B8-F3FF-B6BC607DED17}"/>
              </a:ext>
            </a:extLst>
          </p:cNvPr>
          <p:cNvSpPr>
            <a:spLocks noGrp="1"/>
          </p:cNvSpPr>
          <p:nvPr>
            <p:ph idx="1"/>
          </p:nvPr>
        </p:nvSpPr>
        <p:spPr>
          <a:xfrm>
            <a:off x="838200" y="1259274"/>
            <a:ext cx="11081951" cy="5370770"/>
          </a:xfrm>
        </p:spPr>
        <p:txBody>
          <a:bodyPr vert="horz" lIns="91440" tIns="45720" rIns="91440" bIns="45720" rtlCol="0" anchor="t">
            <a:normAutofit fontScale="92500" lnSpcReduction="20000"/>
          </a:bodyPr>
          <a:lstStyle/>
          <a:p>
            <a:r>
              <a:rPr lang="en-US" b="1" u="sng" dirty="0"/>
              <a:t>Phishing Attacks :</a:t>
            </a:r>
          </a:p>
          <a:p>
            <a:pPr marL="0" indent="0">
              <a:buNone/>
            </a:pPr>
            <a:r>
              <a:rPr lang="en-US" dirty="0">
                <a:ea typeface="+mn-lt"/>
                <a:cs typeface="+mn-lt"/>
              </a:rPr>
              <a:t>                                    Fraudulent emails or websites designed to trick the user into revealing sensitive information, such as login credentials or financial details.</a:t>
            </a:r>
            <a:endParaRPr lang="en-US" dirty="0"/>
          </a:p>
          <a:p>
            <a:r>
              <a:rPr lang="en-US" b="1" u="sng" dirty="0"/>
              <a:t>Malware Infections :</a:t>
            </a:r>
            <a:endParaRPr lang="en-US" b="1" dirty="0"/>
          </a:p>
          <a:p>
            <a:pPr marL="0" indent="0">
              <a:buNone/>
            </a:pPr>
            <a:r>
              <a:rPr lang="en-US" dirty="0">
                <a:ea typeface="+mn-lt"/>
                <a:cs typeface="+mn-lt"/>
              </a:rPr>
              <a:t>                                    Malicious software that can steal data, damage systems, or provide unauthorized access to the device, often delivered through infected downloads or websites.</a:t>
            </a:r>
            <a:endParaRPr lang="en-US" dirty="0"/>
          </a:p>
          <a:p>
            <a:r>
              <a:rPr lang="en-US" b="1" u="sng" dirty="0"/>
              <a:t>Unsecured Networks :</a:t>
            </a:r>
          </a:p>
          <a:p>
            <a:pPr marL="0" indent="0">
              <a:buNone/>
            </a:pPr>
            <a:r>
              <a:rPr lang="en-US" dirty="0">
                <a:ea typeface="+mn-lt"/>
                <a:cs typeface="+mn-lt"/>
              </a:rPr>
              <a:t>                                     Public Wi-Fi networks or insecure home connections that can expose the device to eavesdropping or man-in-the-middle attacks.</a:t>
            </a:r>
            <a:endParaRPr lang="en-US" dirty="0"/>
          </a:p>
          <a:p>
            <a:r>
              <a:rPr lang="en-US" b="1" u="sng" dirty="0"/>
              <a:t>Social Engineering Tactics :</a:t>
            </a:r>
          </a:p>
          <a:p>
            <a:pPr marL="0" indent="0">
              <a:buNone/>
            </a:pPr>
            <a:r>
              <a:rPr lang="en-US" dirty="0">
                <a:ea typeface="+mn-lt"/>
                <a:cs typeface="+mn-lt"/>
              </a:rPr>
              <a:t>                                     Manipulative techniques used to exploit human behavior and convince users to inadvertently disclose sensitive information or grant access to the system.</a:t>
            </a:r>
            <a:endParaRPr lang="en-US" dirty="0"/>
          </a:p>
          <a:p>
            <a:endParaRPr lang="en-US" dirty="0"/>
          </a:p>
        </p:txBody>
      </p:sp>
    </p:spTree>
    <p:extLst>
      <p:ext uri="{BB962C8B-B14F-4D97-AF65-F5344CB8AC3E}">
        <p14:creationId xmlns:p14="http://schemas.microsoft.com/office/powerpoint/2010/main" val="410408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3865-883A-5348-EEF1-5EC501A06DA6}"/>
              </a:ext>
            </a:extLst>
          </p:cNvPr>
          <p:cNvSpPr>
            <a:spLocks noGrp="1"/>
          </p:cNvSpPr>
          <p:nvPr>
            <p:ph type="title"/>
          </p:nvPr>
        </p:nvSpPr>
        <p:spPr>
          <a:xfrm>
            <a:off x="397043" y="365125"/>
            <a:ext cx="10956757" cy="1335589"/>
          </a:xfrm>
        </p:spPr>
        <p:txBody>
          <a:bodyPr/>
          <a:lstStyle/>
          <a:p>
            <a:r>
              <a:rPr lang="en-US" b="1" dirty="0"/>
              <a:t>Implementing Strong Passwords and Multi-Factor Authentication</a:t>
            </a:r>
          </a:p>
          <a:p>
            <a:endParaRPr lang="en-US" b="1" dirty="0"/>
          </a:p>
        </p:txBody>
      </p:sp>
      <p:sp>
        <p:nvSpPr>
          <p:cNvPr id="3" name="Content Placeholder 2">
            <a:extLst>
              <a:ext uri="{FF2B5EF4-FFF2-40B4-BE49-F238E27FC236}">
                <a16:creationId xmlns:a16="http://schemas.microsoft.com/office/drawing/2014/main" id="{127F6821-A622-BEEA-36FC-9E5181BCD16C}"/>
              </a:ext>
            </a:extLst>
          </p:cNvPr>
          <p:cNvSpPr>
            <a:spLocks noGrp="1"/>
          </p:cNvSpPr>
          <p:nvPr>
            <p:ph idx="1"/>
          </p:nvPr>
        </p:nvSpPr>
        <p:spPr>
          <a:xfrm>
            <a:off x="527385" y="1434599"/>
            <a:ext cx="11528257" cy="5253706"/>
          </a:xfrm>
        </p:spPr>
        <p:txBody>
          <a:bodyPr vert="horz" lIns="91440" tIns="45720" rIns="91440" bIns="45720" rtlCol="0" anchor="t">
            <a:normAutofit fontScale="92500" lnSpcReduction="10000"/>
          </a:bodyPr>
          <a:lstStyle/>
          <a:p>
            <a:r>
              <a:rPr lang="en-US" b="1" u="sng" dirty="0"/>
              <a:t>Strong Passwords :</a:t>
            </a:r>
          </a:p>
          <a:p>
            <a:pPr marL="0" indent="0">
              <a:buNone/>
            </a:pPr>
            <a:r>
              <a:rPr lang="en-US" dirty="0">
                <a:ea typeface="+mn-lt"/>
                <a:cs typeface="+mn-lt"/>
              </a:rPr>
              <a:t>                               Encourage the new employee to create long, complex passwords that combine uppercase and lowercase letters, numbers, and special characters. Avoid using common words, personal information, or easily guessable phrases.</a:t>
            </a:r>
            <a:endParaRPr lang="en-US" dirty="0"/>
          </a:p>
          <a:p>
            <a:r>
              <a:rPr lang="en-US" b="1" u="sng" dirty="0"/>
              <a:t>Password Manager :</a:t>
            </a:r>
          </a:p>
          <a:p>
            <a:pPr marL="0" indent="0">
              <a:buNone/>
            </a:pPr>
            <a:r>
              <a:rPr lang="en-US" dirty="0">
                <a:ea typeface="+mn-lt"/>
                <a:cs typeface="+mn-lt"/>
              </a:rPr>
              <a:t>                                Recommend the use of a secure password manager to store and generate unique passwords for each account. This helps prevent the use of weak or reused passwords, which are a common target for cybercriminals.</a:t>
            </a:r>
            <a:endParaRPr lang="en-US" dirty="0"/>
          </a:p>
          <a:p>
            <a:r>
              <a:rPr lang="en-US" b="1" u="sng" dirty="0"/>
              <a:t>Multi-Factor Authentication :</a:t>
            </a:r>
          </a:p>
          <a:p>
            <a:pPr marL="0" indent="0">
              <a:buNone/>
            </a:pPr>
            <a:r>
              <a:rPr lang="en-US" dirty="0">
                <a:ea typeface="+mn-lt"/>
                <a:cs typeface="+mn-lt"/>
              </a:rPr>
              <a:t>                                  Enable multi-factor authentication (MFA) on all accounts and applications associated with the workstation. This adds an extra layer of security by requiring the user to provide an additional verification factor, such as a one-time code or biometric scan, in addition to their password.</a:t>
            </a:r>
            <a:endParaRPr lang="en-US" dirty="0"/>
          </a:p>
          <a:p>
            <a:endParaRPr lang="en-US" dirty="0"/>
          </a:p>
        </p:txBody>
      </p:sp>
    </p:spTree>
    <p:extLst>
      <p:ext uri="{BB962C8B-B14F-4D97-AF65-F5344CB8AC3E}">
        <p14:creationId xmlns:p14="http://schemas.microsoft.com/office/powerpoint/2010/main" val="158715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8846-A9B9-C241-C78E-9107A374F10A}"/>
              </a:ext>
            </a:extLst>
          </p:cNvPr>
          <p:cNvSpPr>
            <a:spLocks noGrp="1"/>
          </p:cNvSpPr>
          <p:nvPr>
            <p:ph type="title"/>
          </p:nvPr>
        </p:nvSpPr>
        <p:spPr>
          <a:xfrm>
            <a:off x="374822" y="365125"/>
            <a:ext cx="10978978" cy="1346157"/>
          </a:xfrm>
        </p:spPr>
        <p:txBody>
          <a:bodyPr/>
          <a:lstStyle/>
          <a:p>
            <a:r>
              <a:rPr lang="en-US" b="1" dirty="0"/>
              <a:t>Keeping the Operating System and Software Up-to-Date</a:t>
            </a:r>
          </a:p>
          <a:p>
            <a:endParaRPr lang="en-US" b="1" dirty="0"/>
          </a:p>
        </p:txBody>
      </p:sp>
      <p:sp>
        <p:nvSpPr>
          <p:cNvPr id="3" name="Content Placeholder 2">
            <a:extLst>
              <a:ext uri="{FF2B5EF4-FFF2-40B4-BE49-F238E27FC236}">
                <a16:creationId xmlns:a16="http://schemas.microsoft.com/office/drawing/2014/main" id="{C98B9529-616F-DB9D-10D8-861B4146261A}"/>
              </a:ext>
            </a:extLst>
          </p:cNvPr>
          <p:cNvSpPr>
            <a:spLocks noGrp="1"/>
          </p:cNvSpPr>
          <p:nvPr>
            <p:ph idx="1"/>
          </p:nvPr>
        </p:nvSpPr>
        <p:spPr>
          <a:xfrm>
            <a:off x="374822" y="1609382"/>
            <a:ext cx="11452653" cy="5103040"/>
          </a:xfrm>
        </p:spPr>
        <p:txBody>
          <a:bodyPr vert="horz" lIns="91440" tIns="45720" rIns="91440" bIns="45720" rtlCol="0" anchor="t">
            <a:normAutofit fontScale="92500"/>
          </a:bodyPr>
          <a:lstStyle/>
          <a:p>
            <a:r>
              <a:rPr lang="en-US" b="1" u="sng" dirty="0"/>
              <a:t>Operating System Updates :</a:t>
            </a:r>
          </a:p>
          <a:p>
            <a:pPr marL="0" indent="0">
              <a:buNone/>
            </a:pPr>
            <a:r>
              <a:rPr lang="en-US" dirty="0">
                <a:ea typeface="+mn-lt"/>
                <a:cs typeface="+mn-lt"/>
              </a:rPr>
              <a:t>                                            Ensure the new employee's workstation is running the latest version of the operating system, which often includes important security patches and bug fixes to address known vulnerabilities.</a:t>
            </a:r>
          </a:p>
          <a:p>
            <a:r>
              <a:rPr lang="en-US" b="1" u="sng" dirty="0"/>
              <a:t>Application Updates :</a:t>
            </a:r>
          </a:p>
          <a:p>
            <a:pPr marL="0" indent="0">
              <a:buNone/>
            </a:pPr>
            <a:r>
              <a:rPr lang="en-US" dirty="0">
                <a:ea typeface="+mn-lt"/>
                <a:cs typeface="+mn-lt"/>
              </a:rPr>
              <a:t>                                             Regularly update all installed applications, including productivity software, web browsers, and other critical tools. Software updates typically include security enhancements to protect against emerging threats.</a:t>
            </a:r>
          </a:p>
          <a:p>
            <a:r>
              <a:rPr lang="en-US" b="1" u="sng" dirty="0"/>
              <a:t>Automatic Updates :</a:t>
            </a:r>
          </a:p>
          <a:p>
            <a:pPr marL="0" indent="0">
              <a:buNone/>
            </a:pPr>
            <a:r>
              <a:rPr lang="en-US" dirty="0">
                <a:ea typeface="+mn-lt"/>
                <a:cs typeface="+mn-lt"/>
              </a:rPr>
              <a:t>                                          Whenever possible, configure the workstation to automatically install operating system and software updates to ensure the device is always up-to-date and protected against the latest security risks.</a:t>
            </a:r>
            <a:endParaRPr lang="en-US"/>
          </a:p>
          <a:p>
            <a:endParaRPr lang="en-US" dirty="0"/>
          </a:p>
        </p:txBody>
      </p:sp>
    </p:spTree>
    <p:extLst>
      <p:ext uri="{BB962C8B-B14F-4D97-AF65-F5344CB8AC3E}">
        <p14:creationId xmlns:p14="http://schemas.microsoft.com/office/powerpoint/2010/main" val="254794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2B63-D564-2C70-C232-C064CC07A67B}"/>
              </a:ext>
            </a:extLst>
          </p:cNvPr>
          <p:cNvSpPr>
            <a:spLocks noGrp="1"/>
          </p:cNvSpPr>
          <p:nvPr>
            <p:ph type="title"/>
          </p:nvPr>
        </p:nvSpPr>
        <p:spPr>
          <a:xfrm>
            <a:off x="838200" y="365125"/>
            <a:ext cx="11081951" cy="1346157"/>
          </a:xfrm>
        </p:spPr>
        <p:txBody>
          <a:bodyPr/>
          <a:lstStyle/>
          <a:p>
            <a:r>
              <a:rPr lang="en-US" b="1" dirty="0"/>
              <a:t>Protecting Against Malware and Ransomware</a:t>
            </a:r>
          </a:p>
          <a:p>
            <a:endParaRPr lang="en-US" b="1" dirty="0"/>
          </a:p>
        </p:txBody>
      </p:sp>
      <p:sp>
        <p:nvSpPr>
          <p:cNvPr id="3" name="Content Placeholder 2">
            <a:extLst>
              <a:ext uri="{FF2B5EF4-FFF2-40B4-BE49-F238E27FC236}">
                <a16:creationId xmlns:a16="http://schemas.microsoft.com/office/drawing/2014/main" id="{D66C036E-23F5-9E4A-EBB4-76FCA817D9FB}"/>
              </a:ext>
            </a:extLst>
          </p:cNvPr>
          <p:cNvSpPr>
            <a:spLocks noGrp="1"/>
          </p:cNvSpPr>
          <p:nvPr>
            <p:ph idx="1"/>
          </p:nvPr>
        </p:nvSpPr>
        <p:spPr>
          <a:xfrm>
            <a:off x="838200" y="1321058"/>
            <a:ext cx="11081951" cy="5319283"/>
          </a:xfrm>
        </p:spPr>
        <p:txBody>
          <a:bodyPr vert="horz" lIns="91440" tIns="45720" rIns="91440" bIns="45720" rtlCol="0" anchor="t">
            <a:normAutofit fontScale="92500" lnSpcReduction="10000"/>
          </a:bodyPr>
          <a:lstStyle/>
          <a:p>
            <a:r>
              <a:rPr lang="en-US" b="1" u="sng" dirty="0"/>
              <a:t>Antivirus Software :</a:t>
            </a:r>
          </a:p>
          <a:p>
            <a:pPr marL="0" indent="0">
              <a:buNone/>
            </a:pPr>
            <a:r>
              <a:rPr lang="en-US" dirty="0">
                <a:ea typeface="+mn-lt"/>
                <a:cs typeface="+mn-lt"/>
              </a:rPr>
              <a:t>                                      Install a reputable antivirus or anti-malware program on the workstation and ensure it is kept up-to-date. This will help detect and remove any malicious software that may attempt to infiltrate the system.</a:t>
            </a:r>
            <a:endParaRPr lang="en-US" dirty="0"/>
          </a:p>
          <a:p>
            <a:r>
              <a:rPr lang="en-US" b="1" u="sng" dirty="0"/>
              <a:t>Web Filtering :</a:t>
            </a:r>
          </a:p>
          <a:p>
            <a:pPr marL="0" indent="0">
              <a:buNone/>
            </a:pPr>
            <a:r>
              <a:rPr lang="en-US" dirty="0">
                <a:ea typeface="+mn-lt"/>
                <a:cs typeface="+mn-lt"/>
              </a:rPr>
              <a:t>                                 Consider implementing web filtering or content-blocking software to restrict access to known malicious or suspicious websites, reducing the risk of the new employee inadvertently downloading or encountering malware.</a:t>
            </a:r>
            <a:endParaRPr lang="en-US" dirty="0"/>
          </a:p>
          <a:p>
            <a:r>
              <a:rPr lang="en-US" b="1" u="sng" dirty="0"/>
              <a:t>Regular Backups :</a:t>
            </a:r>
          </a:p>
          <a:p>
            <a:pPr marL="0" indent="0">
              <a:buNone/>
            </a:pPr>
            <a:r>
              <a:rPr lang="en-US" dirty="0">
                <a:ea typeface="+mn-lt"/>
                <a:cs typeface="+mn-lt"/>
              </a:rPr>
              <a:t>                                 Encourage the new employee to regularly back up important data, either to an external hard drive or a cloud-based storage solution. This will help ensure that critical information can be restored in the event of a ransomware attack or other data-loss incident.</a:t>
            </a:r>
            <a:endParaRPr lang="en-US" dirty="0"/>
          </a:p>
          <a:p>
            <a:endParaRPr lang="en-US" dirty="0"/>
          </a:p>
        </p:txBody>
      </p:sp>
    </p:spTree>
    <p:extLst>
      <p:ext uri="{BB962C8B-B14F-4D97-AF65-F5344CB8AC3E}">
        <p14:creationId xmlns:p14="http://schemas.microsoft.com/office/powerpoint/2010/main" val="282900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4AEB-A14E-BEAE-6FD4-90E9DE45FF28}"/>
              </a:ext>
            </a:extLst>
          </p:cNvPr>
          <p:cNvSpPr>
            <a:spLocks noGrp="1"/>
          </p:cNvSpPr>
          <p:nvPr>
            <p:ph type="title"/>
          </p:nvPr>
        </p:nvSpPr>
        <p:spPr/>
        <p:txBody>
          <a:bodyPr/>
          <a:lstStyle/>
          <a:p>
            <a:r>
              <a:rPr lang="en-US" b="1" dirty="0"/>
              <a:t>Securing the Network Connection</a:t>
            </a:r>
          </a:p>
          <a:p>
            <a:endParaRPr lang="en-US" b="1" dirty="0"/>
          </a:p>
        </p:txBody>
      </p:sp>
      <p:sp>
        <p:nvSpPr>
          <p:cNvPr id="3" name="Content Placeholder 2">
            <a:extLst>
              <a:ext uri="{FF2B5EF4-FFF2-40B4-BE49-F238E27FC236}">
                <a16:creationId xmlns:a16="http://schemas.microsoft.com/office/drawing/2014/main" id="{D02D5DF5-2EA0-A58C-10E6-DAFA1DB65678}"/>
              </a:ext>
            </a:extLst>
          </p:cNvPr>
          <p:cNvSpPr>
            <a:spLocks noGrp="1"/>
          </p:cNvSpPr>
          <p:nvPr>
            <p:ph idx="1"/>
          </p:nvPr>
        </p:nvSpPr>
        <p:spPr>
          <a:xfrm>
            <a:off x="838200" y="1269571"/>
            <a:ext cx="10989275" cy="5350175"/>
          </a:xfrm>
        </p:spPr>
        <p:txBody>
          <a:bodyPr vert="horz" lIns="91440" tIns="45720" rIns="91440" bIns="45720" rtlCol="0" anchor="t">
            <a:normAutofit/>
          </a:bodyPr>
          <a:lstStyle/>
          <a:p>
            <a:r>
              <a:rPr lang="en-US" b="1" u="sng" dirty="0"/>
              <a:t>Encrypted Wi-Fi :</a:t>
            </a:r>
            <a:endParaRPr lang="en-US" b="1" dirty="0"/>
          </a:p>
          <a:p>
            <a:pPr marL="0" indent="0">
              <a:buNone/>
            </a:pPr>
            <a:r>
              <a:rPr lang="en-US" dirty="0">
                <a:ea typeface="+mn-lt"/>
                <a:cs typeface="+mn-lt"/>
              </a:rPr>
              <a:t>                                    Ensure the workstation is connected to a secure, encrypted Wi-Fi network, either in the office or at the new employee's remote location. Avoid using public or unsecured wireless networks.</a:t>
            </a:r>
          </a:p>
          <a:p>
            <a:r>
              <a:rPr lang="en-US" b="1" u="sng" dirty="0"/>
              <a:t>Firewall Protection :</a:t>
            </a:r>
            <a:endParaRPr lang="en-US" b="1" dirty="0"/>
          </a:p>
          <a:p>
            <a:pPr marL="0" indent="0">
              <a:buNone/>
            </a:pPr>
            <a:r>
              <a:rPr lang="en-US" dirty="0">
                <a:ea typeface="+mn-lt"/>
                <a:cs typeface="+mn-lt"/>
              </a:rPr>
              <a:t>                                     Enable the workstation's built-in firewall to control incoming and outgoing network traffic, helping to prevent unauthorized access and block potential threats.</a:t>
            </a:r>
          </a:p>
          <a:p>
            <a:r>
              <a:rPr lang="en-US" b="1" u="sng" dirty="0"/>
              <a:t>Virtual Private Network (VPN) :</a:t>
            </a:r>
          </a:p>
          <a:p>
            <a:pPr marL="0" indent="0">
              <a:buNone/>
            </a:pPr>
            <a:r>
              <a:rPr lang="en-US" dirty="0">
                <a:ea typeface="+mn-lt"/>
                <a:cs typeface="+mn-lt"/>
              </a:rPr>
              <a:t>                                      Recommend the use of a VPN to encrypt the new employee's internet connection, especially when working remotely or accessing sensitive company resources over the public internet.</a:t>
            </a:r>
          </a:p>
          <a:p>
            <a:endParaRPr lang="en-US" dirty="0"/>
          </a:p>
        </p:txBody>
      </p:sp>
    </p:spTree>
    <p:extLst>
      <p:ext uri="{BB962C8B-B14F-4D97-AF65-F5344CB8AC3E}">
        <p14:creationId xmlns:p14="http://schemas.microsoft.com/office/powerpoint/2010/main" val="294563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949E-862B-150E-BB0D-4A193A766C5C}"/>
              </a:ext>
            </a:extLst>
          </p:cNvPr>
          <p:cNvSpPr>
            <a:spLocks noGrp="1"/>
          </p:cNvSpPr>
          <p:nvPr>
            <p:ph type="title"/>
          </p:nvPr>
        </p:nvSpPr>
        <p:spPr>
          <a:xfrm>
            <a:off x="416011" y="365125"/>
            <a:ext cx="10937789" cy="1346157"/>
          </a:xfrm>
        </p:spPr>
        <p:txBody>
          <a:bodyPr/>
          <a:lstStyle/>
          <a:p>
            <a:r>
              <a:rPr lang="en-US" b="1" dirty="0"/>
              <a:t>Conclusion: Ensuring a Safe and Secure Workstation</a:t>
            </a:r>
          </a:p>
          <a:p>
            <a:endParaRPr lang="en-US" b="1" dirty="0"/>
          </a:p>
        </p:txBody>
      </p:sp>
      <p:sp>
        <p:nvSpPr>
          <p:cNvPr id="3" name="Content Placeholder 2">
            <a:extLst>
              <a:ext uri="{FF2B5EF4-FFF2-40B4-BE49-F238E27FC236}">
                <a16:creationId xmlns:a16="http://schemas.microsoft.com/office/drawing/2014/main" id="{79F00D58-D5B2-70D2-D0D6-BC1DCC0B60BD}"/>
              </a:ext>
            </a:extLst>
          </p:cNvPr>
          <p:cNvSpPr>
            <a:spLocks noGrp="1"/>
          </p:cNvSpPr>
          <p:nvPr>
            <p:ph idx="1"/>
          </p:nvPr>
        </p:nvSpPr>
        <p:spPr>
          <a:xfrm>
            <a:off x="601363" y="1516707"/>
            <a:ext cx="11174626" cy="5082445"/>
          </a:xfrm>
        </p:spPr>
        <p:txBody>
          <a:bodyPr vert="horz" lIns="91440" tIns="45720" rIns="91440" bIns="45720" rtlCol="0" anchor="t">
            <a:normAutofit fontScale="92500" lnSpcReduction="10000"/>
          </a:bodyPr>
          <a:lstStyle/>
          <a:p>
            <a:r>
              <a:rPr lang="en-US" b="1" u="sng" dirty="0"/>
              <a:t>Comprehensive Approach :</a:t>
            </a:r>
          </a:p>
          <a:p>
            <a:pPr marL="0" indent="0">
              <a:buNone/>
            </a:pPr>
            <a:r>
              <a:rPr lang="en-US" dirty="0">
                <a:ea typeface="+mn-lt"/>
                <a:cs typeface="+mn-lt"/>
              </a:rPr>
              <a:t>                                        By implementing a comprehensive set of security measures on the new employee's workstation, you can help protect the device, the company's data, and the user from a wide range of threats.</a:t>
            </a:r>
            <a:endParaRPr lang="en-US"/>
          </a:p>
          <a:p>
            <a:r>
              <a:rPr lang="en-US" b="1" u="sng" dirty="0"/>
              <a:t>Ongoing Vigilance :</a:t>
            </a:r>
          </a:p>
          <a:p>
            <a:pPr marL="0" indent="0">
              <a:buNone/>
            </a:pPr>
            <a:r>
              <a:rPr lang="en-US" dirty="0">
                <a:ea typeface="+mn-lt"/>
                <a:cs typeface="+mn-lt"/>
              </a:rPr>
              <a:t>                                       Encourage the new employee to remain vigilant and continuously monitor the workstation for any suspicious activity or potential security vulnerabilities that may arise in the future.</a:t>
            </a:r>
            <a:endParaRPr lang="en-US" dirty="0"/>
          </a:p>
          <a:p>
            <a:r>
              <a:rPr lang="en-US" b="1" u="sng" dirty="0"/>
              <a:t>Collaborative Efforts :</a:t>
            </a:r>
          </a:p>
          <a:p>
            <a:pPr marL="0" indent="0">
              <a:buNone/>
            </a:pPr>
            <a:r>
              <a:rPr lang="en-US" dirty="0">
                <a:ea typeface="+mn-lt"/>
                <a:cs typeface="+mn-lt"/>
              </a:rPr>
              <a:t>                                      Emphasize the importance of collaboration between the new employee, IT support, and the broader organization in maintaining the security and integrity of the workstation and the company's overall information systems.</a:t>
            </a:r>
            <a:endParaRPr lang="en-US" dirty="0"/>
          </a:p>
          <a:p>
            <a:endParaRPr lang="en-US" dirty="0"/>
          </a:p>
        </p:txBody>
      </p:sp>
    </p:spTree>
    <p:extLst>
      <p:ext uri="{BB962C8B-B14F-4D97-AF65-F5344CB8AC3E}">
        <p14:creationId xmlns:p14="http://schemas.microsoft.com/office/powerpoint/2010/main" val="258633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728B-6AAD-3937-8242-45298A44D857}"/>
              </a:ext>
            </a:extLst>
          </p:cNvPr>
          <p:cNvSpPr>
            <a:spLocks noGrp="1"/>
          </p:cNvSpPr>
          <p:nvPr>
            <p:ph type="title"/>
          </p:nvPr>
        </p:nvSpPr>
        <p:spPr/>
        <p:txBody>
          <a:bodyPr/>
          <a:lstStyle/>
          <a:p>
            <a:r>
              <a:rPr lang="en-US" b="1" dirty="0"/>
              <a:t>Current Password Policy Evaluation</a:t>
            </a:r>
          </a:p>
          <a:p>
            <a:endParaRPr lang="en-US" b="1" dirty="0"/>
          </a:p>
        </p:txBody>
      </p:sp>
      <p:sp>
        <p:nvSpPr>
          <p:cNvPr id="3" name="Content Placeholder 2">
            <a:extLst>
              <a:ext uri="{FF2B5EF4-FFF2-40B4-BE49-F238E27FC236}">
                <a16:creationId xmlns:a16="http://schemas.microsoft.com/office/drawing/2014/main" id="{685116AE-1A77-85D8-7F35-6A1BDE9EBF53}"/>
              </a:ext>
            </a:extLst>
          </p:cNvPr>
          <p:cNvSpPr>
            <a:spLocks noGrp="1"/>
          </p:cNvSpPr>
          <p:nvPr>
            <p:ph idx="1"/>
          </p:nvPr>
        </p:nvSpPr>
        <p:spPr>
          <a:xfrm>
            <a:off x="704336" y="1465220"/>
            <a:ext cx="10649464" cy="4711743"/>
          </a:xfrm>
        </p:spPr>
        <p:txBody>
          <a:bodyPr vert="horz" lIns="91440" tIns="45720" rIns="91440" bIns="45720" rtlCol="0" anchor="t">
            <a:normAutofit fontScale="92500" lnSpcReduction="20000"/>
          </a:bodyPr>
          <a:lstStyle/>
          <a:p>
            <a:r>
              <a:rPr lang="en-US" b="1" u="sng" dirty="0"/>
              <a:t>Password Length :</a:t>
            </a:r>
          </a:p>
          <a:p>
            <a:pPr marL="0" indent="0">
              <a:buNone/>
            </a:pPr>
            <a:r>
              <a:rPr lang="en-US" dirty="0">
                <a:ea typeface="+mn-lt"/>
                <a:cs typeface="+mn-lt"/>
              </a:rPr>
              <a:t>                                        The current policy requires a minimum of 8 characters, which is considered the industry standard. However, longer passwords (at least 12 characters) are recommended for increased security.</a:t>
            </a:r>
            <a:endParaRPr lang="en-US" dirty="0"/>
          </a:p>
          <a:p>
            <a:r>
              <a:rPr lang="en-US" b="1" u="sng" dirty="0"/>
              <a:t>Character Complexity :</a:t>
            </a:r>
          </a:p>
          <a:p>
            <a:pPr marL="0" indent="0">
              <a:buNone/>
            </a:pPr>
            <a:r>
              <a:rPr lang="en-US" dirty="0">
                <a:ea typeface="+mn-lt"/>
                <a:cs typeface="+mn-lt"/>
              </a:rPr>
              <a:t>                                                  The policy requires the use of at least one uppercase letter, one lowercase letter, and one number. While this is a good starting point, the addition of special characters would further enhance the complexity of passwords.</a:t>
            </a:r>
            <a:endParaRPr lang="en-US" dirty="0"/>
          </a:p>
          <a:p>
            <a:r>
              <a:rPr lang="en-US" b="1" u="sng" dirty="0"/>
              <a:t>Password History :</a:t>
            </a:r>
          </a:p>
          <a:p>
            <a:pPr marL="0" indent="0">
              <a:buNone/>
            </a:pPr>
            <a:r>
              <a:rPr lang="en-US" dirty="0">
                <a:ea typeface="+mn-lt"/>
                <a:cs typeface="+mn-lt"/>
              </a:rPr>
              <a:t>                                        The policy does not currently mandate the storage of password history, which means users can repeatedly use the same password. Implementing a password history check would prevent the reuse of previous passwords.</a:t>
            </a:r>
            <a:endParaRPr lang="en-US" dirty="0"/>
          </a:p>
          <a:p>
            <a:endParaRPr lang="en-US" dirty="0"/>
          </a:p>
        </p:txBody>
      </p:sp>
    </p:spTree>
    <p:extLst>
      <p:ext uri="{BB962C8B-B14F-4D97-AF65-F5344CB8AC3E}">
        <p14:creationId xmlns:p14="http://schemas.microsoft.com/office/powerpoint/2010/main" val="118786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9B9E-793F-8844-729D-F2D7BA78E251}"/>
              </a:ext>
            </a:extLst>
          </p:cNvPr>
          <p:cNvSpPr>
            <a:spLocks noGrp="1"/>
          </p:cNvSpPr>
          <p:nvPr>
            <p:ph type="title"/>
          </p:nvPr>
        </p:nvSpPr>
        <p:spPr/>
        <p:txBody>
          <a:bodyPr/>
          <a:lstStyle/>
          <a:p>
            <a:r>
              <a:rPr lang="en-US" b="1" dirty="0"/>
              <a:t>Password Complexity Requirements</a:t>
            </a:r>
          </a:p>
          <a:p>
            <a:endParaRPr lang="en-US" b="1" dirty="0"/>
          </a:p>
        </p:txBody>
      </p:sp>
      <p:sp>
        <p:nvSpPr>
          <p:cNvPr id="3" name="Content Placeholder 2">
            <a:extLst>
              <a:ext uri="{FF2B5EF4-FFF2-40B4-BE49-F238E27FC236}">
                <a16:creationId xmlns:a16="http://schemas.microsoft.com/office/drawing/2014/main" id="{83C64C64-2839-478A-F673-7EC8142BC2AA}"/>
              </a:ext>
            </a:extLst>
          </p:cNvPr>
          <p:cNvSpPr>
            <a:spLocks noGrp="1"/>
          </p:cNvSpPr>
          <p:nvPr>
            <p:ph idx="1"/>
          </p:nvPr>
        </p:nvSpPr>
        <p:spPr/>
        <p:txBody>
          <a:bodyPr vert="horz" lIns="91440" tIns="45720" rIns="91440" bIns="45720" rtlCol="0" anchor="t">
            <a:normAutofit fontScale="92500" lnSpcReduction="20000"/>
          </a:bodyPr>
          <a:lstStyle/>
          <a:p>
            <a:r>
              <a:rPr lang="en-US" b="1" u="sng" dirty="0"/>
              <a:t>Minimum Length :</a:t>
            </a:r>
          </a:p>
          <a:p>
            <a:pPr marL="0" indent="0">
              <a:buNone/>
            </a:pPr>
            <a:r>
              <a:rPr lang="en-US" dirty="0">
                <a:ea typeface="+mn-lt"/>
                <a:cs typeface="+mn-lt"/>
              </a:rPr>
              <a:t>                                     Increase the minimum password length to at least 12 characters to align with industry best practices and provide stronger protection against brute-force attacks.</a:t>
            </a:r>
            <a:endParaRPr lang="en-US" dirty="0"/>
          </a:p>
          <a:p>
            <a:r>
              <a:rPr lang="en-US" b="1" u="sng" dirty="0"/>
              <a:t>Character Requirements :</a:t>
            </a:r>
          </a:p>
          <a:p>
            <a:pPr marL="0" indent="0">
              <a:buNone/>
            </a:pPr>
            <a:r>
              <a:rPr lang="en-US" dirty="0">
                <a:ea typeface="+mn-lt"/>
                <a:cs typeface="+mn-lt"/>
              </a:rPr>
              <a:t>                                                  Mandate the use of at least one uppercase letter, one lowercase letter, one number, and one special character to enhance the overall complexity of user passwords.</a:t>
            </a:r>
            <a:endParaRPr lang="en-US" b="1" u="sng" dirty="0"/>
          </a:p>
          <a:p>
            <a:r>
              <a:rPr lang="en-US" b="1" u="sng" dirty="0"/>
              <a:t>Password Strength Meter :</a:t>
            </a:r>
          </a:p>
          <a:p>
            <a:pPr marL="0" indent="0">
              <a:buNone/>
            </a:pPr>
            <a:r>
              <a:rPr lang="en-US" dirty="0">
                <a:ea typeface="+mn-lt"/>
                <a:cs typeface="+mn-lt"/>
              </a:rPr>
              <a:t>                                                     Implement a password strength meter to provide real-time feedback to users on the strength of their chosen passwords, encouraging them to create more secure combinations.</a:t>
            </a:r>
            <a:endParaRPr lang="en-US" dirty="0"/>
          </a:p>
          <a:p>
            <a:endParaRPr lang="en-US" dirty="0"/>
          </a:p>
        </p:txBody>
      </p:sp>
    </p:spTree>
    <p:extLst>
      <p:ext uri="{BB962C8B-B14F-4D97-AF65-F5344CB8AC3E}">
        <p14:creationId xmlns:p14="http://schemas.microsoft.com/office/powerpoint/2010/main" val="5076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89C-8EA7-9796-EC72-C8B4CCB7687F}"/>
              </a:ext>
            </a:extLst>
          </p:cNvPr>
          <p:cNvSpPr>
            <a:spLocks noGrp="1"/>
          </p:cNvSpPr>
          <p:nvPr>
            <p:ph type="title"/>
          </p:nvPr>
        </p:nvSpPr>
        <p:spPr/>
        <p:txBody>
          <a:bodyPr/>
          <a:lstStyle/>
          <a:p>
            <a:r>
              <a:rPr lang="en-US" b="1" dirty="0"/>
              <a:t>Password Rotation and Expiration</a:t>
            </a:r>
          </a:p>
          <a:p>
            <a:endParaRPr lang="en-US" b="1" dirty="0"/>
          </a:p>
        </p:txBody>
      </p:sp>
      <p:sp>
        <p:nvSpPr>
          <p:cNvPr id="3" name="Content Placeholder 2">
            <a:extLst>
              <a:ext uri="{FF2B5EF4-FFF2-40B4-BE49-F238E27FC236}">
                <a16:creationId xmlns:a16="http://schemas.microsoft.com/office/drawing/2014/main" id="{39D66161-4BF7-FD94-F406-AC6EF5038015}"/>
              </a:ext>
            </a:extLst>
          </p:cNvPr>
          <p:cNvSpPr>
            <a:spLocks noGrp="1"/>
          </p:cNvSpPr>
          <p:nvPr>
            <p:ph idx="1"/>
          </p:nvPr>
        </p:nvSpPr>
        <p:spPr/>
        <p:txBody>
          <a:bodyPr vert="horz" lIns="91440" tIns="45720" rIns="91440" bIns="45720" rtlCol="0" anchor="t">
            <a:normAutofit fontScale="92500" lnSpcReduction="20000"/>
          </a:bodyPr>
          <a:lstStyle/>
          <a:p>
            <a:r>
              <a:rPr lang="en-US" b="1" u="sng" dirty="0"/>
              <a:t>Password Expiration :</a:t>
            </a:r>
          </a:p>
          <a:p>
            <a:pPr marL="0" indent="0">
              <a:buNone/>
            </a:pPr>
            <a:r>
              <a:rPr lang="en-US" dirty="0">
                <a:ea typeface="+mn-lt"/>
                <a:cs typeface="+mn-lt"/>
              </a:rPr>
              <a:t>                                           Require users to change their passwords every 90 days to reduce the risk of compromised credentials and limit the window of exposure for potential breaches.</a:t>
            </a:r>
            <a:endParaRPr lang="en-US" b="1" u="sng" dirty="0">
              <a:ea typeface="+mn-lt"/>
              <a:cs typeface="+mn-lt"/>
            </a:endParaRPr>
          </a:p>
          <a:p>
            <a:r>
              <a:rPr lang="en-US" b="1" u="sng" dirty="0">
                <a:ea typeface="+mn-lt"/>
                <a:cs typeface="+mn-lt"/>
              </a:rPr>
              <a:t>Password History :</a:t>
            </a:r>
            <a:endParaRPr lang="en-US" b="1" dirty="0"/>
          </a:p>
          <a:p>
            <a:pPr marL="0" indent="0">
              <a:buNone/>
            </a:pPr>
            <a:r>
              <a:rPr lang="en-US" dirty="0">
                <a:ea typeface="+mn-lt"/>
                <a:cs typeface="+mn-lt"/>
              </a:rPr>
              <a:t>                                  Implement a password history check to prevent the reuse of previous passwords, ensuring users create unique and distinct credentials each time they are required to change their password.</a:t>
            </a:r>
            <a:endParaRPr lang="en-US"/>
          </a:p>
          <a:p>
            <a:r>
              <a:rPr lang="en-US" b="1" u="sng" dirty="0"/>
              <a:t>Password Resets :</a:t>
            </a:r>
            <a:endParaRPr lang="en-US" b="1" dirty="0"/>
          </a:p>
          <a:p>
            <a:pPr marL="0" indent="0">
              <a:buNone/>
            </a:pPr>
            <a:r>
              <a:rPr lang="en-US" dirty="0">
                <a:ea typeface="+mn-lt"/>
                <a:cs typeface="+mn-lt"/>
              </a:rPr>
              <a:t>                                  Establish a secure password reset process that verifies the user's identity before allowing them to create a new password, further strengthening the overall password management system.</a:t>
            </a:r>
            <a:endParaRPr lang="en-US" dirty="0"/>
          </a:p>
          <a:p>
            <a:endParaRPr lang="en-US" dirty="0"/>
          </a:p>
        </p:txBody>
      </p:sp>
    </p:spTree>
    <p:extLst>
      <p:ext uri="{BB962C8B-B14F-4D97-AF65-F5344CB8AC3E}">
        <p14:creationId xmlns:p14="http://schemas.microsoft.com/office/powerpoint/2010/main" val="93707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2050-D9A9-D743-03A2-106E5410AF21}"/>
              </a:ext>
            </a:extLst>
          </p:cNvPr>
          <p:cNvSpPr>
            <a:spLocks noGrp="1"/>
          </p:cNvSpPr>
          <p:nvPr>
            <p:ph type="title"/>
          </p:nvPr>
        </p:nvSpPr>
        <p:spPr>
          <a:xfrm>
            <a:off x="508687" y="365125"/>
            <a:ext cx="10845113" cy="1346157"/>
          </a:xfrm>
        </p:spPr>
        <p:txBody>
          <a:bodyPr/>
          <a:lstStyle/>
          <a:p>
            <a:r>
              <a:rPr lang="en-US" b="1" dirty="0"/>
              <a:t>Multi-Factor Authentication Implementation</a:t>
            </a:r>
          </a:p>
          <a:p>
            <a:endParaRPr lang="en-US" b="1" dirty="0"/>
          </a:p>
        </p:txBody>
      </p:sp>
      <p:sp>
        <p:nvSpPr>
          <p:cNvPr id="3" name="Content Placeholder 2">
            <a:extLst>
              <a:ext uri="{FF2B5EF4-FFF2-40B4-BE49-F238E27FC236}">
                <a16:creationId xmlns:a16="http://schemas.microsoft.com/office/drawing/2014/main" id="{D81D8F8B-557A-7965-0977-E666F8BECCA4}"/>
              </a:ext>
            </a:extLst>
          </p:cNvPr>
          <p:cNvSpPr>
            <a:spLocks noGrp="1"/>
          </p:cNvSpPr>
          <p:nvPr>
            <p:ph idx="1"/>
          </p:nvPr>
        </p:nvSpPr>
        <p:spPr>
          <a:xfrm>
            <a:off x="508687" y="1475517"/>
            <a:ext cx="11298194" cy="5257500"/>
          </a:xfrm>
        </p:spPr>
        <p:txBody>
          <a:bodyPr vert="horz" lIns="91440" tIns="45720" rIns="91440" bIns="45720" rtlCol="0" anchor="t">
            <a:normAutofit fontScale="92500" lnSpcReduction="10000"/>
          </a:bodyPr>
          <a:lstStyle/>
          <a:p>
            <a:r>
              <a:rPr lang="en-US" b="1" u="sng" dirty="0"/>
              <a:t>SMS/Email OTP :</a:t>
            </a:r>
          </a:p>
          <a:p>
            <a:pPr marL="0" indent="0">
              <a:buNone/>
            </a:pPr>
            <a:r>
              <a:rPr lang="en-US" dirty="0">
                <a:ea typeface="+mn-lt"/>
                <a:cs typeface="+mn-lt"/>
              </a:rPr>
              <a:t>                                  Implement a multi-factor authentication (MFA) system that requires users to provide a one-time password (OTP) sent to their registered mobile number or email address, adding an extra layer of security to the login process.</a:t>
            </a:r>
            <a:endParaRPr lang="en-US" dirty="0"/>
          </a:p>
          <a:p>
            <a:r>
              <a:rPr lang="en-US" b="1" u="sng" dirty="0"/>
              <a:t>Authenticator App :</a:t>
            </a:r>
          </a:p>
          <a:p>
            <a:pPr marL="0" indent="0">
              <a:buNone/>
            </a:pPr>
            <a:r>
              <a:rPr lang="en-US" dirty="0">
                <a:ea typeface="+mn-lt"/>
                <a:cs typeface="+mn-lt"/>
              </a:rPr>
              <a:t>                                     Alternatively, consider using a dedicated authenticator app that generates time-based OTPs, providing a more secure and convenient MFA solution that is less susceptible to SMS or email-based attacks.</a:t>
            </a:r>
            <a:endParaRPr lang="en-US" dirty="0"/>
          </a:p>
          <a:p>
            <a:r>
              <a:rPr lang="en-US" b="1" u="sng" dirty="0"/>
              <a:t>Hardware Tokens :</a:t>
            </a:r>
          </a:p>
          <a:p>
            <a:pPr marL="0" indent="0">
              <a:buNone/>
            </a:pPr>
            <a:r>
              <a:rPr lang="en-US" dirty="0">
                <a:ea typeface="+mn-lt"/>
                <a:cs typeface="+mn-lt"/>
              </a:rPr>
              <a:t>                                      For an even higher level of security, provide users with hardware security tokens that generate unique OTPs, further reducing the risk of credential theft or unauthorized access to company resources.</a:t>
            </a:r>
            <a:endParaRPr lang="en-US" dirty="0"/>
          </a:p>
          <a:p>
            <a:endParaRPr lang="en-US" dirty="0"/>
          </a:p>
        </p:txBody>
      </p:sp>
    </p:spTree>
    <p:extLst>
      <p:ext uri="{BB962C8B-B14F-4D97-AF65-F5344CB8AC3E}">
        <p14:creationId xmlns:p14="http://schemas.microsoft.com/office/powerpoint/2010/main" val="185671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DA27-C697-A5EB-FA76-14DBA53C61B6}"/>
              </a:ext>
            </a:extLst>
          </p:cNvPr>
          <p:cNvSpPr>
            <a:spLocks noGrp="1"/>
          </p:cNvSpPr>
          <p:nvPr>
            <p:ph type="title"/>
          </p:nvPr>
        </p:nvSpPr>
        <p:spPr/>
        <p:txBody>
          <a:bodyPr/>
          <a:lstStyle/>
          <a:p>
            <a:r>
              <a:rPr lang="en-US" b="1" dirty="0"/>
              <a:t>Password Storage and Encryption</a:t>
            </a:r>
          </a:p>
          <a:p>
            <a:endParaRPr lang="en-US" b="1" dirty="0"/>
          </a:p>
        </p:txBody>
      </p:sp>
      <p:sp>
        <p:nvSpPr>
          <p:cNvPr id="3" name="Content Placeholder 2">
            <a:extLst>
              <a:ext uri="{FF2B5EF4-FFF2-40B4-BE49-F238E27FC236}">
                <a16:creationId xmlns:a16="http://schemas.microsoft.com/office/drawing/2014/main" id="{F9F1686E-5E1F-CDFD-7BCD-DB1EB5399CC8}"/>
              </a:ext>
            </a:extLst>
          </p:cNvPr>
          <p:cNvSpPr>
            <a:spLocks noGrp="1"/>
          </p:cNvSpPr>
          <p:nvPr>
            <p:ph idx="1"/>
          </p:nvPr>
        </p:nvSpPr>
        <p:spPr>
          <a:xfrm>
            <a:off x="838200" y="1300463"/>
            <a:ext cx="10515600" cy="4876500"/>
          </a:xfrm>
        </p:spPr>
        <p:txBody>
          <a:bodyPr vert="horz" lIns="91440" tIns="45720" rIns="91440" bIns="45720" rtlCol="0" anchor="t">
            <a:normAutofit fontScale="92500" lnSpcReduction="10000"/>
          </a:bodyPr>
          <a:lstStyle/>
          <a:p>
            <a:r>
              <a:rPr lang="en-US" b="1" u="sng" dirty="0"/>
              <a:t>Secure Storage :</a:t>
            </a:r>
          </a:p>
          <a:p>
            <a:pPr marL="0" indent="0">
              <a:buNone/>
            </a:pPr>
            <a:r>
              <a:rPr lang="en-US" dirty="0">
                <a:ea typeface="+mn-lt"/>
                <a:cs typeface="+mn-lt"/>
              </a:rPr>
              <a:t>                                   Ensure that all user passwords are stored using a secure hashing algorithm, such as crypts or Argon2, to prevent the risk of plaintext password exposure in the event of a data breach.</a:t>
            </a:r>
            <a:endParaRPr lang="en-US"/>
          </a:p>
          <a:p>
            <a:r>
              <a:rPr lang="en-US" b="1" u="sng" dirty="0"/>
              <a:t>Encryption :</a:t>
            </a:r>
          </a:p>
          <a:p>
            <a:pPr marL="0" indent="0">
              <a:buNone/>
            </a:pPr>
            <a:r>
              <a:rPr lang="en-US" dirty="0">
                <a:ea typeface="+mn-lt"/>
                <a:cs typeface="+mn-lt"/>
              </a:rPr>
              <a:t>                            Implement end-to-end encryption for password data in transit and at rest, utilizing industry-standard encryption protocols like TLS and AES to further protect sensitive user information.</a:t>
            </a:r>
            <a:endParaRPr lang="en-US" dirty="0"/>
          </a:p>
          <a:p>
            <a:r>
              <a:rPr lang="en-US" b="1" u="sng" dirty="0"/>
              <a:t>Database Security :</a:t>
            </a:r>
          </a:p>
          <a:p>
            <a:pPr marL="0" indent="0">
              <a:buNone/>
            </a:pPr>
            <a:r>
              <a:rPr lang="en-US" dirty="0">
                <a:ea typeface="+mn-lt"/>
                <a:cs typeface="+mn-lt"/>
              </a:rPr>
              <a:t>                              Regularly review and update the security measures for the database(s) storing user password data, including access controls, network segmentation, and regular backups to minimize the impact of potential breaches.</a:t>
            </a:r>
            <a:endParaRPr lang="en-US" dirty="0"/>
          </a:p>
          <a:p>
            <a:endParaRPr lang="en-US" dirty="0"/>
          </a:p>
        </p:txBody>
      </p:sp>
    </p:spTree>
    <p:extLst>
      <p:ext uri="{BB962C8B-B14F-4D97-AF65-F5344CB8AC3E}">
        <p14:creationId xmlns:p14="http://schemas.microsoft.com/office/powerpoint/2010/main" val="287849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685E-17AA-DE05-8DF9-44EABF711EFC}"/>
              </a:ext>
            </a:extLst>
          </p:cNvPr>
          <p:cNvSpPr>
            <a:spLocks noGrp="1"/>
          </p:cNvSpPr>
          <p:nvPr>
            <p:ph type="title"/>
          </p:nvPr>
        </p:nvSpPr>
        <p:spPr/>
        <p:txBody>
          <a:bodyPr/>
          <a:lstStyle/>
          <a:p>
            <a:r>
              <a:rPr lang="en-US" b="1" dirty="0"/>
              <a:t>User Education and Awareness</a:t>
            </a:r>
          </a:p>
          <a:p>
            <a:endParaRPr lang="en-US" b="1" dirty="0"/>
          </a:p>
        </p:txBody>
      </p:sp>
      <p:sp>
        <p:nvSpPr>
          <p:cNvPr id="3" name="Content Placeholder 2">
            <a:extLst>
              <a:ext uri="{FF2B5EF4-FFF2-40B4-BE49-F238E27FC236}">
                <a16:creationId xmlns:a16="http://schemas.microsoft.com/office/drawing/2014/main" id="{04DB5CAD-BABE-1974-ABA4-0E17DD47F5CF}"/>
              </a:ext>
            </a:extLst>
          </p:cNvPr>
          <p:cNvSpPr>
            <a:spLocks noGrp="1"/>
          </p:cNvSpPr>
          <p:nvPr>
            <p:ph idx="1"/>
          </p:nvPr>
        </p:nvSpPr>
        <p:spPr>
          <a:xfrm>
            <a:off x="838200" y="1434599"/>
            <a:ext cx="10916652" cy="5263732"/>
          </a:xfrm>
        </p:spPr>
        <p:txBody>
          <a:bodyPr vert="horz" lIns="91440" tIns="45720" rIns="91440" bIns="45720" rtlCol="0" anchor="t">
            <a:normAutofit fontScale="92500" lnSpcReduction="10000"/>
          </a:bodyPr>
          <a:lstStyle/>
          <a:p>
            <a:r>
              <a:rPr lang="en-US" b="1" u="sng" dirty="0"/>
              <a:t>Password Training :</a:t>
            </a:r>
          </a:p>
          <a:p>
            <a:pPr marL="0" indent="0">
              <a:buNone/>
            </a:pPr>
            <a:r>
              <a:rPr lang="en-US" dirty="0">
                <a:ea typeface="+mn-lt"/>
                <a:cs typeface="+mn-lt"/>
              </a:rPr>
              <a:t>                                 Provide comprehensive training to all employees on password best practices, including the importance of using strong, unique passwords, and the risks associated with password sharing or reuse.</a:t>
            </a:r>
            <a:endParaRPr lang="en-US"/>
          </a:p>
          <a:p>
            <a:r>
              <a:rPr lang="en-US" b="1" u="sng" dirty="0"/>
              <a:t>Phishing Awareness :</a:t>
            </a:r>
          </a:p>
          <a:p>
            <a:pPr marL="0" indent="0">
              <a:buNone/>
            </a:pPr>
            <a:r>
              <a:rPr lang="en-US" dirty="0">
                <a:ea typeface="+mn-lt"/>
                <a:cs typeface="+mn-lt"/>
              </a:rPr>
              <a:t>                                  Educate users on the common tactics used in phishing attacks, such as fraudulent emails and websites, to help them identify and report suspicious activities that could compromise their login credentials.</a:t>
            </a:r>
            <a:endParaRPr lang="en-US" dirty="0"/>
          </a:p>
          <a:p>
            <a:r>
              <a:rPr lang="en-US" b="1" u="sng" dirty="0"/>
              <a:t>Ongoing Reinforcement :</a:t>
            </a:r>
          </a:p>
          <a:p>
            <a:pPr marL="0" indent="0">
              <a:buNone/>
            </a:pPr>
            <a:r>
              <a:rPr lang="en-US" dirty="0">
                <a:ea typeface="+mn-lt"/>
                <a:cs typeface="+mn-lt"/>
              </a:rPr>
              <a:t>                                               Implement regular password security awareness campaigns and reminders to keep employees informed and engaged in maintaining the integrity of the company's password management practices.</a:t>
            </a:r>
            <a:endParaRPr lang="en-US" dirty="0"/>
          </a:p>
          <a:p>
            <a:endParaRPr lang="en-US" dirty="0"/>
          </a:p>
        </p:txBody>
      </p:sp>
    </p:spTree>
    <p:extLst>
      <p:ext uri="{BB962C8B-B14F-4D97-AF65-F5344CB8AC3E}">
        <p14:creationId xmlns:p14="http://schemas.microsoft.com/office/powerpoint/2010/main" val="2792700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3119-BD24-129C-6DD3-089BA0059A48}"/>
              </a:ext>
            </a:extLst>
          </p:cNvPr>
          <p:cNvSpPr>
            <a:spLocks noGrp="1"/>
          </p:cNvSpPr>
          <p:nvPr>
            <p:ph type="title"/>
          </p:nvPr>
        </p:nvSpPr>
        <p:spPr>
          <a:xfrm>
            <a:off x="577516" y="365125"/>
            <a:ext cx="10776284" cy="1335589"/>
          </a:xfrm>
        </p:spPr>
        <p:txBody>
          <a:bodyPr/>
          <a:lstStyle/>
          <a:p>
            <a:r>
              <a:rPr lang="en-US" b="1" dirty="0"/>
              <a:t>Conclusion and Recommendations</a:t>
            </a:r>
          </a:p>
          <a:p>
            <a:endParaRPr lang="en-US" b="1" dirty="0"/>
          </a:p>
        </p:txBody>
      </p:sp>
      <p:sp>
        <p:nvSpPr>
          <p:cNvPr id="3" name="Content Placeholder 2">
            <a:extLst>
              <a:ext uri="{FF2B5EF4-FFF2-40B4-BE49-F238E27FC236}">
                <a16:creationId xmlns:a16="http://schemas.microsoft.com/office/drawing/2014/main" id="{73759A93-DB80-5FC4-8BAA-4A0211A8C86F}"/>
              </a:ext>
            </a:extLst>
          </p:cNvPr>
          <p:cNvSpPr>
            <a:spLocks noGrp="1"/>
          </p:cNvSpPr>
          <p:nvPr>
            <p:ph idx="1"/>
          </p:nvPr>
        </p:nvSpPr>
        <p:spPr>
          <a:xfrm>
            <a:off x="577516" y="1224047"/>
            <a:ext cx="11417967" cy="5474284"/>
          </a:xfrm>
        </p:spPr>
        <p:txBody>
          <a:bodyPr vert="horz" lIns="91440" tIns="45720" rIns="91440" bIns="45720" rtlCol="0" anchor="t">
            <a:normAutofit fontScale="92500" lnSpcReduction="20000"/>
          </a:bodyPr>
          <a:lstStyle/>
          <a:p>
            <a:r>
              <a:rPr lang="en-US" b="1" u="sng" dirty="0"/>
              <a:t>Strengthen Password Complexity:</a:t>
            </a:r>
          </a:p>
          <a:p>
            <a:pPr marL="0" indent="0">
              <a:buNone/>
            </a:pPr>
            <a:r>
              <a:rPr lang="en-US" dirty="0">
                <a:ea typeface="+mn-lt"/>
                <a:cs typeface="+mn-lt"/>
              </a:rPr>
              <a:t>                                                          Increase the minimum password length to 12 characters and require the use of uppercase, lowercase, numeric, and special characters to enhance the overall complexity of user passwords.</a:t>
            </a:r>
            <a:endParaRPr lang="en-US" dirty="0"/>
          </a:p>
          <a:p>
            <a:r>
              <a:rPr lang="en-US" b="1" u="sng" dirty="0"/>
              <a:t>Implement Password Rotation :</a:t>
            </a:r>
          </a:p>
          <a:p>
            <a:pPr marL="0" indent="0">
              <a:buNone/>
            </a:pPr>
            <a:r>
              <a:rPr lang="en-US" dirty="0">
                <a:ea typeface="+mn-lt"/>
                <a:cs typeface="+mn-lt"/>
              </a:rPr>
              <a:t>                                                           Enforce a password rotation policy that requires users to change their passwords every 90 days and prevent the reuse of previous passwords.</a:t>
            </a:r>
            <a:endParaRPr lang="en-US" dirty="0"/>
          </a:p>
          <a:p>
            <a:r>
              <a:rPr lang="en-US" b="1" u="sng" dirty="0"/>
              <a:t>Enable Multi-Factor Authentication :</a:t>
            </a:r>
          </a:p>
          <a:p>
            <a:pPr marL="0" indent="0">
              <a:buNone/>
            </a:pPr>
            <a:r>
              <a:rPr lang="en-US" dirty="0">
                <a:ea typeface="+mn-lt"/>
                <a:cs typeface="+mn-lt"/>
              </a:rPr>
              <a:t>                                                             Introduce a multi-factor authentication system, such as one-time passwords sent via SMS/email or generated by a mobile authenticator app, to provide an additional layer of security for user accounts.</a:t>
            </a:r>
            <a:endParaRPr lang="en-US" dirty="0"/>
          </a:p>
          <a:p>
            <a:r>
              <a:rPr lang="en-US" b="1" u="sng" dirty="0"/>
              <a:t>Improve Password Storage and Encryption :</a:t>
            </a:r>
          </a:p>
          <a:p>
            <a:pPr marL="0" indent="0">
              <a:buNone/>
            </a:pPr>
            <a:r>
              <a:rPr lang="en-US" dirty="0">
                <a:ea typeface="+mn-lt"/>
                <a:cs typeface="+mn-lt"/>
              </a:rPr>
              <a:t>                                                              Ensure that all user passwords are securely stored using a strong hashing algorithm and that password data is encrypted both in transit and at rest.</a:t>
            </a:r>
            <a:endParaRPr lang="en-US" dirty="0"/>
          </a:p>
          <a:p>
            <a:endParaRPr lang="en-US" dirty="0"/>
          </a:p>
        </p:txBody>
      </p:sp>
    </p:spTree>
    <p:extLst>
      <p:ext uri="{BB962C8B-B14F-4D97-AF65-F5344CB8AC3E}">
        <p14:creationId xmlns:p14="http://schemas.microsoft.com/office/powerpoint/2010/main" val="501190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91B5-98BD-F652-F58E-E2486B3A2E79}"/>
              </a:ext>
            </a:extLst>
          </p:cNvPr>
          <p:cNvSpPr>
            <a:spLocks noGrp="1"/>
          </p:cNvSpPr>
          <p:nvPr>
            <p:ph type="title"/>
          </p:nvPr>
        </p:nvSpPr>
        <p:spPr/>
        <p:txBody>
          <a:bodyPr/>
          <a:lstStyle/>
          <a:p>
            <a:r>
              <a:rPr lang="en-US" b="1" dirty="0"/>
              <a:t>Securing the New Employee's Workstation</a:t>
            </a:r>
          </a:p>
          <a:p>
            <a:endParaRPr lang="en-US" b="1" dirty="0"/>
          </a:p>
        </p:txBody>
      </p:sp>
      <p:sp>
        <p:nvSpPr>
          <p:cNvPr id="3" name="Content Placeholder 2">
            <a:extLst>
              <a:ext uri="{FF2B5EF4-FFF2-40B4-BE49-F238E27FC236}">
                <a16:creationId xmlns:a16="http://schemas.microsoft.com/office/drawing/2014/main" id="{28B9B36B-CD13-3B38-F9C5-90B59CC186E3}"/>
              </a:ext>
            </a:extLst>
          </p:cNvPr>
          <p:cNvSpPr>
            <a:spLocks noGrp="1"/>
          </p:cNvSpPr>
          <p:nvPr>
            <p:ph idx="1"/>
          </p:nvPr>
        </p:nvSpPr>
        <p:spPr/>
        <p:txBody>
          <a:bodyPr vert="horz" lIns="91440" tIns="45720" rIns="91440" bIns="45720" rtlCol="0" anchor="t">
            <a:normAutofit/>
          </a:bodyPr>
          <a:lstStyle/>
          <a:p>
            <a:r>
              <a:rPr lang="en-US" dirty="0">
                <a:ea typeface="+mn-lt"/>
                <a:cs typeface="+mn-lt"/>
              </a:rPr>
              <a:t>As part of the internship, I've been assigned the important task of setting up a new employee's workstation. Your manager has emphasized the critical importance of securing the device against common security threats. This guide will walk you through the essential steps to ensure the new workstation is safe and protected.</a:t>
            </a:r>
            <a:endParaRPr lang="en-US" dirty="0"/>
          </a:p>
          <a:p>
            <a:endParaRPr lang="en-US" dirty="0"/>
          </a:p>
        </p:txBody>
      </p:sp>
    </p:spTree>
    <p:extLst>
      <p:ext uri="{BB962C8B-B14F-4D97-AF65-F5344CB8AC3E}">
        <p14:creationId xmlns:p14="http://schemas.microsoft.com/office/powerpoint/2010/main" val="407899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Password Policy Review </vt:lpstr>
      <vt:lpstr>Current Password Policy Evaluation </vt:lpstr>
      <vt:lpstr>Password Complexity Requirements </vt:lpstr>
      <vt:lpstr>Password Rotation and Expiration </vt:lpstr>
      <vt:lpstr>Multi-Factor Authentication Implementation </vt:lpstr>
      <vt:lpstr>Password Storage and Encryption </vt:lpstr>
      <vt:lpstr>User Education and Awareness </vt:lpstr>
      <vt:lpstr>Conclusion and Recommendations </vt:lpstr>
      <vt:lpstr>Securing the New Employee's Workstation </vt:lpstr>
      <vt:lpstr>Importance of Device Security </vt:lpstr>
      <vt:lpstr>Identifying Common Security Threats </vt:lpstr>
      <vt:lpstr>Implementing Strong Passwords and Multi-Factor Authentication </vt:lpstr>
      <vt:lpstr>Keeping the Operating System and Software Up-to-Date </vt:lpstr>
      <vt:lpstr>Protecting Against Malware and Ransomware </vt:lpstr>
      <vt:lpstr>Securing the Network Connection </vt:lpstr>
      <vt:lpstr>Conclusion: Ensuring a Safe and Secure Workstation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244</cp:revision>
  <dcterms:created xsi:type="dcterms:W3CDTF">2024-08-13T16:06:05Z</dcterms:created>
  <dcterms:modified xsi:type="dcterms:W3CDTF">2024-08-13T17:00:05Z</dcterms:modified>
</cp:coreProperties>
</file>