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77" r:id="rId5"/>
    <p:sldId id="278" r:id="rId6"/>
    <p:sldId id="276" r:id="rId7"/>
    <p:sldId id="279" r:id="rId8"/>
    <p:sldId id="283" r:id="rId9"/>
    <p:sldId id="284" r:id="rId10"/>
    <p:sldId id="280" r:id="rId11"/>
    <p:sldId id="281" r:id="rId12"/>
    <p:sldId id="282" r:id="rId13"/>
    <p:sldId id="259" r:id="rId14"/>
    <p:sldId id="260" r:id="rId15"/>
    <p:sldId id="262" r:id="rId16"/>
    <p:sldId id="263" r:id="rId17"/>
    <p:sldId id="264" r:id="rId18"/>
    <p:sldId id="265" r:id="rId19"/>
    <p:sldId id="266" r:id="rId20"/>
    <p:sldId id="268" r:id="rId21"/>
    <p:sldId id="269" r:id="rId22"/>
    <p:sldId id="270" r:id="rId23"/>
    <p:sldId id="271" r:id="rId24"/>
    <p:sldId id="272" r:id="rId25"/>
    <p:sldId id="273" r:id="rId26"/>
    <p:sldId id="286"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8DF93B-7394-4B94-BEA8-2A246591F2DE}" v="35" dt="2022-11-22T06:09:51.099"/>
    <p1510:client id="{AD57B9EE-AC4F-4C6F-9109-BC42CC709327}" v="144" dt="2022-11-22T07:27:04.270"/>
    <p1510:client id="{AF0BEA86-3456-486A-AA10-4CFE0F1D4687}" v="472" dt="2022-11-22T06:03:14.625"/>
    <p1510:client id="{F4CB0915-9BAC-41B6-81CA-9345AB496658}" v="670" dt="2022-11-22T09:41:12.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67" d="100"/>
          <a:sy n="67" d="100"/>
        </p:scale>
        <p:origin x="75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E7CB9D-56C9-49EB-824F-6196BA1A93FB}"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ED26-0298-468F-86C5-CE4CE25C0C8B}" type="slidenum">
              <a:rPr lang="en-US" smtClean="0"/>
              <a:t>‹#›</a:t>
            </a:fld>
            <a:endParaRPr lang="en-US"/>
          </a:p>
        </p:txBody>
      </p:sp>
    </p:spTree>
    <p:extLst>
      <p:ext uri="{BB962C8B-B14F-4D97-AF65-F5344CB8AC3E}">
        <p14:creationId xmlns:p14="http://schemas.microsoft.com/office/powerpoint/2010/main" val="313678847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E7CB9D-56C9-49EB-824F-6196BA1A93FB}"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ED26-0298-468F-86C5-CE4CE25C0C8B}" type="slidenum">
              <a:rPr lang="en-US" smtClean="0"/>
              <a:t>‹#›</a:t>
            </a:fld>
            <a:endParaRPr lang="en-US"/>
          </a:p>
        </p:txBody>
      </p:sp>
    </p:spTree>
    <p:extLst>
      <p:ext uri="{BB962C8B-B14F-4D97-AF65-F5344CB8AC3E}">
        <p14:creationId xmlns:p14="http://schemas.microsoft.com/office/powerpoint/2010/main" val="2972873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E7CB9D-56C9-49EB-824F-6196BA1A93FB}"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ED26-0298-468F-86C5-CE4CE25C0C8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671073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E7CB9D-56C9-49EB-824F-6196BA1A93FB}"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ED26-0298-468F-86C5-CE4CE25C0C8B}" type="slidenum">
              <a:rPr lang="en-US" smtClean="0"/>
              <a:t>‹#›</a:t>
            </a:fld>
            <a:endParaRPr lang="en-US"/>
          </a:p>
        </p:txBody>
      </p:sp>
    </p:spTree>
    <p:extLst>
      <p:ext uri="{BB962C8B-B14F-4D97-AF65-F5344CB8AC3E}">
        <p14:creationId xmlns:p14="http://schemas.microsoft.com/office/powerpoint/2010/main" val="51968284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E7CB9D-56C9-49EB-824F-6196BA1A93FB}"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ED26-0298-468F-86C5-CE4CE25C0C8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291298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E7CB9D-56C9-49EB-824F-6196BA1A93FB}"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ED26-0298-468F-86C5-CE4CE25C0C8B}" type="slidenum">
              <a:rPr lang="en-US" smtClean="0"/>
              <a:t>‹#›</a:t>
            </a:fld>
            <a:endParaRPr lang="en-US"/>
          </a:p>
        </p:txBody>
      </p:sp>
    </p:spTree>
    <p:extLst>
      <p:ext uri="{BB962C8B-B14F-4D97-AF65-F5344CB8AC3E}">
        <p14:creationId xmlns:p14="http://schemas.microsoft.com/office/powerpoint/2010/main" val="279513827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E7CB9D-56C9-49EB-824F-6196BA1A93FB}"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ED26-0298-468F-86C5-CE4CE25C0C8B}" type="slidenum">
              <a:rPr lang="en-US" smtClean="0"/>
              <a:t>‹#›</a:t>
            </a:fld>
            <a:endParaRPr lang="en-US"/>
          </a:p>
        </p:txBody>
      </p:sp>
    </p:spTree>
    <p:extLst>
      <p:ext uri="{BB962C8B-B14F-4D97-AF65-F5344CB8AC3E}">
        <p14:creationId xmlns:p14="http://schemas.microsoft.com/office/powerpoint/2010/main" val="190107794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E7CB9D-56C9-49EB-824F-6196BA1A93FB}"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ED26-0298-468F-86C5-CE4CE25C0C8B}" type="slidenum">
              <a:rPr lang="en-US" smtClean="0"/>
              <a:t>‹#›</a:t>
            </a:fld>
            <a:endParaRPr lang="en-US"/>
          </a:p>
        </p:txBody>
      </p:sp>
    </p:spTree>
    <p:extLst>
      <p:ext uri="{BB962C8B-B14F-4D97-AF65-F5344CB8AC3E}">
        <p14:creationId xmlns:p14="http://schemas.microsoft.com/office/powerpoint/2010/main" val="17518864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E7CB9D-56C9-49EB-824F-6196BA1A93FB}"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ED26-0298-468F-86C5-CE4CE25C0C8B}" type="slidenum">
              <a:rPr lang="en-US" smtClean="0"/>
              <a:t>‹#›</a:t>
            </a:fld>
            <a:endParaRPr lang="en-US"/>
          </a:p>
        </p:txBody>
      </p:sp>
    </p:spTree>
    <p:extLst>
      <p:ext uri="{BB962C8B-B14F-4D97-AF65-F5344CB8AC3E}">
        <p14:creationId xmlns:p14="http://schemas.microsoft.com/office/powerpoint/2010/main" val="403220441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E7CB9D-56C9-49EB-824F-6196BA1A93FB}"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ED26-0298-468F-86C5-CE4CE25C0C8B}" type="slidenum">
              <a:rPr lang="en-US" smtClean="0"/>
              <a:t>‹#›</a:t>
            </a:fld>
            <a:endParaRPr lang="en-US"/>
          </a:p>
        </p:txBody>
      </p:sp>
    </p:spTree>
    <p:extLst>
      <p:ext uri="{BB962C8B-B14F-4D97-AF65-F5344CB8AC3E}">
        <p14:creationId xmlns:p14="http://schemas.microsoft.com/office/powerpoint/2010/main" val="143314585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E7CB9D-56C9-49EB-824F-6196BA1A93FB}"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AED26-0298-468F-86C5-CE4CE25C0C8B}" type="slidenum">
              <a:rPr lang="en-US" smtClean="0"/>
              <a:t>‹#›</a:t>
            </a:fld>
            <a:endParaRPr lang="en-US"/>
          </a:p>
        </p:txBody>
      </p:sp>
    </p:spTree>
    <p:extLst>
      <p:ext uri="{BB962C8B-B14F-4D97-AF65-F5344CB8AC3E}">
        <p14:creationId xmlns:p14="http://schemas.microsoft.com/office/powerpoint/2010/main" val="15544951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E7CB9D-56C9-49EB-824F-6196BA1A93FB}" type="datetimeFigureOut">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DAED26-0298-468F-86C5-CE4CE25C0C8B}" type="slidenum">
              <a:rPr lang="en-US" smtClean="0"/>
              <a:t>‹#›</a:t>
            </a:fld>
            <a:endParaRPr lang="en-US"/>
          </a:p>
        </p:txBody>
      </p:sp>
    </p:spTree>
    <p:extLst>
      <p:ext uri="{BB962C8B-B14F-4D97-AF65-F5344CB8AC3E}">
        <p14:creationId xmlns:p14="http://schemas.microsoft.com/office/powerpoint/2010/main" val="377788357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E7CB9D-56C9-49EB-824F-6196BA1A93FB}" type="datetimeFigureOut">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DAED26-0298-468F-86C5-CE4CE25C0C8B}" type="slidenum">
              <a:rPr lang="en-US" smtClean="0"/>
              <a:t>‹#›</a:t>
            </a:fld>
            <a:endParaRPr lang="en-US"/>
          </a:p>
        </p:txBody>
      </p:sp>
    </p:spTree>
    <p:extLst>
      <p:ext uri="{BB962C8B-B14F-4D97-AF65-F5344CB8AC3E}">
        <p14:creationId xmlns:p14="http://schemas.microsoft.com/office/powerpoint/2010/main" val="121461843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7CB9D-56C9-49EB-824F-6196BA1A93FB}" type="datetimeFigureOut">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DAED26-0298-468F-86C5-CE4CE25C0C8B}" type="slidenum">
              <a:rPr lang="en-US" smtClean="0"/>
              <a:t>‹#›</a:t>
            </a:fld>
            <a:endParaRPr lang="en-US"/>
          </a:p>
        </p:txBody>
      </p:sp>
    </p:spTree>
    <p:extLst>
      <p:ext uri="{BB962C8B-B14F-4D97-AF65-F5344CB8AC3E}">
        <p14:creationId xmlns:p14="http://schemas.microsoft.com/office/powerpoint/2010/main" val="173354697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E7CB9D-56C9-49EB-824F-6196BA1A93FB}"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AED26-0298-468F-86C5-CE4CE25C0C8B}" type="slidenum">
              <a:rPr lang="en-US" smtClean="0"/>
              <a:t>‹#›</a:t>
            </a:fld>
            <a:endParaRPr lang="en-US"/>
          </a:p>
        </p:txBody>
      </p:sp>
    </p:spTree>
    <p:extLst>
      <p:ext uri="{BB962C8B-B14F-4D97-AF65-F5344CB8AC3E}">
        <p14:creationId xmlns:p14="http://schemas.microsoft.com/office/powerpoint/2010/main" val="219970453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AED26-0298-468F-86C5-CE4CE25C0C8B}" type="slidenum">
              <a:rPr lang="en-US" smtClean="0"/>
              <a:t>‹#›</a:t>
            </a:fld>
            <a:endParaRPr lang="en-US"/>
          </a:p>
        </p:txBody>
      </p:sp>
      <p:sp>
        <p:nvSpPr>
          <p:cNvPr id="5" name="Date Placeholder 4"/>
          <p:cNvSpPr>
            <a:spLocks noGrp="1"/>
          </p:cNvSpPr>
          <p:nvPr>
            <p:ph type="dt" sz="half" idx="10"/>
          </p:nvPr>
        </p:nvSpPr>
        <p:spPr/>
        <p:txBody>
          <a:bodyPr/>
          <a:lstStyle/>
          <a:p>
            <a:fld id="{86E7CB9D-56C9-49EB-824F-6196BA1A93FB}" type="datetimeFigureOut">
              <a:rPr lang="en-US" smtClean="0"/>
              <a:t>11/22/2022</a:t>
            </a:fld>
            <a:endParaRPr lang="en-US"/>
          </a:p>
        </p:txBody>
      </p:sp>
    </p:spTree>
    <p:extLst>
      <p:ext uri="{BB962C8B-B14F-4D97-AF65-F5344CB8AC3E}">
        <p14:creationId xmlns:p14="http://schemas.microsoft.com/office/powerpoint/2010/main" val="361286437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E7CB9D-56C9-49EB-824F-6196BA1A93FB}" type="datetimeFigureOut">
              <a:rPr lang="en-US" smtClean="0"/>
              <a:t>11/22/2022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DAED26-0298-468F-86C5-CE4CE25C0C8B}" type="slidenum">
              <a:rPr lang="en-US" smtClean="0"/>
              <a:t>‹#›</a:t>
            </a:fld>
            <a:endParaRPr lang="en-US"/>
          </a:p>
        </p:txBody>
      </p:sp>
    </p:spTree>
    <p:extLst>
      <p:ext uri="{BB962C8B-B14F-4D97-AF65-F5344CB8AC3E}">
        <p14:creationId xmlns:p14="http://schemas.microsoft.com/office/powerpoint/2010/main" val="243946663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5C95-0F6D-F134-3C14-EAC3C1B5B152}"/>
              </a:ext>
            </a:extLst>
          </p:cNvPr>
          <p:cNvSpPr>
            <a:spLocks noGrp="1"/>
          </p:cNvSpPr>
          <p:nvPr>
            <p:ph type="ctrTitle"/>
          </p:nvPr>
        </p:nvSpPr>
        <p:spPr>
          <a:xfrm>
            <a:off x="1524000" y="561975"/>
            <a:ext cx="9144000" cy="419100"/>
          </a:xfrm>
        </p:spPr>
        <p:txBody>
          <a:bodyPr>
            <a:normAutofit/>
          </a:bodyPr>
          <a:lstStyle/>
          <a:p>
            <a:pPr algn="ctr"/>
            <a:r>
              <a:rPr lang="en-US" sz="1600" b="1" u="sng" dirty="0">
                <a:solidFill>
                  <a:schemeClr val="tx2"/>
                </a:solidFill>
                <a:latin typeface="Times New Roman"/>
                <a:cs typeface="Times New Roman"/>
              </a:rPr>
              <a:t>HOSPITAL DATABASE MANAGEMENT SYSTEM</a:t>
            </a:r>
            <a:endParaRPr lang="en-US" b="1" u="sng">
              <a:solidFill>
                <a:schemeClr val="tx2"/>
              </a:solidFill>
              <a:latin typeface="Times New Roman"/>
              <a:cs typeface="Times New Roman"/>
            </a:endParaRPr>
          </a:p>
        </p:txBody>
      </p:sp>
      <p:sp>
        <p:nvSpPr>
          <p:cNvPr id="3" name="Subtitle 2">
            <a:extLst>
              <a:ext uri="{FF2B5EF4-FFF2-40B4-BE49-F238E27FC236}">
                <a16:creationId xmlns:a16="http://schemas.microsoft.com/office/drawing/2014/main" id="{4CFFD7C3-4FF2-15E4-45F5-0AE28A39BBF9}"/>
              </a:ext>
            </a:extLst>
          </p:cNvPr>
          <p:cNvSpPr>
            <a:spLocks noGrp="1"/>
          </p:cNvSpPr>
          <p:nvPr>
            <p:ph type="subTitle" idx="1"/>
          </p:nvPr>
        </p:nvSpPr>
        <p:spPr>
          <a:xfrm>
            <a:off x="581025" y="1571625"/>
            <a:ext cx="10906125" cy="4724400"/>
          </a:xfrm>
        </p:spPr>
        <p:txBody>
          <a:bodyPr>
            <a:normAutofit/>
          </a:bodyPr>
          <a:lstStyle/>
          <a:p>
            <a:pPr algn="l"/>
            <a:r>
              <a:rPr lang="en-US" sz="1100" dirty="0">
                <a:solidFill>
                  <a:schemeClr val="tx1"/>
                </a:solidFill>
                <a:latin typeface="Times New Roman"/>
                <a:cs typeface="Times New Roman"/>
              </a:rPr>
              <a:t>GROUP 18</a:t>
            </a:r>
          </a:p>
          <a:p>
            <a:pPr algn="l"/>
            <a:r>
              <a:rPr lang="en-US" sz="1100" dirty="0">
                <a:solidFill>
                  <a:schemeClr val="tx1"/>
                </a:solidFill>
                <a:latin typeface="Times New Roman"/>
                <a:cs typeface="Times New Roman"/>
              </a:rPr>
              <a:t>MEMBERS</a:t>
            </a:r>
          </a:p>
          <a:p>
            <a:pPr marL="228600" indent="-228600" algn="l">
              <a:buFont typeface="+mj-lt"/>
              <a:buAutoNum type="arabicPeriod"/>
            </a:pPr>
            <a:r>
              <a:rPr lang="en-US" sz="1100" dirty="0">
                <a:solidFill>
                  <a:schemeClr val="tx1"/>
                </a:solidFill>
                <a:latin typeface="Times New Roman"/>
                <a:cs typeface="Times New Roman"/>
              </a:rPr>
              <a:t>NAAZNI YAHYA             B200696CS</a:t>
            </a:r>
            <a:endParaRPr lang="en-US" sz="700">
              <a:solidFill>
                <a:schemeClr val="tx1"/>
              </a:solidFill>
              <a:latin typeface="Times New Roman"/>
              <a:cs typeface="Times New Roman"/>
            </a:endParaRPr>
          </a:p>
          <a:p>
            <a:pPr marL="228600" indent="-228600" algn="l">
              <a:buFont typeface="+mj-lt"/>
              <a:buAutoNum type="arabicPeriod"/>
            </a:pPr>
            <a:r>
              <a:rPr lang="en-US" sz="1100" dirty="0">
                <a:solidFill>
                  <a:schemeClr val="tx1"/>
                </a:solidFill>
                <a:latin typeface="Times New Roman"/>
                <a:cs typeface="Times New Roman"/>
              </a:rPr>
              <a:t>LAKSHMI S                      B200700CS</a:t>
            </a:r>
          </a:p>
          <a:p>
            <a:pPr marL="228600" indent="-228600" algn="l">
              <a:buFont typeface="+mj-lt"/>
              <a:buAutoNum type="arabicPeriod"/>
            </a:pPr>
            <a:r>
              <a:rPr lang="en-US" sz="1100" dirty="0">
                <a:solidFill>
                  <a:schemeClr val="tx1"/>
                </a:solidFill>
                <a:latin typeface="Times New Roman"/>
                <a:cs typeface="Times New Roman"/>
              </a:rPr>
              <a:t>FALGUNI BISWAS          B200784CS</a:t>
            </a:r>
          </a:p>
          <a:p>
            <a:pPr marL="228600" indent="-228600" algn="l">
              <a:buFont typeface="+mj-lt"/>
              <a:buAutoNum type="arabicPeriod"/>
            </a:pPr>
            <a:r>
              <a:rPr lang="en-US" sz="1100" dirty="0">
                <a:solidFill>
                  <a:schemeClr val="tx1"/>
                </a:solidFill>
                <a:latin typeface="Times New Roman"/>
                <a:cs typeface="Times New Roman"/>
              </a:rPr>
              <a:t>PRITHVI CHANCHAL     B200854CS</a:t>
            </a:r>
          </a:p>
          <a:p>
            <a:pPr marL="228600" indent="-228600" algn="l">
              <a:buFont typeface="+mj-lt"/>
              <a:buAutoNum type="arabicPeriod"/>
            </a:pPr>
            <a:r>
              <a:rPr lang="en-US" sz="1100" dirty="0">
                <a:solidFill>
                  <a:schemeClr val="tx1"/>
                </a:solidFill>
                <a:latin typeface="Times New Roman"/>
                <a:cs typeface="Times New Roman"/>
              </a:rPr>
              <a:t>DIVYANG JAIN                B200826CS</a:t>
            </a:r>
          </a:p>
        </p:txBody>
      </p:sp>
      <p:sp>
        <p:nvSpPr>
          <p:cNvPr id="4" name="Slide Number Placeholder 3">
            <a:extLst>
              <a:ext uri="{FF2B5EF4-FFF2-40B4-BE49-F238E27FC236}">
                <a16:creationId xmlns:a16="http://schemas.microsoft.com/office/drawing/2014/main" id="{1F97C3B9-21D4-BF9F-6A22-D0C91F592F71}"/>
              </a:ext>
            </a:extLst>
          </p:cNvPr>
          <p:cNvSpPr>
            <a:spLocks noGrp="1"/>
          </p:cNvSpPr>
          <p:nvPr>
            <p:ph type="sldNum" sz="quarter" idx="12"/>
          </p:nvPr>
        </p:nvSpPr>
        <p:spPr>
          <a:xfrm>
            <a:off x="11068595" y="6356475"/>
            <a:ext cx="683339" cy="365125"/>
          </a:xfrm>
        </p:spPr>
        <p:txBody>
          <a:bodyPr/>
          <a:lstStyle/>
          <a:p>
            <a:fld id="{D0DAED26-0298-468F-86C5-CE4CE25C0C8B}" type="slidenum">
              <a:rPr lang="en-US" sz="1100" dirty="0" smtClean="0">
                <a:solidFill>
                  <a:schemeClr val="bg1"/>
                </a:solidFill>
                <a:latin typeface="Times New Roman"/>
                <a:cs typeface="Times New Roman"/>
              </a:rPr>
              <a:t>1</a:t>
            </a:fld>
            <a:endParaRPr lang="en-US" sz="1100" dirty="0">
              <a:solidFill>
                <a:schemeClr val="bg1"/>
              </a:solidFill>
              <a:latin typeface="Times New Roman"/>
              <a:cs typeface="Times New Roman"/>
            </a:endParaRPr>
          </a:p>
        </p:txBody>
      </p:sp>
    </p:spTree>
    <p:extLst>
      <p:ext uri="{BB962C8B-B14F-4D97-AF65-F5344CB8AC3E}">
        <p14:creationId xmlns:p14="http://schemas.microsoft.com/office/powerpoint/2010/main" val="323695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ontent Placeholder 20">
            <a:extLst>
              <a:ext uri="{FF2B5EF4-FFF2-40B4-BE49-F238E27FC236}">
                <a16:creationId xmlns:a16="http://schemas.microsoft.com/office/drawing/2014/main" id="{D6D442E4-C981-3557-5567-0F12F87976E3}"/>
              </a:ext>
            </a:extLst>
          </p:cNvPr>
          <p:cNvGraphicFramePr>
            <a:graphicFrameLocks noGrp="1"/>
          </p:cNvGraphicFramePr>
          <p:nvPr>
            <p:ph idx="1"/>
            <p:extLst>
              <p:ext uri="{D42A27DB-BD31-4B8C-83A1-F6EECF244321}">
                <p14:modId xmlns:p14="http://schemas.microsoft.com/office/powerpoint/2010/main" val="3053939807"/>
              </p:ext>
            </p:extLst>
          </p:nvPr>
        </p:nvGraphicFramePr>
        <p:xfrm>
          <a:off x="494071" y="783808"/>
          <a:ext cx="3962400" cy="2014350"/>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942065799"/>
                    </a:ext>
                  </a:extLst>
                </a:gridCol>
                <a:gridCol w="1320800">
                  <a:extLst>
                    <a:ext uri="{9D8B030D-6E8A-4147-A177-3AD203B41FA5}">
                      <a16:colId xmlns:a16="http://schemas.microsoft.com/office/drawing/2014/main" val="212103213"/>
                    </a:ext>
                  </a:extLst>
                </a:gridCol>
                <a:gridCol w="1320800">
                  <a:extLst>
                    <a:ext uri="{9D8B030D-6E8A-4147-A177-3AD203B41FA5}">
                      <a16:colId xmlns:a16="http://schemas.microsoft.com/office/drawing/2014/main" val="3326080235"/>
                    </a:ext>
                  </a:extLst>
                </a:gridCol>
              </a:tblGrid>
              <a:tr h="0">
                <a:tc>
                  <a:txBody>
                    <a:bodyPr/>
                    <a:lstStyle/>
                    <a:p>
                      <a:pPr marL="0" marR="0" algn="l">
                        <a:lnSpc>
                          <a:spcPct val="115000"/>
                        </a:lnSpc>
                        <a:spcBef>
                          <a:spcPts val="0"/>
                        </a:spcBef>
                        <a:spcAft>
                          <a:spcPts val="0"/>
                        </a:spcAft>
                      </a:pPr>
                      <a:r>
                        <a:rPr lang="en-US" sz="1100">
                          <a:effectLst/>
                        </a:rPr>
                        <a:t>Attributes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l">
                        <a:lnSpc>
                          <a:spcPct val="115000"/>
                        </a:lnSpc>
                        <a:spcBef>
                          <a:spcPts val="0"/>
                        </a:spcBef>
                        <a:spcAft>
                          <a:spcPts val="0"/>
                        </a:spcAft>
                      </a:pPr>
                      <a:r>
                        <a:rPr lang="en-US" sz="1100">
                          <a:effectLst/>
                        </a:rPr>
                        <a:t>Data Type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l">
                        <a:lnSpc>
                          <a:spcPct val="115000"/>
                        </a:lnSpc>
                        <a:spcBef>
                          <a:spcPts val="0"/>
                        </a:spcBef>
                        <a:spcAft>
                          <a:spcPts val="0"/>
                        </a:spcAft>
                      </a:pPr>
                      <a:r>
                        <a:rPr lang="en-US" sz="1100">
                          <a:effectLst/>
                        </a:rPr>
                        <a:t>Description</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34534033"/>
                  </a:ext>
                </a:extLst>
              </a:tr>
              <a:tr h="0">
                <a:tc>
                  <a:txBody>
                    <a:bodyPr/>
                    <a:lstStyle/>
                    <a:p>
                      <a:pPr marL="0" marR="0" algn="l">
                        <a:lnSpc>
                          <a:spcPct val="115000"/>
                        </a:lnSpc>
                        <a:spcBef>
                          <a:spcPts val="0"/>
                        </a:spcBef>
                        <a:spcAft>
                          <a:spcPts val="0"/>
                        </a:spcAft>
                      </a:pPr>
                      <a:r>
                        <a:rPr lang="en-US" sz="1100">
                          <a:effectLst/>
                        </a:rPr>
                        <a:t>email</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l">
                        <a:lnSpc>
                          <a:spcPct val="115000"/>
                        </a:lnSpc>
                        <a:spcBef>
                          <a:spcPts val="0"/>
                        </a:spcBef>
                        <a:spcAft>
                          <a:spcPts val="0"/>
                        </a:spcAft>
                      </a:pPr>
                      <a:r>
                        <a:rPr lang="en-US" sz="1100" dirty="0">
                          <a:effectLst/>
                        </a:rPr>
                        <a:t>varchar</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l">
                        <a:lnSpc>
                          <a:spcPct val="115000"/>
                        </a:lnSpc>
                        <a:spcBef>
                          <a:spcPts val="0"/>
                        </a:spcBef>
                        <a:spcAft>
                          <a:spcPts val="0"/>
                        </a:spcAft>
                      </a:pPr>
                      <a:r>
                        <a:rPr lang="en-US" sz="1100">
                          <a:effectLst/>
                        </a:rPr>
                        <a:t>Email id of patient</a:t>
                      </a:r>
                    </a:p>
                    <a:p>
                      <a:pPr marL="0" marR="0" algn="l">
                        <a:lnSpc>
                          <a:spcPct val="115000"/>
                        </a:lnSpc>
                        <a:spcBef>
                          <a:spcPts val="0"/>
                        </a:spcBef>
                        <a:spcAft>
                          <a:spcPts val="0"/>
                        </a:spcAft>
                      </a:pPr>
                      <a:r>
                        <a:rPr lang="en-US" sz="1100">
                          <a:effectLst/>
                        </a:rPr>
                        <a:t>PRIMARY KEY</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41025145"/>
                  </a:ext>
                </a:extLst>
              </a:tr>
              <a:tr h="0">
                <a:tc>
                  <a:txBody>
                    <a:bodyPr/>
                    <a:lstStyle/>
                    <a:p>
                      <a:pPr marL="0" marR="0" algn="l">
                        <a:lnSpc>
                          <a:spcPct val="115000"/>
                        </a:lnSpc>
                        <a:spcBef>
                          <a:spcPts val="0"/>
                        </a:spcBef>
                        <a:spcAft>
                          <a:spcPts val="0"/>
                        </a:spcAft>
                      </a:pPr>
                      <a:r>
                        <a:rPr lang="en-US" sz="1100">
                          <a:effectLst/>
                        </a:rPr>
                        <a:t>name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l">
                        <a:lnSpc>
                          <a:spcPct val="115000"/>
                        </a:lnSpc>
                        <a:spcBef>
                          <a:spcPts val="0"/>
                        </a:spcBef>
                        <a:spcAft>
                          <a:spcPts val="0"/>
                        </a:spcAft>
                      </a:pPr>
                      <a:r>
                        <a:rPr lang="en-US" sz="1100" dirty="0">
                          <a:effectLst/>
                        </a:rPr>
                        <a:t>varchar</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l">
                        <a:lnSpc>
                          <a:spcPct val="115000"/>
                        </a:lnSpc>
                        <a:spcBef>
                          <a:spcPts val="0"/>
                        </a:spcBef>
                        <a:spcAft>
                          <a:spcPts val="0"/>
                        </a:spcAft>
                      </a:pPr>
                      <a:r>
                        <a:rPr lang="en-US" sz="1100">
                          <a:effectLst/>
                        </a:rPr>
                        <a:t>Patient name</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665440176"/>
                  </a:ext>
                </a:extLst>
              </a:tr>
              <a:tr h="0">
                <a:tc>
                  <a:txBody>
                    <a:bodyPr/>
                    <a:lstStyle/>
                    <a:p>
                      <a:pPr marL="0" marR="0" algn="l">
                        <a:lnSpc>
                          <a:spcPct val="115000"/>
                        </a:lnSpc>
                        <a:spcBef>
                          <a:spcPts val="0"/>
                        </a:spcBef>
                        <a:spcAft>
                          <a:spcPts val="0"/>
                        </a:spcAft>
                      </a:pPr>
                      <a:r>
                        <a:rPr lang="en-US" sz="1100">
                          <a:effectLst/>
                        </a:rPr>
                        <a:t>gender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l">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l">
                        <a:lnSpc>
                          <a:spcPct val="115000"/>
                        </a:lnSpc>
                        <a:spcBef>
                          <a:spcPts val="0"/>
                        </a:spcBef>
                        <a:spcAft>
                          <a:spcPts val="0"/>
                        </a:spcAft>
                      </a:pPr>
                      <a:r>
                        <a:rPr lang="en-US" sz="1100">
                          <a:effectLst/>
                        </a:rPr>
                        <a:t>Patient gender</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875078591"/>
                  </a:ext>
                </a:extLst>
              </a:tr>
              <a:tr h="0">
                <a:tc>
                  <a:txBody>
                    <a:bodyPr/>
                    <a:lstStyle/>
                    <a:p>
                      <a:pPr marL="0" marR="0" algn="l">
                        <a:lnSpc>
                          <a:spcPct val="115000"/>
                        </a:lnSpc>
                        <a:spcBef>
                          <a:spcPts val="0"/>
                        </a:spcBef>
                        <a:spcAft>
                          <a:spcPts val="0"/>
                        </a:spcAft>
                      </a:pPr>
                      <a:r>
                        <a:rPr lang="en-US" sz="1100">
                          <a:effectLst/>
                        </a:rPr>
                        <a:t>password</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l">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l">
                        <a:lnSpc>
                          <a:spcPct val="115000"/>
                        </a:lnSpc>
                        <a:spcBef>
                          <a:spcPts val="0"/>
                        </a:spcBef>
                        <a:spcAft>
                          <a:spcPts val="0"/>
                        </a:spcAft>
                      </a:pPr>
                      <a:r>
                        <a:rPr lang="en-US" sz="1100">
                          <a:effectLst/>
                        </a:rPr>
                        <a:t>Password </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870328692"/>
                  </a:ext>
                </a:extLst>
              </a:tr>
              <a:tr h="0">
                <a:tc>
                  <a:txBody>
                    <a:bodyPr/>
                    <a:lstStyle/>
                    <a:p>
                      <a:pPr marL="0" marR="0" algn="l">
                        <a:lnSpc>
                          <a:spcPct val="115000"/>
                        </a:lnSpc>
                        <a:spcBef>
                          <a:spcPts val="0"/>
                        </a:spcBef>
                        <a:spcAft>
                          <a:spcPts val="0"/>
                        </a:spcAft>
                      </a:pPr>
                      <a:r>
                        <a:rPr lang="en-US" sz="1100">
                          <a:effectLst/>
                        </a:rPr>
                        <a:t>address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l">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l">
                        <a:lnSpc>
                          <a:spcPct val="115000"/>
                        </a:lnSpc>
                        <a:spcBef>
                          <a:spcPts val="0"/>
                        </a:spcBef>
                        <a:spcAft>
                          <a:spcPts val="0"/>
                        </a:spcAft>
                      </a:pPr>
                      <a:r>
                        <a:rPr lang="en-US" sz="1100" dirty="0">
                          <a:effectLst/>
                        </a:rPr>
                        <a:t>Patient address</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1293660"/>
                  </a:ext>
                </a:extLst>
              </a:tr>
            </a:tbl>
          </a:graphicData>
        </a:graphic>
      </p:graphicFrame>
      <p:sp>
        <p:nvSpPr>
          <p:cNvPr id="22" name="Rectangle 2">
            <a:extLst>
              <a:ext uri="{FF2B5EF4-FFF2-40B4-BE49-F238E27FC236}">
                <a16:creationId xmlns:a16="http://schemas.microsoft.com/office/drawing/2014/main" id="{3EE29F45-6195-CB8D-6E8D-0616A9D56CFC}"/>
              </a:ext>
            </a:extLst>
          </p:cNvPr>
          <p:cNvSpPr>
            <a:spLocks noChangeArrowheads="1"/>
          </p:cNvSpPr>
          <p:nvPr/>
        </p:nvSpPr>
        <p:spPr bwMode="auto">
          <a:xfrm>
            <a:off x="368629" y="414754"/>
            <a:ext cx="80983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PATIENT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25" name="Table 24">
            <a:extLst>
              <a:ext uri="{FF2B5EF4-FFF2-40B4-BE49-F238E27FC236}">
                <a16:creationId xmlns:a16="http://schemas.microsoft.com/office/drawing/2014/main" id="{2F0AF54B-9BC1-003B-CB81-40BA5DA91B3D}"/>
              </a:ext>
            </a:extLst>
          </p:cNvPr>
          <p:cNvGraphicFramePr>
            <a:graphicFrameLocks noGrp="1"/>
          </p:cNvGraphicFramePr>
          <p:nvPr>
            <p:extLst>
              <p:ext uri="{D42A27DB-BD31-4B8C-83A1-F6EECF244321}">
                <p14:modId xmlns:p14="http://schemas.microsoft.com/office/powerpoint/2010/main" val="156391335"/>
              </p:ext>
            </p:extLst>
          </p:nvPr>
        </p:nvGraphicFramePr>
        <p:xfrm>
          <a:off x="576903" y="3993728"/>
          <a:ext cx="3962400" cy="1710756"/>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3873395761"/>
                    </a:ext>
                  </a:extLst>
                </a:gridCol>
                <a:gridCol w="1320800">
                  <a:extLst>
                    <a:ext uri="{9D8B030D-6E8A-4147-A177-3AD203B41FA5}">
                      <a16:colId xmlns:a16="http://schemas.microsoft.com/office/drawing/2014/main" val="3213719840"/>
                    </a:ext>
                  </a:extLst>
                </a:gridCol>
                <a:gridCol w="1320800">
                  <a:extLst>
                    <a:ext uri="{9D8B030D-6E8A-4147-A177-3AD203B41FA5}">
                      <a16:colId xmlns:a16="http://schemas.microsoft.com/office/drawing/2014/main" val="2639127729"/>
                    </a:ext>
                  </a:extLst>
                </a:gridCol>
              </a:tblGrid>
              <a:tr h="0">
                <a:tc>
                  <a:txBody>
                    <a:bodyPr/>
                    <a:lstStyle/>
                    <a:p>
                      <a:pPr marL="0" marR="0">
                        <a:lnSpc>
                          <a:spcPct val="115000"/>
                        </a:lnSpc>
                        <a:spcBef>
                          <a:spcPts val="0"/>
                        </a:spcBef>
                        <a:spcAft>
                          <a:spcPts val="0"/>
                        </a:spcAft>
                      </a:pPr>
                      <a:r>
                        <a:rPr lang="en-US" sz="1100">
                          <a:effectLst/>
                        </a:rPr>
                        <a:t>Attributes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Data Type</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Description</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572954259"/>
                  </a:ext>
                </a:extLst>
              </a:tr>
              <a:tr h="0">
                <a:tc>
                  <a:txBody>
                    <a:bodyPr/>
                    <a:lstStyle/>
                    <a:p>
                      <a:pPr marL="0" marR="0">
                        <a:lnSpc>
                          <a:spcPct val="115000"/>
                        </a:lnSpc>
                        <a:spcBef>
                          <a:spcPts val="0"/>
                        </a:spcBef>
                        <a:spcAft>
                          <a:spcPts val="0"/>
                        </a:spcAft>
                      </a:pPr>
                      <a:r>
                        <a:rPr lang="en-US" sz="1100" dirty="0">
                          <a:effectLst/>
                        </a:rPr>
                        <a:t>email</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varchar</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Email id of Doctor</a:t>
                      </a:r>
                    </a:p>
                    <a:p>
                      <a:pPr marL="0" marR="0">
                        <a:lnSpc>
                          <a:spcPct val="115000"/>
                        </a:lnSpc>
                        <a:spcBef>
                          <a:spcPts val="0"/>
                        </a:spcBef>
                        <a:spcAft>
                          <a:spcPts val="0"/>
                        </a:spcAft>
                      </a:pPr>
                      <a:r>
                        <a:rPr lang="en-US" sz="1100">
                          <a:effectLst/>
                        </a:rPr>
                        <a:t>PRIMARY KEY</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502400968"/>
                  </a:ext>
                </a:extLst>
              </a:tr>
              <a:tr h="0">
                <a:tc>
                  <a:txBody>
                    <a:bodyPr/>
                    <a:lstStyle/>
                    <a:p>
                      <a:pPr marL="0" marR="0">
                        <a:lnSpc>
                          <a:spcPct val="115000"/>
                        </a:lnSpc>
                        <a:spcBef>
                          <a:spcPts val="0"/>
                        </a:spcBef>
                        <a:spcAft>
                          <a:spcPts val="0"/>
                        </a:spcAft>
                      </a:pPr>
                      <a:r>
                        <a:rPr lang="en-US" sz="1100">
                          <a:effectLst/>
                        </a:rPr>
                        <a:t>name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varchar</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Doctor name</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329625901"/>
                  </a:ext>
                </a:extLst>
              </a:tr>
              <a:tr h="0">
                <a:tc>
                  <a:txBody>
                    <a:bodyPr/>
                    <a:lstStyle/>
                    <a:p>
                      <a:pPr marL="0" marR="0">
                        <a:lnSpc>
                          <a:spcPct val="115000"/>
                        </a:lnSpc>
                        <a:spcBef>
                          <a:spcPts val="0"/>
                        </a:spcBef>
                        <a:spcAft>
                          <a:spcPts val="0"/>
                        </a:spcAft>
                      </a:pPr>
                      <a:r>
                        <a:rPr lang="en-US" sz="1100">
                          <a:effectLst/>
                        </a:rPr>
                        <a:t>gender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Doctor gender</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257887445"/>
                  </a:ext>
                </a:extLst>
              </a:tr>
              <a:tr h="0">
                <a:tc>
                  <a:txBody>
                    <a:bodyPr/>
                    <a:lstStyle/>
                    <a:p>
                      <a:pPr marL="0" marR="0">
                        <a:lnSpc>
                          <a:spcPct val="115000"/>
                        </a:lnSpc>
                        <a:spcBef>
                          <a:spcPts val="0"/>
                        </a:spcBef>
                        <a:spcAft>
                          <a:spcPts val="0"/>
                        </a:spcAft>
                      </a:pPr>
                      <a:r>
                        <a:rPr lang="en-US" sz="1100">
                          <a:effectLst/>
                        </a:rPr>
                        <a:t>password</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Password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788754224"/>
                  </a:ext>
                </a:extLst>
              </a:tr>
            </a:tbl>
          </a:graphicData>
        </a:graphic>
      </p:graphicFrame>
      <p:sp>
        <p:nvSpPr>
          <p:cNvPr id="27" name="TextBox 26">
            <a:extLst>
              <a:ext uri="{FF2B5EF4-FFF2-40B4-BE49-F238E27FC236}">
                <a16:creationId xmlns:a16="http://schemas.microsoft.com/office/drawing/2014/main" id="{6F4F5143-01F9-2680-65B3-3E3706CC76F9}"/>
              </a:ext>
            </a:extLst>
          </p:cNvPr>
          <p:cNvSpPr txBox="1"/>
          <p:nvPr/>
        </p:nvSpPr>
        <p:spPr>
          <a:xfrm>
            <a:off x="494071" y="3510895"/>
            <a:ext cx="6100916" cy="261610"/>
          </a:xfrm>
          <a:prstGeom prst="rect">
            <a:avLst/>
          </a:prstGeom>
          <a:noFill/>
        </p:spPr>
        <p:txBody>
          <a:bodyPr wrap="square">
            <a:spAutoFit/>
          </a:bodyPr>
          <a:lstStyle/>
          <a:p>
            <a:r>
              <a:rPr lang="en-US" sz="1100" dirty="0">
                <a:effectLst/>
                <a:latin typeface="Times New Roman" panose="02020603050405020304" pitchFamily="18" charset="0"/>
                <a:ea typeface="Times New Roman" panose="02020603050405020304" pitchFamily="18" charset="0"/>
              </a:rPr>
              <a:t>DOCTOR</a:t>
            </a:r>
            <a:endParaRPr lang="en-US" sz="1100" dirty="0"/>
          </a:p>
        </p:txBody>
      </p:sp>
      <p:graphicFrame>
        <p:nvGraphicFramePr>
          <p:cNvPr id="28" name="Table 27">
            <a:extLst>
              <a:ext uri="{FF2B5EF4-FFF2-40B4-BE49-F238E27FC236}">
                <a16:creationId xmlns:a16="http://schemas.microsoft.com/office/drawing/2014/main" id="{47096E20-2091-4C69-BEF9-D3DC19CF1BA9}"/>
              </a:ext>
            </a:extLst>
          </p:cNvPr>
          <p:cNvGraphicFramePr>
            <a:graphicFrameLocks noGrp="1"/>
          </p:cNvGraphicFramePr>
          <p:nvPr>
            <p:extLst>
              <p:ext uri="{D42A27DB-BD31-4B8C-83A1-F6EECF244321}">
                <p14:modId xmlns:p14="http://schemas.microsoft.com/office/powerpoint/2010/main" val="485394296"/>
              </p:ext>
            </p:extLst>
          </p:nvPr>
        </p:nvGraphicFramePr>
        <p:xfrm>
          <a:off x="5659361" y="545559"/>
          <a:ext cx="3962400" cy="2399922"/>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258002391"/>
                    </a:ext>
                  </a:extLst>
                </a:gridCol>
                <a:gridCol w="1320800">
                  <a:extLst>
                    <a:ext uri="{9D8B030D-6E8A-4147-A177-3AD203B41FA5}">
                      <a16:colId xmlns:a16="http://schemas.microsoft.com/office/drawing/2014/main" val="3751508293"/>
                    </a:ext>
                  </a:extLst>
                </a:gridCol>
                <a:gridCol w="1320800">
                  <a:extLst>
                    <a:ext uri="{9D8B030D-6E8A-4147-A177-3AD203B41FA5}">
                      <a16:colId xmlns:a16="http://schemas.microsoft.com/office/drawing/2014/main" val="3827096524"/>
                    </a:ext>
                  </a:extLst>
                </a:gridCol>
              </a:tblGrid>
              <a:tr h="0">
                <a:tc>
                  <a:txBody>
                    <a:bodyPr/>
                    <a:lstStyle/>
                    <a:p>
                      <a:pPr marL="0" marR="0">
                        <a:lnSpc>
                          <a:spcPct val="115000"/>
                        </a:lnSpc>
                        <a:spcBef>
                          <a:spcPts val="0"/>
                        </a:spcBef>
                        <a:spcAft>
                          <a:spcPts val="0"/>
                        </a:spcAft>
                      </a:pPr>
                      <a:r>
                        <a:rPr lang="en-US" sz="1100">
                          <a:effectLst/>
                        </a:rPr>
                        <a:t>Attribute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Data Type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Description</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274915310"/>
                  </a:ext>
                </a:extLst>
              </a:tr>
              <a:tr h="0">
                <a:tc>
                  <a:txBody>
                    <a:bodyPr/>
                    <a:lstStyle/>
                    <a:p>
                      <a:pPr marL="0" marR="0">
                        <a:lnSpc>
                          <a:spcPct val="115000"/>
                        </a:lnSpc>
                        <a:spcBef>
                          <a:spcPts val="0"/>
                        </a:spcBef>
                        <a:spcAft>
                          <a:spcPts val="0"/>
                        </a:spcAft>
                      </a:pPr>
                      <a:r>
                        <a:rPr lang="en-US" sz="1100" dirty="0">
                          <a:effectLst/>
                        </a:rPr>
                        <a:t>id</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int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Id of Record</a:t>
                      </a:r>
                    </a:p>
                    <a:p>
                      <a:pPr marL="0" marR="0">
                        <a:lnSpc>
                          <a:spcPct val="115000"/>
                        </a:lnSpc>
                        <a:spcBef>
                          <a:spcPts val="0"/>
                        </a:spcBef>
                        <a:spcAft>
                          <a:spcPts val="0"/>
                        </a:spcAft>
                      </a:pPr>
                      <a:r>
                        <a:rPr lang="en-US" sz="1100">
                          <a:effectLst/>
                        </a:rPr>
                        <a:t>PRIMARY KEY</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034960196"/>
                  </a:ext>
                </a:extLst>
              </a:tr>
              <a:tr h="0">
                <a:tc>
                  <a:txBody>
                    <a:bodyPr/>
                    <a:lstStyle/>
                    <a:p>
                      <a:pPr marL="0" marR="0">
                        <a:lnSpc>
                          <a:spcPct val="115000"/>
                        </a:lnSpc>
                        <a:spcBef>
                          <a:spcPts val="0"/>
                        </a:spcBef>
                        <a:spcAft>
                          <a:spcPts val="0"/>
                        </a:spcAft>
                      </a:pPr>
                      <a:r>
                        <a:rPr lang="en-US" sz="1100">
                          <a:effectLst/>
                        </a:rPr>
                        <a:t>date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date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Date of Record</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871389420"/>
                  </a:ext>
                </a:extLst>
              </a:tr>
              <a:tr h="0">
                <a:tc>
                  <a:txBody>
                    <a:bodyPr/>
                    <a:lstStyle/>
                    <a:p>
                      <a:pPr marL="0" marR="0">
                        <a:lnSpc>
                          <a:spcPct val="115000"/>
                        </a:lnSpc>
                        <a:spcBef>
                          <a:spcPts val="0"/>
                        </a:spcBef>
                        <a:spcAft>
                          <a:spcPts val="0"/>
                        </a:spcAft>
                      </a:pPr>
                      <a:r>
                        <a:rPr lang="en-US" sz="1100">
                          <a:effectLst/>
                        </a:rPr>
                        <a:t>conditions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Medical conditions</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583816707"/>
                  </a:ext>
                </a:extLst>
              </a:tr>
              <a:tr h="0">
                <a:tc>
                  <a:txBody>
                    <a:bodyPr/>
                    <a:lstStyle/>
                    <a:p>
                      <a:pPr marL="0" marR="0">
                        <a:lnSpc>
                          <a:spcPct val="115000"/>
                        </a:lnSpc>
                        <a:spcBef>
                          <a:spcPts val="0"/>
                        </a:spcBef>
                        <a:spcAft>
                          <a:spcPts val="0"/>
                        </a:spcAft>
                      </a:pPr>
                      <a:r>
                        <a:rPr lang="en-US" sz="1100">
                          <a:effectLst/>
                        </a:rPr>
                        <a:t>surgeries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Surgeries undergone</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281597543"/>
                  </a:ext>
                </a:extLst>
              </a:tr>
              <a:tr h="0">
                <a:tc>
                  <a:txBody>
                    <a:bodyPr/>
                    <a:lstStyle/>
                    <a:p>
                      <a:pPr marL="0" marR="0">
                        <a:lnSpc>
                          <a:spcPct val="115000"/>
                        </a:lnSpc>
                        <a:spcBef>
                          <a:spcPts val="0"/>
                        </a:spcBef>
                        <a:spcAft>
                          <a:spcPts val="0"/>
                        </a:spcAft>
                      </a:pPr>
                      <a:r>
                        <a:rPr lang="en-US" sz="1100">
                          <a:effectLst/>
                        </a:rPr>
                        <a:t>medication</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Medication prescribed</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251552286"/>
                  </a:ext>
                </a:extLst>
              </a:tr>
            </a:tbl>
          </a:graphicData>
        </a:graphic>
      </p:graphicFrame>
      <p:sp>
        <p:nvSpPr>
          <p:cNvPr id="30" name="TextBox 29">
            <a:extLst>
              <a:ext uri="{FF2B5EF4-FFF2-40B4-BE49-F238E27FC236}">
                <a16:creationId xmlns:a16="http://schemas.microsoft.com/office/drawing/2014/main" id="{D955F80F-C914-E20F-A54C-D8C1604AB0EC}"/>
              </a:ext>
            </a:extLst>
          </p:cNvPr>
          <p:cNvSpPr txBox="1"/>
          <p:nvPr/>
        </p:nvSpPr>
        <p:spPr>
          <a:xfrm rot="10800000" flipV="1">
            <a:off x="5659361" y="138117"/>
            <a:ext cx="2625213"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MEDICAL HISTORY</a:t>
            </a:r>
          </a:p>
        </p:txBody>
      </p:sp>
      <p:graphicFrame>
        <p:nvGraphicFramePr>
          <p:cNvPr id="31" name="Table 30">
            <a:extLst>
              <a:ext uri="{FF2B5EF4-FFF2-40B4-BE49-F238E27FC236}">
                <a16:creationId xmlns:a16="http://schemas.microsoft.com/office/drawing/2014/main" id="{555DDBCC-3906-0317-7EC5-C01F82D01433}"/>
              </a:ext>
            </a:extLst>
          </p:cNvPr>
          <p:cNvGraphicFramePr>
            <a:graphicFrameLocks noGrp="1"/>
          </p:cNvGraphicFramePr>
          <p:nvPr>
            <p:extLst>
              <p:ext uri="{D42A27DB-BD31-4B8C-83A1-F6EECF244321}">
                <p14:modId xmlns:p14="http://schemas.microsoft.com/office/powerpoint/2010/main" val="1267132226"/>
              </p:ext>
            </p:extLst>
          </p:nvPr>
        </p:nvGraphicFramePr>
        <p:xfrm>
          <a:off x="5684761" y="3548818"/>
          <a:ext cx="3962400" cy="3171066"/>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4196813815"/>
                    </a:ext>
                  </a:extLst>
                </a:gridCol>
                <a:gridCol w="1320800">
                  <a:extLst>
                    <a:ext uri="{9D8B030D-6E8A-4147-A177-3AD203B41FA5}">
                      <a16:colId xmlns:a16="http://schemas.microsoft.com/office/drawing/2014/main" val="3472838455"/>
                    </a:ext>
                  </a:extLst>
                </a:gridCol>
                <a:gridCol w="1320800">
                  <a:extLst>
                    <a:ext uri="{9D8B030D-6E8A-4147-A177-3AD203B41FA5}">
                      <a16:colId xmlns:a16="http://schemas.microsoft.com/office/drawing/2014/main" val="1713016318"/>
                    </a:ext>
                  </a:extLst>
                </a:gridCol>
              </a:tblGrid>
              <a:tr h="0">
                <a:tc>
                  <a:txBody>
                    <a:bodyPr/>
                    <a:lstStyle/>
                    <a:p>
                      <a:pPr marL="0" marR="0">
                        <a:lnSpc>
                          <a:spcPct val="115000"/>
                        </a:lnSpc>
                        <a:spcBef>
                          <a:spcPts val="0"/>
                        </a:spcBef>
                        <a:spcAft>
                          <a:spcPts val="0"/>
                        </a:spcAft>
                      </a:pPr>
                      <a:r>
                        <a:rPr lang="en-US" sz="1100">
                          <a:effectLst/>
                        </a:rPr>
                        <a:t>Attributes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Data Type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Description</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217260977"/>
                  </a:ext>
                </a:extLst>
              </a:tr>
              <a:tr h="0">
                <a:tc>
                  <a:txBody>
                    <a:bodyPr/>
                    <a:lstStyle/>
                    <a:p>
                      <a:pPr marL="0" marR="0">
                        <a:lnSpc>
                          <a:spcPct val="115000"/>
                        </a:lnSpc>
                        <a:spcBef>
                          <a:spcPts val="0"/>
                        </a:spcBef>
                        <a:spcAft>
                          <a:spcPts val="0"/>
                        </a:spcAft>
                      </a:pPr>
                      <a:r>
                        <a:rPr lang="en-US" sz="1100">
                          <a:effectLst/>
                        </a:rPr>
                        <a:t>id</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int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Appointment ID</a:t>
                      </a:r>
                    </a:p>
                    <a:p>
                      <a:pPr marL="0" marR="0">
                        <a:lnSpc>
                          <a:spcPct val="115000"/>
                        </a:lnSpc>
                        <a:spcBef>
                          <a:spcPts val="0"/>
                        </a:spcBef>
                        <a:spcAft>
                          <a:spcPts val="0"/>
                        </a:spcAft>
                      </a:pPr>
                      <a:r>
                        <a:rPr lang="en-US" sz="1100">
                          <a:effectLst/>
                        </a:rPr>
                        <a:t>PRIMARY KEY</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790763220"/>
                  </a:ext>
                </a:extLst>
              </a:tr>
              <a:tr h="0">
                <a:tc>
                  <a:txBody>
                    <a:bodyPr/>
                    <a:lstStyle/>
                    <a:p>
                      <a:pPr marL="0" marR="0">
                        <a:lnSpc>
                          <a:spcPct val="115000"/>
                        </a:lnSpc>
                        <a:spcBef>
                          <a:spcPts val="0"/>
                        </a:spcBef>
                        <a:spcAft>
                          <a:spcPts val="0"/>
                        </a:spcAft>
                      </a:pPr>
                      <a:r>
                        <a:rPr lang="en-US" sz="1100">
                          <a:effectLst/>
                        </a:rPr>
                        <a:t>date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date</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Date of Appointment</a:t>
                      </a:r>
                    </a:p>
                    <a:p>
                      <a:pPr marL="0" marR="0">
                        <a:lnSpc>
                          <a:spcPct val="115000"/>
                        </a:lnSpc>
                        <a:spcBef>
                          <a:spcPts val="0"/>
                        </a:spcBef>
                        <a:spcAft>
                          <a:spcPts val="0"/>
                        </a:spcAft>
                      </a:pPr>
                      <a:r>
                        <a:rPr lang="en-US" sz="1100">
                          <a:effectLst/>
                        </a:rPr>
                        <a:t>PRIMARY KEY</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478397621"/>
                  </a:ext>
                </a:extLst>
              </a:tr>
              <a:tr h="0">
                <a:tc>
                  <a:txBody>
                    <a:bodyPr/>
                    <a:lstStyle/>
                    <a:p>
                      <a:pPr marL="0" marR="0">
                        <a:lnSpc>
                          <a:spcPct val="115000"/>
                        </a:lnSpc>
                        <a:spcBef>
                          <a:spcPts val="0"/>
                        </a:spcBef>
                        <a:spcAft>
                          <a:spcPts val="0"/>
                        </a:spcAft>
                      </a:pPr>
                      <a:r>
                        <a:rPr lang="en-US" sz="1100">
                          <a:effectLst/>
                        </a:rPr>
                        <a:t>starttime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time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Starting time</a:t>
                      </a:r>
                    </a:p>
                    <a:p>
                      <a:pPr marL="0" marR="0">
                        <a:lnSpc>
                          <a:spcPct val="115000"/>
                        </a:lnSpc>
                        <a:spcBef>
                          <a:spcPts val="0"/>
                        </a:spcBef>
                        <a:spcAft>
                          <a:spcPts val="0"/>
                        </a:spcAft>
                      </a:pPr>
                      <a:r>
                        <a:rPr lang="en-US" sz="1100">
                          <a:effectLst/>
                        </a:rPr>
                        <a:t>PRIMARY KEY</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063993581"/>
                  </a:ext>
                </a:extLst>
              </a:tr>
              <a:tr h="0">
                <a:tc>
                  <a:txBody>
                    <a:bodyPr/>
                    <a:lstStyle/>
                    <a:p>
                      <a:pPr marL="0" marR="0">
                        <a:lnSpc>
                          <a:spcPct val="115000"/>
                        </a:lnSpc>
                        <a:spcBef>
                          <a:spcPts val="0"/>
                        </a:spcBef>
                        <a:spcAft>
                          <a:spcPts val="0"/>
                        </a:spcAft>
                      </a:pPr>
                      <a:r>
                        <a:rPr lang="en-US" sz="1100">
                          <a:effectLst/>
                        </a:rPr>
                        <a:t>endtime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time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Ending time</a:t>
                      </a:r>
                    </a:p>
                    <a:p>
                      <a:pPr marL="0" marR="0">
                        <a:lnSpc>
                          <a:spcPct val="115000"/>
                        </a:lnSpc>
                        <a:spcBef>
                          <a:spcPts val="0"/>
                        </a:spcBef>
                        <a:spcAft>
                          <a:spcPts val="0"/>
                        </a:spcAft>
                      </a:pPr>
                      <a:r>
                        <a:rPr lang="en-US" sz="1100">
                          <a:effectLst/>
                        </a:rPr>
                        <a:t>PRIMARY KEY</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624117531"/>
                  </a:ext>
                </a:extLst>
              </a:tr>
              <a:tr h="0">
                <a:tc>
                  <a:txBody>
                    <a:bodyPr/>
                    <a:lstStyle/>
                    <a:p>
                      <a:pPr marL="0" marR="0">
                        <a:lnSpc>
                          <a:spcPct val="115000"/>
                        </a:lnSpc>
                        <a:spcBef>
                          <a:spcPts val="0"/>
                        </a:spcBef>
                        <a:spcAft>
                          <a:spcPts val="0"/>
                        </a:spcAft>
                      </a:pPr>
                      <a:r>
                        <a:rPr lang="en-US" sz="1100">
                          <a:effectLst/>
                        </a:rPr>
                        <a:t>status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Status of Appointment</a:t>
                      </a:r>
                    </a:p>
                    <a:p>
                      <a:pPr marL="0" marR="0">
                        <a:lnSpc>
                          <a:spcPct val="115000"/>
                        </a:lnSpc>
                        <a:spcBef>
                          <a:spcPts val="0"/>
                        </a:spcBef>
                        <a:spcAft>
                          <a:spcPts val="0"/>
                        </a:spcAft>
                      </a:pPr>
                      <a:r>
                        <a:rPr lang="en-US" sz="1100" dirty="0">
                          <a:effectLst/>
                        </a:rPr>
                        <a:t>PRIMARY KEY</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405684606"/>
                  </a:ext>
                </a:extLst>
              </a:tr>
            </a:tbl>
          </a:graphicData>
        </a:graphic>
      </p:graphicFrame>
      <p:sp>
        <p:nvSpPr>
          <p:cNvPr id="32" name="Rectangle 4">
            <a:extLst>
              <a:ext uri="{FF2B5EF4-FFF2-40B4-BE49-F238E27FC236}">
                <a16:creationId xmlns:a16="http://schemas.microsoft.com/office/drawing/2014/main" id="{780B7803-F358-3266-6187-B0386473243A}"/>
              </a:ext>
            </a:extLst>
          </p:cNvPr>
          <p:cNvSpPr>
            <a:spLocks noChangeArrowheads="1"/>
          </p:cNvSpPr>
          <p:nvPr/>
        </p:nvSpPr>
        <p:spPr bwMode="auto">
          <a:xfrm>
            <a:off x="5601929" y="32565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APPOINTMENT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B288728D-CAB8-4A55-374B-F16B7502CBE9}"/>
              </a:ext>
            </a:extLst>
          </p:cNvPr>
          <p:cNvSpPr txBox="1"/>
          <p:nvPr/>
        </p:nvSpPr>
        <p:spPr>
          <a:xfrm>
            <a:off x="179439" y="61174"/>
            <a:ext cx="2976716" cy="338554"/>
          </a:xfrm>
          <a:prstGeom prst="rect">
            <a:avLst/>
          </a:prstGeom>
          <a:noFill/>
        </p:spPr>
        <p:txBody>
          <a:bodyPr wrap="square" rtlCol="0">
            <a:spAutoFit/>
          </a:bodyPr>
          <a:lstStyle/>
          <a:p>
            <a:r>
              <a:rPr lang="en-US" sz="1600" dirty="0"/>
              <a:t>RELATIONAL SCHEMA</a:t>
            </a:r>
          </a:p>
        </p:txBody>
      </p:sp>
      <p:sp>
        <p:nvSpPr>
          <p:cNvPr id="3" name="Slide Number Placeholder 2">
            <a:extLst>
              <a:ext uri="{FF2B5EF4-FFF2-40B4-BE49-F238E27FC236}">
                <a16:creationId xmlns:a16="http://schemas.microsoft.com/office/drawing/2014/main" id="{CF80AB49-79F4-5F1A-9B28-FB0077953970}"/>
              </a:ext>
            </a:extLst>
          </p:cNvPr>
          <p:cNvSpPr>
            <a:spLocks noGrp="1"/>
          </p:cNvSpPr>
          <p:nvPr>
            <p:ph type="sldNum" sz="quarter" idx="12"/>
          </p:nvPr>
        </p:nvSpPr>
        <p:spPr>
          <a:xfrm>
            <a:off x="11239520" y="6268148"/>
            <a:ext cx="683339" cy="365125"/>
          </a:xfrm>
        </p:spPr>
        <p:txBody>
          <a:bodyPr/>
          <a:lstStyle/>
          <a:p>
            <a:fld id="{D0DAED26-0298-468F-86C5-CE4CE25C0C8B}" type="slidenum">
              <a:rPr lang="en-US" sz="1100" dirty="0" smtClean="0">
                <a:solidFill>
                  <a:schemeClr val="bg1"/>
                </a:solidFill>
              </a:rPr>
              <a:t>10</a:t>
            </a:fld>
            <a:endParaRPr lang="en-US" sz="1100" dirty="0">
              <a:solidFill>
                <a:schemeClr val="bg1"/>
              </a:solidFill>
            </a:endParaRPr>
          </a:p>
        </p:txBody>
      </p:sp>
    </p:spTree>
    <p:extLst>
      <p:ext uri="{BB962C8B-B14F-4D97-AF65-F5344CB8AC3E}">
        <p14:creationId xmlns:p14="http://schemas.microsoft.com/office/powerpoint/2010/main" val="3458621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8AC16D2-0B51-F716-2D44-482D167C7498}"/>
              </a:ext>
            </a:extLst>
          </p:cNvPr>
          <p:cNvGraphicFramePr>
            <a:graphicFrameLocks noGrp="1"/>
          </p:cNvGraphicFramePr>
          <p:nvPr>
            <p:ph idx="1"/>
            <p:extLst>
              <p:ext uri="{D42A27DB-BD31-4B8C-83A1-F6EECF244321}">
                <p14:modId xmlns:p14="http://schemas.microsoft.com/office/powerpoint/2010/main" val="20875643"/>
              </p:ext>
            </p:extLst>
          </p:nvPr>
        </p:nvGraphicFramePr>
        <p:xfrm>
          <a:off x="703022" y="761688"/>
          <a:ext cx="3962400" cy="1903542"/>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1682873442"/>
                    </a:ext>
                  </a:extLst>
                </a:gridCol>
                <a:gridCol w="1320800">
                  <a:extLst>
                    <a:ext uri="{9D8B030D-6E8A-4147-A177-3AD203B41FA5}">
                      <a16:colId xmlns:a16="http://schemas.microsoft.com/office/drawing/2014/main" val="1436179317"/>
                    </a:ext>
                  </a:extLst>
                </a:gridCol>
                <a:gridCol w="1320800">
                  <a:extLst>
                    <a:ext uri="{9D8B030D-6E8A-4147-A177-3AD203B41FA5}">
                      <a16:colId xmlns:a16="http://schemas.microsoft.com/office/drawing/2014/main" val="3799467141"/>
                    </a:ext>
                  </a:extLst>
                </a:gridCol>
              </a:tblGrid>
              <a:tr h="0">
                <a:tc>
                  <a:txBody>
                    <a:bodyPr/>
                    <a:lstStyle/>
                    <a:p>
                      <a:pPr marL="0" marR="0">
                        <a:lnSpc>
                          <a:spcPct val="115000"/>
                        </a:lnSpc>
                        <a:spcBef>
                          <a:spcPts val="0"/>
                        </a:spcBef>
                        <a:spcAft>
                          <a:spcPts val="0"/>
                        </a:spcAft>
                      </a:pPr>
                      <a:r>
                        <a:rPr lang="en-US" sz="1100">
                          <a:effectLst/>
                        </a:rPr>
                        <a:t>Attributes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Data Type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Description</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909797096"/>
                  </a:ext>
                </a:extLst>
              </a:tr>
              <a:tr h="0">
                <a:tc>
                  <a:txBody>
                    <a:bodyPr/>
                    <a:lstStyle/>
                    <a:p>
                      <a:pPr marL="0" marR="0">
                        <a:lnSpc>
                          <a:spcPct val="115000"/>
                        </a:lnSpc>
                        <a:spcBef>
                          <a:spcPts val="0"/>
                        </a:spcBef>
                        <a:spcAft>
                          <a:spcPts val="0"/>
                        </a:spcAft>
                      </a:pPr>
                      <a:r>
                        <a:rPr lang="en-US" sz="1100" dirty="0">
                          <a:effectLst/>
                        </a:rPr>
                        <a:t>email</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Email id of Admin</a:t>
                      </a:r>
                    </a:p>
                    <a:p>
                      <a:pPr marL="0" marR="0">
                        <a:lnSpc>
                          <a:spcPct val="115000"/>
                        </a:lnSpc>
                        <a:spcBef>
                          <a:spcPts val="0"/>
                        </a:spcBef>
                        <a:spcAft>
                          <a:spcPts val="0"/>
                        </a:spcAft>
                      </a:pPr>
                      <a:r>
                        <a:rPr lang="en-US" sz="1100">
                          <a:effectLst/>
                        </a:rPr>
                        <a:t>PRIMARY KEY</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915800574"/>
                  </a:ext>
                </a:extLst>
              </a:tr>
              <a:tr h="0">
                <a:tc>
                  <a:txBody>
                    <a:bodyPr/>
                    <a:lstStyle/>
                    <a:p>
                      <a:pPr marL="0" marR="0">
                        <a:lnSpc>
                          <a:spcPct val="115000"/>
                        </a:lnSpc>
                        <a:spcBef>
                          <a:spcPts val="0"/>
                        </a:spcBef>
                        <a:spcAft>
                          <a:spcPts val="0"/>
                        </a:spcAft>
                      </a:pPr>
                      <a:r>
                        <a:rPr lang="en-US" sz="1100">
                          <a:effectLst/>
                        </a:rPr>
                        <a:t>gender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varchar</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Gender</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657817568"/>
                  </a:ext>
                </a:extLst>
              </a:tr>
              <a:tr h="0">
                <a:tc>
                  <a:txBody>
                    <a:bodyPr/>
                    <a:lstStyle/>
                    <a:p>
                      <a:pPr marL="0" marR="0">
                        <a:lnSpc>
                          <a:spcPct val="115000"/>
                        </a:lnSpc>
                        <a:spcBef>
                          <a:spcPts val="0"/>
                        </a:spcBef>
                        <a:spcAft>
                          <a:spcPts val="0"/>
                        </a:spcAft>
                      </a:pPr>
                      <a:r>
                        <a:rPr lang="en-US" sz="1100">
                          <a:effectLst/>
                        </a:rPr>
                        <a:t>password</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Password for account</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572500012"/>
                  </a:ext>
                </a:extLst>
              </a:tr>
              <a:tr h="0">
                <a:tc>
                  <a:txBody>
                    <a:bodyPr/>
                    <a:lstStyle/>
                    <a:p>
                      <a:pPr marL="0" marR="0">
                        <a:lnSpc>
                          <a:spcPct val="115000"/>
                        </a:lnSpc>
                        <a:spcBef>
                          <a:spcPts val="0"/>
                        </a:spcBef>
                        <a:spcAft>
                          <a:spcPts val="0"/>
                        </a:spcAft>
                      </a:pPr>
                      <a:r>
                        <a:rPr lang="en-US" sz="1100">
                          <a:effectLst/>
                        </a:rPr>
                        <a:t>name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Name of Admin</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63422551"/>
                  </a:ext>
                </a:extLst>
              </a:tr>
            </a:tbl>
          </a:graphicData>
        </a:graphic>
      </p:graphicFrame>
      <p:graphicFrame>
        <p:nvGraphicFramePr>
          <p:cNvPr id="5" name="Table 4">
            <a:extLst>
              <a:ext uri="{FF2B5EF4-FFF2-40B4-BE49-F238E27FC236}">
                <a16:creationId xmlns:a16="http://schemas.microsoft.com/office/drawing/2014/main" id="{C2BB9432-D89F-D57D-5AA7-3B56EA924452}"/>
              </a:ext>
            </a:extLst>
          </p:cNvPr>
          <p:cNvGraphicFramePr>
            <a:graphicFrameLocks noGrp="1"/>
          </p:cNvGraphicFramePr>
          <p:nvPr>
            <p:extLst>
              <p:ext uri="{D42A27DB-BD31-4B8C-83A1-F6EECF244321}">
                <p14:modId xmlns:p14="http://schemas.microsoft.com/office/powerpoint/2010/main" val="3615593391"/>
              </p:ext>
            </p:extLst>
          </p:nvPr>
        </p:nvGraphicFramePr>
        <p:xfrm>
          <a:off x="5559701" y="1092548"/>
          <a:ext cx="3962400" cy="1103568"/>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1586321875"/>
                    </a:ext>
                  </a:extLst>
                </a:gridCol>
                <a:gridCol w="1320800">
                  <a:extLst>
                    <a:ext uri="{9D8B030D-6E8A-4147-A177-3AD203B41FA5}">
                      <a16:colId xmlns:a16="http://schemas.microsoft.com/office/drawing/2014/main" val="1937911835"/>
                    </a:ext>
                  </a:extLst>
                </a:gridCol>
                <a:gridCol w="1320800">
                  <a:extLst>
                    <a:ext uri="{9D8B030D-6E8A-4147-A177-3AD203B41FA5}">
                      <a16:colId xmlns:a16="http://schemas.microsoft.com/office/drawing/2014/main" val="186394924"/>
                    </a:ext>
                  </a:extLst>
                </a:gridCol>
              </a:tblGrid>
              <a:tr h="0">
                <a:tc>
                  <a:txBody>
                    <a:bodyPr/>
                    <a:lstStyle/>
                    <a:p>
                      <a:pPr marL="0" marR="0">
                        <a:lnSpc>
                          <a:spcPct val="115000"/>
                        </a:lnSpc>
                        <a:spcBef>
                          <a:spcPts val="0"/>
                        </a:spcBef>
                        <a:spcAft>
                          <a:spcPts val="0"/>
                        </a:spcAft>
                      </a:pPr>
                      <a:r>
                        <a:rPr lang="en-US" sz="1100">
                          <a:effectLst/>
                        </a:rPr>
                        <a:t>Attributes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Data Type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Description</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308132939"/>
                  </a:ext>
                </a:extLst>
              </a:tr>
              <a:tr h="0">
                <a:tc>
                  <a:txBody>
                    <a:bodyPr/>
                    <a:lstStyle/>
                    <a:p>
                      <a:pPr marL="0" marR="0">
                        <a:lnSpc>
                          <a:spcPct val="115000"/>
                        </a:lnSpc>
                        <a:spcBef>
                          <a:spcPts val="0"/>
                        </a:spcBef>
                        <a:spcAft>
                          <a:spcPts val="0"/>
                        </a:spcAft>
                      </a:pPr>
                      <a:r>
                        <a:rPr lang="en-US" sz="1100" dirty="0">
                          <a:effectLst/>
                        </a:rPr>
                        <a:t>id</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int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Department ID</a:t>
                      </a:r>
                    </a:p>
                    <a:p>
                      <a:pPr marL="0" marR="0">
                        <a:lnSpc>
                          <a:spcPct val="115000"/>
                        </a:lnSpc>
                        <a:spcBef>
                          <a:spcPts val="0"/>
                        </a:spcBef>
                        <a:spcAft>
                          <a:spcPts val="0"/>
                        </a:spcAft>
                      </a:pPr>
                      <a:r>
                        <a:rPr lang="en-US" sz="1100">
                          <a:effectLst/>
                        </a:rPr>
                        <a:t>PRIMARY KEY</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57513152"/>
                  </a:ext>
                </a:extLst>
              </a:tr>
              <a:tr h="0">
                <a:tc>
                  <a:txBody>
                    <a:bodyPr/>
                    <a:lstStyle/>
                    <a:p>
                      <a:pPr marL="0" marR="0">
                        <a:lnSpc>
                          <a:spcPct val="115000"/>
                        </a:lnSpc>
                        <a:spcBef>
                          <a:spcPts val="0"/>
                        </a:spcBef>
                        <a:spcAft>
                          <a:spcPts val="0"/>
                        </a:spcAft>
                      </a:pPr>
                      <a:r>
                        <a:rPr lang="en-US" sz="1100">
                          <a:effectLst/>
                        </a:rPr>
                        <a:t>name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Department Name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414328053"/>
                  </a:ext>
                </a:extLst>
              </a:tr>
            </a:tbl>
          </a:graphicData>
        </a:graphic>
      </p:graphicFrame>
      <p:sp>
        <p:nvSpPr>
          <p:cNvPr id="6" name="Rectangle 1">
            <a:extLst>
              <a:ext uri="{FF2B5EF4-FFF2-40B4-BE49-F238E27FC236}">
                <a16:creationId xmlns:a16="http://schemas.microsoft.com/office/drawing/2014/main" id="{C6306B3C-F5E7-5B59-105C-0EDAAFD919E9}"/>
              </a:ext>
            </a:extLst>
          </p:cNvPr>
          <p:cNvSpPr>
            <a:spLocks noChangeArrowheads="1"/>
          </p:cNvSpPr>
          <p:nvPr/>
        </p:nvSpPr>
        <p:spPr bwMode="auto">
          <a:xfrm>
            <a:off x="647700" y="430828"/>
            <a:ext cx="734496"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ADMINS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8049903A-99BB-E950-B91B-8505A4AEDF04}"/>
              </a:ext>
            </a:extLst>
          </p:cNvPr>
          <p:cNvSpPr>
            <a:spLocks noChangeArrowheads="1"/>
          </p:cNvSpPr>
          <p:nvPr/>
        </p:nvSpPr>
        <p:spPr bwMode="auto">
          <a:xfrm>
            <a:off x="5559701" y="430828"/>
            <a:ext cx="1255472"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Arial" panose="020B0604020202020204" pitchFamily="34" charset="0"/>
              </a:rPr>
              <a:t>DEPARTMENTS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630540D3-D9B9-1092-6251-0CDD7D24DADE}"/>
              </a:ext>
            </a:extLst>
          </p:cNvPr>
          <p:cNvGraphicFramePr>
            <a:graphicFrameLocks noGrp="1"/>
          </p:cNvGraphicFramePr>
          <p:nvPr>
            <p:extLst>
              <p:ext uri="{D42A27DB-BD31-4B8C-83A1-F6EECF244321}">
                <p14:modId xmlns:p14="http://schemas.microsoft.com/office/powerpoint/2010/main" val="2368780877"/>
              </p:ext>
            </p:extLst>
          </p:nvPr>
        </p:nvGraphicFramePr>
        <p:xfrm>
          <a:off x="5559701" y="3429000"/>
          <a:ext cx="3962400" cy="2867472"/>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3720101923"/>
                    </a:ext>
                  </a:extLst>
                </a:gridCol>
                <a:gridCol w="1320800">
                  <a:extLst>
                    <a:ext uri="{9D8B030D-6E8A-4147-A177-3AD203B41FA5}">
                      <a16:colId xmlns:a16="http://schemas.microsoft.com/office/drawing/2014/main" val="351176095"/>
                    </a:ext>
                  </a:extLst>
                </a:gridCol>
                <a:gridCol w="1320800">
                  <a:extLst>
                    <a:ext uri="{9D8B030D-6E8A-4147-A177-3AD203B41FA5}">
                      <a16:colId xmlns:a16="http://schemas.microsoft.com/office/drawing/2014/main" val="106484620"/>
                    </a:ext>
                  </a:extLst>
                </a:gridCol>
              </a:tblGrid>
              <a:tr h="0">
                <a:tc>
                  <a:txBody>
                    <a:bodyPr/>
                    <a:lstStyle/>
                    <a:p>
                      <a:pPr marL="0" marR="0">
                        <a:lnSpc>
                          <a:spcPct val="115000"/>
                        </a:lnSpc>
                        <a:spcBef>
                          <a:spcPts val="0"/>
                        </a:spcBef>
                        <a:spcAft>
                          <a:spcPts val="0"/>
                        </a:spcAft>
                      </a:pPr>
                      <a:r>
                        <a:rPr lang="en-US" sz="1100">
                          <a:effectLst/>
                        </a:rPr>
                        <a:t>Attributes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Data Type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Description</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613650205"/>
                  </a:ext>
                </a:extLst>
              </a:tr>
              <a:tr h="0">
                <a:tc>
                  <a:txBody>
                    <a:bodyPr/>
                    <a:lstStyle/>
                    <a:p>
                      <a:pPr marL="0" marR="0">
                        <a:lnSpc>
                          <a:spcPct val="115000"/>
                        </a:lnSpc>
                        <a:spcBef>
                          <a:spcPts val="0"/>
                        </a:spcBef>
                        <a:spcAft>
                          <a:spcPts val="0"/>
                        </a:spcAft>
                      </a:pPr>
                      <a:r>
                        <a:rPr lang="en-US" sz="1100">
                          <a:effectLst/>
                        </a:rPr>
                        <a:t>patient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PRIMARY KEY</a:t>
                      </a:r>
                    </a:p>
                    <a:p>
                      <a:pPr marL="0" marR="0">
                        <a:lnSpc>
                          <a:spcPct val="115000"/>
                        </a:lnSpc>
                        <a:spcBef>
                          <a:spcPts val="0"/>
                        </a:spcBef>
                        <a:spcAft>
                          <a:spcPts val="0"/>
                        </a:spcAft>
                      </a:pPr>
                      <a:r>
                        <a:rPr lang="en-US" sz="1100">
                          <a:effectLst/>
                        </a:rPr>
                        <a:t>FOREIGN KEY referencing patient email</a:t>
                      </a:r>
                    </a:p>
                    <a:p>
                      <a:pPr marL="0" marR="0">
                        <a:lnSpc>
                          <a:spcPct val="115000"/>
                        </a:lnSpc>
                        <a:spcBef>
                          <a:spcPts val="0"/>
                        </a:spcBef>
                        <a:spcAft>
                          <a:spcPts val="0"/>
                        </a:spcAft>
                      </a:pPr>
                      <a:r>
                        <a:rPr lang="en-US" sz="1100">
                          <a:effectLst/>
                        </a:rPr>
                        <a:t> </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613728884"/>
                  </a:ext>
                </a:extLst>
              </a:tr>
              <a:tr h="0">
                <a:tc>
                  <a:txBody>
                    <a:bodyPr/>
                    <a:lstStyle/>
                    <a:p>
                      <a:pPr marL="0" marR="0">
                        <a:lnSpc>
                          <a:spcPct val="115000"/>
                        </a:lnSpc>
                        <a:spcBef>
                          <a:spcPts val="0"/>
                        </a:spcBef>
                        <a:spcAft>
                          <a:spcPts val="0"/>
                        </a:spcAft>
                      </a:pPr>
                      <a:r>
                        <a:rPr lang="en-US" sz="1100">
                          <a:effectLst/>
                        </a:rPr>
                        <a:t>appt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int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PRIMARY KEY</a:t>
                      </a:r>
                    </a:p>
                    <a:p>
                      <a:pPr marL="0" marR="0">
                        <a:lnSpc>
                          <a:spcPct val="115000"/>
                        </a:lnSpc>
                        <a:spcBef>
                          <a:spcPts val="0"/>
                        </a:spcBef>
                        <a:spcAft>
                          <a:spcPts val="0"/>
                        </a:spcAft>
                      </a:pPr>
                      <a:r>
                        <a:rPr lang="en-US" sz="1100">
                          <a:effectLst/>
                        </a:rPr>
                        <a:t>FORIEGN KEY referencing appointment id</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702869166"/>
                  </a:ext>
                </a:extLst>
              </a:tr>
              <a:tr h="0">
                <a:tc>
                  <a:txBody>
                    <a:bodyPr/>
                    <a:lstStyle/>
                    <a:p>
                      <a:pPr marL="0" marR="0">
                        <a:lnSpc>
                          <a:spcPct val="115000"/>
                        </a:lnSpc>
                        <a:spcBef>
                          <a:spcPts val="0"/>
                        </a:spcBef>
                        <a:spcAft>
                          <a:spcPts val="0"/>
                        </a:spcAft>
                      </a:pPr>
                      <a:r>
                        <a:rPr lang="en-US" sz="1100">
                          <a:effectLst/>
                        </a:rPr>
                        <a:t>concerns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Patient concerns</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90998417"/>
                  </a:ext>
                </a:extLst>
              </a:tr>
              <a:tr h="0">
                <a:tc>
                  <a:txBody>
                    <a:bodyPr/>
                    <a:lstStyle/>
                    <a:p>
                      <a:pPr marL="0" marR="0">
                        <a:lnSpc>
                          <a:spcPct val="115000"/>
                        </a:lnSpc>
                        <a:spcBef>
                          <a:spcPts val="0"/>
                        </a:spcBef>
                        <a:spcAft>
                          <a:spcPts val="0"/>
                        </a:spcAft>
                      </a:pPr>
                      <a:r>
                        <a:rPr lang="en-US" sz="1100">
                          <a:effectLst/>
                        </a:rPr>
                        <a:t>symptoms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Patient symptoms</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564587469"/>
                  </a:ext>
                </a:extLst>
              </a:tr>
            </a:tbl>
          </a:graphicData>
        </a:graphic>
      </p:graphicFrame>
      <p:graphicFrame>
        <p:nvGraphicFramePr>
          <p:cNvPr id="9" name="Table 8">
            <a:extLst>
              <a:ext uri="{FF2B5EF4-FFF2-40B4-BE49-F238E27FC236}">
                <a16:creationId xmlns:a16="http://schemas.microsoft.com/office/drawing/2014/main" id="{B8224ED8-4B07-122B-C9F6-9C60D455E2C9}"/>
              </a:ext>
            </a:extLst>
          </p:cNvPr>
          <p:cNvGraphicFramePr>
            <a:graphicFrameLocks noGrp="1"/>
          </p:cNvGraphicFramePr>
          <p:nvPr>
            <p:extLst>
              <p:ext uri="{D42A27DB-BD31-4B8C-83A1-F6EECF244321}">
                <p14:modId xmlns:p14="http://schemas.microsoft.com/office/powerpoint/2010/main" val="2490690193"/>
              </p:ext>
            </p:extLst>
          </p:nvPr>
        </p:nvGraphicFramePr>
        <p:xfrm>
          <a:off x="688699" y="3641678"/>
          <a:ext cx="3962400" cy="2785494"/>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3276185564"/>
                    </a:ext>
                  </a:extLst>
                </a:gridCol>
                <a:gridCol w="1320800">
                  <a:extLst>
                    <a:ext uri="{9D8B030D-6E8A-4147-A177-3AD203B41FA5}">
                      <a16:colId xmlns:a16="http://schemas.microsoft.com/office/drawing/2014/main" val="2755911349"/>
                    </a:ext>
                  </a:extLst>
                </a:gridCol>
                <a:gridCol w="1320800">
                  <a:extLst>
                    <a:ext uri="{9D8B030D-6E8A-4147-A177-3AD203B41FA5}">
                      <a16:colId xmlns:a16="http://schemas.microsoft.com/office/drawing/2014/main" val="749016624"/>
                    </a:ext>
                  </a:extLst>
                </a:gridCol>
              </a:tblGrid>
              <a:tr h="0">
                <a:tc>
                  <a:txBody>
                    <a:bodyPr/>
                    <a:lstStyle/>
                    <a:p>
                      <a:pPr marL="0" marR="0">
                        <a:lnSpc>
                          <a:spcPct val="115000"/>
                        </a:lnSpc>
                        <a:spcBef>
                          <a:spcPts val="0"/>
                        </a:spcBef>
                        <a:spcAft>
                          <a:spcPts val="0"/>
                        </a:spcAft>
                      </a:pPr>
                      <a:r>
                        <a:rPr lang="en-US" sz="1100">
                          <a:effectLst/>
                        </a:rPr>
                        <a:t>Attributes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Data Type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Description</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071150903"/>
                  </a:ext>
                </a:extLst>
              </a:tr>
              <a:tr h="0">
                <a:tc>
                  <a:txBody>
                    <a:bodyPr/>
                    <a:lstStyle/>
                    <a:p>
                      <a:pPr marL="0" marR="0">
                        <a:lnSpc>
                          <a:spcPct val="115000"/>
                        </a:lnSpc>
                        <a:spcBef>
                          <a:spcPts val="0"/>
                        </a:spcBef>
                        <a:spcAft>
                          <a:spcPts val="0"/>
                        </a:spcAft>
                      </a:pPr>
                      <a:r>
                        <a:rPr lang="en-US" sz="1100">
                          <a:effectLst/>
                        </a:rPr>
                        <a:t>id</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int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PRIMARY KEY</a:t>
                      </a:r>
                    </a:p>
                    <a:p>
                      <a:pPr marL="0" marR="0">
                        <a:lnSpc>
                          <a:spcPct val="115000"/>
                        </a:lnSpc>
                        <a:spcBef>
                          <a:spcPts val="0"/>
                        </a:spcBef>
                        <a:spcAft>
                          <a:spcPts val="0"/>
                        </a:spcAft>
                      </a:pPr>
                      <a:r>
                        <a:rPr lang="en-US" sz="1100">
                          <a:effectLst/>
                        </a:rPr>
                        <a:t>Schedule ID</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580339622"/>
                  </a:ext>
                </a:extLst>
              </a:tr>
              <a:tr h="0">
                <a:tc>
                  <a:txBody>
                    <a:bodyPr/>
                    <a:lstStyle/>
                    <a:p>
                      <a:pPr marL="0" marR="0">
                        <a:lnSpc>
                          <a:spcPct val="115000"/>
                        </a:lnSpc>
                        <a:spcBef>
                          <a:spcPts val="0"/>
                        </a:spcBef>
                        <a:spcAft>
                          <a:spcPts val="0"/>
                        </a:spcAft>
                      </a:pPr>
                      <a:r>
                        <a:rPr lang="en-US" sz="1100">
                          <a:effectLst/>
                        </a:rPr>
                        <a:t>date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date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PRIMARY KEY</a:t>
                      </a:r>
                    </a:p>
                    <a:p>
                      <a:pPr marL="0" marR="0">
                        <a:lnSpc>
                          <a:spcPct val="115000"/>
                        </a:lnSpc>
                        <a:spcBef>
                          <a:spcPts val="0"/>
                        </a:spcBef>
                        <a:spcAft>
                          <a:spcPts val="0"/>
                        </a:spcAft>
                      </a:pPr>
                      <a:r>
                        <a:rPr lang="en-US" sz="1100">
                          <a:effectLst/>
                        </a:rPr>
                        <a:t>Scheduled Date</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038035111"/>
                  </a:ext>
                </a:extLst>
              </a:tr>
              <a:tr h="0">
                <a:tc>
                  <a:txBody>
                    <a:bodyPr/>
                    <a:lstStyle/>
                    <a:p>
                      <a:pPr marL="0" marR="0">
                        <a:lnSpc>
                          <a:spcPct val="115000"/>
                        </a:lnSpc>
                        <a:spcBef>
                          <a:spcPts val="0"/>
                        </a:spcBef>
                        <a:spcAft>
                          <a:spcPts val="0"/>
                        </a:spcAft>
                      </a:pPr>
                      <a:r>
                        <a:rPr lang="en-US" sz="1100">
                          <a:effectLst/>
                        </a:rPr>
                        <a:t>starttime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time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PRIMARY KEY</a:t>
                      </a:r>
                    </a:p>
                    <a:p>
                      <a:pPr marL="0" marR="0">
                        <a:lnSpc>
                          <a:spcPct val="115000"/>
                        </a:lnSpc>
                        <a:spcBef>
                          <a:spcPts val="0"/>
                        </a:spcBef>
                        <a:spcAft>
                          <a:spcPts val="0"/>
                        </a:spcAft>
                      </a:pPr>
                      <a:r>
                        <a:rPr lang="en-US" sz="1100">
                          <a:effectLst/>
                        </a:rPr>
                        <a:t>Starting time</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1556963"/>
                  </a:ext>
                </a:extLst>
              </a:tr>
              <a:tr h="0">
                <a:tc>
                  <a:txBody>
                    <a:bodyPr/>
                    <a:lstStyle/>
                    <a:p>
                      <a:pPr marL="0" marR="0">
                        <a:lnSpc>
                          <a:spcPct val="115000"/>
                        </a:lnSpc>
                        <a:spcBef>
                          <a:spcPts val="0"/>
                        </a:spcBef>
                        <a:spcAft>
                          <a:spcPts val="0"/>
                        </a:spcAft>
                      </a:pPr>
                      <a:r>
                        <a:rPr lang="en-US" sz="1100">
                          <a:effectLst/>
                        </a:rPr>
                        <a:t>endtime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time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PRIMARY KEY</a:t>
                      </a:r>
                    </a:p>
                    <a:p>
                      <a:pPr marL="0" marR="0">
                        <a:lnSpc>
                          <a:spcPct val="115000"/>
                        </a:lnSpc>
                        <a:spcBef>
                          <a:spcPts val="0"/>
                        </a:spcBef>
                        <a:spcAft>
                          <a:spcPts val="0"/>
                        </a:spcAft>
                      </a:pPr>
                      <a:r>
                        <a:rPr lang="en-US" sz="1100">
                          <a:effectLst/>
                        </a:rPr>
                        <a:t>Ending time</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496777726"/>
                  </a:ext>
                </a:extLst>
              </a:tr>
              <a:tr h="0">
                <a:tc>
                  <a:txBody>
                    <a:bodyPr/>
                    <a:lstStyle/>
                    <a:p>
                      <a:pPr marL="0" marR="0">
                        <a:lnSpc>
                          <a:spcPct val="115000"/>
                        </a:lnSpc>
                        <a:spcBef>
                          <a:spcPts val="0"/>
                        </a:spcBef>
                        <a:spcAft>
                          <a:spcPts val="0"/>
                        </a:spcAft>
                      </a:pPr>
                      <a:r>
                        <a:rPr lang="en-US" sz="1100">
                          <a:effectLst/>
                        </a:rPr>
                        <a:t>status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PRIMARY KEY</a:t>
                      </a:r>
                    </a:p>
                    <a:p>
                      <a:pPr marL="0" marR="0">
                        <a:lnSpc>
                          <a:spcPct val="115000"/>
                        </a:lnSpc>
                        <a:spcBef>
                          <a:spcPts val="0"/>
                        </a:spcBef>
                        <a:spcAft>
                          <a:spcPts val="0"/>
                        </a:spcAft>
                      </a:pPr>
                      <a:r>
                        <a:rPr lang="en-US" sz="1100" dirty="0">
                          <a:effectLst/>
                        </a:rPr>
                        <a:t>Schedule Status</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98665854"/>
                  </a:ext>
                </a:extLst>
              </a:tr>
            </a:tbl>
          </a:graphicData>
        </a:graphic>
      </p:graphicFrame>
      <p:sp>
        <p:nvSpPr>
          <p:cNvPr id="10" name="Rectangle 1">
            <a:extLst>
              <a:ext uri="{FF2B5EF4-FFF2-40B4-BE49-F238E27FC236}">
                <a16:creationId xmlns:a16="http://schemas.microsoft.com/office/drawing/2014/main" id="{5FA501B8-3396-3A7B-D849-EC8E074CFB65}"/>
              </a:ext>
            </a:extLst>
          </p:cNvPr>
          <p:cNvSpPr>
            <a:spLocks noChangeArrowheads="1"/>
          </p:cNvSpPr>
          <p:nvPr/>
        </p:nvSpPr>
        <p:spPr bwMode="auto">
          <a:xfrm>
            <a:off x="809625" y="3180013"/>
            <a:ext cx="95731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Arial"/>
                <a:cs typeface="Arial"/>
              </a:rPr>
              <a:t>SCHEDULE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6F8A48D-1A2D-F03E-52E4-8884C5D1065B}"/>
              </a:ext>
            </a:extLst>
          </p:cNvPr>
          <p:cNvSpPr>
            <a:spLocks noChangeArrowheads="1"/>
          </p:cNvSpPr>
          <p:nvPr/>
        </p:nvSpPr>
        <p:spPr bwMode="auto">
          <a:xfrm>
            <a:off x="5559701" y="2857836"/>
            <a:ext cx="2560316"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PATIENTATTENDAPPOINTMENTS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63F5566E-FB51-48F9-9260-F64BE766CAE0}"/>
              </a:ext>
            </a:extLst>
          </p:cNvPr>
          <p:cNvSpPr>
            <a:spLocks noGrp="1"/>
          </p:cNvSpPr>
          <p:nvPr>
            <p:ph type="sldNum" sz="quarter" idx="12"/>
          </p:nvPr>
        </p:nvSpPr>
        <p:spPr>
          <a:xfrm>
            <a:off x="11221377" y="6277219"/>
            <a:ext cx="683339" cy="365125"/>
          </a:xfrm>
        </p:spPr>
        <p:txBody>
          <a:bodyPr/>
          <a:lstStyle/>
          <a:p>
            <a:fld id="{D0DAED26-0298-468F-86C5-CE4CE25C0C8B}" type="slidenum">
              <a:rPr lang="en-US" sz="1100" dirty="0" smtClean="0">
                <a:solidFill>
                  <a:schemeClr val="bg1"/>
                </a:solidFill>
              </a:rPr>
              <a:t>11</a:t>
            </a:fld>
            <a:endParaRPr lang="en-US" dirty="0">
              <a:solidFill>
                <a:schemeClr val="bg1"/>
              </a:solidFill>
            </a:endParaRPr>
          </a:p>
        </p:txBody>
      </p:sp>
    </p:spTree>
    <p:extLst>
      <p:ext uri="{BB962C8B-B14F-4D97-AF65-F5344CB8AC3E}">
        <p14:creationId xmlns:p14="http://schemas.microsoft.com/office/powerpoint/2010/main" val="285220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EA38DB6-0F7D-1B4E-96F8-8BD2A2D4DC61}"/>
              </a:ext>
            </a:extLst>
          </p:cNvPr>
          <p:cNvGraphicFramePr>
            <a:graphicFrameLocks noGrp="1"/>
          </p:cNvGraphicFramePr>
          <p:nvPr>
            <p:ph idx="1"/>
            <p:extLst>
              <p:ext uri="{D42A27DB-BD31-4B8C-83A1-F6EECF244321}">
                <p14:modId xmlns:p14="http://schemas.microsoft.com/office/powerpoint/2010/main" val="1825665412"/>
              </p:ext>
            </p:extLst>
          </p:nvPr>
        </p:nvGraphicFramePr>
        <p:xfrm>
          <a:off x="415133" y="4441933"/>
          <a:ext cx="3962400" cy="1874712"/>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241970976"/>
                    </a:ext>
                  </a:extLst>
                </a:gridCol>
                <a:gridCol w="1320800">
                  <a:extLst>
                    <a:ext uri="{9D8B030D-6E8A-4147-A177-3AD203B41FA5}">
                      <a16:colId xmlns:a16="http://schemas.microsoft.com/office/drawing/2014/main" val="869986833"/>
                    </a:ext>
                  </a:extLst>
                </a:gridCol>
                <a:gridCol w="1320800">
                  <a:extLst>
                    <a:ext uri="{9D8B030D-6E8A-4147-A177-3AD203B41FA5}">
                      <a16:colId xmlns:a16="http://schemas.microsoft.com/office/drawing/2014/main" val="3445454503"/>
                    </a:ext>
                  </a:extLst>
                </a:gridCol>
              </a:tblGrid>
              <a:tr h="0">
                <a:tc>
                  <a:txBody>
                    <a:bodyPr/>
                    <a:lstStyle/>
                    <a:p>
                      <a:pPr marL="0" marR="0">
                        <a:lnSpc>
                          <a:spcPct val="115000"/>
                        </a:lnSpc>
                        <a:spcBef>
                          <a:spcPts val="0"/>
                        </a:spcBef>
                        <a:spcAft>
                          <a:spcPts val="0"/>
                        </a:spcAft>
                      </a:pPr>
                      <a:r>
                        <a:rPr lang="en-US" sz="1100" dirty="0">
                          <a:effectLst/>
                        </a:rPr>
                        <a:t>Attributes</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Data Type</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Description</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303059897"/>
                  </a:ext>
                </a:extLst>
              </a:tr>
              <a:tr h="0">
                <a:tc>
                  <a:txBody>
                    <a:bodyPr/>
                    <a:lstStyle/>
                    <a:p>
                      <a:pPr marL="0" marR="0">
                        <a:lnSpc>
                          <a:spcPct val="115000"/>
                        </a:lnSpc>
                        <a:spcBef>
                          <a:spcPts val="0"/>
                        </a:spcBef>
                        <a:spcAft>
                          <a:spcPts val="0"/>
                        </a:spcAft>
                      </a:pPr>
                      <a:r>
                        <a:rPr lang="en-US" sz="1100">
                          <a:effectLst/>
                        </a:rPr>
                        <a:t>patient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varchar</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FOREIGN KEY referencing patient email</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833792821"/>
                  </a:ext>
                </a:extLst>
              </a:tr>
              <a:tr h="0">
                <a:tc>
                  <a:txBody>
                    <a:bodyPr/>
                    <a:lstStyle/>
                    <a:p>
                      <a:pPr marL="0" marR="0">
                        <a:lnSpc>
                          <a:spcPct val="115000"/>
                        </a:lnSpc>
                        <a:spcBef>
                          <a:spcPts val="0"/>
                        </a:spcBef>
                        <a:spcAft>
                          <a:spcPts val="0"/>
                        </a:spcAft>
                      </a:pPr>
                      <a:r>
                        <a:rPr lang="en-US" sz="1100" dirty="0">
                          <a:effectLst/>
                        </a:rPr>
                        <a:t>history</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int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PRIMARY KEY</a:t>
                      </a:r>
                    </a:p>
                    <a:p>
                      <a:pPr marL="0" marR="0">
                        <a:lnSpc>
                          <a:spcPct val="115000"/>
                        </a:lnSpc>
                        <a:spcBef>
                          <a:spcPts val="0"/>
                        </a:spcBef>
                        <a:spcAft>
                          <a:spcPts val="0"/>
                        </a:spcAft>
                      </a:pPr>
                      <a:r>
                        <a:rPr lang="en-US" sz="1100" dirty="0">
                          <a:effectLst/>
                        </a:rPr>
                        <a:t>FOREIGN KEY referencing patient email</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28428621"/>
                  </a:ext>
                </a:extLst>
              </a:tr>
            </a:tbl>
          </a:graphicData>
        </a:graphic>
      </p:graphicFrame>
      <p:sp>
        <p:nvSpPr>
          <p:cNvPr id="7" name="TextBox 6">
            <a:extLst>
              <a:ext uri="{FF2B5EF4-FFF2-40B4-BE49-F238E27FC236}">
                <a16:creationId xmlns:a16="http://schemas.microsoft.com/office/drawing/2014/main" id="{D0D06C6D-1339-50C7-0931-15B8C85E72A7}"/>
              </a:ext>
            </a:extLst>
          </p:cNvPr>
          <p:cNvSpPr txBox="1"/>
          <p:nvPr/>
        </p:nvSpPr>
        <p:spPr>
          <a:xfrm>
            <a:off x="415133" y="4000472"/>
            <a:ext cx="6105524" cy="271228"/>
          </a:xfrm>
          <a:prstGeom prst="rect">
            <a:avLst/>
          </a:prstGeom>
          <a:noFill/>
        </p:spPr>
        <p:txBody>
          <a:bodyPr wrap="square">
            <a:spAutoFit/>
          </a:bodyPr>
          <a:lstStyle/>
          <a:p>
            <a:pPr marL="0" marR="0">
              <a:lnSpc>
                <a:spcPct val="115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PATIENTSFILLHISTORY</a:t>
            </a:r>
            <a:endParaRPr lang="en-US" sz="11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C33576AA-AE44-4E6F-0DE8-96D5BD0A43E9}"/>
              </a:ext>
            </a:extLst>
          </p:cNvPr>
          <p:cNvSpPr txBox="1"/>
          <p:nvPr/>
        </p:nvSpPr>
        <p:spPr>
          <a:xfrm>
            <a:off x="415133" y="224789"/>
            <a:ext cx="6105524" cy="271228"/>
          </a:xfrm>
          <a:prstGeom prst="rect">
            <a:avLst/>
          </a:prstGeom>
          <a:noFill/>
        </p:spPr>
        <p:txBody>
          <a:bodyPr wrap="square">
            <a:spAutoFit/>
          </a:bodyPr>
          <a:lstStyle/>
          <a:p>
            <a:pPr marL="0" marR="0">
              <a:lnSpc>
                <a:spcPct val="115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DIAGNOSE</a:t>
            </a:r>
            <a:endParaRPr lang="en-US" sz="1100" dirty="0">
              <a:effectLst/>
              <a:latin typeface="Arial" panose="020B0604020202020204" pitchFamily="34" charset="0"/>
              <a:ea typeface="Arial" panose="020B0604020202020204" pitchFamily="34" charset="0"/>
            </a:endParaRPr>
          </a:p>
        </p:txBody>
      </p:sp>
      <p:graphicFrame>
        <p:nvGraphicFramePr>
          <p:cNvPr id="10" name="Table 9">
            <a:extLst>
              <a:ext uri="{FF2B5EF4-FFF2-40B4-BE49-F238E27FC236}">
                <a16:creationId xmlns:a16="http://schemas.microsoft.com/office/drawing/2014/main" id="{9ACAF320-73F7-569D-10EB-2DBB426BDE87}"/>
              </a:ext>
            </a:extLst>
          </p:cNvPr>
          <p:cNvGraphicFramePr>
            <a:graphicFrameLocks noGrp="1"/>
          </p:cNvGraphicFramePr>
          <p:nvPr>
            <p:extLst>
              <p:ext uri="{D42A27DB-BD31-4B8C-83A1-F6EECF244321}">
                <p14:modId xmlns:p14="http://schemas.microsoft.com/office/powerpoint/2010/main" val="1955084637"/>
              </p:ext>
            </p:extLst>
          </p:nvPr>
        </p:nvGraphicFramePr>
        <p:xfrm>
          <a:off x="415133" y="558295"/>
          <a:ext cx="3962400" cy="3171066"/>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3069385207"/>
                    </a:ext>
                  </a:extLst>
                </a:gridCol>
                <a:gridCol w="1320800">
                  <a:extLst>
                    <a:ext uri="{9D8B030D-6E8A-4147-A177-3AD203B41FA5}">
                      <a16:colId xmlns:a16="http://schemas.microsoft.com/office/drawing/2014/main" val="2298843273"/>
                    </a:ext>
                  </a:extLst>
                </a:gridCol>
                <a:gridCol w="1320800">
                  <a:extLst>
                    <a:ext uri="{9D8B030D-6E8A-4147-A177-3AD203B41FA5}">
                      <a16:colId xmlns:a16="http://schemas.microsoft.com/office/drawing/2014/main" val="4047623535"/>
                    </a:ext>
                  </a:extLst>
                </a:gridCol>
              </a:tblGrid>
              <a:tr h="0">
                <a:tc>
                  <a:txBody>
                    <a:bodyPr/>
                    <a:lstStyle/>
                    <a:p>
                      <a:pPr marL="0" marR="0">
                        <a:lnSpc>
                          <a:spcPct val="115000"/>
                        </a:lnSpc>
                        <a:spcBef>
                          <a:spcPts val="0"/>
                        </a:spcBef>
                        <a:spcAft>
                          <a:spcPts val="0"/>
                        </a:spcAft>
                      </a:pPr>
                      <a:r>
                        <a:rPr lang="en-US" sz="1100" dirty="0">
                          <a:effectLst/>
                        </a:rPr>
                        <a:t>Attributes</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Data Type</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Description</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44903979"/>
                  </a:ext>
                </a:extLst>
              </a:tr>
              <a:tr h="0">
                <a:tc>
                  <a:txBody>
                    <a:bodyPr/>
                    <a:lstStyle/>
                    <a:p>
                      <a:pPr marL="0" marR="0">
                        <a:lnSpc>
                          <a:spcPct val="115000"/>
                        </a:lnSpc>
                        <a:spcBef>
                          <a:spcPts val="0"/>
                        </a:spcBef>
                        <a:spcAft>
                          <a:spcPts val="0"/>
                        </a:spcAft>
                      </a:pPr>
                      <a:r>
                        <a:rPr lang="en-US" sz="1100" dirty="0">
                          <a:effectLst/>
                        </a:rPr>
                        <a:t>appt</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int</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PRIMARY KEY</a:t>
                      </a:r>
                    </a:p>
                    <a:p>
                      <a:pPr marL="0" marR="0">
                        <a:lnSpc>
                          <a:spcPct val="115000"/>
                        </a:lnSpc>
                        <a:spcBef>
                          <a:spcPts val="0"/>
                        </a:spcBef>
                        <a:spcAft>
                          <a:spcPts val="0"/>
                        </a:spcAft>
                      </a:pPr>
                      <a:r>
                        <a:rPr lang="en-US" sz="1100">
                          <a:effectLst/>
                        </a:rPr>
                        <a:t>FOREIGN KEY referencing appointment id</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52275791"/>
                  </a:ext>
                </a:extLst>
              </a:tr>
              <a:tr h="0">
                <a:tc>
                  <a:txBody>
                    <a:bodyPr/>
                    <a:lstStyle/>
                    <a:p>
                      <a:pPr marL="0" marR="0">
                        <a:lnSpc>
                          <a:spcPct val="115000"/>
                        </a:lnSpc>
                        <a:spcBef>
                          <a:spcPts val="0"/>
                        </a:spcBef>
                        <a:spcAft>
                          <a:spcPts val="0"/>
                        </a:spcAft>
                      </a:pPr>
                      <a:r>
                        <a:rPr lang="en-US" sz="1100">
                          <a:effectLst/>
                        </a:rPr>
                        <a:t>doctor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PRIMARY KEY</a:t>
                      </a:r>
                    </a:p>
                    <a:p>
                      <a:pPr marL="0" marR="0">
                        <a:lnSpc>
                          <a:spcPct val="115000"/>
                        </a:lnSpc>
                        <a:spcBef>
                          <a:spcPts val="0"/>
                        </a:spcBef>
                        <a:spcAft>
                          <a:spcPts val="0"/>
                        </a:spcAft>
                      </a:pPr>
                      <a:r>
                        <a:rPr lang="en-US" sz="1100">
                          <a:effectLst/>
                        </a:rPr>
                        <a:t>FOREIGN KEY referencing doctor email</a:t>
                      </a:r>
                    </a:p>
                    <a:p>
                      <a:pPr marL="0" marR="0">
                        <a:lnSpc>
                          <a:spcPct val="115000"/>
                        </a:lnSpc>
                        <a:spcBef>
                          <a:spcPts val="0"/>
                        </a:spcBef>
                        <a:spcAft>
                          <a:spcPts val="0"/>
                        </a:spcAft>
                      </a:pPr>
                      <a:r>
                        <a:rPr lang="en-US" sz="1100">
                          <a:effectLst/>
                        </a:rPr>
                        <a:t> </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116936177"/>
                  </a:ext>
                </a:extLst>
              </a:tr>
              <a:tr h="0">
                <a:tc>
                  <a:txBody>
                    <a:bodyPr/>
                    <a:lstStyle/>
                    <a:p>
                      <a:pPr marL="0" marR="0">
                        <a:lnSpc>
                          <a:spcPct val="115000"/>
                        </a:lnSpc>
                        <a:spcBef>
                          <a:spcPts val="0"/>
                        </a:spcBef>
                        <a:spcAft>
                          <a:spcPts val="0"/>
                        </a:spcAft>
                      </a:pPr>
                      <a:r>
                        <a:rPr lang="en-US" sz="1100">
                          <a:effectLst/>
                        </a:rPr>
                        <a:t>diagnosis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Diagnosis</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368754569"/>
                  </a:ext>
                </a:extLst>
              </a:tr>
              <a:tr h="0">
                <a:tc>
                  <a:txBody>
                    <a:bodyPr/>
                    <a:lstStyle/>
                    <a:p>
                      <a:pPr marL="0" marR="0">
                        <a:lnSpc>
                          <a:spcPct val="115000"/>
                        </a:lnSpc>
                        <a:spcBef>
                          <a:spcPts val="0"/>
                        </a:spcBef>
                        <a:spcAft>
                          <a:spcPts val="0"/>
                        </a:spcAft>
                      </a:pPr>
                      <a:r>
                        <a:rPr lang="en-US" sz="1100">
                          <a:effectLst/>
                        </a:rPr>
                        <a:t>prescription</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Prescription</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612568526"/>
                  </a:ext>
                </a:extLst>
              </a:tr>
              <a:tr h="0">
                <a:tc>
                  <a:txBody>
                    <a:bodyPr/>
                    <a:lstStyle/>
                    <a:p>
                      <a:pPr marL="0" marR="0">
                        <a:lnSpc>
                          <a:spcPct val="115000"/>
                        </a:lnSpc>
                        <a:spcBef>
                          <a:spcPts val="0"/>
                        </a:spcBef>
                        <a:spcAft>
                          <a:spcPts val="0"/>
                        </a:spcAft>
                      </a:pPr>
                      <a:r>
                        <a:rPr lang="en-US" sz="1100" dirty="0">
                          <a:effectLst/>
                        </a:rPr>
                        <a:t>dues</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int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Dues left to pay</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202708676"/>
                  </a:ext>
                </a:extLst>
              </a:tr>
            </a:tbl>
          </a:graphicData>
        </a:graphic>
      </p:graphicFrame>
      <p:graphicFrame>
        <p:nvGraphicFramePr>
          <p:cNvPr id="11" name="Table 10">
            <a:extLst>
              <a:ext uri="{FF2B5EF4-FFF2-40B4-BE49-F238E27FC236}">
                <a16:creationId xmlns:a16="http://schemas.microsoft.com/office/drawing/2014/main" id="{D9261506-C34A-15CB-4297-17936F7265A1}"/>
              </a:ext>
            </a:extLst>
          </p:cNvPr>
          <p:cNvGraphicFramePr>
            <a:graphicFrameLocks noGrp="1"/>
          </p:cNvGraphicFramePr>
          <p:nvPr>
            <p:extLst>
              <p:ext uri="{D42A27DB-BD31-4B8C-83A1-F6EECF244321}">
                <p14:modId xmlns:p14="http://schemas.microsoft.com/office/powerpoint/2010/main" val="3019352410"/>
              </p:ext>
            </p:extLst>
          </p:nvPr>
        </p:nvGraphicFramePr>
        <p:xfrm>
          <a:off x="5358608" y="796279"/>
          <a:ext cx="3962400" cy="2260284"/>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2502167472"/>
                    </a:ext>
                  </a:extLst>
                </a:gridCol>
                <a:gridCol w="1320800">
                  <a:extLst>
                    <a:ext uri="{9D8B030D-6E8A-4147-A177-3AD203B41FA5}">
                      <a16:colId xmlns:a16="http://schemas.microsoft.com/office/drawing/2014/main" val="2587422102"/>
                    </a:ext>
                  </a:extLst>
                </a:gridCol>
                <a:gridCol w="1320800">
                  <a:extLst>
                    <a:ext uri="{9D8B030D-6E8A-4147-A177-3AD203B41FA5}">
                      <a16:colId xmlns:a16="http://schemas.microsoft.com/office/drawing/2014/main" val="3299094793"/>
                    </a:ext>
                  </a:extLst>
                </a:gridCol>
              </a:tblGrid>
              <a:tr h="0">
                <a:tc>
                  <a:txBody>
                    <a:bodyPr/>
                    <a:lstStyle/>
                    <a:p>
                      <a:pPr marL="0" marR="0">
                        <a:lnSpc>
                          <a:spcPct val="115000"/>
                        </a:lnSpc>
                        <a:spcBef>
                          <a:spcPts val="0"/>
                        </a:spcBef>
                        <a:spcAft>
                          <a:spcPts val="0"/>
                        </a:spcAft>
                      </a:pPr>
                      <a:r>
                        <a:rPr lang="en-US" sz="1100" dirty="0">
                          <a:effectLst/>
                        </a:rPr>
                        <a:t>Attributes</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Data Type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Description</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511606061"/>
                  </a:ext>
                </a:extLst>
              </a:tr>
              <a:tr h="0">
                <a:tc>
                  <a:txBody>
                    <a:bodyPr/>
                    <a:lstStyle/>
                    <a:p>
                      <a:pPr marL="0" marR="0">
                        <a:lnSpc>
                          <a:spcPct val="115000"/>
                        </a:lnSpc>
                        <a:spcBef>
                          <a:spcPts val="0"/>
                        </a:spcBef>
                        <a:spcAft>
                          <a:spcPts val="0"/>
                        </a:spcAft>
                      </a:pPr>
                      <a:r>
                        <a:rPr lang="en-US" sz="1100" dirty="0">
                          <a:effectLst/>
                        </a:rPr>
                        <a:t>sched</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int</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PRIMARY KEY</a:t>
                      </a:r>
                    </a:p>
                    <a:p>
                      <a:pPr marL="0" marR="0">
                        <a:lnSpc>
                          <a:spcPct val="115000"/>
                        </a:lnSpc>
                        <a:spcBef>
                          <a:spcPts val="0"/>
                        </a:spcBef>
                        <a:spcAft>
                          <a:spcPts val="0"/>
                        </a:spcAft>
                      </a:pPr>
                      <a:r>
                        <a:rPr lang="en-US" sz="1100">
                          <a:effectLst/>
                        </a:rPr>
                        <a:t>FOREIGN KEY referencing schedule id</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873898660"/>
                  </a:ext>
                </a:extLst>
              </a:tr>
              <a:tr h="0">
                <a:tc>
                  <a:txBody>
                    <a:bodyPr/>
                    <a:lstStyle/>
                    <a:p>
                      <a:pPr marL="0" marR="0">
                        <a:lnSpc>
                          <a:spcPct val="115000"/>
                        </a:lnSpc>
                        <a:spcBef>
                          <a:spcPts val="0"/>
                        </a:spcBef>
                        <a:spcAft>
                          <a:spcPts val="0"/>
                        </a:spcAft>
                      </a:pPr>
                      <a:r>
                        <a:rPr lang="en-US" sz="1100">
                          <a:effectLst/>
                        </a:rPr>
                        <a:t>doctor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varchar</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PRIMARY KEY </a:t>
                      </a:r>
                    </a:p>
                    <a:p>
                      <a:pPr marL="0" marR="0">
                        <a:lnSpc>
                          <a:spcPct val="115000"/>
                        </a:lnSpc>
                        <a:spcBef>
                          <a:spcPts val="0"/>
                        </a:spcBef>
                        <a:spcAft>
                          <a:spcPts val="0"/>
                        </a:spcAft>
                      </a:pPr>
                      <a:r>
                        <a:rPr lang="en-US" sz="1100" dirty="0">
                          <a:effectLst/>
                        </a:rPr>
                        <a:t>FOREIGN KEY referencing doctor email</a:t>
                      </a:r>
                    </a:p>
                    <a:p>
                      <a:pPr marL="0" marR="0">
                        <a:lnSpc>
                          <a:spcPct val="115000"/>
                        </a:lnSpc>
                        <a:spcBef>
                          <a:spcPts val="0"/>
                        </a:spcBef>
                        <a:spcAft>
                          <a:spcPts val="0"/>
                        </a:spcAft>
                      </a:pPr>
                      <a:r>
                        <a:rPr lang="en-US" sz="1100" dirty="0">
                          <a:effectLst/>
                        </a:rPr>
                        <a:t>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896668728"/>
                  </a:ext>
                </a:extLst>
              </a:tr>
            </a:tbl>
          </a:graphicData>
        </a:graphic>
      </p:graphicFrame>
      <p:sp>
        <p:nvSpPr>
          <p:cNvPr id="13" name="TextBox 12">
            <a:extLst>
              <a:ext uri="{FF2B5EF4-FFF2-40B4-BE49-F238E27FC236}">
                <a16:creationId xmlns:a16="http://schemas.microsoft.com/office/drawing/2014/main" id="{B1CF6F27-9DC4-42FB-4E5B-16E17481ABCD}"/>
              </a:ext>
            </a:extLst>
          </p:cNvPr>
          <p:cNvSpPr txBox="1"/>
          <p:nvPr/>
        </p:nvSpPr>
        <p:spPr>
          <a:xfrm>
            <a:off x="5358608" y="415286"/>
            <a:ext cx="6105524" cy="271228"/>
          </a:xfrm>
          <a:prstGeom prst="rect">
            <a:avLst/>
          </a:prstGeom>
          <a:noFill/>
        </p:spPr>
        <p:txBody>
          <a:bodyPr wrap="square">
            <a:spAutoFit/>
          </a:bodyPr>
          <a:lstStyle/>
          <a:p>
            <a:pPr marL="0" marR="0">
              <a:lnSpc>
                <a:spcPct val="115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DOCSHAVESCHEDULES</a:t>
            </a:r>
            <a:endParaRPr lang="en-US" sz="1100" dirty="0">
              <a:effectLst/>
              <a:latin typeface="Arial" panose="020B0604020202020204" pitchFamily="34" charset="0"/>
              <a:ea typeface="Arial" panose="020B0604020202020204" pitchFamily="34" charset="0"/>
            </a:endParaRPr>
          </a:p>
        </p:txBody>
      </p:sp>
      <p:graphicFrame>
        <p:nvGraphicFramePr>
          <p:cNvPr id="14" name="Table 13">
            <a:extLst>
              <a:ext uri="{FF2B5EF4-FFF2-40B4-BE49-F238E27FC236}">
                <a16:creationId xmlns:a16="http://schemas.microsoft.com/office/drawing/2014/main" id="{6FE9866A-CD23-C37B-BF62-C10E3FA8F657}"/>
              </a:ext>
            </a:extLst>
          </p:cNvPr>
          <p:cNvGraphicFramePr>
            <a:graphicFrameLocks noGrp="1"/>
          </p:cNvGraphicFramePr>
          <p:nvPr>
            <p:extLst>
              <p:ext uri="{D42A27DB-BD31-4B8C-83A1-F6EECF244321}">
                <p14:modId xmlns:p14="http://schemas.microsoft.com/office/powerpoint/2010/main" val="3931516919"/>
              </p:ext>
            </p:extLst>
          </p:nvPr>
        </p:nvGraphicFramePr>
        <p:xfrm>
          <a:off x="5358608" y="4179459"/>
          <a:ext cx="3962400" cy="2067498"/>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3795064406"/>
                    </a:ext>
                  </a:extLst>
                </a:gridCol>
                <a:gridCol w="1320800">
                  <a:extLst>
                    <a:ext uri="{9D8B030D-6E8A-4147-A177-3AD203B41FA5}">
                      <a16:colId xmlns:a16="http://schemas.microsoft.com/office/drawing/2014/main" val="2532691200"/>
                    </a:ext>
                  </a:extLst>
                </a:gridCol>
                <a:gridCol w="1320800">
                  <a:extLst>
                    <a:ext uri="{9D8B030D-6E8A-4147-A177-3AD203B41FA5}">
                      <a16:colId xmlns:a16="http://schemas.microsoft.com/office/drawing/2014/main" val="1771386455"/>
                    </a:ext>
                  </a:extLst>
                </a:gridCol>
              </a:tblGrid>
              <a:tr h="0">
                <a:tc>
                  <a:txBody>
                    <a:bodyPr/>
                    <a:lstStyle/>
                    <a:p>
                      <a:pPr marL="0" marR="0">
                        <a:lnSpc>
                          <a:spcPct val="115000"/>
                        </a:lnSpc>
                        <a:spcBef>
                          <a:spcPts val="0"/>
                        </a:spcBef>
                        <a:spcAft>
                          <a:spcPts val="0"/>
                        </a:spcAft>
                      </a:pPr>
                      <a:r>
                        <a:rPr lang="en-US" sz="1100" dirty="0">
                          <a:effectLst/>
                        </a:rPr>
                        <a:t>Attributes</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Data Type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Description</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999586225"/>
                  </a:ext>
                </a:extLst>
              </a:tr>
              <a:tr h="0">
                <a:tc>
                  <a:txBody>
                    <a:bodyPr/>
                    <a:lstStyle/>
                    <a:p>
                      <a:pPr marL="0" marR="0">
                        <a:lnSpc>
                          <a:spcPct val="115000"/>
                        </a:lnSpc>
                        <a:spcBef>
                          <a:spcPts val="0"/>
                        </a:spcBef>
                        <a:spcAft>
                          <a:spcPts val="0"/>
                        </a:spcAft>
                      </a:pPr>
                      <a:r>
                        <a:rPr lang="en-US" sz="1100" dirty="0">
                          <a:effectLst/>
                        </a:rPr>
                        <a:t>history</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int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PRIMARY KEY</a:t>
                      </a:r>
                    </a:p>
                    <a:p>
                      <a:pPr marL="0" marR="0">
                        <a:lnSpc>
                          <a:spcPct val="115000"/>
                        </a:lnSpc>
                        <a:spcBef>
                          <a:spcPts val="0"/>
                        </a:spcBef>
                        <a:spcAft>
                          <a:spcPts val="0"/>
                        </a:spcAft>
                      </a:pPr>
                      <a:r>
                        <a:rPr lang="en-US" sz="1100">
                          <a:effectLst/>
                        </a:rPr>
                        <a:t>FOREIGN KEY referencing medical history id</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534359896"/>
                  </a:ext>
                </a:extLst>
              </a:tr>
              <a:tr h="0">
                <a:tc>
                  <a:txBody>
                    <a:bodyPr/>
                    <a:lstStyle/>
                    <a:p>
                      <a:pPr marL="0" marR="0">
                        <a:lnSpc>
                          <a:spcPct val="115000"/>
                        </a:lnSpc>
                        <a:spcBef>
                          <a:spcPts val="0"/>
                        </a:spcBef>
                        <a:spcAft>
                          <a:spcPts val="0"/>
                        </a:spcAft>
                      </a:pPr>
                      <a:r>
                        <a:rPr lang="en-US" sz="1100">
                          <a:effectLst/>
                        </a:rPr>
                        <a:t>doctor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varchar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PRIMARY KEY</a:t>
                      </a:r>
                    </a:p>
                    <a:p>
                      <a:pPr marL="0" marR="0">
                        <a:lnSpc>
                          <a:spcPct val="115000"/>
                        </a:lnSpc>
                        <a:spcBef>
                          <a:spcPts val="0"/>
                        </a:spcBef>
                        <a:spcAft>
                          <a:spcPts val="0"/>
                        </a:spcAft>
                      </a:pPr>
                      <a:r>
                        <a:rPr lang="en-US" sz="1100" dirty="0">
                          <a:effectLst/>
                        </a:rPr>
                        <a:t>FOREIGN KEY referencing doctor email</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187886689"/>
                  </a:ext>
                </a:extLst>
              </a:tr>
            </a:tbl>
          </a:graphicData>
        </a:graphic>
      </p:graphicFrame>
      <p:sp>
        <p:nvSpPr>
          <p:cNvPr id="16" name="TextBox 15">
            <a:extLst>
              <a:ext uri="{FF2B5EF4-FFF2-40B4-BE49-F238E27FC236}">
                <a16:creationId xmlns:a16="http://schemas.microsoft.com/office/drawing/2014/main" id="{FDF3C8E3-6770-4056-33A0-D74170D1DC4B}"/>
              </a:ext>
            </a:extLst>
          </p:cNvPr>
          <p:cNvSpPr txBox="1"/>
          <p:nvPr/>
        </p:nvSpPr>
        <p:spPr>
          <a:xfrm>
            <a:off x="5358608" y="3637120"/>
            <a:ext cx="6105524" cy="271228"/>
          </a:xfrm>
          <a:prstGeom prst="rect">
            <a:avLst/>
          </a:prstGeom>
          <a:noFill/>
        </p:spPr>
        <p:txBody>
          <a:bodyPr wrap="square">
            <a:spAutoFit/>
          </a:bodyPr>
          <a:lstStyle/>
          <a:p>
            <a:pPr marL="0" marR="0">
              <a:lnSpc>
                <a:spcPct val="115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DOCTORVIEWSHISTORY</a:t>
            </a:r>
            <a:endParaRPr lang="en-US" sz="1100" dirty="0">
              <a:effectLst/>
              <a:latin typeface="Arial" panose="020B0604020202020204" pitchFamily="34" charset="0"/>
              <a:ea typeface="Arial" panose="020B0604020202020204" pitchFamily="34" charset="0"/>
            </a:endParaRPr>
          </a:p>
        </p:txBody>
      </p:sp>
      <p:sp>
        <p:nvSpPr>
          <p:cNvPr id="2" name="Slide Number Placeholder 1">
            <a:extLst>
              <a:ext uri="{FF2B5EF4-FFF2-40B4-BE49-F238E27FC236}">
                <a16:creationId xmlns:a16="http://schemas.microsoft.com/office/drawing/2014/main" id="{3391767A-90B4-B7AB-0F09-5459DA75C495}"/>
              </a:ext>
            </a:extLst>
          </p:cNvPr>
          <p:cNvSpPr>
            <a:spLocks noGrp="1"/>
          </p:cNvSpPr>
          <p:nvPr>
            <p:ph type="sldNum" sz="quarter" idx="12"/>
          </p:nvPr>
        </p:nvSpPr>
        <p:spPr>
          <a:xfrm>
            <a:off x="11121592" y="6231862"/>
            <a:ext cx="683339" cy="365125"/>
          </a:xfrm>
        </p:spPr>
        <p:txBody>
          <a:bodyPr/>
          <a:lstStyle/>
          <a:p>
            <a:fld id="{D0DAED26-0298-468F-86C5-CE4CE25C0C8B}" type="slidenum">
              <a:rPr lang="en-US" sz="1100" dirty="0" smtClean="0">
                <a:solidFill>
                  <a:schemeClr val="bg1"/>
                </a:solidFill>
              </a:rPr>
              <a:t>12</a:t>
            </a:fld>
            <a:endParaRPr lang="en-US" sz="1100" dirty="0">
              <a:solidFill>
                <a:schemeClr val="bg1"/>
              </a:solidFill>
            </a:endParaRPr>
          </a:p>
        </p:txBody>
      </p:sp>
    </p:spTree>
    <p:extLst>
      <p:ext uri="{BB962C8B-B14F-4D97-AF65-F5344CB8AC3E}">
        <p14:creationId xmlns:p14="http://schemas.microsoft.com/office/powerpoint/2010/main" val="2913656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630E0-A80C-F892-8FDC-FD60603F724C}"/>
              </a:ext>
            </a:extLst>
          </p:cNvPr>
          <p:cNvSpPr>
            <a:spLocks noGrp="1"/>
          </p:cNvSpPr>
          <p:nvPr>
            <p:ph idx="1"/>
          </p:nvPr>
        </p:nvSpPr>
        <p:spPr>
          <a:xfrm>
            <a:off x="285750" y="295274"/>
            <a:ext cx="11068050" cy="6486525"/>
          </a:xfrm>
        </p:spPr>
        <p:txBody>
          <a:bodyPr vert="horz" lIns="91440" tIns="45720" rIns="91440" bIns="45720" rtlCol="0" anchor="t">
            <a:normAutofit/>
          </a:bodyPr>
          <a:lstStyle/>
          <a:p>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r>
              <a:rPr lang="en-US" sz="1600" b="1" spc="-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to</a:t>
            </a:r>
            <a:r>
              <a:rPr lang="en-US" sz="1600" b="1" spc="-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the</a:t>
            </a:r>
            <a:r>
              <a:rPr lang="en-US" sz="1600" b="1" spc="-2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600" b="1" spc="-5" dirty="0">
                <a:solidFill>
                  <a:schemeClr val="tx1">
                    <a:lumMod val="95000"/>
                    <a:lumOff val="5000"/>
                  </a:schemeClr>
                </a:solidFill>
                <a:latin typeface="Times New Roman" panose="02020603050405020304" pitchFamily="18" charset="0"/>
                <a:cs typeface="Times New Roman" panose="02020603050405020304" pitchFamily="18" charset="0"/>
              </a:rPr>
              <a:t>website</a:t>
            </a:r>
          </a:p>
          <a:p>
            <a:pPr marL="685800" lvl="1" indent="-285750">
              <a:buFont typeface="Arial" panose="020B0604020202020204" pitchFamily="34" charset="0"/>
              <a:buChar char="•"/>
            </a:pPr>
            <a:r>
              <a:rPr lang="en-IN" sz="1100" b="1" dirty="0">
                <a:latin typeface="Times New Roman"/>
                <a:cs typeface="Times New Roman"/>
              </a:rPr>
              <a:t>Log In page</a:t>
            </a:r>
          </a:p>
          <a:p>
            <a:pPr marL="400050" lvl="1" indent="0">
              <a:buNone/>
            </a:pPr>
            <a:r>
              <a:rPr lang="en-IN" sz="1100" dirty="0">
                <a:latin typeface="Times New Roman"/>
                <a:cs typeface="Times New Roman"/>
              </a:rPr>
              <a:t>            1. Create</a:t>
            </a:r>
            <a:r>
              <a:rPr lang="en-IN" sz="1100" b="1" dirty="0">
                <a:latin typeface="Times New Roman"/>
                <a:cs typeface="Times New Roman"/>
              </a:rPr>
              <a:t> </a:t>
            </a:r>
            <a:r>
              <a:rPr lang="en-IN" sz="1100" dirty="0">
                <a:latin typeface="Times New Roman"/>
                <a:cs typeface="Times New Roman"/>
              </a:rPr>
              <a:t>Account</a:t>
            </a:r>
            <a:r>
              <a:rPr lang="en-IN" sz="1100" b="1" dirty="0">
                <a:latin typeface="Times New Roman"/>
                <a:cs typeface="Times New Roman"/>
              </a:rPr>
              <a:t> </a:t>
            </a:r>
          </a:p>
          <a:p>
            <a:pPr marL="400050" lvl="1" indent="0">
              <a:buNone/>
            </a:pPr>
            <a:r>
              <a:rPr lang="en-IN" sz="1100" dirty="0">
                <a:latin typeface="Times New Roman"/>
                <a:cs typeface="Times New Roman"/>
              </a:rPr>
              <a:t>            2. Sign In </a:t>
            </a:r>
            <a:endParaRPr lang="en-IN" sz="1100" dirty="0">
              <a:latin typeface="Times New Roman" panose="02020603050405020304" pitchFamily="18" charset="0"/>
              <a:cs typeface="Times New Roman" panose="02020603050405020304" pitchFamily="18" charset="0"/>
            </a:endParaRPr>
          </a:p>
          <a:p>
            <a:pPr marL="400050" lvl="1" indent="0">
              <a:buNone/>
            </a:pPr>
            <a:endParaRPr lang="en-IN" sz="1100" b="1" dirty="0">
              <a:latin typeface="Times New Roman" panose="02020603050405020304" pitchFamily="18" charset="0"/>
              <a:cs typeface="Times New Roman" panose="02020603050405020304" pitchFamily="18" charset="0"/>
            </a:endParaRPr>
          </a:p>
          <a:p>
            <a:pPr marL="685800" lvl="1" indent="-285750">
              <a:buFont typeface="Arial" panose="020B0604020202020204" pitchFamily="34" charset="0"/>
              <a:buChar char="•"/>
            </a:pPr>
            <a:r>
              <a:rPr lang="en-IN" sz="1100" b="1" dirty="0">
                <a:latin typeface="Times New Roman"/>
                <a:cs typeface="Times New Roman"/>
              </a:rPr>
              <a:t>Home Page</a:t>
            </a:r>
          </a:p>
          <a:p>
            <a:pPr lvl="1">
              <a:buFont typeface="Wingdings" panose="05000000000000000000" pitchFamily="2" charset="2"/>
              <a:buChar char="Ø"/>
            </a:pPr>
            <a:r>
              <a:rPr lang="en-IN" sz="1100" dirty="0">
                <a:latin typeface="Times New Roman"/>
                <a:cs typeface="Times New Roman"/>
              </a:rPr>
              <a:t> Patient</a:t>
            </a:r>
          </a:p>
          <a:p>
            <a:pPr marL="400050" lvl="1" indent="0">
              <a:buNone/>
            </a:pPr>
            <a:r>
              <a:rPr lang="en-IN" sz="1100" dirty="0">
                <a:latin typeface="Times New Roman"/>
                <a:cs typeface="Times New Roman"/>
              </a:rPr>
              <a:t>                    1. View Department</a:t>
            </a:r>
          </a:p>
          <a:p>
            <a:pPr marL="400050" lvl="1" indent="0">
              <a:buNone/>
            </a:pPr>
            <a:r>
              <a:rPr lang="en-IN" sz="1100" dirty="0">
                <a:latin typeface="Times New Roman"/>
                <a:cs typeface="Times New Roman"/>
              </a:rPr>
              <a:t>                    2. Make Appointments</a:t>
            </a:r>
          </a:p>
          <a:p>
            <a:pPr marL="400050" lvl="1" indent="0">
              <a:buNone/>
            </a:pPr>
            <a:r>
              <a:rPr lang="en-IN" sz="1100" dirty="0">
                <a:latin typeface="Times New Roman"/>
                <a:cs typeface="Times New Roman"/>
              </a:rPr>
              <a:t>                    3. View Appointments</a:t>
            </a:r>
          </a:p>
          <a:p>
            <a:pPr marL="400050" lvl="1" indent="0">
              <a:buNone/>
            </a:pPr>
            <a:r>
              <a:rPr lang="en-IN" sz="1100" dirty="0">
                <a:latin typeface="Times New Roman"/>
                <a:cs typeface="Times New Roman"/>
              </a:rPr>
              <a:t>                    4. Change Password</a:t>
            </a:r>
          </a:p>
          <a:p>
            <a:pPr marL="400050" lvl="1" indent="0">
              <a:buNone/>
            </a:pPr>
            <a:r>
              <a:rPr lang="en-IN" sz="1100" dirty="0">
                <a:latin typeface="Times New Roman"/>
                <a:cs typeface="Times New Roman"/>
              </a:rPr>
              <a:t>                    5. View Medical History</a:t>
            </a:r>
          </a:p>
          <a:p>
            <a:pPr marL="400050" lvl="1" indent="0">
              <a:buNone/>
            </a:pPr>
            <a:r>
              <a:rPr lang="en-IN" sz="1100" dirty="0">
                <a:latin typeface="Times New Roman"/>
                <a:cs typeface="Times New Roman"/>
              </a:rPr>
              <a:t>                    6. Sign Out</a:t>
            </a:r>
          </a:p>
          <a:p>
            <a:pPr lvl="1">
              <a:buFont typeface="Wingdings" panose="05000000000000000000" pitchFamily="2" charset="2"/>
              <a:buChar char="Ø"/>
            </a:pPr>
            <a:r>
              <a:rPr lang="en-IN" sz="1100" dirty="0">
                <a:latin typeface="Times New Roman"/>
                <a:cs typeface="Times New Roman"/>
              </a:rPr>
              <a:t>Doctor </a:t>
            </a:r>
          </a:p>
          <a:p>
            <a:pPr marL="400050" lvl="1" indent="0">
              <a:buNone/>
            </a:pPr>
            <a:r>
              <a:rPr lang="en-IN" sz="1100" dirty="0">
                <a:latin typeface="Times New Roman"/>
                <a:cs typeface="Times New Roman"/>
              </a:rPr>
              <a:t>                    1. Appointments</a:t>
            </a:r>
            <a:endParaRPr lang="en-IN" sz="1100" dirty="0"/>
          </a:p>
          <a:p>
            <a:pPr marL="857250" lvl="2" indent="0">
              <a:buNone/>
            </a:pPr>
            <a:r>
              <a:rPr lang="en-IN" sz="1100" dirty="0">
                <a:latin typeface="Times New Roman"/>
                <a:cs typeface="Times New Roman"/>
              </a:rPr>
              <a:t>       2. View Patients</a:t>
            </a:r>
          </a:p>
          <a:p>
            <a:pPr marL="857250" lvl="2" indent="0">
              <a:buNone/>
            </a:pPr>
            <a:r>
              <a:rPr lang="en-IN" sz="1100" dirty="0">
                <a:latin typeface="Times New Roman"/>
                <a:cs typeface="Times New Roman"/>
              </a:rPr>
              <a:t>       3. Settings</a:t>
            </a:r>
          </a:p>
          <a:p>
            <a:pPr marL="857250" lvl="2" indent="0">
              <a:buNone/>
            </a:pPr>
            <a:r>
              <a:rPr lang="en-IN" sz="1100" dirty="0">
                <a:latin typeface="Times New Roman"/>
                <a:cs typeface="Times New Roman"/>
              </a:rPr>
              <a:t>       4. Sign Out</a:t>
            </a:r>
          </a:p>
          <a:p>
            <a:pPr lvl="1">
              <a:buFont typeface="Wingdings" panose="05000000000000000000" pitchFamily="2" charset="2"/>
              <a:buChar char="Ø"/>
            </a:pPr>
            <a:r>
              <a:rPr lang="en-IN" sz="1100" dirty="0">
                <a:latin typeface="Times New Roman"/>
                <a:cs typeface="Times New Roman"/>
              </a:rPr>
              <a:t>Admin</a:t>
            </a:r>
          </a:p>
          <a:p>
            <a:pPr marL="857250" lvl="2" indent="0">
              <a:buNone/>
            </a:pPr>
            <a:r>
              <a:rPr lang="en-IN" sz="1100" dirty="0">
                <a:latin typeface="Times New Roman"/>
                <a:cs typeface="Times New Roman"/>
              </a:rPr>
              <a:t>       1. Settings</a:t>
            </a:r>
          </a:p>
          <a:p>
            <a:pPr marL="857250" lvl="2" indent="0">
              <a:buNone/>
            </a:pPr>
            <a:r>
              <a:rPr lang="en-IN" sz="1100" dirty="0">
                <a:latin typeface="Times New Roman"/>
                <a:cs typeface="Times New Roman"/>
              </a:rPr>
              <a:t>       2. Sign Out</a:t>
            </a:r>
          </a:p>
          <a:p>
            <a:pPr marL="0" indent="0">
              <a:buNone/>
            </a:pPr>
            <a:endParaRPr lang="en-US" sz="11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D0C446E-F6F2-C8F2-5A9E-3B282EFC2073}"/>
              </a:ext>
            </a:extLst>
          </p:cNvPr>
          <p:cNvSpPr>
            <a:spLocks noGrp="1"/>
          </p:cNvSpPr>
          <p:nvPr>
            <p:ph type="sldNum" sz="quarter" idx="12"/>
          </p:nvPr>
        </p:nvSpPr>
        <p:spPr>
          <a:xfrm>
            <a:off x="11221377" y="6259076"/>
            <a:ext cx="683339" cy="365125"/>
          </a:xfrm>
        </p:spPr>
        <p:txBody>
          <a:bodyPr/>
          <a:lstStyle/>
          <a:p>
            <a:fld id="{D0DAED26-0298-468F-86C5-CE4CE25C0C8B}" type="slidenum">
              <a:rPr lang="en-US" sz="1100" dirty="0" smtClean="0">
                <a:solidFill>
                  <a:schemeClr val="bg1"/>
                </a:solidFill>
              </a:rPr>
              <a:t>13</a:t>
            </a:fld>
            <a:endParaRPr lang="en-US" sz="1100" dirty="0">
              <a:solidFill>
                <a:schemeClr val="bg1"/>
              </a:solidFill>
            </a:endParaRPr>
          </a:p>
        </p:txBody>
      </p:sp>
    </p:spTree>
    <p:extLst>
      <p:ext uri="{BB962C8B-B14F-4D97-AF65-F5344CB8AC3E}">
        <p14:creationId xmlns:p14="http://schemas.microsoft.com/office/powerpoint/2010/main" val="239773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680B0-C06E-DFE2-9E07-DCD4F833EDEB}"/>
              </a:ext>
            </a:extLst>
          </p:cNvPr>
          <p:cNvSpPr>
            <a:spLocks noGrp="1"/>
          </p:cNvSpPr>
          <p:nvPr>
            <p:ph idx="1"/>
          </p:nvPr>
        </p:nvSpPr>
        <p:spPr>
          <a:xfrm>
            <a:off x="314325" y="171450"/>
            <a:ext cx="11572875" cy="6553200"/>
          </a:xfrm>
        </p:spPr>
        <p:txBody>
          <a:bodyPr vert="horz" lIns="91440" tIns="45720" rIns="91440" bIns="45720" rtlCol="0" anchor="t">
            <a:normAutofit/>
          </a:bodyPr>
          <a:lstStyle/>
          <a:p>
            <a:pPr marL="0" indent="0">
              <a:buNone/>
            </a:pPr>
            <a:r>
              <a:rPr lang="en-US" sz="1600" b="1" u="sng" dirty="0">
                <a:solidFill>
                  <a:schemeClr val="tx2"/>
                </a:solidFill>
                <a:latin typeface="Times New Roman"/>
                <a:cs typeface="Times New Roman"/>
              </a:rPr>
              <a:t>Log In Page</a:t>
            </a:r>
            <a:endParaRPr lang="en-US" sz="1600" u="sng" dirty="0">
              <a:solidFill>
                <a:schemeClr val="tx2"/>
              </a:solidFill>
              <a:latin typeface="Times New Roman"/>
              <a:cs typeface="Times New Roman"/>
            </a:endParaRPr>
          </a:p>
          <a:p>
            <a:pPr marL="285750" indent="-285750">
              <a:buFontTx/>
              <a:buChar char="-"/>
            </a:pPr>
            <a:r>
              <a:rPr lang="en-IN" sz="1100" dirty="0">
                <a:latin typeface="Times New Roman"/>
                <a:cs typeface="Times New Roman"/>
              </a:rPr>
              <a:t>Enter Your Credentials: -</a:t>
            </a:r>
          </a:p>
          <a:p>
            <a:pPr marL="285750" indent="-285750">
              <a:buFont typeface="Arial" panose="020B0604020202020204" pitchFamily="34" charset="0"/>
              <a:buChar char="•"/>
            </a:pPr>
            <a:r>
              <a:rPr lang="en-IN" sz="1100" dirty="0">
                <a:latin typeface="Times New Roman"/>
                <a:cs typeface="Times New Roman"/>
              </a:rPr>
              <a:t>Name</a:t>
            </a:r>
          </a:p>
          <a:p>
            <a:pPr marL="285750" indent="-285750">
              <a:buFont typeface="Arial" panose="020B0604020202020204" pitchFamily="34" charset="0"/>
              <a:buChar char="•"/>
            </a:pPr>
            <a:r>
              <a:rPr lang="en-IN" sz="1100" dirty="0">
                <a:latin typeface="Times New Roman"/>
                <a:cs typeface="Times New Roman"/>
              </a:rPr>
              <a:t>Email</a:t>
            </a:r>
          </a:p>
          <a:p>
            <a:pPr marL="285750" indent="-285750">
              <a:buFont typeface="Arial" panose="020B0604020202020204" pitchFamily="34" charset="0"/>
              <a:buChar char="•"/>
            </a:pPr>
            <a:r>
              <a:rPr lang="en-IN" sz="1100" dirty="0">
                <a:latin typeface="Times New Roman"/>
                <a:cs typeface="Times New Roman"/>
              </a:rPr>
              <a:t>Password</a:t>
            </a:r>
          </a:p>
          <a:p>
            <a:pPr marL="285750" indent="-285750">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100" dirty="0">
                <a:latin typeface="Times New Roman"/>
                <a:cs typeface="Times New Roman"/>
              </a:rPr>
              <a:t>There is no need to select any check boxes if you are a patient. </a:t>
            </a:r>
          </a:p>
          <a:p>
            <a:pPr marL="285750" indent="-28575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100" dirty="0">
                <a:latin typeface="Times New Roman"/>
                <a:cs typeface="Times New Roman"/>
              </a:rPr>
              <a:t>For doctors, select I am a doctor </a:t>
            </a:r>
            <a:endParaRPr lang="en-IN" sz="11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100" dirty="0">
                <a:latin typeface="Times New Roman"/>
                <a:cs typeface="Times New Roman"/>
              </a:rPr>
              <a:t>For Admins, select, I am an admin check box.</a:t>
            </a:r>
          </a:p>
          <a:p>
            <a:pPr marL="285750" indent="-285750">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100" dirty="0">
                <a:latin typeface="Times New Roman"/>
                <a:cs typeface="Times New Roman"/>
              </a:rPr>
              <a:t>If you don’t have an existing account, then create one by selecting CREATE ACCOUNT.</a:t>
            </a:r>
            <a:endParaRPr lang="en-IN" sz="1100" dirty="0">
              <a:latin typeface="Times New Roman"/>
              <a:cs typeface="Times New Roman"/>
            </a:endParaRPr>
          </a:p>
          <a:p>
            <a:pPr marL="0" indent="0">
              <a:buNone/>
            </a:pPr>
            <a:endParaRPr lang="en-US" sz="11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B9BFFD2-1512-C94E-7D2B-7826DDE4C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680" y="171450"/>
            <a:ext cx="4934639" cy="5572903"/>
          </a:xfrm>
          <a:prstGeom prst="rect">
            <a:avLst/>
          </a:prstGeom>
        </p:spPr>
      </p:pic>
      <p:sp>
        <p:nvSpPr>
          <p:cNvPr id="2" name="Slide Number Placeholder 1">
            <a:extLst>
              <a:ext uri="{FF2B5EF4-FFF2-40B4-BE49-F238E27FC236}">
                <a16:creationId xmlns:a16="http://schemas.microsoft.com/office/drawing/2014/main" id="{AD55A63C-7391-D437-0130-553A83A4B5FE}"/>
              </a:ext>
            </a:extLst>
          </p:cNvPr>
          <p:cNvSpPr>
            <a:spLocks noGrp="1"/>
          </p:cNvSpPr>
          <p:nvPr>
            <p:ph type="sldNum" sz="quarter" idx="12"/>
          </p:nvPr>
        </p:nvSpPr>
        <p:spPr>
          <a:xfrm>
            <a:off x="11148806" y="6222791"/>
            <a:ext cx="683339" cy="365125"/>
          </a:xfrm>
        </p:spPr>
        <p:txBody>
          <a:bodyPr/>
          <a:lstStyle/>
          <a:p>
            <a:fld id="{D0DAED26-0298-468F-86C5-CE4CE25C0C8B}" type="slidenum">
              <a:rPr lang="en-US" sz="1100" dirty="0" smtClean="0">
                <a:solidFill>
                  <a:schemeClr val="bg1"/>
                </a:solidFill>
              </a:rPr>
              <a:t>14</a:t>
            </a:fld>
            <a:endParaRPr lang="en-US" sz="1100" dirty="0">
              <a:solidFill>
                <a:schemeClr val="bg1"/>
              </a:solidFill>
            </a:endParaRPr>
          </a:p>
        </p:txBody>
      </p:sp>
    </p:spTree>
    <p:extLst>
      <p:ext uri="{BB962C8B-B14F-4D97-AF65-F5344CB8AC3E}">
        <p14:creationId xmlns:p14="http://schemas.microsoft.com/office/powerpoint/2010/main" val="1863135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CC7D4F-EE2A-7EE5-9084-B0C3C0DE54FB}"/>
              </a:ext>
            </a:extLst>
          </p:cNvPr>
          <p:cNvSpPr>
            <a:spLocks noGrp="1"/>
          </p:cNvSpPr>
          <p:nvPr>
            <p:ph idx="1"/>
          </p:nvPr>
        </p:nvSpPr>
        <p:spPr>
          <a:xfrm>
            <a:off x="161925" y="228600"/>
            <a:ext cx="11953875" cy="6467475"/>
          </a:xfrm>
        </p:spPr>
        <p:txBody>
          <a:bodyPr vert="horz" lIns="91440" tIns="45720" rIns="91440" bIns="45720" rtlCol="0" anchor="t">
            <a:normAutofit/>
          </a:bodyPr>
          <a:lstStyle/>
          <a:p>
            <a:pPr marL="0" indent="0">
              <a:buNone/>
            </a:pPr>
            <a:endParaRPr lang="en-US" sz="1100" b="1" u="sng" dirty="0">
              <a:solidFill>
                <a:schemeClr val="tx2"/>
              </a:solidFill>
              <a:latin typeface="Times New Roman" panose="02020603050405020304" pitchFamily="18" charset="0"/>
              <a:ea typeface="+mj-ea"/>
              <a:cs typeface="Times New Roman" panose="02020603050405020304" pitchFamily="18" charset="0"/>
            </a:endParaRPr>
          </a:p>
          <a:p>
            <a:pPr marL="0" indent="0">
              <a:buNone/>
            </a:pPr>
            <a:endParaRPr lang="en-US" sz="1100" b="1" u="sng" dirty="0">
              <a:solidFill>
                <a:schemeClr val="tx2"/>
              </a:solidFill>
              <a:latin typeface="Times New Roman" panose="02020603050405020304" pitchFamily="18" charset="0"/>
              <a:ea typeface="+mj-ea"/>
              <a:cs typeface="Times New Roman" panose="02020603050405020304" pitchFamily="18" charset="0"/>
            </a:endParaRPr>
          </a:p>
          <a:p>
            <a:pPr marL="0" indent="0">
              <a:buNone/>
            </a:pPr>
            <a:endParaRPr lang="en-US" sz="1100" b="1" u="sng" dirty="0">
              <a:solidFill>
                <a:schemeClr val="tx2"/>
              </a:solidFill>
              <a:latin typeface="Times New Roman" panose="02020603050405020304" pitchFamily="18" charset="0"/>
              <a:ea typeface="+mj-ea"/>
              <a:cs typeface="Times New Roman" panose="02020603050405020304" pitchFamily="18" charset="0"/>
            </a:endParaRPr>
          </a:p>
          <a:p>
            <a:pPr marL="0" indent="0">
              <a:buNone/>
            </a:pPr>
            <a:endParaRPr lang="en-US" sz="1100" b="1" u="sng" dirty="0">
              <a:solidFill>
                <a:schemeClr val="tx2"/>
              </a:solidFill>
              <a:latin typeface="Times New Roman" panose="02020603050405020304" pitchFamily="18" charset="0"/>
              <a:ea typeface="+mj-ea"/>
              <a:cs typeface="Times New Roman" panose="02020603050405020304" pitchFamily="18" charset="0"/>
            </a:endParaRPr>
          </a:p>
          <a:p>
            <a:pPr marL="0" indent="0">
              <a:buNone/>
            </a:pPr>
            <a:endParaRPr lang="en-US" sz="1100" b="1" u="sng" dirty="0">
              <a:solidFill>
                <a:schemeClr val="tx2"/>
              </a:solidFill>
              <a:latin typeface="Times New Roman" panose="02020603050405020304" pitchFamily="18" charset="0"/>
              <a:ea typeface="+mj-ea"/>
              <a:cs typeface="Times New Roman" panose="02020603050405020304" pitchFamily="18" charset="0"/>
            </a:endParaRPr>
          </a:p>
          <a:p>
            <a:pPr marL="0" indent="0">
              <a:buNone/>
            </a:pPr>
            <a:r>
              <a:rPr lang="en-US" sz="1600" b="1" u="sng" dirty="0">
                <a:solidFill>
                  <a:schemeClr val="tx2"/>
                </a:solidFill>
                <a:latin typeface="Times New Roman" panose="02020603050405020304" pitchFamily="18" charset="0"/>
                <a:ea typeface="+mj-ea"/>
                <a:cs typeface="Times New Roman" panose="02020603050405020304" pitchFamily="18" charset="0"/>
              </a:rPr>
              <a:t>Create Account Page</a:t>
            </a:r>
          </a:p>
          <a:p>
            <a:r>
              <a:rPr lang="en-US" sz="1100" dirty="0">
                <a:latin typeface="Times New Roman" panose="02020603050405020304" pitchFamily="18" charset="0"/>
                <a:cs typeface="Times New Roman" panose="02020603050405020304" pitchFamily="18" charset="0"/>
              </a:rPr>
              <a:t>Enter the required details in the option, which includes: first name, last name,</a:t>
            </a:r>
          </a:p>
          <a:p>
            <a:pPr marL="0" indent="0">
              <a:buNone/>
            </a:pPr>
            <a:r>
              <a:rPr lang="en-US" sz="1100" dirty="0">
                <a:latin typeface="Times New Roman"/>
                <a:cs typeface="Times New Roman"/>
              </a:rPr>
              <a:t>          gender, medical history (conditions, suggestions, and medications), address, </a:t>
            </a:r>
            <a:endParaRPr lang="en-US" sz="1100" dirty="0">
              <a:latin typeface="Times New Roman" panose="02020603050405020304" pitchFamily="18" charset="0"/>
              <a:cs typeface="Times New Roman" panose="02020603050405020304" pitchFamily="18" charset="0"/>
            </a:endParaRPr>
          </a:p>
          <a:p>
            <a:pPr marL="0" indent="0">
              <a:buNone/>
            </a:pPr>
            <a:r>
              <a:rPr lang="en-US" sz="1100" dirty="0">
                <a:latin typeface="Times New Roman"/>
                <a:cs typeface="Times New Roman"/>
              </a:rPr>
              <a:t>          email, and password.</a:t>
            </a:r>
          </a:p>
          <a:p>
            <a:r>
              <a:rPr lang="en-US" sz="1100" dirty="0">
                <a:latin typeface="Times New Roman" panose="02020603050405020304" pitchFamily="18" charset="0"/>
                <a:cs typeface="Times New Roman" panose="02020603050405020304" pitchFamily="18" charset="0"/>
              </a:rPr>
              <a:t>After giving your details, click on the "Sign Up" button. Your account will be</a:t>
            </a:r>
          </a:p>
          <a:p>
            <a:pPr marL="0" indent="0">
              <a:buNone/>
            </a:pPr>
            <a:r>
              <a:rPr lang="en-US" sz="1100" dirty="0">
                <a:latin typeface="Times New Roman"/>
                <a:cs typeface="Times New Roman"/>
              </a:rPr>
              <a:t>          created in the database, and now you can use these details to</a:t>
            </a:r>
          </a:p>
          <a:p>
            <a:pPr marL="0" indent="0">
              <a:buNone/>
            </a:pPr>
            <a:r>
              <a:rPr lang="en-US" sz="1100" dirty="0">
                <a:latin typeface="Times New Roman"/>
                <a:cs typeface="Times New Roman"/>
              </a:rPr>
              <a:t>          log in to your account as shown on the previous page.</a:t>
            </a:r>
            <a:endParaRPr lang="en-IN" sz="1100" dirty="0">
              <a:latin typeface="Times New Roman"/>
              <a:cs typeface="Times New Roman"/>
            </a:endParaRPr>
          </a:p>
          <a:p>
            <a:endParaRPr lang="en-US" sz="11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356FB13-36BE-58BA-60EB-8B6A9127B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896" y="-163286"/>
            <a:ext cx="6692904" cy="6696075"/>
          </a:xfrm>
          <a:prstGeom prst="rect">
            <a:avLst/>
          </a:prstGeom>
        </p:spPr>
      </p:pic>
      <p:sp>
        <p:nvSpPr>
          <p:cNvPr id="2" name="Slide Number Placeholder 1">
            <a:extLst>
              <a:ext uri="{FF2B5EF4-FFF2-40B4-BE49-F238E27FC236}">
                <a16:creationId xmlns:a16="http://schemas.microsoft.com/office/drawing/2014/main" id="{955E1FCD-7A15-2969-E834-2F8F77A67184}"/>
              </a:ext>
            </a:extLst>
          </p:cNvPr>
          <p:cNvSpPr>
            <a:spLocks noGrp="1"/>
          </p:cNvSpPr>
          <p:nvPr>
            <p:ph type="sldNum" sz="quarter" idx="12"/>
          </p:nvPr>
        </p:nvSpPr>
        <p:spPr>
          <a:xfrm>
            <a:off x="11266735" y="6349790"/>
            <a:ext cx="683339" cy="365125"/>
          </a:xfrm>
        </p:spPr>
        <p:txBody>
          <a:bodyPr/>
          <a:lstStyle/>
          <a:p>
            <a:fld id="{D0DAED26-0298-468F-86C5-CE4CE25C0C8B}" type="slidenum">
              <a:rPr lang="en-US" sz="1100" dirty="0" smtClean="0">
                <a:solidFill>
                  <a:schemeClr val="bg1"/>
                </a:solidFill>
              </a:rPr>
              <a:t>15</a:t>
            </a:fld>
            <a:endParaRPr lang="en-US" sz="1100" dirty="0">
              <a:solidFill>
                <a:schemeClr val="bg1"/>
              </a:solidFill>
            </a:endParaRPr>
          </a:p>
        </p:txBody>
      </p:sp>
    </p:spTree>
    <p:extLst>
      <p:ext uri="{BB962C8B-B14F-4D97-AF65-F5344CB8AC3E}">
        <p14:creationId xmlns:p14="http://schemas.microsoft.com/office/powerpoint/2010/main" val="1569082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B1C4B-FB3A-0D47-9991-819E5761247B}"/>
              </a:ext>
            </a:extLst>
          </p:cNvPr>
          <p:cNvSpPr>
            <a:spLocks noGrp="1"/>
          </p:cNvSpPr>
          <p:nvPr>
            <p:ph idx="1"/>
          </p:nvPr>
        </p:nvSpPr>
        <p:spPr>
          <a:xfrm>
            <a:off x="695324" y="330199"/>
            <a:ext cx="11191875" cy="6232525"/>
          </a:xfrm>
        </p:spPr>
        <p:txBody>
          <a:bodyPr vert="horz" lIns="91440" tIns="45720" rIns="91440" bIns="45720" rtlCol="0" anchor="t">
            <a:normAutofit/>
          </a:bodyPr>
          <a:lstStyle/>
          <a:p>
            <a:pPr marL="0" indent="0">
              <a:buNone/>
            </a:pPr>
            <a:r>
              <a:rPr lang="en-US" sz="1600" b="1" u="sng" dirty="0">
                <a:solidFill>
                  <a:schemeClr val="accent1">
                    <a:lumMod val="50000"/>
                  </a:schemeClr>
                </a:solidFill>
                <a:latin typeface="Times New Roman"/>
                <a:ea typeface="+mj-ea"/>
                <a:cs typeface="Times New Roman"/>
              </a:rPr>
              <a:t>Home Page and Dialogue Box</a:t>
            </a:r>
            <a:endParaRPr lang="en-US" b="1" dirty="0">
              <a:solidFill>
                <a:schemeClr val="accent1">
                  <a:lumMod val="50000"/>
                </a:schemeClr>
              </a:solidFill>
              <a:latin typeface="Times New Roman"/>
              <a:cs typeface="Times New Roman"/>
            </a:endParaRPr>
          </a:p>
          <a:p>
            <a:pPr marL="0" indent="0">
              <a:buNone/>
            </a:pPr>
            <a:r>
              <a:rPr lang="en-IN" sz="1100" b="1" dirty="0">
                <a:solidFill>
                  <a:schemeClr val="accent1">
                    <a:lumMod val="50000"/>
                  </a:schemeClr>
                </a:solidFill>
              </a:rPr>
              <a:t>	</a:t>
            </a:r>
            <a:endParaRPr lang="en-US" b="1">
              <a:solidFill>
                <a:schemeClr val="accent1">
                  <a:lumMod val="50000"/>
                </a:schemeClr>
              </a:solidFill>
              <a:latin typeface="Times New Roman"/>
              <a:cs typeface="Times New Roman"/>
            </a:endParaRPr>
          </a:p>
          <a:p>
            <a:pPr marL="0" indent="0">
              <a:buNone/>
            </a:pPr>
            <a:r>
              <a:rPr lang="en-IN" sz="1100" b="1" dirty="0">
                <a:solidFill>
                  <a:schemeClr val="accent1">
                    <a:lumMod val="50000"/>
                  </a:schemeClr>
                </a:solidFill>
              </a:rPr>
              <a:t>		</a:t>
            </a:r>
            <a:r>
              <a:rPr lang="en-IN" sz="1100" b="1" u="sng" dirty="0">
                <a:solidFill>
                  <a:schemeClr val="tx2"/>
                </a:solidFill>
                <a:latin typeface="Times New Roman"/>
                <a:cs typeface="Times New Roman"/>
              </a:rPr>
              <a:t>Signing In as  a Patient</a:t>
            </a:r>
            <a:endParaRPr lang="en-US" b="1" dirty="0">
              <a:solidFill>
                <a:schemeClr val="tx2"/>
              </a:solidFill>
              <a:latin typeface="Times New Roman"/>
              <a:cs typeface="Times New Roman"/>
            </a:endParaRPr>
          </a:p>
          <a:p>
            <a:pPr marL="0" indent="0">
              <a:buNone/>
            </a:pPr>
            <a:endParaRPr lang="en-IN" sz="1100" b="1" dirty="0">
              <a:solidFill>
                <a:schemeClr val="tx1">
                  <a:lumMod val="95000"/>
                  <a:lumOff val="5000"/>
                </a:schemeClr>
              </a:solidFill>
              <a:latin typeface="Times New Roman" panose="02020603050405020304" pitchFamily="18" charset="0"/>
              <a:cs typeface="Times New Roman" panose="02020603050405020304" pitchFamily="18" charset="0"/>
            </a:endParaRPr>
          </a:p>
          <a:p>
            <a:pPr lvl="3"/>
            <a:endParaRPr lang="en-US" sz="11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30812F5-5E29-2607-6011-4762DCADA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012" y="1248811"/>
            <a:ext cx="8002117" cy="5572903"/>
          </a:xfrm>
          <a:prstGeom prst="rect">
            <a:avLst/>
          </a:prstGeom>
        </p:spPr>
      </p:pic>
      <p:sp>
        <p:nvSpPr>
          <p:cNvPr id="2" name="Slide Number Placeholder 1">
            <a:extLst>
              <a:ext uri="{FF2B5EF4-FFF2-40B4-BE49-F238E27FC236}">
                <a16:creationId xmlns:a16="http://schemas.microsoft.com/office/drawing/2014/main" id="{44001FBF-DB68-8522-326A-D3A4D65D36D1}"/>
              </a:ext>
            </a:extLst>
          </p:cNvPr>
          <p:cNvSpPr>
            <a:spLocks noGrp="1"/>
          </p:cNvSpPr>
          <p:nvPr>
            <p:ph type="sldNum" sz="quarter" idx="12"/>
          </p:nvPr>
        </p:nvSpPr>
        <p:spPr>
          <a:xfrm>
            <a:off x="11148806" y="6304433"/>
            <a:ext cx="683339" cy="365125"/>
          </a:xfrm>
        </p:spPr>
        <p:txBody>
          <a:bodyPr/>
          <a:lstStyle/>
          <a:p>
            <a:fld id="{D0DAED26-0298-468F-86C5-CE4CE25C0C8B}" type="slidenum">
              <a:rPr lang="en-US" sz="1100" dirty="0" smtClean="0">
                <a:solidFill>
                  <a:schemeClr val="bg1"/>
                </a:solidFill>
              </a:rPr>
              <a:t>16</a:t>
            </a:fld>
            <a:endParaRPr lang="en-US" sz="1100">
              <a:solidFill>
                <a:schemeClr val="bg1"/>
              </a:solidFill>
            </a:endParaRPr>
          </a:p>
        </p:txBody>
      </p:sp>
    </p:spTree>
    <p:extLst>
      <p:ext uri="{BB962C8B-B14F-4D97-AF65-F5344CB8AC3E}">
        <p14:creationId xmlns:p14="http://schemas.microsoft.com/office/powerpoint/2010/main" val="3060653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7BD44-9F79-D785-282F-E64C3EF94CCB}"/>
              </a:ext>
            </a:extLst>
          </p:cNvPr>
          <p:cNvSpPr>
            <a:spLocks noGrp="1"/>
          </p:cNvSpPr>
          <p:nvPr>
            <p:ph idx="1"/>
          </p:nvPr>
        </p:nvSpPr>
        <p:spPr>
          <a:xfrm>
            <a:off x="838200" y="209550"/>
            <a:ext cx="10515600" cy="6438900"/>
          </a:xfrm>
        </p:spPr>
        <p:txBody>
          <a:bodyPr>
            <a:normAutofit/>
          </a:bodyPr>
          <a:lstStyle/>
          <a:p>
            <a:r>
              <a:rPr lang="en-US" sz="1100" dirty="0">
                <a:latin typeface="Times New Roman" panose="02020603050405020304" pitchFamily="18" charset="0"/>
                <a:cs typeface="Times New Roman" panose="02020603050405020304" pitchFamily="18" charset="0"/>
              </a:rPr>
              <a:t>On the left side of the Welcome Patient Page, there will be a menu box, which will contain the respective button.</a:t>
            </a:r>
          </a:p>
          <a:p>
            <a:endParaRPr lang="en-IN"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Selecting each button will take you to a different page, which will contain the respective details as mentioned in the name.</a:t>
            </a: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View Departments: </a:t>
            </a:r>
            <a:r>
              <a:rPr lang="en-US" sz="1100" dirty="0">
                <a:latin typeface="Times New Roman" panose="02020603050405020304" pitchFamily="18" charset="0"/>
                <a:cs typeface="Times New Roman" panose="02020603050405020304" pitchFamily="18" charset="0"/>
              </a:rPr>
              <a:t>This displays the names of the departments in the hospital. </a:t>
            </a:r>
          </a:p>
          <a:p>
            <a:r>
              <a:rPr lang="en-IN" sz="1100" b="1" dirty="0">
                <a:latin typeface="Times New Roman" panose="02020603050405020304" pitchFamily="18" charset="0"/>
                <a:cs typeface="Times New Roman" panose="02020603050405020304" pitchFamily="18" charset="0"/>
              </a:rPr>
              <a:t>View Medical History: </a:t>
            </a:r>
            <a:r>
              <a:rPr lang="en-IN" sz="1100" dirty="0">
                <a:latin typeface="Times New Roman" panose="02020603050405020304" pitchFamily="18" charset="0"/>
                <a:cs typeface="Times New Roman" panose="02020603050405020304" pitchFamily="18" charset="0"/>
              </a:rPr>
              <a:t>This displays the Medical History of the Patient.</a:t>
            </a:r>
          </a:p>
          <a:p>
            <a:r>
              <a:rPr lang="en-IN" sz="1100" b="1" dirty="0">
                <a:latin typeface="Times New Roman" panose="02020603050405020304" pitchFamily="18" charset="0"/>
                <a:cs typeface="Times New Roman" panose="02020603050405020304" pitchFamily="18" charset="0"/>
              </a:rPr>
              <a:t>View Appointments: </a:t>
            </a:r>
            <a:r>
              <a:rPr lang="en-IN" sz="1100" dirty="0">
                <a:latin typeface="Times New Roman" panose="02020603050405020304" pitchFamily="18" charset="0"/>
                <a:cs typeface="Times New Roman" panose="02020603050405020304" pitchFamily="18" charset="0"/>
              </a:rPr>
              <a:t>This displays the Appointment of the patient.</a:t>
            </a:r>
          </a:p>
          <a:p>
            <a:r>
              <a:rPr lang="en-IN" sz="1100" b="1" dirty="0">
                <a:latin typeface="Times New Roman" panose="02020603050405020304" pitchFamily="18" charset="0"/>
                <a:cs typeface="Times New Roman" panose="02020603050405020304" pitchFamily="18" charset="0"/>
              </a:rPr>
              <a:t>Schedule Appointments: </a:t>
            </a:r>
            <a:r>
              <a:rPr lang="en-IN" sz="1100" dirty="0">
                <a:latin typeface="Times New Roman" panose="02020603050405020304" pitchFamily="18" charset="0"/>
                <a:cs typeface="Times New Roman" panose="02020603050405020304" pitchFamily="18" charset="0"/>
              </a:rPr>
              <a:t>This display the webpage where you can request for an appointment</a:t>
            </a:r>
          </a:p>
          <a:p>
            <a:r>
              <a:rPr lang="en-IN" sz="1100" b="1" dirty="0">
                <a:latin typeface="Times New Roman" panose="02020603050405020304" pitchFamily="18" charset="0"/>
                <a:cs typeface="Times New Roman" panose="02020603050405020304" pitchFamily="18" charset="0"/>
              </a:rPr>
              <a:t>Settings: </a:t>
            </a:r>
            <a:r>
              <a:rPr lang="en-IN" sz="1100" dirty="0">
                <a:latin typeface="Times New Roman" panose="02020603050405020304" pitchFamily="18" charset="0"/>
                <a:cs typeface="Times New Roman" panose="02020603050405020304" pitchFamily="18" charset="0"/>
              </a:rPr>
              <a:t>This displays the webpage where you can change the password for your account.</a:t>
            </a:r>
          </a:p>
          <a:p>
            <a:r>
              <a:rPr lang="en-IN" sz="1100" b="1" dirty="0">
                <a:latin typeface="Times New Roman" panose="02020603050405020304" pitchFamily="18" charset="0"/>
                <a:cs typeface="Times New Roman" panose="02020603050405020304" pitchFamily="18" charset="0"/>
              </a:rPr>
              <a:t>Sign Out: </a:t>
            </a:r>
            <a:r>
              <a:rPr lang="en-IN" sz="1100" dirty="0">
                <a:latin typeface="Times New Roman" panose="02020603050405020304" pitchFamily="18" charset="0"/>
                <a:cs typeface="Times New Roman" panose="02020603050405020304" pitchFamily="18" charset="0"/>
              </a:rPr>
              <a:t>This will lead you to signing out from the Patient Portal.</a:t>
            </a:r>
            <a:endParaRPr lang="en-US" sz="1100" b="1"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FC16AE-683F-B9BC-3311-3F57A9EA7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626" y="32863"/>
            <a:ext cx="2847974" cy="6792273"/>
          </a:xfrm>
          <a:prstGeom prst="rect">
            <a:avLst/>
          </a:prstGeom>
        </p:spPr>
      </p:pic>
      <p:sp>
        <p:nvSpPr>
          <p:cNvPr id="2" name="Slide Number Placeholder 1">
            <a:extLst>
              <a:ext uri="{FF2B5EF4-FFF2-40B4-BE49-F238E27FC236}">
                <a16:creationId xmlns:a16="http://schemas.microsoft.com/office/drawing/2014/main" id="{7E606234-C4BA-782D-A53D-582A3D61F7AF}"/>
              </a:ext>
            </a:extLst>
          </p:cNvPr>
          <p:cNvSpPr>
            <a:spLocks noGrp="1"/>
          </p:cNvSpPr>
          <p:nvPr>
            <p:ph type="sldNum" sz="quarter" idx="12"/>
          </p:nvPr>
        </p:nvSpPr>
        <p:spPr>
          <a:xfrm>
            <a:off x="11284877" y="6322576"/>
            <a:ext cx="683339" cy="365125"/>
          </a:xfrm>
        </p:spPr>
        <p:txBody>
          <a:bodyPr/>
          <a:lstStyle/>
          <a:p>
            <a:fld id="{D0DAED26-0298-468F-86C5-CE4CE25C0C8B}" type="slidenum">
              <a:rPr lang="en-US" sz="1100" dirty="0" smtClean="0">
                <a:solidFill>
                  <a:schemeClr val="bg1"/>
                </a:solidFill>
              </a:rPr>
              <a:t>17</a:t>
            </a:fld>
            <a:endParaRPr lang="en-US" sz="1100" dirty="0">
              <a:solidFill>
                <a:schemeClr val="bg1"/>
              </a:solidFill>
            </a:endParaRPr>
          </a:p>
        </p:txBody>
      </p:sp>
    </p:spTree>
    <p:extLst>
      <p:ext uri="{BB962C8B-B14F-4D97-AF65-F5344CB8AC3E}">
        <p14:creationId xmlns:p14="http://schemas.microsoft.com/office/powerpoint/2010/main" val="4211274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CBFA95-028D-AAFF-1FD9-40CDF25D0F2E}"/>
              </a:ext>
            </a:extLst>
          </p:cNvPr>
          <p:cNvSpPr>
            <a:spLocks noGrp="1"/>
          </p:cNvSpPr>
          <p:nvPr>
            <p:ph idx="1"/>
          </p:nvPr>
        </p:nvSpPr>
        <p:spPr>
          <a:xfrm>
            <a:off x="628650" y="371475"/>
            <a:ext cx="11087100" cy="5976938"/>
          </a:xfrm>
        </p:spPr>
        <p:txBody>
          <a:bodyPr vert="horz" lIns="91440" tIns="45720" rIns="91440" bIns="45720" rtlCol="0" anchor="t">
            <a:normAutofit/>
          </a:bodyPr>
          <a:lstStyle/>
          <a:p>
            <a:pPr marL="0" indent="0">
              <a:buNone/>
            </a:pPr>
            <a:r>
              <a:rPr lang="en-US" sz="1600" b="1" u="sng" dirty="0">
                <a:solidFill>
                  <a:schemeClr val="accent1">
                    <a:lumMod val="50000"/>
                  </a:schemeClr>
                </a:solidFill>
                <a:latin typeface="Times New Roman"/>
                <a:cs typeface="Times New Roman"/>
              </a:rPr>
              <a:t>View Departments</a:t>
            </a:r>
            <a:r>
              <a:rPr lang="en-US" sz="1600" b="1" dirty="0">
                <a:solidFill>
                  <a:schemeClr val="accent1">
                    <a:lumMod val="50000"/>
                  </a:schemeClr>
                </a:solidFill>
                <a:latin typeface="Times New Roman"/>
                <a:cs typeface="Times New Roman"/>
              </a:rPr>
              <a:t>                                                                                       </a:t>
            </a:r>
            <a:r>
              <a:rPr lang="en-US" sz="1600" b="1" u="sng" dirty="0">
                <a:solidFill>
                  <a:schemeClr val="accent1">
                    <a:lumMod val="50000"/>
                  </a:schemeClr>
                </a:solidFill>
                <a:latin typeface="Times New Roman"/>
                <a:cs typeface="Times New Roman"/>
              </a:rPr>
              <a:t>View Medical History</a:t>
            </a:r>
            <a:endParaRPr lang="en-US" u="sng" dirty="0">
              <a:solidFill>
                <a:schemeClr val="accent1">
                  <a:lumMod val="50000"/>
                </a:schemeClr>
              </a:solidFill>
              <a:latin typeface="Times New Roman"/>
              <a:cs typeface="Times New Roman"/>
            </a:endParaRPr>
          </a:p>
        </p:txBody>
      </p:sp>
      <p:pic>
        <p:nvPicPr>
          <p:cNvPr id="5" name="Picture 4">
            <a:extLst>
              <a:ext uri="{FF2B5EF4-FFF2-40B4-BE49-F238E27FC236}">
                <a16:creationId xmlns:a16="http://schemas.microsoft.com/office/drawing/2014/main" id="{64652B55-1731-4F57-386C-7D4660DF7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114075"/>
            <a:ext cx="4314825" cy="5372450"/>
          </a:xfrm>
          <a:prstGeom prst="rect">
            <a:avLst/>
          </a:prstGeom>
        </p:spPr>
      </p:pic>
      <p:pic>
        <p:nvPicPr>
          <p:cNvPr id="7" name="Picture 6">
            <a:extLst>
              <a:ext uri="{FF2B5EF4-FFF2-40B4-BE49-F238E27FC236}">
                <a16:creationId xmlns:a16="http://schemas.microsoft.com/office/drawing/2014/main" id="{35DFA582-3199-323D-BF19-49351C30D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816" y="749729"/>
            <a:ext cx="5258534" cy="5908246"/>
          </a:xfrm>
          <a:prstGeom prst="rect">
            <a:avLst/>
          </a:prstGeom>
        </p:spPr>
      </p:pic>
      <p:sp>
        <p:nvSpPr>
          <p:cNvPr id="2" name="Slide Number Placeholder 1">
            <a:extLst>
              <a:ext uri="{FF2B5EF4-FFF2-40B4-BE49-F238E27FC236}">
                <a16:creationId xmlns:a16="http://schemas.microsoft.com/office/drawing/2014/main" id="{C4081294-A888-1FE3-543D-1E051E762452}"/>
              </a:ext>
            </a:extLst>
          </p:cNvPr>
          <p:cNvSpPr>
            <a:spLocks noGrp="1"/>
          </p:cNvSpPr>
          <p:nvPr>
            <p:ph type="sldNum" sz="quarter" idx="12"/>
          </p:nvPr>
        </p:nvSpPr>
        <p:spPr>
          <a:xfrm>
            <a:off x="11230449" y="6295362"/>
            <a:ext cx="683339" cy="365125"/>
          </a:xfrm>
        </p:spPr>
        <p:txBody>
          <a:bodyPr/>
          <a:lstStyle/>
          <a:p>
            <a:fld id="{D0DAED26-0298-468F-86C5-CE4CE25C0C8B}" type="slidenum">
              <a:rPr lang="en-US" sz="1100" dirty="0" smtClean="0">
                <a:solidFill>
                  <a:schemeClr val="bg1"/>
                </a:solidFill>
              </a:rPr>
              <a:t>18</a:t>
            </a:fld>
            <a:endParaRPr lang="en-US" sz="1100" dirty="0">
              <a:solidFill>
                <a:schemeClr val="bg1"/>
              </a:solidFill>
            </a:endParaRPr>
          </a:p>
        </p:txBody>
      </p:sp>
    </p:spTree>
    <p:extLst>
      <p:ext uri="{BB962C8B-B14F-4D97-AF65-F5344CB8AC3E}">
        <p14:creationId xmlns:p14="http://schemas.microsoft.com/office/powerpoint/2010/main" val="378925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73493-6FB9-AA0B-9DB5-1AF435C9DB95}"/>
              </a:ext>
            </a:extLst>
          </p:cNvPr>
          <p:cNvSpPr>
            <a:spLocks noGrp="1"/>
          </p:cNvSpPr>
          <p:nvPr>
            <p:ph idx="1"/>
          </p:nvPr>
        </p:nvSpPr>
        <p:spPr>
          <a:xfrm>
            <a:off x="838200" y="285750"/>
            <a:ext cx="10515600" cy="6124575"/>
          </a:xfrm>
        </p:spPr>
        <p:txBody>
          <a:bodyPr vert="horz" lIns="91440" tIns="45720" rIns="91440" bIns="45720" rtlCol="0" anchor="t">
            <a:normAutofit/>
          </a:bodyPr>
          <a:lstStyle/>
          <a:p>
            <a:pPr marL="0" indent="0">
              <a:buNone/>
            </a:pPr>
            <a:r>
              <a:rPr lang="en-US" sz="1600" b="1" dirty="0">
                <a:solidFill>
                  <a:schemeClr val="tx2"/>
                </a:solidFill>
                <a:latin typeface="Times New Roman"/>
                <a:cs typeface="Times New Roman"/>
              </a:rPr>
              <a:t>       </a:t>
            </a:r>
            <a:r>
              <a:rPr lang="en-US" sz="1600" b="1" u="sng" dirty="0">
                <a:solidFill>
                  <a:schemeClr val="tx2"/>
                </a:solidFill>
                <a:latin typeface="Times New Roman"/>
                <a:cs typeface="Times New Roman"/>
              </a:rPr>
              <a:t> Schedule Appointment</a:t>
            </a:r>
            <a:r>
              <a:rPr lang="en-US" sz="1600" b="1" dirty="0">
                <a:solidFill>
                  <a:schemeClr val="accent5">
                    <a:lumMod val="50000"/>
                  </a:schemeClr>
                </a:solidFill>
                <a:latin typeface="Times New Roman"/>
                <a:cs typeface="Times New Roman"/>
              </a:rPr>
              <a:t>                                           </a:t>
            </a:r>
            <a:r>
              <a:rPr lang="en-US" sz="1600" b="1" u="sng" dirty="0">
                <a:solidFill>
                  <a:schemeClr val="tx2"/>
                </a:solidFill>
                <a:latin typeface="Times New Roman"/>
                <a:cs typeface="Times New Roman"/>
              </a:rPr>
              <a:t>Settings</a:t>
            </a:r>
            <a:endParaRPr lang="en-US" u="sng">
              <a:solidFill>
                <a:schemeClr val="tx2"/>
              </a:solidFill>
            </a:endParaRPr>
          </a:p>
        </p:txBody>
      </p:sp>
      <p:pic>
        <p:nvPicPr>
          <p:cNvPr id="5" name="Picture 4">
            <a:extLst>
              <a:ext uri="{FF2B5EF4-FFF2-40B4-BE49-F238E27FC236}">
                <a16:creationId xmlns:a16="http://schemas.microsoft.com/office/drawing/2014/main" id="{C1AC0C60-8758-910A-D731-BF4F314C9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196" y="808843"/>
            <a:ext cx="3162503" cy="5868182"/>
          </a:xfrm>
          <a:prstGeom prst="rect">
            <a:avLst/>
          </a:prstGeom>
        </p:spPr>
      </p:pic>
      <p:pic>
        <p:nvPicPr>
          <p:cNvPr id="7" name="Picture 6">
            <a:extLst>
              <a:ext uri="{FF2B5EF4-FFF2-40B4-BE49-F238E27FC236}">
                <a16:creationId xmlns:a16="http://schemas.microsoft.com/office/drawing/2014/main" id="{9463CDAF-464C-7382-53F9-BD0F440D95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675" y="681842"/>
            <a:ext cx="4505122" cy="5953907"/>
          </a:xfrm>
          <a:prstGeom prst="rect">
            <a:avLst/>
          </a:prstGeom>
        </p:spPr>
      </p:pic>
      <p:sp>
        <p:nvSpPr>
          <p:cNvPr id="2" name="Slide Number Placeholder 1">
            <a:extLst>
              <a:ext uri="{FF2B5EF4-FFF2-40B4-BE49-F238E27FC236}">
                <a16:creationId xmlns:a16="http://schemas.microsoft.com/office/drawing/2014/main" id="{48465843-198A-EFFD-2E88-526F36D9BD1B}"/>
              </a:ext>
            </a:extLst>
          </p:cNvPr>
          <p:cNvSpPr>
            <a:spLocks noGrp="1"/>
          </p:cNvSpPr>
          <p:nvPr>
            <p:ph type="sldNum" sz="quarter" idx="12"/>
          </p:nvPr>
        </p:nvSpPr>
        <p:spPr>
          <a:xfrm>
            <a:off x="11148806" y="6313505"/>
            <a:ext cx="683339" cy="365125"/>
          </a:xfrm>
        </p:spPr>
        <p:txBody>
          <a:bodyPr/>
          <a:lstStyle/>
          <a:p>
            <a:fld id="{D0DAED26-0298-468F-86C5-CE4CE25C0C8B}" type="slidenum">
              <a:rPr lang="en-US" sz="1100" dirty="0" smtClean="0">
                <a:solidFill>
                  <a:schemeClr val="bg1"/>
                </a:solidFill>
              </a:rPr>
              <a:t>19</a:t>
            </a:fld>
            <a:endParaRPr lang="en-US" sz="1100" dirty="0">
              <a:solidFill>
                <a:schemeClr val="bg1"/>
              </a:solidFill>
            </a:endParaRPr>
          </a:p>
        </p:txBody>
      </p:sp>
    </p:spTree>
    <p:extLst>
      <p:ext uri="{BB962C8B-B14F-4D97-AF65-F5344CB8AC3E}">
        <p14:creationId xmlns:p14="http://schemas.microsoft.com/office/powerpoint/2010/main" val="101144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E9C3CB-3265-C9E9-24AF-3F4647FF6442}"/>
              </a:ext>
            </a:extLst>
          </p:cNvPr>
          <p:cNvSpPr>
            <a:spLocks noGrp="1"/>
          </p:cNvSpPr>
          <p:nvPr>
            <p:ph idx="1"/>
          </p:nvPr>
        </p:nvSpPr>
        <p:spPr>
          <a:xfrm>
            <a:off x="0" y="0"/>
            <a:ext cx="12192000" cy="6857999"/>
          </a:xfrm>
        </p:spPr>
        <p:txBody>
          <a:bodyPr vert="horz" lIns="91440" tIns="45720" rIns="91440" bIns="45720" rtlCol="0" anchor="t">
            <a:noAutofit/>
          </a:bodyPr>
          <a:lstStyle/>
          <a:p>
            <a:pPr marL="0" indent="0">
              <a:buNone/>
            </a:pPr>
            <a:endParaRPr lang="en-US" sz="1100" b="1" dirty="0">
              <a:latin typeface="Times New Roman"/>
              <a:cs typeface="Times New Roman"/>
            </a:endParaRPr>
          </a:p>
          <a:p>
            <a:pPr marL="0" indent="0">
              <a:buNone/>
            </a:pPr>
            <a:r>
              <a:rPr lang="en-US" sz="1100" b="1" dirty="0">
                <a:latin typeface="Times New Roman"/>
                <a:cs typeface="Times New Roman"/>
              </a:rPr>
              <a:t>Objective </a:t>
            </a:r>
            <a:endParaRPr lang="en-US" dirty="0"/>
          </a:p>
          <a:p>
            <a:pPr marL="0" indent="0">
              <a:buNone/>
            </a:pPr>
            <a:r>
              <a:rPr lang="en-US" sz="1100" dirty="0">
                <a:latin typeface="Times New Roman" panose="02020603050405020304" pitchFamily="18" charset="0"/>
                <a:cs typeface="Times New Roman" panose="02020603050405020304" pitchFamily="18" charset="0"/>
              </a:rPr>
              <a:t>1.To deal with the Hospital Management System in an easy and efficient manner.</a:t>
            </a:r>
          </a:p>
          <a:p>
            <a:pPr marL="0" indent="0">
              <a:buNone/>
            </a:pPr>
            <a:r>
              <a:rPr lang="en-US" sz="1100" dirty="0">
                <a:latin typeface="Times New Roman"/>
                <a:cs typeface="Times New Roman"/>
              </a:rPr>
              <a:t>2.Create a strong database that allows for any connection in a discreet way, to prevent any outside or inside attacks.</a:t>
            </a:r>
          </a:p>
          <a:p>
            <a:pPr marL="0" indent="0">
              <a:buNone/>
            </a:pPr>
            <a:r>
              <a:rPr lang="en-US" sz="1100" b="1" dirty="0">
                <a:latin typeface="Times New Roman"/>
                <a:cs typeface="Times New Roman"/>
              </a:rPr>
              <a:t>Scope of the Project </a:t>
            </a:r>
            <a:endParaRPr lang="en-US" sz="1100" b="1" dirty="0">
              <a:latin typeface="Times New Roman" panose="02020603050405020304" pitchFamily="18" charset="0"/>
              <a:cs typeface="Times New Roman" panose="02020603050405020304" pitchFamily="18" charset="0"/>
            </a:endParaRPr>
          </a:p>
          <a:p>
            <a:pPr marL="0" indent="0">
              <a:buNone/>
            </a:pPr>
            <a:r>
              <a:rPr lang="en-US" sz="1100" dirty="0">
                <a:latin typeface="Times New Roman" panose="02020603050405020304" pitchFamily="18" charset="0"/>
                <a:cs typeface="Times New Roman" panose="02020603050405020304" pitchFamily="18" charset="0"/>
              </a:rPr>
              <a:t>Information about Patients is stored by just writing the Patients' names, ages and gender. Whenever a new Patient comes up their information is stored. </a:t>
            </a:r>
          </a:p>
          <a:p>
            <a:pPr marL="0" indent="0">
              <a:buNone/>
            </a:pPr>
            <a:r>
              <a:rPr lang="en-US" sz="1100" dirty="0">
                <a:latin typeface="Times New Roman" panose="02020603050405020304" pitchFamily="18" charset="0"/>
                <a:cs typeface="Times New Roman" panose="02020603050405020304" pitchFamily="18" charset="0"/>
              </a:rPr>
              <a:t>Information of all doctors in different departments and functionality to book appointments online. </a:t>
            </a:r>
          </a:p>
          <a:p>
            <a:pPr marL="0" indent="0">
              <a:buNone/>
            </a:pPr>
            <a:r>
              <a:rPr lang="en-US" sz="1100" dirty="0">
                <a:latin typeface="Times New Roman"/>
                <a:cs typeface="Times New Roman"/>
              </a:rPr>
              <a:t>Medical history of all patients that include prescription and diagnosis and associated bills will also be stored in a patient’s account. </a:t>
            </a:r>
            <a:endParaRPr lang="en-US" sz="1100" dirty="0">
              <a:latin typeface="Times New Roman" panose="02020603050405020304" pitchFamily="18" charset="0"/>
              <a:cs typeface="Times New Roman" panose="02020603050405020304" pitchFamily="18" charset="0"/>
            </a:endParaRPr>
          </a:p>
          <a:p>
            <a:pPr marL="0" indent="0">
              <a:buNone/>
            </a:pPr>
            <a:r>
              <a:rPr lang="en-US" sz="1100" dirty="0">
                <a:latin typeface="Times New Roman"/>
                <a:cs typeface="Times New Roman"/>
              </a:rPr>
              <a:t>There will be an accounts department managing the finance.</a:t>
            </a:r>
          </a:p>
          <a:p>
            <a:pPr marL="0" indent="0">
              <a:buNone/>
            </a:pPr>
            <a:r>
              <a:rPr lang="en-US" sz="1100" b="1" dirty="0">
                <a:latin typeface="Times New Roman"/>
                <a:cs typeface="Times New Roman"/>
              </a:rPr>
              <a:t>Overall Description </a:t>
            </a:r>
            <a:endParaRPr lang="en-US" sz="1100" b="1" dirty="0">
              <a:latin typeface="Times New Roman" panose="02020603050405020304" pitchFamily="18" charset="0"/>
              <a:cs typeface="Times New Roman" panose="02020603050405020304" pitchFamily="18" charset="0"/>
            </a:endParaRPr>
          </a:p>
          <a:p>
            <a:pPr marL="0" indent="0">
              <a:buNone/>
            </a:pPr>
            <a:r>
              <a:rPr lang="en-US" sz="1100" dirty="0">
                <a:latin typeface="Times New Roman"/>
                <a:cs typeface="Times New Roman"/>
              </a:rPr>
              <a:t>    System Requirement The Web Application has three main parts:</a:t>
            </a:r>
          </a:p>
          <a:p>
            <a:pPr marL="0" indent="0">
              <a:buNone/>
            </a:pPr>
            <a:r>
              <a:rPr lang="en-US" sz="1100" dirty="0">
                <a:latin typeface="Times New Roman"/>
                <a:cs typeface="Times New Roman"/>
              </a:rPr>
              <a:t>       1) Hospital Administrators </a:t>
            </a:r>
            <a:endParaRPr lang="en-US" sz="1100" dirty="0">
              <a:latin typeface="Times New Roman" panose="02020603050405020304" pitchFamily="18" charset="0"/>
              <a:cs typeface="Times New Roman" panose="02020603050405020304" pitchFamily="18" charset="0"/>
            </a:endParaRPr>
          </a:p>
          <a:p>
            <a:pPr marL="0" indent="0">
              <a:buNone/>
            </a:pPr>
            <a:r>
              <a:rPr lang="en-US" sz="1100" dirty="0">
                <a:latin typeface="Times New Roman"/>
                <a:cs typeface="Times New Roman"/>
              </a:rPr>
              <a:t>       2) Doctors </a:t>
            </a:r>
            <a:endParaRPr lang="en-US" sz="1100" dirty="0">
              <a:latin typeface="Times New Roman" panose="02020603050405020304" pitchFamily="18" charset="0"/>
              <a:cs typeface="Times New Roman" panose="02020603050405020304" pitchFamily="18" charset="0"/>
            </a:endParaRPr>
          </a:p>
          <a:p>
            <a:pPr marL="0" indent="0">
              <a:buNone/>
            </a:pPr>
            <a:r>
              <a:rPr lang="en-US" sz="1100" dirty="0">
                <a:latin typeface="Times New Roman"/>
                <a:cs typeface="Times New Roman"/>
              </a:rPr>
              <a:t>       3)Users/Patients</a:t>
            </a:r>
          </a:p>
          <a:p>
            <a:pPr marL="0" indent="0">
              <a:buNone/>
            </a:pPr>
            <a:r>
              <a:rPr lang="en-US" sz="1100" dirty="0">
                <a:latin typeface="Times New Roman" panose="02020603050405020304" pitchFamily="18" charset="0"/>
                <a:cs typeface="Times New Roman" panose="02020603050405020304" pitchFamily="18" charset="0"/>
              </a:rPr>
              <a:t>The patients can book appointments with doctors in their preferred departments. The system will fix them with an appointment at a time convenient to both the patient and the doctor. The doctors can log in and mention their available slots. The admins will maintain the database and will manage bill payments.</a:t>
            </a:r>
          </a:p>
          <a:p>
            <a:pPr marL="0" indent="0">
              <a:buNone/>
            </a:pPr>
            <a:r>
              <a:rPr lang="en-US" sz="1100" b="1" dirty="0">
                <a:latin typeface="Times New Roman"/>
                <a:cs typeface="Times New Roman"/>
              </a:rPr>
              <a:t>User Requirements Definition </a:t>
            </a:r>
            <a:endParaRPr lang="en-US" sz="1100" b="1" dirty="0">
              <a:latin typeface="Times New Roman" panose="02020603050405020304" pitchFamily="18" charset="0"/>
              <a:cs typeface="Times New Roman" panose="02020603050405020304" pitchFamily="18" charset="0"/>
            </a:endParaRPr>
          </a:p>
          <a:p>
            <a:pPr marL="0" indent="0">
              <a:buNone/>
            </a:pPr>
            <a:r>
              <a:rPr lang="en-US" sz="1100" dirty="0">
                <a:latin typeface="Times New Roman"/>
                <a:cs typeface="Times New Roman"/>
              </a:rPr>
              <a:t>         The user requirement for this system is to make the system fast, flexible, less prone to error, reduce expenses and save time. </a:t>
            </a:r>
          </a:p>
          <a:p>
            <a:pPr marL="0" indent="0">
              <a:buNone/>
            </a:pPr>
            <a:r>
              <a:rPr lang="en-US" sz="1100" dirty="0">
                <a:latin typeface="Times New Roman"/>
                <a:cs typeface="Times New Roman"/>
              </a:rPr>
              <a:t>          1. Less human error </a:t>
            </a:r>
          </a:p>
          <a:p>
            <a:pPr marL="0" indent="0">
              <a:buNone/>
            </a:pPr>
            <a:r>
              <a:rPr lang="en-US" sz="1100" dirty="0">
                <a:latin typeface="Times New Roman"/>
                <a:cs typeface="Times New Roman"/>
              </a:rPr>
              <a:t>          2. Strength and strain of manual labor can be reduced </a:t>
            </a:r>
            <a:endParaRPr lang="en-US" sz="1100" dirty="0">
              <a:latin typeface="Times New Roman" panose="02020603050405020304" pitchFamily="18" charset="0"/>
              <a:cs typeface="Times New Roman" panose="02020603050405020304" pitchFamily="18" charset="0"/>
            </a:endParaRPr>
          </a:p>
          <a:p>
            <a:pPr marL="0" indent="0">
              <a:buNone/>
            </a:pPr>
            <a:r>
              <a:rPr lang="en-US" sz="1100" dirty="0">
                <a:latin typeface="Times New Roman"/>
                <a:cs typeface="Times New Roman"/>
              </a:rPr>
              <a:t>          3. High Security </a:t>
            </a:r>
            <a:endParaRPr lang="en-US" sz="1100" dirty="0">
              <a:latin typeface="Times New Roman" panose="02020603050405020304" pitchFamily="18" charset="0"/>
              <a:cs typeface="Times New Roman" panose="02020603050405020304" pitchFamily="18" charset="0"/>
            </a:endParaRPr>
          </a:p>
          <a:p>
            <a:pPr marL="0" indent="0">
              <a:buNone/>
            </a:pPr>
            <a:r>
              <a:rPr lang="en-US" sz="1100" dirty="0">
                <a:latin typeface="Times New Roman"/>
                <a:cs typeface="Times New Roman"/>
              </a:rPr>
              <a:t>          4. Data redundancy can be avoided to some extent </a:t>
            </a:r>
            <a:endParaRPr lang="en-US" sz="1100"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r>
              <a:rPr lang="en-US" sz="1100" dirty="0">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78056F13-77E0-B4B0-FBA6-B3D5C0DF4396}"/>
              </a:ext>
            </a:extLst>
          </p:cNvPr>
          <p:cNvSpPr>
            <a:spLocks noGrp="1"/>
          </p:cNvSpPr>
          <p:nvPr>
            <p:ph type="sldNum" sz="quarter" idx="12"/>
          </p:nvPr>
        </p:nvSpPr>
        <p:spPr>
          <a:xfrm>
            <a:off x="11203234" y="6349791"/>
            <a:ext cx="683339" cy="365125"/>
          </a:xfrm>
        </p:spPr>
        <p:txBody>
          <a:bodyPr/>
          <a:lstStyle/>
          <a:p>
            <a:fld id="{D0DAED26-0298-468F-86C5-CE4CE25C0C8B}" type="slidenum">
              <a:rPr lang="en-US" sz="1100" dirty="0" smtClean="0">
                <a:solidFill>
                  <a:schemeClr val="bg1"/>
                </a:solidFill>
                <a:latin typeface="Times New Roman"/>
                <a:cs typeface="Times New Roman"/>
              </a:rPr>
              <a:t>2</a:t>
            </a:fld>
            <a:endParaRPr lang="en-US" sz="1100">
              <a:solidFill>
                <a:schemeClr val="bg1"/>
              </a:solidFill>
              <a:latin typeface="Times New Roman"/>
              <a:cs typeface="Times New Roman"/>
            </a:endParaRPr>
          </a:p>
        </p:txBody>
      </p:sp>
    </p:spTree>
    <p:extLst>
      <p:ext uri="{BB962C8B-B14F-4D97-AF65-F5344CB8AC3E}">
        <p14:creationId xmlns:p14="http://schemas.microsoft.com/office/powerpoint/2010/main" val="1187448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3D82CF-A226-8ECF-53C6-3C3D20EAE880}"/>
              </a:ext>
            </a:extLst>
          </p:cNvPr>
          <p:cNvSpPr>
            <a:spLocks noGrp="1"/>
          </p:cNvSpPr>
          <p:nvPr>
            <p:ph idx="1"/>
          </p:nvPr>
        </p:nvSpPr>
        <p:spPr>
          <a:xfrm>
            <a:off x="276225" y="219075"/>
            <a:ext cx="11706225" cy="6429375"/>
          </a:xfrm>
        </p:spPr>
        <p:txBody>
          <a:bodyPr vert="horz" lIns="91440" tIns="45720" rIns="91440" bIns="45720" rtlCol="0" anchor="t">
            <a:normAutofit/>
          </a:bodyPr>
          <a:lstStyle/>
          <a:p>
            <a:pPr marL="0" indent="0">
              <a:buNone/>
            </a:pPr>
            <a:r>
              <a:rPr lang="en-US" sz="1600" b="1" u="sng" dirty="0">
                <a:solidFill>
                  <a:schemeClr val="tx2"/>
                </a:solidFill>
                <a:latin typeface="Times New Roman"/>
                <a:cs typeface="Times New Roman"/>
              </a:rPr>
              <a:t>View Appointments</a:t>
            </a:r>
          </a:p>
          <a:p>
            <a:pPr marL="0" indent="0">
              <a:buNone/>
            </a:pPr>
            <a:r>
              <a:rPr lang="en-US" sz="1100" dirty="0">
                <a:latin typeface="Times New Roman" panose="02020603050405020304" pitchFamily="18" charset="0"/>
                <a:cs typeface="Times New Roman" panose="02020603050405020304" pitchFamily="18" charset="0"/>
              </a:rPr>
              <a:t>The appointment is already scheduled, and on this webpage, the patient can check the diagnosis and delete the appointment as well.</a:t>
            </a:r>
            <a:endParaRPr lang="en-IN" sz="1100"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0DD1540-D444-DD1D-3AD8-AE93040AD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171575"/>
            <a:ext cx="10572749" cy="5086350"/>
          </a:xfrm>
          <a:prstGeom prst="rect">
            <a:avLst/>
          </a:prstGeom>
        </p:spPr>
      </p:pic>
      <p:sp>
        <p:nvSpPr>
          <p:cNvPr id="2" name="Slide Number Placeholder 1">
            <a:extLst>
              <a:ext uri="{FF2B5EF4-FFF2-40B4-BE49-F238E27FC236}">
                <a16:creationId xmlns:a16="http://schemas.microsoft.com/office/drawing/2014/main" id="{911F2E05-E793-BC57-8C2D-FD0620D38F27}"/>
              </a:ext>
            </a:extLst>
          </p:cNvPr>
          <p:cNvSpPr>
            <a:spLocks noGrp="1"/>
          </p:cNvSpPr>
          <p:nvPr>
            <p:ph type="sldNum" sz="quarter" idx="12"/>
          </p:nvPr>
        </p:nvSpPr>
        <p:spPr>
          <a:xfrm>
            <a:off x="11067163" y="6286291"/>
            <a:ext cx="683339" cy="365125"/>
          </a:xfrm>
        </p:spPr>
        <p:txBody>
          <a:bodyPr/>
          <a:lstStyle/>
          <a:p>
            <a:fld id="{D0DAED26-0298-468F-86C5-CE4CE25C0C8B}" type="slidenum">
              <a:rPr lang="en-US" sz="1100" dirty="0" smtClean="0">
                <a:solidFill>
                  <a:schemeClr val="bg1"/>
                </a:solidFill>
              </a:rPr>
              <a:t>20</a:t>
            </a:fld>
            <a:endParaRPr lang="en-US" sz="1100" dirty="0">
              <a:solidFill>
                <a:schemeClr val="bg1"/>
              </a:solidFill>
            </a:endParaRPr>
          </a:p>
        </p:txBody>
      </p:sp>
    </p:spTree>
    <p:extLst>
      <p:ext uri="{BB962C8B-B14F-4D97-AF65-F5344CB8AC3E}">
        <p14:creationId xmlns:p14="http://schemas.microsoft.com/office/powerpoint/2010/main" val="2844860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514AB-D1D0-BEBF-81B0-751D3F50A523}"/>
              </a:ext>
            </a:extLst>
          </p:cNvPr>
          <p:cNvSpPr>
            <a:spLocks noGrp="1"/>
          </p:cNvSpPr>
          <p:nvPr>
            <p:ph idx="1"/>
          </p:nvPr>
        </p:nvSpPr>
        <p:spPr>
          <a:xfrm>
            <a:off x="790575" y="304800"/>
            <a:ext cx="10563225" cy="5872163"/>
          </a:xfrm>
        </p:spPr>
        <p:txBody>
          <a:bodyPr vert="horz" lIns="91440" tIns="45720" rIns="91440" bIns="45720" rtlCol="0" anchor="t">
            <a:normAutofit/>
          </a:bodyPr>
          <a:lstStyle/>
          <a:p>
            <a:pPr marL="0" indent="0">
              <a:buNone/>
            </a:pPr>
            <a:r>
              <a:rPr lang="en-US" sz="1600" b="1" u="sng" dirty="0">
                <a:solidFill>
                  <a:schemeClr val="tx2"/>
                </a:solidFill>
                <a:latin typeface="Times New Roman"/>
                <a:cs typeface="Times New Roman"/>
              </a:rPr>
              <a:t>Signing  In as a Doctor</a:t>
            </a:r>
          </a:p>
        </p:txBody>
      </p:sp>
      <p:pic>
        <p:nvPicPr>
          <p:cNvPr id="5" name="Picture 4">
            <a:extLst>
              <a:ext uri="{FF2B5EF4-FFF2-40B4-BE49-F238E27FC236}">
                <a16:creationId xmlns:a16="http://schemas.microsoft.com/office/drawing/2014/main" id="{5DF0EEF6-791B-C9E7-DA4C-4641296B2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876300"/>
            <a:ext cx="10344149" cy="5486400"/>
          </a:xfrm>
          <a:prstGeom prst="rect">
            <a:avLst/>
          </a:prstGeom>
        </p:spPr>
      </p:pic>
      <p:sp>
        <p:nvSpPr>
          <p:cNvPr id="2" name="Slide Number Placeholder 1">
            <a:extLst>
              <a:ext uri="{FF2B5EF4-FFF2-40B4-BE49-F238E27FC236}">
                <a16:creationId xmlns:a16="http://schemas.microsoft.com/office/drawing/2014/main" id="{DF942DCC-D8A5-7B0C-FB99-CDCB56CC5566}"/>
              </a:ext>
            </a:extLst>
          </p:cNvPr>
          <p:cNvSpPr>
            <a:spLocks noGrp="1"/>
          </p:cNvSpPr>
          <p:nvPr>
            <p:ph type="sldNum" sz="quarter" idx="12"/>
          </p:nvPr>
        </p:nvSpPr>
        <p:spPr>
          <a:xfrm>
            <a:off x="11157877" y="6304433"/>
            <a:ext cx="683339" cy="365125"/>
          </a:xfrm>
        </p:spPr>
        <p:txBody>
          <a:bodyPr/>
          <a:lstStyle/>
          <a:p>
            <a:fld id="{D0DAED26-0298-468F-86C5-CE4CE25C0C8B}" type="slidenum">
              <a:rPr lang="en-US" sz="1100" dirty="0" smtClean="0">
                <a:solidFill>
                  <a:schemeClr val="bg1"/>
                </a:solidFill>
              </a:rPr>
              <a:t>21</a:t>
            </a:fld>
            <a:endParaRPr lang="en-US" sz="1100" dirty="0">
              <a:solidFill>
                <a:schemeClr val="bg1"/>
              </a:solidFill>
            </a:endParaRPr>
          </a:p>
        </p:txBody>
      </p:sp>
    </p:spTree>
    <p:extLst>
      <p:ext uri="{BB962C8B-B14F-4D97-AF65-F5344CB8AC3E}">
        <p14:creationId xmlns:p14="http://schemas.microsoft.com/office/powerpoint/2010/main" val="2184680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099BF-672E-C1B5-D52F-341E849D5D61}"/>
              </a:ext>
            </a:extLst>
          </p:cNvPr>
          <p:cNvSpPr>
            <a:spLocks noGrp="1"/>
          </p:cNvSpPr>
          <p:nvPr>
            <p:ph idx="1"/>
          </p:nvPr>
        </p:nvSpPr>
        <p:spPr>
          <a:xfrm>
            <a:off x="666750" y="130174"/>
            <a:ext cx="10877550" cy="6461125"/>
          </a:xfrm>
        </p:spPr>
        <p:txBody>
          <a:bodyPr vert="horz" lIns="91440" tIns="45720" rIns="91440" bIns="45720" rtlCol="0" anchor="t">
            <a:normAutofit/>
          </a:bodyPr>
          <a:lstStyle/>
          <a:p>
            <a:r>
              <a:rPr lang="en-IN" sz="1100" dirty="0">
                <a:latin typeface="Times New Roman" panose="02020603050405020304" pitchFamily="18" charset="0"/>
                <a:cs typeface="Times New Roman" panose="02020603050405020304" pitchFamily="18" charset="0"/>
              </a:rPr>
              <a:t>This menu box will be appeared on the left side of the Doctor Page.</a:t>
            </a:r>
          </a:p>
          <a:p>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There are four options:-</a:t>
            </a:r>
          </a:p>
          <a:p>
            <a:endParaRPr lang="en-IN" sz="1100" dirty="0">
              <a:latin typeface="Times New Roman" panose="02020603050405020304" pitchFamily="18" charset="0"/>
              <a:cs typeface="Times New Roman" panose="02020603050405020304" pitchFamily="18" charset="0"/>
            </a:endParaRPr>
          </a:p>
          <a:p>
            <a:r>
              <a:rPr lang="en-IN" sz="1100" b="1" dirty="0">
                <a:latin typeface="Times New Roman" panose="02020603050405020304" pitchFamily="18" charset="0"/>
                <a:cs typeface="Times New Roman" panose="02020603050405020304" pitchFamily="18" charset="0"/>
              </a:rPr>
              <a:t>-Appointments: -</a:t>
            </a:r>
            <a:r>
              <a:rPr lang="en-IN"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On the patient page, we saw that the patient would make the appointments. Now those requests will </a:t>
            </a:r>
          </a:p>
          <a:p>
            <a:pPr marL="0" indent="0">
              <a:buNone/>
            </a:pPr>
            <a:r>
              <a:rPr lang="en-US" sz="1100" dirty="0">
                <a:latin typeface="Times New Roman"/>
                <a:cs typeface="Times New Roman"/>
              </a:rPr>
              <a:t>                                        come to the doctor, and he will either accept them or reject them. If he accepts, the appointment </a:t>
            </a:r>
            <a:endParaRPr lang="en-US">
              <a:latin typeface="Trebuchet MS" panose="020B0603020202020204"/>
              <a:cs typeface="Times New Roman"/>
            </a:endParaRPr>
          </a:p>
          <a:p>
            <a:pPr marL="0" indent="0">
              <a:buNone/>
            </a:pPr>
            <a:r>
              <a:rPr lang="en-US" sz="1100" dirty="0">
                <a:latin typeface="Times New Roman"/>
                <a:cs typeface="Times New Roman"/>
              </a:rPr>
              <a:t>                                        will be scheduled.</a:t>
            </a:r>
            <a:endParaRPr lang="en-US" dirty="0"/>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a:t>
            </a:r>
            <a:r>
              <a:rPr lang="en-US" sz="1100" b="1" dirty="0">
                <a:latin typeface="Times New Roman" panose="02020603050405020304" pitchFamily="18" charset="0"/>
                <a:cs typeface="Times New Roman" panose="02020603050405020304" pitchFamily="18" charset="0"/>
              </a:rPr>
              <a:t>View Patients: - </a:t>
            </a:r>
            <a:r>
              <a:rPr lang="en-US" sz="1100" dirty="0">
                <a:latin typeface="Times New Roman" panose="02020603050405020304" pitchFamily="18" charset="0"/>
                <a:cs typeface="Times New Roman" panose="02020603050405020304" pitchFamily="18" charset="0"/>
              </a:rPr>
              <a:t>Doctor can check the patients and prescribe prescriptions on the webpage which will appear.</a:t>
            </a:r>
          </a:p>
          <a:p>
            <a:endParaRPr lang="en-US"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-Settings: - </a:t>
            </a:r>
            <a:r>
              <a:rPr lang="en-US" sz="1100" dirty="0">
                <a:latin typeface="Times New Roman" panose="02020603050405020304" pitchFamily="18" charset="0"/>
                <a:cs typeface="Times New Roman" panose="02020603050405020304" pitchFamily="18" charset="0"/>
              </a:rPr>
              <a:t>This will display the webpage, where doctor can change the password. It is same as patient Settings Page.</a:t>
            </a:r>
          </a:p>
          <a:p>
            <a:endParaRPr lang="en-US"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-Sign Out: -</a:t>
            </a:r>
            <a:r>
              <a:rPr lang="en-US" sz="1100" dirty="0">
                <a:latin typeface="Times New Roman" panose="02020603050405020304" pitchFamily="18" charset="0"/>
                <a:cs typeface="Times New Roman" panose="02020603050405020304" pitchFamily="18" charset="0"/>
              </a:rPr>
              <a:t> Signing Out from the portal</a:t>
            </a:r>
            <a:endParaRPr lang="en-IN" sz="1100" b="1"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92D6DDB-7B19-0448-68E1-07ECF2DDF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409" y="288495"/>
            <a:ext cx="3190966" cy="6144482"/>
          </a:xfrm>
          <a:prstGeom prst="rect">
            <a:avLst/>
          </a:prstGeom>
        </p:spPr>
      </p:pic>
      <p:sp>
        <p:nvSpPr>
          <p:cNvPr id="2" name="Slide Number Placeholder 1">
            <a:extLst>
              <a:ext uri="{FF2B5EF4-FFF2-40B4-BE49-F238E27FC236}">
                <a16:creationId xmlns:a16="http://schemas.microsoft.com/office/drawing/2014/main" id="{7269E70F-8BDF-7E58-9866-89AEC71BFE3D}"/>
              </a:ext>
            </a:extLst>
          </p:cNvPr>
          <p:cNvSpPr>
            <a:spLocks noGrp="1"/>
          </p:cNvSpPr>
          <p:nvPr>
            <p:ph type="sldNum" sz="quarter" idx="12"/>
          </p:nvPr>
        </p:nvSpPr>
        <p:spPr>
          <a:xfrm>
            <a:off x="11312092" y="6367933"/>
            <a:ext cx="683339" cy="365125"/>
          </a:xfrm>
        </p:spPr>
        <p:txBody>
          <a:bodyPr/>
          <a:lstStyle/>
          <a:p>
            <a:fld id="{D0DAED26-0298-468F-86C5-CE4CE25C0C8B}" type="slidenum">
              <a:rPr lang="en-US" sz="1100" dirty="0" smtClean="0">
                <a:solidFill>
                  <a:schemeClr val="bg1"/>
                </a:solidFill>
              </a:rPr>
              <a:t>22</a:t>
            </a:fld>
            <a:endParaRPr lang="en-US" dirty="0">
              <a:solidFill>
                <a:schemeClr val="bg1"/>
              </a:solidFill>
            </a:endParaRPr>
          </a:p>
        </p:txBody>
      </p:sp>
    </p:spTree>
    <p:extLst>
      <p:ext uri="{BB962C8B-B14F-4D97-AF65-F5344CB8AC3E}">
        <p14:creationId xmlns:p14="http://schemas.microsoft.com/office/powerpoint/2010/main" val="913615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E1EA52-7150-C98C-B0F5-A07152F3B8E5}"/>
              </a:ext>
            </a:extLst>
          </p:cNvPr>
          <p:cNvSpPr>
            <a:spLocks noGrp="1"/>
          </p:cNvSpPr>
          <p:nvPr>
            <p:ph idx="1"/>
          </p:nvPr>
        </p:nvSpPr>
        <p:spPr>
          <a:xfrm>
            <a:off x="704850" y="438150"/>
            <a:ext cx="11049000" cy="6115050"/>
          </a:xfrm>
        </p:spPr>
        <p:txBody>
          <a:bodyPr vert="horz" lIns="91440" tIns="45720" rIns="91440" bIns="45720" rtlCol="0" anchor="t">
            <a:normAutofit/>
          </a:bodyPr>
          <a:lstStyle/>
          <a:p>
            <a:pPr marL="0" indent="0">
              <a:buNone/>
            </a:pPr>
            <a:r>
              <a:rPr lang="en-US" sz="1600" b="1" u="sng" dirty="0">
                <a:solidFill>
                  <a:schemeClr val="tx2"/>
                </a:solidFill>
                <a:latin typeface="Times New Roman"/>
                <a:cs typeface="Times New Roman"/>
              </a:rPr>
              <a:t>Appointments</a:t>
            </a:r>
            <a:endParaRPr lang="en-US" sz="1600" b="1" u="sng" dirty="0">
              <a:solidFill>
                <a:schemeClr val="tx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F823B9C-40B5-FDBA-E642-9CBB70E92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112" y="1085850"/>
            <a:ext cx="8421275" cy="4029303"/>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0933B2E5-69EF-0808-AABD-FAC48C590A66}"/>
              </a:ext>
            </a:extLst>
          </p:cNvPr>
          <p:cNvSpPr txBox="1"/>
          <p:nvPr/>
        </p:nvSpPr>
        <p:spPr>
          <a:xfrm>
            <a:off x="1323975" y="5762853"/>
            <a:ext cx="9810750" cy="430887"/>
          </a:xfrm>
          <a:prstGeom prst="rect">
            <a:avLst/>
          </a:prstGeom>
          <a:noFill/>
        </p:spPr>
        <p:txBody>
          <a:bodyPr wrap="square">
            <a:spAutoFit/>
          </a:bodyPr>
          <a:lstStyle/>
          <a:p>
            <a:r>
              <a:rPr lang="en-US" sz="1100" dirty="0">
                <a:latin typeface="Times New Roman" panose="02020603050405020304" pitchFamily="18" charset="0"/>
                <a:cs typeface="Times New Roman" panose="02020603050405020304" pitchFamily="18" charset="0"/>
              </a:rPr>
              <a:t>The appointments requested for a particular doctor will be visible on this page, and he can either accept them or reject them. He will be able to see the patient's report on the next page after clicking on Diagnose, which will be reflected in the patient's medical history and diagnosis portal. </a:t>
            </a:r>
            <a:endParaRPr lang="en-IN" sz="11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4311EB6-EA15-9F85-54B4-6892DF3BBEE8}"/>
              </a:ext>
            </a:extLst>
          </p:cNvPr>
          <p:cNvSpPr>
            <a:spLocks noGrp="1"/>
          </p:cNvSpPr>
          <p:nvPr>
            <p:ph type="sldNum" sz="quarter" idx="12"/>
          </p:nvPr>
        </p:nvSpPr>
        <p:spPr>
          <a:xfrm>
            <a:off x="11130663" y="6277219"/>
            <a:ext cx="683339" cy="365125"/>
          </a:xfrm>
        </p:spPr>
        <p:txBody>
          <a:bodyPr/>
          <a:lstStyle/>
          <a:p>
            <a:fld id="{D0DAED26-0298-468F-86C5-CE4CE25C0C8B}" type="slidenum">
              <a:rPr lang="en-US" sz="1100" dirty="0" smtClean="0">
                <a:solidFill>
                  <a:schemeClr val="bg1"/>
                </a:solidFill>
              </a:rPr>
              <a:t>23</a:t>
            </a:fld>
            <a:endParaRPr lang="en-US" sz="1100" dirty="0">
              <a:solidFill>
                <a:schemeClr val="bg1"/>
              </a:solidFill>
            </a:endParaRPr>
          </a:p>
        </p:txBody>
      </p:sp>
    </p:spTree>
    <p:extLst>
      <p:ext uri="{BB962C8B-B14F-4D97-AF65-F5344CB8AC3E}">
        <p14:creationId xmlns:p14="http://schemas.microsoft.com/office/powerpoint/2010/main" val="229959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2B3D6-B384-D4EF-B4E9-3083B455F886}"/>
              </a:ext>
            </a:extLst>
          </p:cNvPr>
          <p:cNvSpPr>
            <a:spLocks noGrp="1"/>
          </p:cNvSpPr>
          <p:nvPr>
            <p:ph idx="1"/>
          </p:nvPr>
        </p:nvSpPr>
        <p:spPr>
          <a:xfrm>
            <a:off x="838200" y="323850"/>
            <a:ext cx="10515600" cy="5853113"/>
          </a:xfrm>
        </p:spPr>
        <p:txBody>
          <a:bodyPr vert="horz" lIns="91440" tIns="45720" rIns="91440" bIns="45720" rtlCol="0" anchor="t">
            <a:normAutofit/>
          </a:bodyPr>
          <a:lstStyle/>
          <a:p>
            <a:pPr marL="0" indent="0">
              <a:buNone/>
            </a:pPr>
            <a:r>
              <a:rPr lang="en-IN" sz="1600" b="1" u="sng" dirty="0">
                <a:solidFill>
                  <a:schemeClr val="tx2"/>
                </a:solidFill>
                <a:latin typeface="Times New Roman"/>
                <a:cs typeface="Times New Roman"/>
              </a:rPr>
              <a:t>Signing In as an Admin.</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FA6D342-53B3-58A1-C138-3E6AB481A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362" y="1090286"/>
            <a:ext cx="9145276" cy="467742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Slide Number Placeholder 1">
            <a:extLst>
              <a:ext uri="{FF2B5EF4-FFF2-40B4-BE49-F238E27FC236}">
                <a16:creationId xmlns:a16="http://schemas.microsoft.com/office/drawing/2014/main" id="{FA1EA4AE-BB6F-781C-F9DB-5C1173E231F1}"/>
              </a:ext>
            </a:extLst>
          </p:cNvPr>
          <p:cNvSpPr>
            <a:spLocks noGrp="1"/>
          </p:cNvSpPr>
          <p:nvPr>
            <p:ph type="sldNum" sz="quarter" idx="12"/>
          </p:nvPr>
        </p:nvSpPr>
        <p:spPr>
          <a:xfrm>
            <a:off x="11121592" y="6240933"/>
            <a:ext cx="683339" cy="365125"/>
          </a:xfrm>
        </p:spPr>
        <p:txBody>
          <a:bodyPr/>
          <a:lstStyle/>
          <a:p>
            <a:fld id="{D0DAED26-0298-468F-86C5-CE4CE25C0C8B}" type="slidenum">
              <a:rPr lang="en-US" sz="1100" dirty="0" smtClean="0">
                <a:solidFill>
                  <a:schemeClr val="bg1"/>
                </a:solidFill>
              </a:rPr>
              <a:t>24</a:t>
            </a:fld>
            <a:endParaRPr lang="en-US" sz="1100" dirty="0">
              <a:solidFill>
                <a:schemeClr val="bg1"/>
              </a:solidFill>
            </a:endParaRPr>
          </a:p>
        </p:txBody>
      </p:sp>
    </p:spTree>
    <p:extLst>
      <p:ext uri="{BB962C8B-B14F-4D97-AF65-F5344CB8AC3E}">
        <p14:creationId xmlns:p14="http://schemas.microsoft.com/office/powerpoint/2010/main" val="1142779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1B2128-989A-980F-3FB8-F0F1BD49995B}"/>
              </a:ext>
            </a:extLst>
          </p:cNvPr>
          <p:cNvSpPr>
            <a:spLocks noGrp="1"/>
          </p:cNvSpPr>
          <p:nvPr>
            <p:ph idx="1"/>
          </p:nvPr>
        </p:nvSpPr>
        <p:spPr>
          <a:xfrm>
            <a:off x="838200" y="247650"/>
            <a:ext cx="10515600" cy="5929313"/>
          </a:xfrm>
        </p:spPr>
        <p:txBody>
          <a:bodyPr vert="horz" lIns="91440" tIns="45720" rIns="91440" bIns="45720" rtlCol="0" anchor="t">
            <a:normAutofit/>
          </a:bodyPr>
          <a:lstStyle/>
          <a:p>
            <a:r>
              <a:rPr lang="en-US" sz="1100" dirty="0">
                <a:latin typeface="Times New Roman" panose="02020603050405020304" pitchFamily="18" charset="0"/>
                <a:cs typeface="Times New Roman" panose="02020603050405020304" pitchFamily="18" charset="0"/>
              </a:rPr>
              <a:t>Admin has access to the database and is responsible for removing doctors and patients from it.</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Once an entry is deleted, all the information regarding that particular person will be removed, and he will no longer </a:t>
            </a:r>
          </a:p>
          <a:p>
            <a:pPr marL="0" indent="0">
              <a:buNone/>
            </a:pPr>
            <a:r>
              <a:rPr lang="en-US" sz="1100" dirty="0">
                <a:latin typeface="Times New Roman"/>
                <a:cs typeface="Times New Roman"/>
              </a:rPr>
              <a:t>          be part of the system, which means he cannot sign in.</a:t>
            </a:r>
          </a:p>
          <a:p>
            <a:r>
              <a:rPr lang="en-US" sz="1100" dirty="0">
                <a:latin typeface="Times New Roman" panose="02020603050405020304" pitchFamily="18" charset="0"/>
                <a:cs typeface="Times New Roman" panose="02020603050405020304" pitchFamily="18" charset="0"/>
              </a:rPr>
              <a:t>Along with this the admin is also responsible for updating the dues for a patient which shall be reflected </a:t>
            </a:r>
          </a:p>
          <a:p>
            <a:pPr marL="0" indent="0">
              <a:buNone/>
            </a:pPr>
            <a:r>
              <a:rPr lang="en-US" sz="1100" dirty="0">
                <a:latin typeface="Times New Roman"/>
                <a:cs typeface="Times New Roman"/>
              </a:rPr>
              <a:t>          in patient portal.</a:t>
            </a:r>
            <a:endParaRPr lang="en-IN" sz="1100" dirty="0">
              <a:latin typeface="Times New Roman"/>
              <a:cs typeface="Times New Roman"/>
            </a:endParaRPr>
          </a:p>
          <a:p>
            <a:pPr marL="0" indent="0">
              <a:buNone/>
            </a:pPr>
            <a:endParaRPr lang="en-US" sz="11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F07FCCC-4F40-6FD5-2D77-CBDACABD9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1120" y="108857"/>
            <a:ext cx="3356961" cy="5936375"/>
          </a:xfrm>
          <a:prstGeom prst="rect">
            <a:avLst/>
          </a:prstGeom>
        </p:spPr>
      </p:pic>
      <p:sp>
        <p:nvSpPr>
          <p:cNvPr id="2" name="Slide Number Placeholder 1">
            <a:extLst>
              <a:ext uri="{FF2B5EF4-FFF2-40B4-BE49-F238E27FC236}">
                <a16:creationId xmlns:a16="http://schemas.microsoft.com/office/drawing/2014/main" id="{469DB8A2-D427-B859-6845-D9388001F865}"/>
              </a:ext>
            </a:extLst>
          </p:cNvPr>
          <p:cNvSpPr>
            <a:spLocks noGrp="1"/>
          </p:cNvSpPr>
          <p:nvPr>
            <p:ph type="sldNum" sz="quarter" idx="12"/>
          </p:nvPr>
        </p:nvSpPr>
        <p:spPr>
          <a:xfrm>
            <a:off x="11176020" y="6313505"/>
            <a:ext cx="683339" cy="365125"/>
          </a:xfrm>
        </p:spPr>
        <p:txBody>
          <a:bodyPr/>
          <a:lstStyle/>
          <a:p>
            <a:fld id="{D0DAED26-0298-468F-86C5-CE4CE25C0C8B}" type="slidenum">
              <a:rPr lang="en-US" sz="1100" dirty="0" smtClean="0">
                <a:solidFill>
                  <a:schemeClr val="bg1"/>
                </a:solidFill>
              </a:rPr>
              <a:t>25</a:t>
            </a:fld>
            <a:endParaRPr lang="en-US" sz="1100" dirty="0">
              <a:solidFill>
                <a:schemeClr val="bg1"/>
              </a:solidFill>
            </a:endParaRPr>
          </a:p>
        </p:txBody>
      </p:sp>
    </p:spTree>
    <p:extLst>
      <p:ext uri="{BB962C8B-B14F-4D97-AF65-F5344CB8AC3E}">
        <p14:creationId xmlns:p14="http://schemas.microsoft.com/office/powerpoint/2010/main" val="496276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C794-2308-150F-BBE6-F9ADA89EA2BE}"/>
              </a:ext>
            </a:extLst>
          </p:cNvPr>
          <p:cNvSpPr>
            <a:spLocks noGrp="1"/>
          </p:cNvSpPr>
          <p:nvPr>
            <p:ph type="title"/>
          </p:nvPr>
        </p:nvSpPr>
        <p:spPr/>
        <p:txBody>
          <a:bodyPr>
            <a:normAutofit/>
          </a:bodyPr>
          <a:lstStyle/>
          <a:p>
            <a:r>
              <a:rPr lang="en-US" sz="1600" u="sng" dirty="0">
                <a:solidFill>
                  <a:schemeClr val="tx2"/>
                </a:solidFill>
                <a:latin typeface="Times New Roman"/>
                <a:cs typeface="Times New Roman"/>
              </a:rPr>
              <a:t>Future Implementations</a:t>
            </a:r>
          </a:p>
        </p:txBody>
      </p:sp>
      <p:sp>
        <p:nvSpPr>
          <p:cNvPr id="3" name="Content Placeholder 2">
            <a:extLst>
              <a:ext uri="{FF2B5EF4-FFF2-40B4-BE49-F238E27FC236}">
                <a16:creationId xmlns:a16="http://schemas.microsoft.com/office/drawing/2014/main" id="{E1CF7959-E826-20F1-073A-13345CAAE554}"/>
              </a:ext>
            </a:extLst>
          </p:cNvPr>
          <p:cNvSpPr>
            <a:spLocks noGrp="1"/>
          </p:cNvSpPr>
          <p:nvPr>
            <p:ph idx="1"/>
          </p:nvPr>
        </p:nvSpPr>
        <p:spPr>
          <a:xfrm>
            <a:off x="386571" y="1478800"/>
            <a:ext cx="8887431" cy="4552536"/>
          </a:xfrm>
        </p:spPr>
        <p:txBody>
          <a:bodyPr vert="horz" lIns="91440" tIns="45720" rIns="91440" bIns="45720" rtlCol="0" anchor="t">
            <a:normAutofit/>
          </a:bodyPr>
          <a:lstStyle/>
          <a:p>
            <a:pPr marL="0" indent="0">
              <a:buNone/>
            </a:pPr>
            <a:r>
              <a:rPr lang="en-US" sz="1100" dirty="0">
                <a:latin typeface="Times New Roman"/>
                <a:cs typeface="Times New Roman"/>
              </a:rPr>
              <a:t>            1. Provide an online pharmacy service:</a:t>
            </a:r>
          </a:p>
          <a:p>
            <a:pPr marL="0" indent="0">
              <a:buNone/>
            </a:pPr>
            <a:r>
              <a:rPr lang="en-US" sz="1100" dirty="0">
                <a:latin typeface="Times New Roman"/>
                <a:cs typeface="Times New Roman"/>
              </a:rPr>
              <a:t>            2. Provide online payment service</a:t>
            </a:r>
          </a:p>
          <a:p>
            <a:pPr marL="0" indent="0">
              <a:buNone/>
            </a:pPr>
            <a:r>
              <a:rPr lang="en-US" sz="1100" dirty="0">
                <a:latin typeface="Times New Roman"/>
                <a:cs typeface="Times New Roman"/>
              </a:rPr>
              <a:t>            3. Ward allocations</a:t>
            </a:r>
          </a:p>
          <a:p>
            <a:pPr marL="0" indent="0">
              <a:buNone/>
            </a:pPr>
            <a:r>
              <a:rPr lang="en-US" sz="1100" dirty="0">
                <a:latin typeface="Times New Roman"/>
                <a:cs typeface="Times New Roman"/>
              </a:rPr>
              <a:t>            4. Laboratory Test Booking</a:t>
            </a:r>
          </a:p>
          <a:p>
            <a:pPr marL="0" indent="0">
              <a:buNone/>
            </a:pPr>
            <a:r>
              <a:rPr lang="en-US" sz="1100" dirty="0">
                <a:latin typeface="Times New Roman"/>
                <a:cs typeface="Times New Roman"/>
              </a:rPr>
              <a:t>            5. Blood Bank services</a:t>
            </a:r>
          </a:p>
          <a:p>
            <a:pPr marL="0" indent="0">
              <a:buNone/>
            </a:pPr>
            <a:r>
              <a:rPr lang="en-US" sz="1100" dirty="0">
                <a:latin typeface="Times New Roman"/>
                <a:cs typeface="Times New Roman"/>
              </a:rPr>
              <a:t>            6. Add more departments</a:t>
            </a:r>
          </a:p>
          <a:p>
            <a:pPr marL="0" indent="0">
              <a:buNone/>
            </a:pPr>
            <a:r>
              <a:rPr lang="en-US" sz="1100" dirty="0">
                <a:latin typeface="Times New Roman"/>
                <a:cs typeface="Times New Roman"/>
              </a:rPr>
              <a:t>            7. Maintain Vaccinations Records</a:t>
            </a:r>
          </a:p>
          <a:p>
            <a:pPr marL="0" indent="0">
              <a:buNone/>
            </a:pPr>
            <a:r>
              <a:rPr lang="en-US" sz="1100" dirty="0">
                <a:latin typeface="Times New Roman"/>
                <a:cs typeface="Times New Roman"/>
              </a:rPr>
              <a:t>            8. Option to Sign Up as a Volunteer</a:t>
            </a:r>
          </a:p>
          <a:p>
            <a:pPr marL="0" indent="0">
              <a:buNone/>
            </a:pPr>
            <a:r>
              <a:rPr lang="en-US" sz="1100" dirty="0">
                <a:latin typeface="Times New Roman"/>
                <a:cs typeface="Times New Roman"/>
              </a:rPr>
              <a:t>       </a:t>
            </a:r>
          </a:p>
          <a:p>
            <a:pPr marL="0" indent="0">
              <a:buNone/>
            </a:pPr>
            <a:endParaRPr lang="en-US" sz="1100" dirty="0"/>
          </a:p>
        </p:txBody>
      </p:sp>
      <p:sp>
        <p:nvSpPr>
          <p:cNvPr id="4" name="Slide Number Placeholder 3">
            <a:extLst>
              <a:ext uri="{FF2B5EF4-FFF2-40B4-BE49-F238E27FC236}">
                <a16:creationId xmlns:a16="http://schemas.microsoft.com/office/drawing/2014/main" id="{51061AB8-6CC7-7472-CEAE-BC1A51EBA558}"/>
              </a:ext>
            </a:extLst>
          </p:cNvPr>
          <p:cNvSpPr>
            <a:spLocks noGrp="1"/>
          </p:cNvSpPr>
          <p:nvPr>
            <p:ph type="sldNum" sz="quarter" idx="12"/>
          </p:nvPr>
        </p:nvSpPr>
        <p:spPr>
          <a:xfrm>
            <a:off x="11267689" y="6292020"/>
            <a:ext cx="683339" cy="365125"/>
          </a:xfrm>
        </p:spPr>
        <p:txBody>
          <a:bodyPr/>
          <a:lstStyle/>
          <a:p>
            <a:fld id="{D0DAED26-0298-468F-86C5-CE4CE25C0C8B}" type="slidenum">
              <a:rPr lang="en-US" sz="1100" dirty="0" smtClean="0">
                <a:solidFill>
                  <a:schemeClr val="bg1"/>
                </a:solidFill>
                <a:latin typeface="Times New Roman"/>
                <a:cs typeface="Times New Roman"/>
              </a:rPr>
              <a:t>26</a:t>
            </a:fld>
            <a:endParaRPr lang="en-US" sz="1100" dirty="0">
              <a:solidFill>
                <a:schemeClr val="bg1"/>
              </a:solidFill>
              <a:latin typeface="Times New Roman"/>
              <a:cs typeface="Times New Roman"/>
            </a:endParaRPr>
          </a:p>
        </p:txBody>
      </p:sp>
    </p:spTree>
    <p:extLst>
      <p:ext uri="{BB962C8B-B14F-4D97-AF65-F5344CB8AC3E}">
        <p14:creationId xmlns:p14="http://schemas.microsoft.com/office/powerpoint/2010/main" val="2652720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319E24-80B6-1049-51D5-D75EF4A302DA}"/>
              </a:ext>
            </a:extLst>
          </p:cNvPr>
          <p:cNvSpPr>
            <a:spLocks noGrp="1"/>
          </p:cNvSpPr>
          <p:nvPr>
            <p:ph idx="1"/>
          </p:nvPr>
        </p:nvSpPr>
        <p:spPr/>
        <p:txBody>
          <a:bodyPr vert="horz" lIns="91440" tIns="45720" rIns="91440" bIns="45720" rtlCol="0" anchor="t">
            <a:normAutofit/>
          </a:bodyPr>
          <a:lstStyle/>
          <a:p>
            <a:pPr marL="0" indent="0">
              <a:buNone/>
            </a:pPr>
            <a:endParaRPr lang="en-US" sz="1600" b="1" dirty="0">
              <a:solidFill>
                <a:schemeClr val="tx2"/>
              </a:solidFill>
              <a:latin typeface="Times New Roman"/>
              <a:cs typeface="Times New Roman"/>
            </a:endParaRPr>
          </a:p>
          <a:p>
            <a:pPr marL="0" indent="0">
              <a:buNone/>
            </a:pPr>
            <a:endParaRPr lang="en-US" sz="1600" b="1" dirty="0">
              <a:solidFill>
                <a:schemeClr val="tx2"/>
              </a:solidFill>
              <a:latin typeface="Times New Roman"/>
              <a:cs typeface="Times New Roman"/>
            </a:endParaRPr>
          </a:p>
          <a:p>
            <a:pPr marL="0" indent="0">
              <a:buNone/>
            </a:pPr>
            <a:r>
              <a:rPr lang="en-US" sz="1600" b="1" dirty="0">
                <a:solidFill>
                  <a:schemeClr val="tx2"/>
                </a:solidFill>
                <a:latin typeface="Times New Roman"/>
                <a:cs typeface="Times New Roman"/>
              </a:rPr>
              <a:t>                                                                                  </a:t>
            </a:r>
          </a:p>
          <a:p>
            <a:pPr marL="0" indent="0">
              <a:buNone/>
            </a:pPr>
            <a:r>
              <a:rPr lang="en-US" sz="1600" b="1" dirty="0">
                <a:solidFill>
                  <a:schemeClr val="tx2"/>
                </a:solidFill>
                <a:latin typeface="Times New Roman"/>
                <a:cs typeface="Times New Roman"/>
              </a:rPr>
              <a:t>                                                                                     Thank You</a:t>
            </a:r>
          </a:p>
        </p:txBody>
      </p:sp>
      <p:sp>
        <p:nvSpPr>
          <p:cNvPr id="4" name="Slide Number Placeholder 3">
            <a:extLst>
              <a:ext uri="{FF2B5EF4-FFF2-40B4-BE49-F238E27FC236}">
                <a16:creationId xmlns:a16="http://schemas.microsoft.com/office/drawing/2014/main" id="{5D0A2553-96CB-81B9-5A40-EE831AE22D4F}"/>
              </a:ext>
            </a:extLst>
          </p:cNvPr>
          <p:cNvSpPr>
            <a:spLocks noGrp="1"/>
          </p:cNvSpPr>
          <p:nvPr>
            <p:ph type="sldNum" sz="quarter" idx="12"/>
          </p:nvPr>
        </p:nvSpPr>
        <p:spPr>
          <a:xfrm>
            <a:off x="11347900" y="6402309"/>
            <a:ext cx="573050" cy="234784"/>
          </a:xfrm>
        </p:spPr>
        <p:txBody>
          <a:bodyPr/>
          <a:lstStyle/>
          <a:p>
            <a:fld id="{D0DAED26-0298-468F-86C5-CE4CE25C0C8B}" type="slidenum">
              <a:rPr lang="en-US" sz="1100" dirty="0" smtClean="0">
                <a:solidFill>
                  <a:schemeClr val="bg1"/>
                </a:solidFill>
                <a:latin typeface="Times New Roman"/>
                <a:cs typeface="Times New Roman"/>
              </a:rPr>
              <a:t>27</a:t>
            </a:fld>
            <a:endParaRPr lang="en-US" sz="1100" dirty="0">
              <a:solidFill>
                <a:schemeClr val="bg1"/>
              </a:solidFill>
              <a:latin typeface="Times New Roman"/>
              <a:cs typeface="Times New Roman"/>
            </a:endParaRPr>
          </a:p>
        </p:txBody>
      </p:sp>
    </p:spTree>
    <p:extLst>
      <p:ext uri="{BB962C8B-B14F-4D97-AF65-F5344CB8AC3E}">
        <p14:creationId xmlns:p14="http://schemas.microsoft.com/office/powerpoint/2010/main" val="425086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B1C-2F16-BF2B-D615-97CC80DDEA90}"/>
              </a:ext>
            </a:extLst>
          </p:cNvPr>
          <p:cNvSpPr>
            <a:spLocks noGrp="1"/>
          </p:cNvSpPr>
          <p:nvPr>
            <p:ph idx="1"/>
          </p:nvPr>
        </p:nvSpPr>
        <p:spPr>
          <a:xfrm>
            <a:off x="390524" y="66675"/>
            <a:ext cx="11020425" cy="6667500"/>
          </a:xfrm>
        </p:spPr>
        <p:txBody>
          <a:bodyPr vert="horz" lIns="91440" tIns="45720" rIns="91440" bIns="45720" rtlCol="0" anchor="t">
            <a:noAutofit/>
          </a:bodyPr>
          <a:lstStyle/>
          <a:p>
            <a:pPr marL="0" indent="0">
              <a:buNone/>
            </a:pPr>
            <a:r>
              <a:rPr lang="en-US" sz="1100" dirty="0">
                <a:latin typeface="Times New Roman"/>
                <a:cs typeface="Times New Roman"/>
              </a:rPr>
              <a:t>5. Data consistency</a:t>
            </a:r>
            <a:endParaRPr lang="en-US" dirty="0">
              <a:latin typeface="Times New Roman"/>
              <a:cs typeface="Times New Roman"/>
            </a:endParaRPr>
          </a:p>
          <a:p>
            <a:pPr marL="0" indent="0">
              <a:buNone/>
            </a:pPr>
            <a:r>
              <a:rPr lang="en-US" sz="1100" dirty="0">
                <a:latin typeface="Times New Roman"/>
                <a:cs typeface="Times New Roman"/>
              </a:rPr>
              <a:t>6. Easy to handle </a:t>
            </a:r>
            <a:endParaRPr lang="en-US" sz="1100" dirty="0">
              <a:latin typeface="Times New Roman" panose="02020603050405020304" pitchFamily="18" charset="0"/>
              <a:cs typeface="Times New Roman" panose="02020603050405020304" pitchFamily="18" charset="0"/>
            </a:endParaRPr>
          </a:p>
          <a:p>
            <a:pPr marL="0" indent="0">
              <a:buNone/>
            </a:pPr>
            <a:r>
              <a:rPr lang="en-US" sz="1100" dirty="0">
                <a:latin typeface="Times New Roman" panose="02020603050405020304" pitchFamily="18" charset="0"/>
                <a:cs typeface="Times New Roman" panose="02020603050405020304" pitchFamily="18" charset="0"/>
              </a:rPr>
              <a:t>7. Easy data updating </a:t>
            </a:r>
          </a:p>
          <a:p>
            <a:pPr marL="0" indent="0">
              <a:buNone/>
            </a:pPr>
            <a:r>
              <a:rPr lang="en-US" sz="1100" dirty="0">
                <a:latin typeface="Times New Roman" panose="02020603050405020304" pitchFamily="18" charset="0"/>
                <a:cs typeface="Times New Roman" panose="02020603050405020304" pitchFamily="18" charset="0"/>
              </a:rPr>
              <a:t>8. Easy record keeping</a:t>
            </a:r>
          </a:p>
          <a:p>
            <a:pPr marL="0" indent="0">
              <a:buNone/>
            </a:pPr>
            <a:r>
              <a:rPr lang="en-US" sz="1100" dirty="0">
                <a:latin typeface="Times New Roman"/>
                <a:cs typeface="Times New Roman"/>
              </a:rPr>
              <a:t>9. Backup data can be easily generated</a:t>
            </a:r>
            <a:endParaRPr lang="en-US" sz="1100" b="1" u="sng" dirty="0">
              <a:latin typeface="Times New Roman" panose="02020603050405020304" pitchFamily="18" charset="0"/>
              <a:cs typeface="Times New Roman" panose="02020603050405020304" pitchFamily="18" charset="0"/>
            </a:endParaRPr>
          </a:p>
          <a:p>
            <a:pPr marL="0" indent="0">
              <a:buNone/>
            </a:pPr>
            <a:r>
              <a:rPr lang="en-US" sz="1100" b="1" u="sng" dirty="0">
                <a:latin typeface="Times New Roman"/>
                <a:cs typeface="Times New Roman"/>
              </a:rPr>
              <a:t>System Requirement Specification </a:t>
            </a:r>
            <a:endParaRPr lang="en-US" sz="1100" b="1" u="sng" dirty="0">
              <a:latin typeface="Times New Roman" panose="02020603050405020304" pitchFamily="18" charset="0"/>
              <a:cs typeface="Times New Roman" panose="02020603050405020304" pitchFamily="18" charset="0"/>
            </a:endParaRPr>
          </a:p>
          <a:p>
            <a:pPr marL="400050" lvl="1">
              <a:buNone/>
            </a:pPr>
            <a:r>
              <a:rPr lang="en-US" sz="1100" b="1" dirty="0">
                <a:latin typeface="Times New Roman"/>
                <a:cs typeface="Times New Roman"/>
              </a:rPr>
              <a:t>Functional System Requirement </a:t>
            </a:r>
            <a:endParaRPr lang="en-US" sz="1100" b="1">
              <a:latin typeface="Times New Roman" panose="02020603050405020304" pitchFamily="18" charset="0"/>
              <a:cs typeface="Times New Roman" panose="02020603050405020304" pitchFamily="18" charset="0"/>
            </a:endParaRPr>
          </a:p>
          <a:p>
            <a:pPr marL="400050" lvl="1">
              <a:buNone/>
            </a:pPr>
            <a:r>
              <a:rPr lang="en-US" sz="1100" dirty="0">
                <a:latin typeface="Times New Roman"/>
                <a:cs typeface="Times New Roman"/>
              </a:rPr>
              <a:t>This section gives a functional requirement that applies to the HMS.</a:t>
            </a:r>
          </a:p>
          <a:p>
            <a:pPr marL="400050" lvl="1">
              <a:buNone/>
            </a:pPr>
            <a:r>
              <a:rPr lang="en-US" sz="1100" dirty="0">
                <a:latin typeface="Times New Roman"/>
                <a:cs typeface="Times New Roman"/>
              </a:rPr>
              <a:t>These are sub-modules in this phase.</a:t>
            </a:r>
          </a:p>
          <a:p>
            <a:pPr marL="400050" lvl="1">
              <a:buNone/>
            </a:pPr>
            <a:r>
              <a:rPr lang="en-US" sz="1100" dirty="0">
                <a:latin typeface="Times New Roman"/>
                <a:cs typeface="Times New Roman"/>
              </a:rPr>
              <a:t> ● User Module</a:t>
            </a:r>
          </a:p>
          <a:p>
            <a:pPr marL="400050" lvl="1">
              <a:buNone/>
            </a:pPr>
            <a:r>
              <a:rPr lang="en-US" sz="1100" dirty="0">
                <a:latin typeface="Times New Roman"/>
                <a:cs typeface="Times New Roman"/>
              </a:rPr>
              <a:t> ● Doctor Module</a:t>
            </a:r>
          </a:p>
          <a:p>
            <a:pPr marL="400050" lvl="1">
              <a:buNone/>
            </a:pPr>
            <a:r>
              <a:rPr lang="en-US" sz="1100" dirty="0">
                <a:latin typeface="Times New Roman"/>
                <a:cs typeface="Times New Roman"/>
              </a:rPr>
              <a:t> ● Admin Module:</a:t>
            </a:r>
            <a:endParaRPr lang="en-US" sz="1100" dirty="0">
              <a:latin typeface="Times New Roman" panose="02020603050405020304" pitchFamily="18" charset="0"/>
              <a:cs typeface="Times New Roman" panose="02020603050405020304" pitchFamily="18" charset="0"/>
            </a:endParaRPr>
          </a:p>
          <a:p>
            <a:pPr marL="400050" lvl="1">
              <a:buNone/>
            </a:pPr>
            <a:r>
              <a:rPr lang="en-US" sz="1100" dirty="0">
                <a:latin typeface="Times New Roman"/>
                <a:cs typeface="Times New Roman"/>
              </a:rPr>
              <a:t>               1. Delete or add Patients</a:t>
            </a:r>
          </a:p>
          <a:p>
            <a:pPr marL="400050" lvl="1">
              <a:buNone/>
            </a:pPr>
            <a:r>
              <a:rPr lang="en-US" sz="1100" dirty="0">
                <a:latin typeface="Times New Roman"/>
                <a:cs typeface="Times New Roman"/>
              </a:rPr>
              <a:t>               2. Delete or add Doctors</a:t>
            </a:r>
          </a:p>
          <a:p>
            <a:pPr marL="400050" lvl="1">
              <a:buNone/>
            </a:pPr>
            <a:r>
              <a:rPr lang="en-US" sz="1100" dirty="0">
                <a:latin typeface="Times New Roman"/>
                <a:cs typeface="Times New Roman"/>
              </a:rPr>
              <a:t>               3. Manage bills and transactions</a:t>
            </a:r>
          </a:p>
          <a:p>
            <a:pPr marL="400050" lvl="1">
              <a:buNone/>
            </a:pPr>
            <a:r>
              <a:rPr lang="en-US" sz="1300" dirty="0">
                <a:latin typeface="Times New Roman"/>
                <a:cs typeface="Times New Roman"/>
              </a:rPr>
              <a:t> </a:t>
            </a:r>
            <a:r>
              <a:rPr lang="en-US" sz="1100" dirty="0">
                <a:latin typeface="Times New Roman"/>
                <a:cs typeface="Times New Roman"/>
              </a:rPr>
              <a:t>● User Module: </a:t>
            </a:r>
            <a:endParaRPr lang="en-US" sz="1100">
              <a:latin typeface="Times New Roman" panose="02020603050405020304" pitchFamily="18" charset="0"/>
              <a:cs typeface="Times New Roman" panose="02020603050405020304" pitchFamily="18" charset="0"/>
            </a:endParaRPr>
          </a:p>
          <a:p>
            <a:pPr marL="800100" lvl="2">
              <a:buNone/>
            </a:pPr>
            <a:r>
              <a:rPr lang="en-US" sz="900" dirty="0">
                <a:latin typeface="Times New Roman"/>
                <a:cs typeface="Times New Roman"/>
              </a:rPr>
              <a:t> </a:t>
            </a:r>
            <a:r>
              <a:rPr lang="en-US" sz="1100" dirty="0">
                <a:latin typeface="Times New Roman"/>
                <a:cs typeface="Times New Roman"/>
              </a:rPr>
              <a:t> 1. View appointment list and status with doctors </a:t>
            </a:r>
            <a:endParaRPr lang="en-US" sz="1100" dirty="0">
              <a:latin typeface="Times New Roman" panose="02020603050405020304" pitchFamily="18" charset="0"/>
              <a:cs typeface="Times New Roman" panose="02020603050405020304" pitchFamily="18" charset="0"/>
            </a:endParaRPr>
          </a:p>
          <a:p>
            <a:pPr marL="800100" lvl="2">
              <a:buNone/>
            </a:pPr>
            <a:r>
              <a:rPr lang="en-US" sz="1100" dirty="0">
                <a:latin typeface="Times New Roman"/>
                <a:cs typeface="Times New Roman"/>
              </a:rPr>
              <a:t>  2. View prescription details </a:t>
            </a:r>
            <a:endParaRPr lang="en-US" sz="1100" dirty="0">
              <a:latin typeface="Times New Roman" panose="02020603050405020304" pitchFamily="18" charset="0"/>
              <a:cs typeface="Times New Roman" panose="02020603050405020304" pitchFamily="18" charset="0"/>
            </a:endParaRPr>
          </a:p>
          <a:p>
            <a:pPr marL="800100" lvl="2">
              <a:buNone/>
            </a:pPr>
            <a:r>
              <a:rPr lang="en-US" sz="1100" dirty="0">
                <a:latin typeface="Times New Roman"/>
                <a:cs typeface="Times New Roman"/>
              </a:rPr>
              <a:t>  3. View doctor list</a:t>
            </a:r>
          </a:p>
          <a:p>
            <a:pPr marL="800100" lvl="2">
              <a:buNone/>
            </a:pPr>
            <a:r>
              <a:rPr lang="en-US" sz="1100" dirty="0">
                <a:latin typeface="Times New Roman"/>
                <a:cs typeface="Times New Roman"/>
              </a:rPr>
              <a:t>  4. Manage own profile </a:t>
            </a:r>
            <a:endParaRPr lang="en-US" sz="1100" dirty="0">
              <a:latin typeface="Times New Roman" panose="02020603050405020304" pitchFamily="18" charset="0"/>
              <a:cs typeface="Times New Roman" panose="02020603050405020304" pitchFamily="18" charset="0"/>
            </a:endParaRPr>
          </a:p>
          <a:p>
            <a:pPr marL="800100" lvl="2">
              <a:buNone/>
            </a:pPr>
            <a:r>
              <a:rPr lang="en-US" sz="1100" dirty="0">
                <a:latin typeface="Times New Roman"/>
                <a:cs typeface="Times New Roman"/>
              </a:rPr>
              <a:t>  5. View Diagnosis history</a:t>
            </a:r>
          </a:p>
          <a:p>
            <a:pPr marL="400050" lvl="1">
              <a:buNone/>
            </a:pPr>
            <a:endParaRPr lang="en-US" sz="11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67A9BB9-9950-B220-020D-507D9BDE54AA}"/>
              </a:ext>
            </a:extLst>
          </p:cNvPr>
          <p:cNvSpPr>
            <a:spLocks noGrp="1"/>
          </p:cNvSpPr>
          <p:nvPr>
            <p:ph type="sldNum" sz="quarter" idx="12"/>
          </p:nvPr>
        </p:nvSpPr>
        <p:spPr>
          <a:xfrm>
            <a:off x="11257663" y="6367933"/>
            <a:ext cx="683339" cy="365125"/>
          </a:xfrm>
        </p:spPr>
        <p:txBody>
          <a:bodyPr/>
          <a:lstStyle/>
          <a:p>
            <a:fld id="{D0DAED26-0298-468F-86C5-CE4CE25C0C8B}" type="slidenum">
              <a:rPr lang="en-US" sz="1100" dirty="0" smtClean="0">
                <a:solidFill>
                  <a:schemeClr val="bg1"/>
                </a:solidFill>
              </a:rPr>
              <a:t>3</a:t>
            </a:fld>
            <a:endParaRPr lang="en-US" sz="1100">
              <a:solidFill>
                <a:schemeClr val="bg1"/>
              </a:solidFill>
            </a:endParaRPr>
          </a:p>
        </p:txBody>
      </p:sp>
    </p:spTree>
    <p:extLst>
      <p:ext uri="{BB962C8B-B14F-4D97-AF65-F5344CB8AC3E}">
        <p14:creationId xmlns:p14="http://schemas.microsoft.com/office/powerpoint/2010/main" val="65394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B1C-2F16-BF2B-D615-97CC80DDEA90}"/>
              </a:ext>
            </a:extLst>
          </p:cNvPr>
          <p:cNvSpPr>
            <a:spLocks noGrp="1"/>
          </p:cNvSpPr>
          <p:nvPr>
            <p:ph idx="1"/>
          </p:nvPr>
        </p:nvSpPr>
        <p:spPr>
          <a:xfrm>
            <a:off x="390524" y="66675"/>
            <a:ext cx="11020425" cy="6667500"/>
          </a:xfrm>
        </p:spPr>
        <p:txBody>
          <a:bodyPr vert="horz" lIns="91440" tIns="45720" rIns="91440" bIns="45720" rtlCol="0" anchor="t">
            <a:noAutofit/>
          </a:bodyPr>
          <a:lstStyle/>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r>
              <a:rPr lang="en-US" sz="1100" dirty="0">
                <a:latin typeface="Times New Roman" panose="02020603050405020304" pitchFamily="18" charset="0"/>
                <a:cs typeface="Times New Roman" panose="02020603050405020304" pitchFamily="18" charset="0"/>
              </a:rPr>
              <a:t>● Doctor Module</a:t>
            </a:r>
          </a:p>
          <a:p>
            <a:pPr marL="400050" lvl="1">
              <a:buNone/>
            </a:pPr>
            <a:r>
              <a:rPr lang="en-US" sz="900" dirty="0">
                <a:latin typeface="Times New Roman"/>
                <a:cs typeface="Times New Roman"/>
              </a:rPr>
              <a:t>  </a:t>
            </a:r>
            <a:r>
              <a:rPr lang="en-US" sz="1100" dirty="0">
                <a:latin typeface="Times New Roman"/>
                <a:cs typeface="Times New Roman"/>
              </a:rPr>
              <a:t>1. Manage patients. account opening and updating</a:t>
            </a:r>
          </a:p>
          <a:p>
            <a:pPr marL="400050" lvl="1">
              <a:buNone/>
            </a:pPr>
            <a:r>
              <a:rPr lang="en-US" sz="1100" dirty="0">
                <a:latin typeface="Times New Roman"/>
                <a:cs typeface="Times New Roman"/>
              </a:rPr>
              <a:t>  2. Create, and manage appointments with the patient </a:t>
            </a:r>
            <a:endParaRPr lang="en-US" sz="1100" dirty="0">
              <a:latin typeface="Times New Roman" panose="02020603050405020304" pitchFamily="18" charset="0"/>
              <a:cs typeface="Times New Roman" panose="02020603050405020304" pitchFamily="18" charset="0"/>
            </a:endParaRPr>
          </a:p>
          <a:p>
            <a:pPr marL="400050" lvl="1">
              <a:buNone/>
            </a:pPr>
            <a:r>
              <a:rPr lang="en-US" sz="1100" dirty="0">
                <a:latin typeface="Times New Roman"/>
                <a:cs typeface="Times New Roman"/>
              </a:rPr>
              <a:t>  3. Create a prescription for the patient</a:t>
            </a:r>
          </a:p>
          <a:p>
            <a:pPr marL="400050" lvl="1">
              <a:buNone/>
            </a:pPr>
            <a:r>
              <a:rPr lang="en-US" sz="1100" dirty="0">
                <a:latin typeface="Times New Roman"/>
                <a:cs typeface="Times New Roman"/>
              </a:rPr>
              <a:t>  4. Provide medication for patients </a:t>
            </a:r>
            <a:endParaRPr lang="en-US" sz="1100" dirty="0">
              <a:latin typeface="Times New Roman" panose="02020603050405020304" pitchFamily="18" charset="0"/>
              <a:cs typeface="Times New Roman" panose="02020603050405020304" pitchFamily="18" charset="0"/>
            </a:endParaRPr>
          </a:p>
          <a:p>
            <a:pPr marL="400050" lvl="1">
              <a:buNone/>
            </a:pPr>
            <a:r>
              <a:rPr lang="en-US" sz="1100" dirty="0">
                <a:latin typeface="Times New Roman"/>
                <a:cs typeface="Times New Roman"/>
              </a:rPr>
              <a:t>  5. Manage own profile</a:t>
            </a:r>
          </a:p>
          <a:p>
            <a:pPr marL="400050" lvl="1">
              <a:buNone/>
            </a:pPr>
            <a:r>
              <a:rPr lang="en-US" sz="1100" b="1" dirty="0">
                <a:latin typeface="Times New Roman"/>
                <a:cs typeface="Times New Roman"/>
              </a:rPr>
              <a:t>Non-Functional System Requirements</a:t>
            </a:r>
            <a:r>
              <a:rPr lang="en-US" sz="1100" dirty="0">
                <a:latin typeface="Times New Roman"/>
                <a:cs typeface="Times New Roman"/>
              </a:rPr>
              <a:t>: </a:t>
            </a:r>
            <a:endParaRPr lang="en-US" sz="1100" dirty="0">
              <a:latin typeface="Times New Roman" panose="02020603050405020304" pitchFamily="18" charset="0"/>
              <a:cs typeface="Times New Roman" panose="02020603050405020304" pitchFamily="18" charset="0"/>
            </a:endParaRPr>
          </a:p>
          <a:p>
            <a:pPr marL="400050" lvl="1">
              <a:buNone/>
            </a:pPr>
            <a:endParaRPr lang="en-US" sz="1100" dirty="0">
              <a:latin typeface="Times New Roman" panose="02020603050405020304" pitchFamily="18" charset="0"/>
              <a:cs typeface="Times New Roman" panose="02020603050405020304" pitchFamily="18" charset="0"/>
            </a:endParaRPr>
          </a:p>
          <a:p>
            <a:pPr marL="400050" lvl="1">
              <a:buNone/>
            </a:pPr>
            <a:r>
              <a:rPr lang="en-US" sz="1100" dirty="0">
                <a:latin typeface="Times New Roman"/>
                <a:cs typeface="Times New Roman"/>
              </a:rPr>
              <a:t>1. Performance Requirements :  </a:t>
            </a:r>
          </a:p>
          <a:p>
            <a:pPr marL="400050" lvl="1">
              <a:buNone/>
            </a:pPr>
            <a:r>
              <a:rPr lang="en-US" sz="900" dirty="0">
                <a:latin typeface="Times New Roman"/>
                <a:cs typeface="Times New Roman"/>
              </a:rPr>
              <a:t>          </a:t>
            </a:r>
            <a:r>
              <a:rPr lang="en-US" sz="1100" dirty="0">
                <a:latin typeface="Times New Roman"/>
                <a:cs typeface="Times New Roman"/>
              </a:rPr>
              <a:t>Some Performance requirements identified are listed below: </a:t>
            </a:r>
            <a:endParaRPr lang="en-US" sz="1100" dirty="0">
              <a:latin typeface="Times New Roman" panose="02020603050405020304" pitchFamily="18" charset="0"/>
              <a:cs typeface="Times New Roman" panose="02020603050405020304" pitchFamily="18" charset="0"/>
            </a:endParaRPr>
          </a:p>
          <a:p>
            <a:pPr marL="914400" lvl="2" indent="0">
              <a:buNone/>
            </a:pPr>
            <a:r>
              <a:rPr lang="en-US" sz="1100" dirty="0">
                <a:latin typeface="Times New Roman"/>
                <a:cs typeface="Times New Roman"/>
              </a:rPr>
              <a:t>1. The database shall be able to accommodate around thousand records to store. </a:t>
            </a:r>
            <a:endParaRPr lang="en-US" sz="1100" dirty="0">
              <a:latin typeface="Times New Roman" panose="02020603050405020304" pitchFamily="18" charset="0"/>
              <a:cs typeface="Times New Roman" panose="02020603050405020304" pitchFamily="18" charset="0"/>
            </a:endParaRPr>
          </a:p>
          <a:p>
            <a:pPr marL="914400" lvl="2" indent="0">
              <a:buNone/>
            </a:pPr>
            <a:r>
              <a:rPr lang="en-US" sz="1100" dirty="0">
                <a:latin typeface="Times New Roman"/>
                <a:cs typeface="Times New Roman"/>
              </a:rPr>
              <a:t>2. The software shall support the use of multiple users at a time. </a:t>
            </a:r>
            <a:endParaRPr lang="en-US" sz="1100" dirty="0">
              <a:latin typeface="Times New Roman" panose="02020603050405020304" pitchFamily="18" charset="0"/>
              <a:cs typeface="Times New Roman" panose="02020603050405020304" pitchFamily="18" charset="0"/>
            </a:endParaRPr>
          </a:p>
          <a:p>
            <a:pPr marL="400050" lvl="1">
              <a:buNone/>
            </a:pPr>
            <a:r>
              <a:rPr lang="en-US" sz="1100" dirty="0">
                <a:latin typeface="Times New Roman"/>
                <a:cs typeface="Times New Roman"/>
              </a:rPr>
              <a:t>2. Safety Requirements :</a:t>
            </a:r>
          </a:p>
          <a:p>
            <a:pPr marL="400050" lvl="1">
              <a:buNone/>
            </a:pPr>
            <a:r>
              <a:rPr lang="en-US" sz="1100" dirty="0">
                <a:latin typeface="Times New Roman"/>
                <a:cs typeface="Times New Roman"/>
              </a:rPr>
              <a:t>        The database may get crashed at any certain time due to viruses or operating system failure. Therefore, it is required to take the database Backup. </a:t>
            </a:r>
            <a:endParaRPr lang="en-US" sz="1100" dirty="0">
              <a:latin typeface="Times New Roman" panose="02020603050405020304" pitchFamily="18" charset="0"/>
              <a:cs typeface="Times New Roman" panose="02020603050405020304" pitchFamily="18" charset="0"/>
            </a:endParaRPr>
          </a:p>
          <a:p>
            <a:pPr marL="400050" lvl="1">
              <a:buNone/>
            </a:pPr>
            <a:r>
              <a:rPr lang="en-US" sz="1100" dirty="0">
                <a:latin typeface="Times New Roman"/>
                <a:cs typeface="Times New Roman"/>
              </a:rPr>
              <a:t>3. Security Requirements</a:t>
            </a:r>
          </a:p>
          <a:p>
            <a:pPr marL="400050" lvl="1">
              <a:buNone/>
            </a:pPr>
            <a:r>
              <a:rPr lang="en-US" sz="1100" dirty="0">
                <a:latin typeface="Times New Roman"/>
                <a:cs typeface="Times New Roman"/>
              </a:rPr>
              <a:t>        Some of the factors that are identified to protect the software from accidental or malicious access, use, modification, destruction, or disclosure are described below. Keep a specific log or history of data sets </a:t>
            </a:r>
            <a:endParaRPr lang="en-US" sz="900" dirty="0">
              <a:latin typeface="Times New Roman" panose="02020603050405020304" pitchFamily="18" charset="0"/>
              <a:cs typeface="Times New Roman" panose="02020603050405020304" pitchFamily="18" charset="0"/>
            </a:endParaRPr>
          </a:p>
          <a:p>
            <a:pPr marL="400050" lvl="1">
              <a:buNone/>
            </a:pPr>
            <a:r>
              <a:rPr lang="en-US" sz="900" dirty="0">
                <a:latin typeface="Times New Roman"/>
                <a:cs typeface="Times New Roman"/>
              </a:rPr>
              <a:t>                           </a:t>
            </a:r>
            <a:r>
              <a:rPr lang="en-US" sz="1100" dirty="0">
                <a:latin typeface="Times New Roman"/>
                <a:cs typeface="Times New Roman"/>
              </a:rPr>
              <a:t>1. Assign certain functions to different modules </a:t>
            </a:r>
            <a:endParaRPr lang="en-US" sz="1100" dirty="0">
              <a:latin typeface="Times New Roman" panose="02020603050405020304" pitchFamily="18" charset="0"/>
              <a:cs typeface="Times New Roman" panose="02020603050405020304" pitchFamily="18" charset="0"/>
            </a:endParaRPr>
          </a:p>
          <a:p>
            <a:pPr marL="800100" lvl="2">
              <a:buNone/>
            </a:pPr>
            <a:r>
              <a:rPr lang="en-US" sz="1100" dirty="0">
                <a:latin typeface="Times New Roman"/>
                <a:cs typeface="Times New Roman"/>
              </a:rPr>
              <a:t>         2.Restrict communications between some areas of the program </a:t>
            </a:r>
            <a:endParaRPr lang="en-US" sz="1100" dirty="0">
              <a:latin typeface="Times New Roman" panose="02020603050405020304" pitchFamily="18" charset="0"/>
              <a:cs typeface="Times New Roman" panose="02020603050405020304" pitchFamily="18" charset="0"/>
            </a:endParaRPr>
          </a:p>
          <a:p>
            <a:pPr marL="800100" lvl="2">
              <a:buNone/>
            </a:pPr>
            <a:r>
              <a:rPr lang="en-US" sz="1100" dirty="0">
                <a:latin typeface="Times New Roman"/>
                <a:cs typeface="Times New Roman"/>
              </a:rPr>
              <a:t>         3. Check data integrity for critical variables</a:t>
            </a:r>
          </a:p>
          <a:p>
            <a:pPr marL="800100" lvl="2">
              <a:buNone/>
            </a:pPr>
            <a:r>
              <a:rPr lang="en-US" sz="1100" dirty="0">
                <a:latin typeface="Times New Roman"/>
                <a:cs typeface="Times New Roman"/>
              </a:rPr>
              <a:t>         4. Later version of the software will incorporate encryption </a:t>
            </a:r>
            <a:endParaRPr lang="en-US" sz="1100" dirty="0">
              <a:latin typeface="Times New Roman" panose="02020603050405020304" pitchFamily="18" charset="0"/>
              <a:cs typeface="Times New Roman" panose="02020603050405020304" pitchFamily="18" charset="0"/>
            </a:endParaRPr>
          </a:p>
          <a:p>
            <a:pPr marL="800100" lvl="2">
              <a:buNone/>
            </a:pPr>
            <a:r>
              <a:rPr lang="en-US" sz="1100" dirty="0">
                <a:latin typeface="Times New Roman"/>
                <a:cs typeface="Times New Roman"/>
              </a:rPr>
              <a:t>         5. techniques in the user/license authentication process.</a:t>
            </a:r>
          </a:p>
          <a:p>
            <a:pPr>
              <a:buAutoNum type="arabicPeriod"/>
            </a:pPr>
            <a:endParaRPr lang="en-US" sz="11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02CA229-9ABC-F389-65BA-88B9C063E676}"/>
              </a:ext>
            </a:extLst>
          </p:cNvPr>
          <p:cNvSpPr>
            <a:spLocks noGrp="1"/>
          </p:cNvSpPr>
          <p:nvPr>
            <p:ph type="sldNum" sz="quarter" idx="12"/>
          </p:nvPr>
        </p:nvSpPr>
        <p:spPr>
          <a:xfrm>
            <a:off x="11284877" y="6367933"/>
            <a:ext cx="683339" cy="365125"/>
          </a:xfrm>
        </p:spPr>
        <p:txBody>
          <a:bodyPr/>
          <a:lstStyle/>
          <a:p>
            <a:fld id="{D0DAED26-0298-468F-86C5-CE4CE25C0C8B}" type="slidenum">
              <a:rPr lang="en-US" sz="1100" dirty="0" smtClean="0">
                <a:solidFill>
                  <a:schemeClr val="bg1"/>
                </a:solidFill>
              </a:rPr>
              <a:t>4</a:t>
            </a:fld>
            <a:endParaRPr lang="en-US" sz="1100" dirty="0">
              <a:solidFill>
                <a:schemeClr val="bg1"/>
              </a:solidFill>
            </a:endParaRPr>
          </a:p>
        </p:txBody>
      </p:sp>
    </p:spTree>
    <p:extLst>
      <p:ext uri="{BB962C8B-B14F-4D97-AF65-F5344CB8AC3E}">
        <p14:creationId xmlns:p14="http://schemas.microsoft.com/office/powerpoint/2010/main" val="225323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B1C-2F16-BF2B-D615-97CC80DDEA90}"/>
              </a:ext>
            </a:extLst>
          </p:cNvPr>
          <p:cNvSpPr>
            <a:spLocks noGrp="1"/>
          </p:cNvSpPr>
          <p:nvPr>
            <p:ph idx="1"/>
          </p:nvPr>
        </p:nvSpPr>
        <p:spPr>
          <a:xfrm>
            <a:off x="390524" y="66675"/>
            <a:ext cx="11020425" cy="6667500"/>
          </a:xfrm>
        </p:spPr>
        <p:txBody>
          <a:bodyPr vert="horz" lIns="91440" tIns="45720" rIns="91440" bIns="45720" rtlCol="0" anchor="t">
            <a:noAutofit/>
          </a:bodyPr>
          <a:lstStyle/>
          <a:p>
            <a:pPr marL="0" indent="0">
              <a:buNone/>
            </a:pPr>
            <a:r>
              <a:rPr lang="en-US" sz="1100" b="1" dirty="0">
                <a:latin typeface="Times New Roman" panose="02020603050405020304" pitchFamily="18" charset="0"/>
                <a:cs typeface="Times New Roman" panose="02020603050405020304" pitchFamily="18" charset="0"/>
              </a:rPr>
              <a:t>Hardware Requirements </a:t>
            </a:r>
          </a:p>
          <a:p>
            <a:pPr marL="400050" lvl="1">
              <a:buNone/>
            </a:pPr>
            <a:r>
              <a:rPr lang="en-US" sz="1100" dirty="0">
                <a:latin typeface="Times New Roman"/>
                <a:cs typeface="Times New Roman"/>
              </a:rPr>
              <a:t> ● Processor: Pentium or greater </a:t>
            </a:r>
            <a:endParaRPr lang="en-US" sz="1100" dirty="0">
              <a:latin typeface="Times New Roman" panose="02020603050405020304" pitchFamily="18" charset="0"/>
              <a:cs typeface="Times New Roman" panose="02020603050405020304" pitchFamily="18" charset="0"/>
            </a:endParaRPr>
          </a:p>
          <a:p>
            <a:pPr marL="400050" lvl="1">
              <a:buNone/>
            </a:pPr>
            <a:r>
              <a:rPr lang="en-US" sz="1100" dirty="0">
                <a:latin typeface="Times New Roman"/>
                <a:cs typeface="Times New Roman"/>
              </a:rPr>
              <a:t> ● RAM: 512MB </a:t>
            </a:r>
            <a:endParaRPr lang="en-US" sz="1100" dirty="0">
              <a:latin typeface="Times New Roman" panose="02020603050405020304" pitchFamily="18" charset="0"/>
              <a:cs typeface="Times New Roman" panose="02020603050405020304" pitchFamily="18" charset="0"/>
            </a:endParaRPr>
          </a:p>
          <a:p>
            <a:pPr marL="400050" lvl="1">
              <a:buNone/>
            </a:pPr>
            <a:r>
              <a:rPr lang="en-US" sz="1100" dirty="0">
                <a:latin typeface="Times New Roman"/>
                <a:cs typeface="Times New Roman"/>
              </a:rPr>
              <a:t> ● Hard Disk: Depends on how much data is stored in DATABASE (min 1GB)</a:t>
            </a:r>
          </a:p>
          <a:p>
            <a:pPr marL="400050" lvl="1">
              <a:buNone/>
            </a:pPr>
            <a:r>
              <a:rPr lang="en-US" sz="1100" dirty="0">
                <a:latin typeface="Times New Roman"/>
                <a:cs typeface="Times New Roman"/>
              </a:rPr>
              <a:t> ● Keyboard </a:t>
            </a:r>
            <a:endParaRPr lang="en-US" sz="1100">
              <a:latin typeface="Times New Roman" panose="02020603050405020304" pitchFamily="18" charset="0"/>
              <a:cs typeface="Times New Roman" panose="02020603050405020304" pitchFamily="18" charset="0"/>
            </a:endParaRPr>
          </a:p>
          <a:p>
            <a:pPr marL="400050" lvl="1">
              <a:buNone/>
            </a:pPr>
            <a:r>
              <a:rPr lang="en-US" sz="1100" dirty="0">
                <a:latin typeface="Times New Roman"/>
                <a:cs typeface="Times New Roman"/>
              </a:rPr>
              <a:t> ● Monitor</a:t>
            </a:r>
            <a:r>
              <a:rPr lang="en-US" sz="900" dirty="0">
                <a:latin typeface="Times New Roman"/>
                <a:cs typeface="Times New Roman"/>
              </a:rPr>
              <a:t> </a:t>
            </a:r>
            <a:endParaRPr lang="en-US" sz="900" dirty="0">
              <a:latin typeface="Times New Roman" panose="02020603050405020304" pitchFamily="18" charset="0"/>
              <a:cs typeface="Times New Roman" panose="02020603050405020304" pitchFamily="18" charset="0"/>
            </a:endParaRPr>
          </a:p>
          <a:p>
            <a:pPr marL="0" indent="0">
              <a:buNone/>
            </a:pPr>
            <a:r>
              <a:rPr lang="en-US" sz="1100" b="1" dirty="0">
                <a:latin typeface="Times New Roman" panose="02020603050405020304" pitchFamily="18" charset="0"/>
                <a:cs typeface="Times New Roman" panose="02020603050405020304" pitchFamily="18" charset="0"/>
              </a:rPr>
              <a:t>Software Requirements </a:t>
            </a:r>
          </a:p>
          <a:p>
            <a:pPr marL="400050" lvl="1">
              <a:buNone/>
            </a:pPr>
            <a:r>
              <a:rPr lang="en-US" sz="1100" dirty="0">
                <a:latin typeface="Times New Roman"/>
                <a:cs typeface="Times New Roman"/>
              </a:rPr>
              <a:t> ● OS: Linux </a:t>
            </a:r>
            <a:endParaRPr lang="en-US" sz="1100" dirty="0">
              <a:latin typeface="Times New Roman" panose="02020603050405020304" pitchFamily="18" charset="0"/>
              <a:cs typeface="Times New Roman" panose="02020603050405020304" pitchFamily="18" charset="0"/>
            </a:endParaRPr>
          </a:p>
          <a:p>
            <a:pPr marL="400050" lvl="1">
              <a:buNone/>
            </a:pPr>
            <a:r>
              <a:rPr lang="en-US" sz="1100" dirty="0">
                <a:latin typeface="Times New Roman"/>
                <a:cs typeface="Times New Roman"/>
              </a:rPr>
              <a:t> ● Database: SQL</a:t>
            </a:r>
          </a:p>
          <a:p>
            <a:pPr marL="0" indent="0">
              <a:buNone/>
            </a:pPr>
            <a:r>
              <a:rPr lang="en-US" sz="1100" b="1" dirty="0">
                <a:latin typeface="Times New Roman" panose="02020603050405020304" pitchFamily="18" charset="0"/>
                <a:cs typeface="Times New Roman" panose="02020603050405020304" pitchFamily="18" charset="0"/>
              </a:rPr>
              <a:t>Assumptions</a:t>
            </a:r>
          </a:p>
          <a:p>
            <a:r>
              <a:rPr lang="en-US" sz="1100" dirty="0">
                <a:latin typeface="Times New Roman"/>
                <a:cs typeface="Times New Roman"/>
              </a:rPr>
              <a:t>Offline patients will be taken care separately and there is different system to manage data of the offline patient.</a:t>
            </a:r>
          </a:p>
          <a:p>
            <a:r>
              <a:rPr lang="en-US" sz="1100" dirty="0">
                <a:latin typeface="Times New Roman"/>
                <a:cs typeface="Times New Roman"/>
              </a:rPr>
              <a:t> Offline patient's database will be managed by the staff of the Hospital itself. </a:t>
            </a:r>
            <a:endParaRPr lang="en-US" sz="1100" dirty="0">
              <a:latin typeface="Times New Roman" panose="02020603050405020304" pitchFamily="18" charset="0"/>
              <a:cs typeface="Times New Roman" panose="02020603050405020304" pitchFamily="18" charset="0"/>
            </a:endParaRPr>
          </a:p>
          <a:p>
            <a:r>
              <a:rPr lang="en-US" sz="1100" dirty="0">
                <a:latin typeface="Times New Roman"/>
                <a:cs typeface="Times New Roman"/>
              </a:rPr>
              <a:t> If a patient comes directly to doctor in offline mode i.e. without prior appointment then it is up to the doctor to accept them and it won’t affect the online appointment. </a:t>
            </a:r>
            <a:endParaRPr lang="en-US" sz="1100" dirty="0">
              <a:latin typeface="Times New Roman" panose="02020603050405020304" pitchFamily="18" charset="0"/>
              <a:cs typeface="Times New Roman" panose="02020603050405020304" pitchFamily="18" charset="0"/>
            </a:endParaRPr>
          </a:p>
          <a:p>
            <a:r>
              <a:rPr lang="en-US" sz="1100" dirty="0">
                <a:latin typeface="Times New Roman"/>
                <a:cs typeface="Times New Roman"/>
              </a:rPr>
              <a:t> Patients will apply for an appointment and doctor will get the request, after that he will decide whether to accept it or not. </a:t>
            </a:r>
            <a:endParaRPr lang="en-US" sz="1100" dirty="0">
              <a:latin typeface="Times New Roman" panose="02020603050405020304" pitchFamily="18" charset="0"/>
              <a:cs typeface="Times New Roman" panose="02020603050405020304" pitchFamily="18" charset="0"/>
            </a:endParaRPr>
          </a:p>
          <a:p>
            <a:r>
              <a:rPr lang="en-US" sz="1100" dirty="0">
                <a:latin typeface="Times New Roman"/>
                <a:cs typeface="Times New Roman"/>
              </a:rPr>
              <a:t> Doctor will finalize the appointments only if he has free slots. Appointments will be finalize by doctor itself. There is no role of third party into that. </a:t>
            </a:r>
            <a:endParaRPr lang="en-US" sz="1100" dirty="0">
              <a:latin typeface="Times New Roman" panose="02020603050405020304" pitchFamily="18" charset="0"/>
              <a:cs typeface="Times New Roman" panose="02020603050405020304" pitchFamily="18" charset="0"/>
            </a:endParaRPr>
          </a:p>
          <a:p>
            <a:r>
              <a:rPr lang="en-US" sz="1100" dirty="0">
                <a:latin typeface="Times New Roman"/>
                <a:cs typeface="Times New Roman"/>
              </a:rPr>
              <a:t>As the appointment is confirmed, it is assumed that the patient has paid the money and it will be recorded in the database. </a:t>
            </a:r>
            <a:endParaRPr lang="en-US" sz="1100" dirty="0">
              <a:latin typeface="Times New Roman" panose="02020603050405020304" pitchFamily="18" charset="0"/>
              <a:cs typeface="Times New Roman" panose="02020603050405020304" pitchFamily="18" charset="0"/>
            </a:endParaRPr>
          </a:p>
          <a:p>
            <a:r>
              <a:rPr lang="en-US" sz="1100" dirty="0">
                <a:latin typeface="Times New Roman"/>
                <a:cs typeface="Times New Roman"/>
              </a:rPr>
              <a:t>Adding/deleting/updating entries in the database will be done by Admin only.</a:t>
            </a:r>
          </a:p>
          <a:p>
            <a:r>
              <a:rPr lang="en-US" sz="1100" dirty="0">
                <a:latin typeface="Times New Roman"/>
                <a:cs typeface="Times New Roman"/>
              </a:rPr>
              <a:t>Admin is handling entries of departments, doctors and patients. </a:t>
            </a:r>
            <a:endParaRPr lang="en-US" sz="1100" dirty="0">
              <a:latin typeface="Times New Roman" panose="02020603050405020304" pitchFamily="18" charset="0"/>
              <a:cs typeface="Times New Roman" panose="02020603050405020304" pitchFamily="18" charset="0"/>
            </a:endParaRPr>
          </a:p>
          <a:p>
            <a:r>
              <a:rPr lang="en-US" sz="1100" dirty="0">
                <a:latin typeface="Times New Roman"/>
                <a:cs typeface="Times New Roman"/>
              </a:rPr>
              <a:t> Every Doctor has fix consultation charge which is 200RS per appointment. </a:t>
            </a:r>
            <a:endParaRPr lang="en-US" sz="1100" dirty="0">
              <a:latin typeface="Times New Roman" panose="02020603050405020304" pitchFamily="18" charset="0"/>
              <a:cs typeface="Times New Roman" panose="02020603050405020304" pitchFamily="18" charset="0"/>
            </a:endParaRPr>
          </a:p>
          <a:p>
            <a:r>
              <a:rPr lang="en-US" sz="1100" dirty="0">
                <a:latin typeface="Times New Roman"/>
                <a:cs typeface="Times New Roman"/>
              </a:rPr>
              <a:t>Admin handles if a patient has paid for the appointment or not. </a:t>
            </a:r>
            <a:endParaRPr lang="en-US" sz="1100" dirty="0">
              <a:latin typeface="Times New Roman" panose="02020603050405020304" pitchFamily="18" charset="0"/>
              <a:cs typeface="Times New Roman" panose="02020603050405020304" pitchFamily="18" charset="0"/>
            </a:endParaRPr>
          </a:p>
          <a:p>
            <a:r>
              <a:rPr lang="en-US" sz="1100" dirty="0">
                <a:latin typeface="Times New Roman"/>
                <a:cs typeface="Times New Roman"/>
              </a:rPr>
              <a:t>An admin is there in the hospital which is managing the Hard Copy of the database</a:t>
            </a:r>
          </a:p>
          <a:p>
            <a:r>
              <a:rPr lang="en-US" sz="1100" dirty="0">
                <a:latin typeface="Times New Roman"/>
                <a:cs typeface="Times New Roman"/>
              </a:rPr>
              <a:t>Doctor can choose schedule number which is already predefined by admin, in which they will diagnose patients.</a:t>
            </a:r>
          </a:p>
          <a:p>
            <a:endParaRPr lang="en-US" sz="1100"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0BF1251-EB75-422B-E8AC-EFAEDDE61705}"/>
              </a:ext>
            </a:extLst>
          </p:cNvPr>
          <p:cNvSpPr>
            <a:spLocks noGrp="1"/>
          </p:cNvSpPr>
          <p:nvPr>
            <p:ph type="sldNum" sz="quarter" idx="12"/>
          </p:nvPr>
        </p:nvSpPr>
        <p:spPr>
          <a:xfrm>
            <a:off x="11303020" y="6313505"/>
            <a:ext cx="683339" cy="365125"/>
          </a:xfrm>
        </p:spPr>
        <p:txBody>
          <a:bodyPr/>
          <a:lstStyle/>
          <a:p>
            <a:fld id="{D0DAED26-0298-468F-86C5-CE4CE25C0C8B}" type="slidenum">
              <a:rPr lang="en-US" sz="1100" dirty="0" smtClean="0">
                <a:solidFill>
                  <a:schemeClr val="bg1"/>
                </a:solidFill>
                <a:latin typeface="Times New Roman"/>
                <a:cs typeface="Times New Roman"/>
              </a:rPr>
              <a:t>5</a:t>
            </a:fld>
            <a:endParaRPr lang="en-US" sz="1100" dirty="0">
              <a:solidFill>
                <a:schemeClr val="bg1"/>
              </a:solidFill>
              <a:latin typeface="Times New Roman"/>
              <a:cs typeface="Times New Roman"/>
            </a:endParaRPr>
          </a:p>
        </p:txBody>
      </p:sp>
    </p:spTree>
    <p:extLst>
      <p:ext uri="{BB962C8B-B14F-4D97-AF65-F5344CB8AC3E}">
        <p14:creationId xmlns:p14="http://schemas.microsoft.com/office/powerpoint/2010/main" val="57154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B1C-2F16-BF2B-D615-97CC80DDEA90}"/>
              </a:ext>
            </a:extLst>
          </p:cNvPr>
          <p:cNvSpPr>
            <a:spLocks noGrp="1"/>
          </p:cNvSpPr>
          <p:nvPr>
            <p:ph idx="1"/>
          </p:nvPr>
        </p:nvSpPr>
        <p:spPr>
          <a:xfrm>
            <a:off x="390524" y="66675"/>
            <a:ext cx="11020425" cy="6610350"/>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CONTROL FLOW</a:t>
            </a:r>
          </a:p>
        </p:txBody>
      </p:sp>
      <p:pic>
        <p:nvPicPr>
          <p:cNvPr id="4" name="Picture 3">
            <a:extLst>
              <a:ext uri="{FF2B5EF4-FFF2-40B4-BE49-F238E27FC236}">
                <a16:creationId xmlns:a16="http://schemas.microsoft.com/office/drawing/2014/main" id="{989D856A-C5DB-5F74-3AF4-659A4FEB2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487" y="180975"/>
            <a:ext cx="5153025" cy="6496050"/>
          </a:xfrm>
          <a:prstGeom prst="rect">
            <a:avLst/>
          </a:prstGeom>
          <a:ln>
            <a:noFill/>
          </a:ln>
          <a:effectLst>
            <a:outerShdw blurRad="292100" dist="139700" dir="2700000" algn="tl" rotWithShape="0">
              <a:srgbClr val="333333">
                <a:alpha val="65000"/>
              </a:srgbClr>
            </a:outerShdw>
          </a:effectLst>
        </p:spPr>
      </p:pic>
      <p:sp>
        <p:nvSpPr>
          <p:cNvPr id="2" name="Slide Number Placeholder 1">
            <a:extLst>
              <a:ext uri="{FF2B5EF4-FFF2-40B4-BE49-F238E27FC236}">
                <a16:creationId xmlns:a16="http://schemas.microsoft.com/office/drawing/2014/main" id="{A88AE76C-2814-AC7A-340B-6BF6D57F1F8A}"/>
              </a:ext>
            </a:extLst>
          </p:cNvPr>
          <p:cNvSpPr>
            <a:spLocks noGrp="1"/>
          </p:cNvSpPr>
          <p:nvPr>
            <p:ph type="sldNum" sz="quarter" idx="12"/>
          </p:nvPr>
        </p:nvSpPr>
        <p:spPr>
          <a:xfrm>
            <a:off x="11266734" y="6277219"/>
            <a:ext cx="683339" cy="365125"/>
          </a:xfrm>
        </p:spPr>
        <p:txBody>
          <a:bodyPr/>
          <a:lstStyle/>
          <a:p>
            <a:fld id="{D0DAED26-0298-468F-86C5-CE4CE25C0C8B}" type="slidenum">
              <a:rPr lang="en-US" sz="1100" dirty="0" smtClean="0">
                <a:solidFill>
                  <a:schemeClr val="bg1"/>
                </a:solidFill>
                <a:latin typeface="Times New Roman"/>
                <a:cs typeface="Times New Roman"/>
              </a:rPr>
              <a:t>6</a:t>
            </a:fld>
            <a:endParaRPr lang="en-US" sz="1100" dirty="0">
              <a:solidFill>
                <a:schemeClr val="bg1"/>
              </a:solidFill>
              <a:latin typeface="Times New Roman"/>
              <a:cs typeface="Times New Roman"/>
            </a:endParaRPr>
          </a:p>
        </p:txBody>
      </p:sp>
    </p:spTree>
    <p:extLst>
      <p:ext uri="{BB962C8B-B14F-4D97-AF65-F5344CB8AC3E}">
        <p14:creationId xmlns:p14="http://schemas.microsoft.com/office/powerpoint/2010/main" val="285099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5AA877-B6E4-6CD1-C33E-4ACD44B4E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5662" y="671512"/>
            <a:ext cx="5472113" cy="5495925"/>
          </a:xfrm>
        </p:spPr>
      </p:pic>
      <p:sp>
        <p:nvSpPr>
          <p:cNvPr id="2" name="Slide Number Placeholder 1">
            <a:extLst>
              <a:ext uri="{FF2B5EF4-FFF2-40B4-BE49-F238E27FC236}">
                <a16:creationId xmlns:a16="http://schemas.microsoft.com/office/drawing/2014/main" id="{29C75ACD-068F-49A8-E142-09FE0772511F}"/>
              </a:ext>
            </a:extLst>
          </p:cNvPr>
          <p:cNvSpPr>
            <a:spLocks noGrp="1"/>
          </p:cNvSpPr>
          <p:nvPr>
            <p:ph type="sldNum" sz="quarter" idx="12"/>
          </p:nvPr>
        </p:nvSpPr>
        <p:spPr>
          <a:xfrm>
            <a:off x="11185092" y="6168362"/>
            <a:ext cx="683339" cy="365125"/>
          </a:xfrm>
        </p:spPr>
        <p:txBody>
          <a:bodyPr/>
          <a:lstStyle/>
          <a:p>
            <a:fld id="{D0DAED26-0298-468F-86C5-CE4CE25C0C8B}" type="slidenum">
              <a:rPr lang="en-US" sz="1100" dirty="0" smtClean="0">
                <a:solidFill>
                  <a:schemeClr val="bg1"/>
                </a:solidFill>
              </a:rPr>
              <a:t>7</a:t>
            </a:fld>
            <a:endParaRPr lang="en-US" sz="1100" dirty="0">
              <a:solidFill>
                <a:schemeClr val="bg1"/>
              </a:solidFill>
            </a:endParaRPr>
          </a:p>
        </p:txBody>
      </p:sp>
    </p:spTree>
    <p:extLst>
      <p:ext uri="{BB962C8B-B14F-4D97-AF65-F5344CB8AC3E}">
        <p14:creationId xmlns:p14="http://schemas.microsoft.com/office/powerpoint/2010/main" val="2205040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B588B1-1473-3E53-CD72-C7F27C9655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6169" y="401637"/>
            <a:ext cx="7054056" cy="5381625"/>
          </a:xfrm>
        </p:spPr>
      </p:pic>
      <p:sp>
        <p:nvSpPr>
          <p:cNvPr id="2" name="Slide Number Placeholder 1">
            <a:extLst>
              <a:ext uri="{FF2B5EF4-FFF2-40B4-BE49-F238E27FC236}">
                <a16:creationId xmlns:a16="http://schemas.microsoft.com/office/drawing/2014/main" id="{47739240-6054-D313-681E-5FF004DE573E}"/>
              </a:ext>
            </a:extLst>
          </p:cNvPr>
          <p:cNvSpPr>
            <a:spLocks noGrp="1"/>
          </p:cNvSpPr>
          <p:nvPr>
            <p:ph type="sldNum" sz="quarter" idx="12"/>
          </p:nvPr>
        </p:nvSpPr>
        <p:spPr>
          <a:xfrm>
            <a:off x="11266734" y="6231862"/>
            <a:ext cx="683339" cy="365125"/>
          </a:xfrm>
        </p:spPr>
        <p:txBody>
          <a:bodyPr/>
          <a:lstStyle/>
          <a:p>
            <a:fld id="{D0DAED26-0298-468F-86C5-CE4CE25C0C8B}" type="slidenum">
              <a:rPr lang="en-US" sz="1100" dirty="0" smtClean="0">
                <a:solidFill>
                  <a:schemeClr val="bg1"/>
                </a:solidFill>
              </a:rPr>
              <a:t>8</a:t>
            </a:fld>
            <a:endParaRPr lang="en-US" sz="1100" dirty="0">
              <a:solidFill>
                <a:schemeClr val="bg1"/>
              </a:solidFill>
            </a:endParaRPr>
          </a:p>
        </p:txBody>
      </p:sp>
    </p:spTree>
    <p:extLst>
      <p:ext uri="{BB962C8B-B14F-4D97-AF65-F5344CB8AC3E}">
        <p14:creationId xmlns:p14="http://schemas.microsoft.com/office/powerpoint/2010/main" val="111291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EE23-437C-6868-EDFB-6EBE2BFB5A4D}"/>
              </a:ext>
            </a:extLst>
          </p:cNvPr>
          <p:cNvSpPr>
            <a:spLocks noGrp="1"/>
          </p:cNvSpPr>
          <p:nvPr>
            <p:ph type="title"/>
          </p:nvPr>
        </p:nvSpPr>
        <p:spPr/>
        <p:txBody>
          <a:bodyPr>
            <a:normAutofit/>
          </a:bodyPr>
          <a:lstStyle/>
          <a:p>
            <a:r>
              <a:rPr lang="en-US" sz="1600" u="sng" dirty="0">
                <a:solidFill>
                  <a:schemeClr val="tx2"/>
                </a:solidFill>
                <a:latin typeface="Times New Roman"/>
                <a:cs typeface="Times New Roman"/>
              </a:rPr>
              <a:t>ER Diagram</a:t>
            </a:r>
          </a:p>
        </p:txBody>
      </p:sp>
      <p:pic>
        <p:nvPicPr>
          <p:cNvPr id="5" name="Picture 5" descr="Diagram&#10;&#10;Description automatically generated">
            <a:extLst>
              <a:ext uri="{FF2B5EF4-FFF2-40B4-BE49-F238E27FC236}">
                <a16:creationId xmlns:a16="http://schemas.microsoft.com/office/drawing/2014/main" id="{5519A263-8294-B1A1-7256-E00B746C214B}"/>
              </a:ext>
            </a:extLst>
          </p:cNvPr>
          <p:cNvPicPr>
            <a:picLocks noGrp="1" noChangeAspect="1"/>
          </p:cNvPicPr>
          <p:nvPr>
            <p:ph idx="1"/>
          </p:nvPr>
        </p:nvPicPr>
        <p:blipFill>
          <a:blip r:embed="rId2"/>
          <a:stretch>
            <a:fillRect/>
          </a:stretch>
        </p:blipFill>
        <p:spPr>
          <a:xfrm>
            <a:off x="677334" y="2233916"/>
            <a:ext cx="8596668" cy="2911962"/>
          </a:xfrm>
        </p:spPr>
      </p:pic>
      <p:sp>
        <p:nvSpPr>
          <p:cNvPr id="4" name="Slide Number Placeholder 3">
            <a:extLst>
              <a:ext uri="{FF2B5EF4-FFF2-40B4-BE49-F238E27FC236}">
                <a16:creationId xmlns:a16="http://schemas.microsoft.com/office/drawing/2014/main" id="{839BC19D-7745-9187-8F07-D3422563255D}"/>
              </a:ext>
            </a:extLst>
          </p:cNvPr>
          <p:cNvSpPr>
            <a:spLocks noGrp="1"/>
          </p:cNvSpPr>
          <p:nvPr>
            <p:ph type="sldNum" sz="quarter" idx="12"/>
          </p:nvPr>
        </p:nvSpPr>
        <p:spPr>
          <a:xfrm>
            <a:off x="11257663" y="6312073"/>
            <a:ext cx="683339" cy="365125"/>
          </a:xfrm>
        </p:spPr>
        <p:txBody>
          <a:bodyPr/>
          <a:lstStyle/>
          <a:p>
            <a:fld id="{D0DAED26-0298-468F-86C5-CE4CE25C0C8B}" type="slidenum">
              <a:rPr lang="en-US" sz="1100" dirty="0" smtClean="0">
                <a:solidFill>
                  <a:schemeClr val="bg1"/>
                </a:solidFill>
                <a:latin typeface="Times New Roman"/>
                <a:cs typeface="Times New Roman"/>
              </a:rPr>
              <a:t>9</a:t>
            </a:fld>
            <a:endParaRPr lang="en-US" sz="1100" dirty="0">
              <a:solidFill>
                <a:schemeClr val="bg1"/>
              </a:solidFill>
              <a:latin typeface="Times New Roman"/>
              <a:cs typeface="Times New Roman"/>
            </a:endParaRPr>
          </a:p>
        </p:txBody>
      </p:sp>
    </p:spTree>
    <p:extLst>
      <p:ext uri="{BB962C8B-B14F-4D97-AF65-F5344CB8AC3E}">
        <p14:creationId xmlns:p14="http://schemas.microsoft.com/office/powerpoint/2010/main" val="1822940353"/>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129</TotalTime>
  <Words>1988</Words>
  <Application>Microsoft Office PowerPoint</Application>
  <PresentationFormat>Widescreen</PresentationFormat>
  <Paragraphs>417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Facet</vt:lpstr>
      <vt:lpstr>HOSPITAL DATABASE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Implementations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DATABASE MANAGEMENT SYSTEM</dc:title>
  <dc:creator>Falguni Biswas</dc:creator>
  <cp:lastModifiedBy>Falguni Biswas</cp:lastModifiedBy>
  <cp:revision>408</cp:revision>
  <dcterms:created xsi:type="dcterms:W3CDTF">2022-11-19T10:31:06Z</dcterms:created>
  <dcterms:modified xsi:type="dcterms:W3CDTF">2022-11-22T09:41:33Z</dcterms:modified>
</cp:coreProperties>
</file>