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0" r:id="rId3"/>
  </p:sldMasterIdLst>
  <p:notesMasterIdLst>
    <p:notesMasterId r:id="rId40"/>
  </p:notesMasterIdLst>
  <p:sldIdLst>
    <p:sldId id="258" r:id="rId4"/>
    <p:sldId id="304" r:id="rId5"/>
    <p:sldId id="274" r:id="rId6"/>
    <p:sldId id="337" r:id="rId7"/>
    <p:sldId id="338" r:id="rId8"/>
    <p:sldId id="339" r:id="rId9"/>
    <p:sldId id="329" r:id="rId10"/>
    <p:sldId id="340" r:id="rId11"/>
    <p:sldId id="330" r:id="rId12"/>
    <p:sldId id="289" r:id="rId13"/>
    <p:sldId id="303" r:id="rId14"/>
    <p:sldId id="282" r:id="rId15"/>
    <p:sldId id="283" r:id="rId16"/>
    <p:sldId id="284" r:id="rId17"/>
    <p:sldId id="285" r:id="rId18"/>
    <p:sldId id="277" r:id="rId19"/>
    <p:sldId id="287" r:id="rId20"/>
    <p:sldId id="301" r:id="rId21"/>
    <p:sldId id="302" r:id="rId22"/>
    <p:sldId id="290" r:id="rId23"/>
    <p:sldId id="331" r:id="rId24"/>
    <p:sldId id="291" r:id="rId25"/>
    <p:sldId id="332" r:id="rId26"/>
    <p:sldId id="292" r:id="rId27"/>
    <p:sldId id="278" r:id="rId28"/>
    <p:sldId id="306" r:id="rId29"/>
    <p:sldId id="307" r:id="rId30"/>
    <p:sldId id="308" r:id="rId31"/>
    <p:sldId id="305" r:id="rId32"/>
    <p:sldId id="309" r:id="rId33"/>
    <p:sldId id="310" r:id="rId34"/>
    <p:sldId id="266" r:id="rId35"/>
    <p:sldId id="333" r:id="rId36"/>
    <p:sldId id="334" r:id="rId37"/>
    <p:sldId id="335" r:id="rId38"/>
    <p:sldId id="265"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4660"/>
  </p:normalViewPr>
  <p:slideViewPr>
    <p:cSldViewPr snapToGrid="0">
      <p:cViewPr varScale="1">
        <p:scale>
          <a:sx n="86" d="100"/>
          <a:sy n="86" d="100"/>
        </p:scale>
        <p:origin x="3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1002E-12B8-47FD-B315-022124CEC7A7}" type="datetimeFigureOut">
              <a:rPr lang="zh-CN" altLang="en-US" smtClean="0"/>
              <a:t>2021/7/16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027D8-F6ED-44B6-A507-EE59A9D5D28D}" type="slidenum">
              <a:rPr lang="zh-CN" altLang="en-US" smtClean="0"/>
              <a:t>‹#›</a:t>
            </a:fld>
            <a:endParaRPr lang="zh-CN" altLang="en-US"/>
          </a:p>
        </p:txBody>
      </p:sp>
    </p:spTree>
    <p:extLst>
      <p:ext uri="{BB962C8B-B14F-4D97-AF65-F5344CB8AC3E}">
        <p14:creationId xmlns:p14="http://schemas.microsoft.com/office/powerpoint/2010/main" val="102729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页脚占位符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日期占位符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7/16/2021 9:11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灯片编号占位符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900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页脚占位符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日期占位符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7/16/2021 9:11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灯片编号占位符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5687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emf"/><Relationship Id="rId4"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095241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01067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19516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10416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31810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239015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6F37BF82-E3E8-4302-A594-F65960CCC30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8695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15F3E599-A73B-4F6C-B75E-DD31D9CC66E1}"/>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97947493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455BA74A-B68F-4C77-B673-234DE65CED94}"/>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56791850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F5BA314-EEF1-4FA5-9421-10A3E09F299D}"/>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27815233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A5C5B845-DAAF-49C9-A801-CF0C1DCAF2F1}"/>
              </a:ext>
            </a:extLst>
          </p:cNvPr>
          <p:cNvSpPr>
            <a:spLocks noGrp="1"/>
          </p:cNvSpPr>
          <p:nvPr>
            <p:ph type="pic" sz="quarter" idx="11" hasCustomPrompt="1"/>
          </p:nvPr>
        </p:nvSpPr>
        <p:spPr bwMode="gray">
          <a:xfrm>
            <a:off x="0"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83715040"/>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950B0ADB-4CF2-43A8-A831-1FED85185F53}"/>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FE6EFC90-EAD0-4561-8EB5-3A7AE2F152FC}"/>
              </a:ext>
            </a:extLst>
          </p:cNvPr>
          <p:cNvSpPr>
            <a:spLocks noGrp="1"/>
          </p:cNvSpPr>
          <p:nvPr>
            <p:ph type="pic" sz="quarter" idx="19" hasCustomPrompt="1"/>
          </p:nvPr>
        </p:nvSpPr>
        <p:spPr bwMode="gray">
          <a:xfrm>
            <a:off x="6241860"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6822419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Edit Master text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C012BEEB-AF27-4BE4-A925-96C953F4316E}"/>
              </a:ext>
            </a:extLst>
          </p:cNvPr>
          <p:cNvSpPr>
            <a:spLocks noGrp="1"/>
          </p:cNvSpPr>
          <p:nvPr>
            <p:ph type="pic" sz="quarter" idx="19"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24995D37-C1DF-401B-B505-1D64A3229EB3}"/>
              </a:ext>
            </a:extLst>
          </p:cNvPr>
          <p:cNvSpPr>
            <a:spLocks noGrp="1"/>
          </p:cNvSpPr>
          <p:nvPr>
            <p:ph type="pic" sz="quarter" idx="20" hasCustomPrompt="1"/>
          </p:nvPr>
        </p:nvSpPr>
        <p:spPr bwMode="gray">
          <a:xfrm>
            <a:off x="4358957"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39B5646A-BFF7-4F8B-9C11-D90E34758EEF}"/>
              </a:ext>
            </a:extLst>
          </p:cNvPr>
          <p:cNvSpPr>
            <a:spLocks noGrp="1"/>
          </p:cNvSpPr>
          <p:nvPr>
            <p:ph type="pic" sz="quarter" idx="21" hasCustomPrompt="1"/>
          </p:nvPr>
        </p:nvSpPr>
        <p:spPr bwMode="gray">
          <a:xfrm>
            <a:off x="8134509"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4761101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Edit Master text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Edit Master text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Edit Master text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Edit Master text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331EA60F-C2E5-44CF-9E71-9122048BCB11}"/>
              </a:ext>
            </a:extLst>
          </p:cNvPr>
          <p:cNvSpPr>
            <a:spLocks noGrp="1"/>
          </p:cNvSpPr>
          <p:nvPr>
            <p:ph type="pic" sz="quarter" idx="21"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FAC7B678-C66A-477F-9C20-81FB29F5A78D}"/>
              </a:ext>
            </a:extLst>
          </p:cNvPr>
          <p:cNvSpPr>
            <a:spLocks noGrp="1"/>
          </p:cNvSpPr>
          <p:nvPr>
            <p:ph type="pic" sz="quarter" idx="22"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35EF5F3E-132E-40A3-85A1-5C33DF01F1A4}"/>
              </a:ext>
            </a:extLst>
          </p:cNvPr>
          <p:cNvSpPr>
            <a:spLocks noGrp="1"/>
          </p:cNvSpPr>
          <p:nvPr>
            <p:ph type="pic" sz="quarter" idx="23"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2" name="Picture Placeholder" descr="This photo is a 'placeholder' only. Drag or drop your photo here, or click and tap the center to insert a photo.">
            <a:extLst>
              <a:ext uri="{FF2B5EF4-FFF2-40B4-BE49-F238E27FC236}">
                <a16:creationId xmlns:a16="http://schemas.microsoft.com/office/drawing/2014/main" id="{805EC638-22DD-4F5B-86E4-0BD8DEE540C0}"/>
              </a:ext>
            </a:extLst>
          </p:cNvPr>
          <p:cNvSpPr>
            <a:spLocks noGrp="1"/>
          </p:cNvSpPr>
          <p:nvPr>
            <p:ph type="pic" sz="quarter" idx="24" hasCustomPrompt="1"/>
          </p:nvPr>
        </p:nvSpPr>
        <p:spPr bwMode="gray">
          <a:xfrm>
            <a:off x="9073895"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68301462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3518264282"/>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8"/>
          </a:xfrm>
        </p:spPr>
        <p:txBody>
          <a:bodyPr/>
          <a:lstStyle>
            <a:lvl1pPr>
              <a:defRPr sz="3600">
                <a:gradFill>
                  <a:gsLst>
                    <a:gs pos="1250">
                      <a:schemeClr val="tx1"/>
                    </a:gs>
                    <a:gs pos="100000">
                      <a:schemeClr val="tx1"/>
                    </a:gs>
                  </a:gsLst>
                  <a:lin ang="5400000" scaled="0"/>
                </a:gra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7557631"/>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84756867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61244852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20025015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9735">
                      <a:srgbClr val="30E5D0"/>
                    </a:gs>
                    <a:gs pos="34000">
                      <a:srgbClr val="30E5D0"/>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0091427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999501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66119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4736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0480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17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18654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078937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36330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109082216"/>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E6EBEC"/>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520289A-F15E-4E82-B8AA-F997437DB200}"/>
              </a:ext>
            </a:extLst>
          </p:cNvPr>
          <p:cNvGrpSpPr/>
          <p:nvPr userDrawn="1"/>
        </p:nvGrpSpPr>
        <p:grpSpPr bwMode="gray">
          <a:xfrm>
            <a:off x="0" y="0"/>
            <a:ext cx="12192000" cy="6858000"/>
            <a:chOff x="0" y="0"/>
            <a:chExt cx="12192000" cy="6858000"/>
          </a:xfrm>
        </p:grpSpPr>
        <p:pic>
          <p:nvPicPr>
            <p:cNvPr id="15" name="Picture 14" descr="A picture containing sky, indoor&#10;&#10;Description automatically generated">
              <a:extLst>
                <a:ext uri="{FF2B5EF4-FFF2-40B4-BE49-F238E27FC236}">
                  <a16:creationId xmlns:a16="http://schemas.microsoft.com/office/drawing/2014/main" id="{3C046356-1CEE-4849-B80A-2AA2CA19D6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0" y="0"/>
              <a:ext cx="7299959" cy="6858000"/>
            </a:xfrm>
            <a:prstGeom prst="rect">
              <a:avLst/>
            </a:prstGeom>
            <a:solidFill>
              <a:srgbClr val="E6EBED"/>
            </a:solidFill>
          </p:spPr>
        </p:pic>
        <p:pic>
          <p:nvPicPr>
            <p:cNvPr id="16" name="Picture 15" descr="A picture containing sky, indoor&#10;&#10;Description automatically generated">
              <a:extLst>
                <a:ext uri="{FF2B5EF4-FFF2-40B4-BE49-F238E27FC236}">
                  <a16:creationId xmlns:a16="http://schemas.microsoft.com/office/drawing/2014/main" id="{0B638CEF-F82F-4426-9320-8484F3BE467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1" b="-1"/>
            <a:stretch/>
          </p:blipFill>
          <p:spPr bwMode="gray">
            <a:xfrm>
              <a:off x="7299960" y="0"/>
              <a:ext cx="4892040" cy="6858000"/>
            </a:xfrm>
            <a:prstGeom prst="rect">
              <a:avLst/>
            </a:prstGeom>
          </p:spPr>
        </p:pic>
        <p:pic>
          <p:nvPicPr>
            <p:cNvPr id="17" name="Picture 16" descr="A picture containing sky, indoor&#10;&#10;Description automatically generated">
              <a:extLst>
                <a:ext uri="{FF2B5EF4-FFF2-40B4-BE49-F238E27FC236}">
                  <a16:creationId xmlns:a16="http://schemas.microsoft.com/office/drawing/2014/main" id="{B9BDC56A-BE28-4BFC-983B-6530DAC642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2788920" y="0"/>
              <a:ext cx="7299959" cy="6858000"/>
            </a:xfrm>
            <a:prstGeom prst="rect">
              <a:avLst/>
            </a:prstGeom>
            <a:solidFill>
              <a:srgbClr val="E6EBED"/>
            </a:solidFill>
          </p:spPr>
        </p:pic>
        <p:pic>
          <p:nvPicPr>
            <p:cNvPr id="18" name="Picture 17" descr="A picture containing sky, indoor&#10;&#10;Description automatically generated">
              <a:extLst>
                <a:ext uri="{FF2B5EF4-FFF2-40B4-BE49-F238E27FC236}">
                  <a16:creationId xmlns:a16="http://schemas.microsoft.com/office/drawing/2014/main" id="{5C7CC09F-7116-4C84-98AC-4CA3D3F94D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bwMode="gray">
            <a:xfrm>
              <a:off x="6267450" y="0"/>
              <a:ext cx="5924550" cy="2081724"/>
            </a:xfrm>
            <a:prstGeom prst="rect">
              <a:avLst/>
            </a:prstGeom>
          </p:spPr>
        </p:pic>
      </p:grpSp>
      <p:sp>
        <p:nvSpPr>
          <p:cNvPr id="7" name="Text Placeholder 4">
            <a:extLst>
              <a:ext uri="{FF2B5EF4-FFF2-40B4-BE49-F238E27FC236}">
                <a16:creationId xmlns:a16="http://schemas.microsoft.com/office/drawing/2014/main" id="{812B2AD1-076F-40BF-98F1-311E3BBCE5BE}"/>
              </a:ext>
            </a:extLst>
          </p:cNvPr>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Title 1">
            <a:extLst>
              <a:ext uri="{FF2B5EF4-FFF2-40B4-BE49-F238E27FC236}">
                <a16:creationId xmlns:a16="http://schemas.microsoft.com/office/drawing/2014/main" id="{EE7D0842-89C9-4B62-8E7E-CD55867316F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Tree>
    <p:extLst>
      <p:ext uri="{BB962C8B-B14F-4D97-AF65-F5344CB8AC3E}">
        <p14:creationId xmlns:p14="http://schemas.microsoft.com/office/powerpoint/2010/main" val="324431885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365-DEMO">
    <p:bg>
      <p:bgPr>
        <a:solidFill>
          <a:srgbClr val="E6EBEC"/>
        </a:solidFill>
        <a:effectLst/>
      </p:bgPr>
    </p:bg>
    <p:spTree>
      <p:nvGrpSpPr>
        <p:cNvPr id="1" name=""/>
        <p:cNvGrpSpPr/>
        <p:nvPr/>
      </p:nvGrpSpPr>
      <p:grpSpPr>
        <a:xfrm>
          <a:off x="0" y="0"/>
          <a:ext cx="0" cy="0"/>
          <a:chOff x="0" y="0"/>
          <a:chExt cx="0" cy="0"/>
        </a:xfrm>
      </p:grpSpPr>
      <p:grpSp>
        <p:nvGrpSpPr>
          <p:cNvPr id="14" name="Group 13" hidden="1">
            <a:extLst>
              <a:ext uri="{FF2B5EF4-FFF2-40B4-BE49-F238E27FC236}">
                <a16:creationId xmlns:a16="http://schemas.microsoft.com/office/drawing/2014/main" id="{1520289A-F15E-4E82-B8AA-F997437DB200}"/>
              </a:ext>
            </a:extLst>
          </p:cNvPr>
          <p:cNvGrpSpPr/>
          <p:nvPr userDrawn="1"/>
        </p:nvGrpSpPr>
        <p:grpSpPr bwMode="gray">
          <a:xfrm>
            <a:off x="0" y="0"/>
            <a:ext cx="12192000" cy="6858000"/>
            <a:chOff x="0" y="0"/>
            <a:chExt cx="12192000" cy="6858000"/>
          </a:xfrm>
        </p:grpSpPr>
        <p:pic>
          <p:nvPicPr>
            <p:cNvPr id="15" name="Picture 14" descr="A picture containing sky, indoor&#10;&#10;Description automatically generated">
              <a:extLst>
                <a:ext uri="{FF2B5EF4-FFF2-40B4-BE49-F238E27FC236}">
                  <a16:creationId xmlns:a16="http://schemas.microsoft.com/office/drawing/2014/main" id="{3C046356-1CEE-4849-B80A-2AA2CA19D6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0" y="0"/>
              <a:ext cx="7299959" cy="6858000"/>
            </a:xfrm>
            <a:prstGeom prst="rect">
              <a:avLst/>
            </a:prstGeom>
            <a:solidFill>
              <a:srgbClr val="E6EBED"/>
            </a:solidFill>
          </p:spPr>
        </p:pic>
        <p:pic>
          <p:nvPicPr>
            <p:cNvPr id="16" name="Picture 15" descr="A picture containing sky, indoor&#10;&#10;Description automatically generated">
              <a:extLst>
                <a:ext uri="{FF2B5EF4-FFF2-40B4-BE49-F238E27FC236}">
                  <a16:creationId xmlns:a16="http://schemas.microsoft.com/office/drawing/2014/main" id="{0B638CEF-F82F-4426-9320-8484F3BE467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1" b="-1"/>
            <a:stretch/>
          </p:blipFill>
          <p:spPr bwMode="gray">
            <a:xfrm>
              <a:off x="7299960" y="0"/>
              <a:ext cx="4892040" cy="6858000"/>
            </a:xfrm>
            <a:prstGeom prst="rect">
              <a:avLst/>
            </a:prstGeom>
          </p:spPr>
        </p:pic>
        <p:pic>
          <p:nvPicPr>
            <p:cNvPr id="17" name="Picture 16" descr="A picture containing sky, indoor&#10;&#10;Description automatically generated">
              <a:extLst>
                <a:ext uri="{FF2B5EF4-FFF2-40B4-BE49-F238E27FC236}">
                  <a16:creationId xmlns:a16="http://schemas.microsoft.com/office/drawing/2014/main" id="{B9BDC56A-BE28-4BFC-983B-6530DAC642F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7806" r="-15765"/>
            <a:stretch/>
          </p:blipFill>
          <p:spPr bwMode="gray">
            <a:xfrm>
              <a:off x="2788920" y="0"/>
              <a:ext cx="7299959" cy="6858000"/>
            </a:xfrm>
            <a:prstGeom prst="rect">
              <a:avLst/>
            </a:prstGeom>
            <a:solidFill>
              <a:srgbClr val="E6EBED"/>
            </a:solidFill>
          </p:spPr>
        </p:pic>
        <p:pic>
          <p:nvPicPr>
            <p:cNvPr id="18" name="Picture 17" descr="A picture containing sky, indoor&#10;&#10;Description automatically generated">
              <a:extLst>
                <a:ext uri="{FF2B5EF4-FFF2-40B4-BE49-F238E27FC236}">
                  <a16:creationId xmlns:a16="http://schemas.microsoft.com/office/drawing/2014/main" id="{5C7CC09F-7116-4C84-98AC-4CA3D3F94D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bwMode="gray">
            <a:xfrm>
              <a:off x="6267450" y="0"/>
              <a:ext cx="5924550" cy="2081724"/>
            </a:xfrm>
            <a:prstGeom prst="rect">
              <a:avLst/>
            </a:prstGeom>
          </p:spPr>
        </p:pic>
      </p:grpSp>
      <p:pic>
        <p:nvPicPr>
          <p:cNvPr id="6" name="MS logo gray - EMF" descr="Microsoft logo, gray text version" hidden="1">
            <a:extLst>
              <a:ext uri="{FF2B5EF4-FFF2-40B4-BE49-F238E27FC236}">
                <a16:creationId xmlns:a16="http://schemas.microsoft.com/office/drawing/2014/main" id="{B9532AFA-78E5-4324-9D56-4D4CE7440E29}"/>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4603209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367792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9217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09049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09762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6751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63693564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8CE15EBF-5737-483E-9D18-6313289480DF}"/>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0943958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99920760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71BB0AFE-5DC7-4E94-A131-9873A161B428}"/>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08932456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BE6435F1-D7F1-4077-924D-A31A71362D74}"/>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2447571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8B7CDBB8-C08E-4346-B958-2AAC5C81AAC5}"/>
              </a:ext>
            </a:extLst>
          </p:cNvPr>
          <p:cNvSpPr>
            <a:spLocks noGrp="1"/>
          </p:cNvSpPr>
          <p:nvPr>
            <p:ph type="pic" sz="quarter" idx="11" hasCustomPrompt="1"/>
          </p:nvPr>
        </p:nvSpPr>
        <p:spPr bwMode="gray">
          <a:xfrm>
            <a:off x="0"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937830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F6645F76-33FA-4C4C-B179-E7B460149744}"/>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E0A14B4D-FCF1-42C4-A20D-2D2DF33EE048}"/>
              </a:ext>
            </a:extLst>
          </p:cNvPr>
          <p:cNvSpPr>
            <a:spLocks noGrp="1"/>
          </p:cNvSpPr>
          <p:nvPr>
            <p:ph type="pic" sz="quarter" idx="19" hasCustomPrompt="1"/>
          </p:nvPr>
        </p:nvSpPr>
        <p:spPr bwMode="gray">
          <a:xfrm>
            <a:off x="6241860"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00109292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D6804FCD-FDB3-4DB4-BDFC-7033A726108D}"/>
              </a:ext>
            </a:extLst>
          </p:cNvPr>
          <p:cNvSpPr>
            <a:spLocks noGrp="1"/>
          </p:cNvSpPr>
          <p:nvPr>
            <p:ph type="pic" sz="quarter" idx="19"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D1952726-EE06-4B14-8C08-AF36F8EE46DF}"/>
              </a:ext>
            </a:extLst>
          </p:cNvPr>
          <p:cNvSpPr>
            <a:spLocks noGrp="1"/>
          </p:cNvSpPr>
          <p:nvPr>
            <p:ph type="pic" sz="quarter" idx="20" hasCustomPrompt="1"/>
          </p:nvPr>
        </p:nvSpPr>
        <p:spPr bwMode="gray">
          <a:xfrm>
            <a:off x="4358957"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3AA9C9EC-EA14-45A3-8B02-CD120ECA7883}"/>
              </a:ext>
            </a:extLst>
          </p:cNvPr>
          <p:cNvSpPr>
            <a:spLocks noGrp="1"/>
          </p:cNvSpPr>
          <p:nvPr>
            <p:ph type="pic" sz="quarter" idx="21" hasCustomPrompt="1"/>
          </p:nvPr>
        </p:nvSpPr>
        <p:spPr bwMode="gray">
          <a:xfrm>
            <a:off x="8134509" y="2025650"/>
            <a:ext cx="3474720" cy="3474720"/>
          </a:xfrm>
          <a:blipFill>
            <a:blip r:embed="rId2"/>
            <a:stretch>
              <a:fillRect/>
            </a:stretch>
          </a:blipFill>
        </p:spPr>
        <p:txBody>
          <a:bodyPr lIns="0" tIns="0" rIns="0" bIns="100584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8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20426095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C1B74210-448F-47BC-B1F1-B9CBC10BFFB5}"/>
              </a:ext>
            </a:extLst>
          </p:cNvPr>
          <p:cNvSpPr>
            <a:spLocks noGrp="1"/>
          </p:cNvSpPr>
          <p:nvPr>
            <p:ph type="pic" sz="quarter" idx="21"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8F9C3BDD-2DC3-4D67-8CD3-020399AB7097}"/>
              </a:ext>
            </a:extLst>
          </p:cNvPr>
          <p:cNvSpPr>
            <a:spLocks noGrp="1"/>
          </p:cNvSpPr>
          <p:nvPr>
            <p:ph type="pic" sz="quarter" idx="22"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D54FD642-CAC2-4C9A-B794-7EBB3F3C42C5}"/>
              </a:ext>
            </a:extLst>
          </p:cNvPr>
          <p:cNvSpPr>
            <a:spLocks noGrp="1"/>
          </p:cNvSpPr>
          <p:nvPr>
            <p:ph type="pic" sz="quarter" idx="23"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1" name="Picture Placeholder" descr="This photo is a 'placeholder' only. Drag or drop your photo here, or click and tap the center to insert a photo.">
            <a:extLst>
              <a:ext uri="{FF2B5EF4-FFF2-40B4-BE49-F238E27FC236}">
                <a16:creationId xmlns:a16="http://schemas.microsoft.com/office/drawing/2014/main" id="{2EB3829F-413F-45B9-813C-F48499623135}"/>
              </a:ext>
            </a:extLst>
          </p:cNvPr>
          <p:cNvSpPr>
            <a:spLocks noGrp="1"/>
          </p:cNvSpPr>
          <p:nvPr>
            <p:ph type="pic" sz="quarter" idx="24" hasCustomPrompt="1"/>
          </p:nvPr>
        </p:nvSpPr>
        <p:spPr bwMode="gray">
          <a:xfrm>
            <a:off x="9073895" y="2025650"/>
            <a:ext cx="2532888" cy="2532888"/>
          </a:xfrm>
          <a:blipFill>
            <a:blip r:embed="rId2"/>
            <a:stretch>
              <a:fillRect/>
            </a:stretch>
          </a:blipFill>
        </p:spPr>
        <p:txBody>
          <a:bodyPr lIns="0" tIns="0" rIns="0" bIns="731520" anchor="ctr" anchorCtr="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600" b="1" kern="1200" spc="0" baseline="0" dirty="0">
                <a:solidFill>
                  <a:srgbClr val="FFFFFF"/>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09681578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1500489453"/>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8"/>
          </a:xfrm>
        </p:spPr>
        <p:txBody>
          <a:bodyPr/>
          <a:lstStyle>
            <a:lvl1pPr>
              <a:defRPr sz="3600">
                <a:gradFill>
                  <a:gsLst>
                    <a:gs pos="7051">
                      <a:schemeClr val="tx1"/>
                    </a:gs>
                    <a:gs pos="20000">
                      <a:schemeClr val="tx1"/>
                    </a:gs>
                  </a:gsLst>
                  <a:lin ang="5400000" scaled="1"/>
                </a:gra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61257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96566594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42404429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91570829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90265">
                      <a:srgbClr val="30E5D0"/>
                    </a:gs>
                    <a:gs pos="75641">
                      <a:srgbClr val="30E5D0"/>
                    </a:gs>
                  </a:gsLst>
                  <a:lin ang="5400000" scaled="1"/>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6256470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87684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75641">
                      <a:schemeClr val="tx1"/>
                    </a:gs>
                    <a:gs pos="59615">
                      <a:schemeClr val="tx1"/>
                    </a:gs>
                  </a:gsLst>
                  <a:lin ang="5400000" scaled="1"/>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9760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7281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14951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1209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3">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4537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8566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513247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2021/7/16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image" Target="../media/image1.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18" Type="http://schemas.openxmlformats.org/officeDocument/2006/relationships/slideLayout" Target="../slideLayouts/slideLayout58.xml"/><Relationship Id="rId26" Type="http://schemas.openxmlformats.org/officeDocument/2006/relationships/slideLayout" Target="../slideLayouts/slideLayout66.xml"/><Relationship Id="rId3" Type="http://schemas.openxmlformats.org/officeDocument/2006/relationships/slideLayout" Target="../slideLayouts/slideLayout43.xml"/><Relationship Id="rId21" Type="http://schemas.openxmlformats.org/officeDocument/2006/relationships/slideLayout" Target="../slideLayouts/slideLayout61.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17" Type="http://schemas.openxmlformats.org/officeDocument/2006/relationships/slideLayout" Target="../slideLayouts/slideLayout57.xml"/><Relationship Id="rId25" Type="http://schemas.openxmlformats.org/officeDocument/2006/relationships/slideLayout" Target="../slideLayouts/slideLayout65.xml"/><Relationship Id="rId2" Type="http://schemas.openxmlformats.org/officeDocument/2006/relationships/slideLayout" Target="../slideLayouts/slideLayout42.xml"/><Relationship Id="rId16" Type="http://schemas.openxmlformats.org/officeDocument/2006/relationships/slideLayout" Target="../slideLayouts/slideLayout56.xml"/><Relationship Id="rId20" Type="http://schemas.openxmlformats.org/officeDocument/2006/relationships/slideLayout" Target="../slideLayouts/slideLayout60.xml"/><Relationship Id="rId29" Type="http://schemas.openxmlformats.org/officeDocument/2006/relationships/slideLayout" Target="../slideLayouts/slideLayout69.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24" Type="http://schemas.openxmlformats.org/officeDocument/2006/relationships/slideLayout" Target="../slideLayouts/slideLayout64.xml"/><Relationship Id="rId32" Type="http://schemas.openxmlformats.org/officeDocument/2006/relationships/image" Target="../media/image1.emf"/><Relationship Id="rId5" Type="http://schemas.openxmlformats.org/officeDocument/2006/relationships/slideLayout" Target="../slideLayouts/slideLayout45.xml"/><Relationship Id="rId15" Type="http://schemas.openxmlformats.org/officeDocument/2006/relationships/slideLayout" Target="../slideLayouts/slideLayout55.xml"/><Relationship Id="rId23" Type="http://schemas.openxmlformats.org/officeDocument/2006/relationships/slideLayout" Target="../slideLayouts/slideLayout63.xml"/><Relationship Id="rId28" Type="http://schemas.openxmlformats.org/officeDocument/2006/relationships/slideLayout" Target="../slideLayouts/slideLayout68.xml"/><Relationship Id="rId10" Type="http://schemas.openxmlformats.org/officeDocument/2006/relationships/slideLayout" Target="../slideLayouts/slideLayout50.xml"/><Relationship Id="rId19" Type="http://schemas.openxmlformats.org/officeDocument/2006/relationships/slideLayout" Target="../slideLayouts/slideLayout59.xml"/><Relationship Id="rId31"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 Id="rId22" Type="http://schemas.openxmlformats.org/officeDocument/2006/relationships/slideLayout" Target="../slideLayouts/slideLayout62.xml"/><Relationship Id="rId27" Type="http://schemas.openxmlformats.org/officeDocument/2006/relationships/slideLayout" Target="../slideLayouts/slideLayout67.xml"/><Relationship Id="rId30"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2021/7/16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userDrawn="1"/>
        </p:nvPicPr>
        <p:blipFill rotWithShape="1">
          <a:blip r:embed="rId31"/>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4109221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296424198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7051">
                <a:schemeClr val="tx1"/>
              </a:gs>
              <a:gs pos="20000">
                <a:schemeClr val="tx1"/>
              </a:gs>
            </a:gsLst>
            <a:lin ang="5400000" scaled="1"/>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49CFF-6658-4B9B-BD0E-F61D8016E96A}"/>
              </a:ext>
            </a:extLst>
          </p:cNvPr>
          <p:cNvSpPr>
            <a:spLocks noGrp="1"/>
          </p:cNvSpPr>
          <p:nvPr>
            <p:ph type="title"/>
          </p:nvPr>
        </p:nvSpPr>
        <p:spPr/>
        <p:txBody>
          <a:bodyPr/>
          <a:lstStyle/>
          <a:p>
            <a:r>
              <a:rPr lang="en-US" altLang="zh-CN" dirty="0"/>
              <a:t>C++</a:t>
            </a:r>
            <a:r>
              <a:rPr lang="zh-CN" altLang="en-US" dirty="0"/>
              <a:t>标准模板库</a:t>
            </a:r>
            <a:r>
              <a:rPr lang="en-US" altLang="zh-CN" dirty="0"/>
              <a:t>STL</a:t>
            </a:r>
            <a:endParaRPr lang="zh-CN" altLang="en-US" dirty="0"/>
          </a:p>
        </p:txBody>
      </p:sp>
      <p:sp>
        <p:nvSpPr>
          <p:cNvPr id="3" name="文本占位符 2">
            <a:extLst>
              <a:ext uri="{FF2B5EF4-FFF2-40B4-BE49-F238E27FC236}">
                <a16:creationId xmlns:a16="http://schemas.microsoft.com/office/drawing/2014/main" id="{D59C2623-0E9B-4FFD-8786-E2A7B651DCDD}"/>
              </a:ext>
            </a:extLst>
          </p:cNvPr>
          <p:cNvSpPr>
            <a:spLocks noGrp="1"/>
          </p:cNvSpPr>
          <p:nvPr>
            <p:ph type="body" sz="quarter" idx="12"/>
          </p:nvPr>
        </p:nvSpPr>
        <p:spPr/>
        <p:txBody>
          <a:bodyPr/>
          <a:lstStyle/>
          <a:p>
            <a:r>
              <a:rPr lang="zh-CN" altLang="en-US" dirty="0"/>
              <a:t>包括常用的一些</a:t>
            </a:r>
            <a:r>
              <a:rPr lang="en-US" altLang="zh-CN" dirty="0"/>
              <a:t>STL</a:t>
            </a:r>
            <a:r>
              <a:rPr lang="zh-CN" altLang="en-US" dirty="0"/>
              <a:t>相关的容器</a:t>
            </a:r>
          </a:p>
        </p:txBody>
      </p:sp>
    </p:spTree>
    <p:extLst>
      <p:ext uri="{BB962C8B-B14F-4D97-AF65-F5344CB8AC3E}">
        <p14:creationId xmlns:p14="http://schemas.microsoft.com/office/powerpoint/2010/main" val="747765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37FC5D2-4461-4605-A4BA-96CAA34789D8}"/>
              </a:ext>
            </a:extLst>
          </p:cNvPr>
          <p:cNvSpPr>
            <a:spLocks noGrp="1"/>
          </p:cNvSpPr>
          <p:nvPr>
            <p:ph type="title"/>
          </p:nvPr>
        </p:nvSpPr>
        <p:spPr/>
        <p:txBody>
          <a:bodyPr/>
          <a:lstStyle/>
          <a:p>
            <a:r>
              <a:rPr lang="en-US" altLang="zh-CN" dirty="0">
                <a:ea typeface="宋体" panose="02010600030101010101" pitchFamily="2" charset="-122"/>
              </a:rPr>
              <a:t>STL</a:t>
            </a:r>
            <a:r>
              <a:rPr lang="zh-CN" altLang="en-US" dirty="0">
                <a:ea typeface="宋体" panose="02010600030101010101" pitchFamily="2" charset="-122"/>
              </a:rPr>
              <a:t>中常用的容器</a:t>
            </a:r>
          </a:p>
        </p:txBody>
      </p:sp>
    </p:spTree>
    <p:extLst>
      <p:ext uri="{BB962C8B-B14F-4D97-AF65-F5344CB8AC3E}">
        <p14:creationId xmlns:p14="http://schemas.microsoft.com/office/powerpoint/2010/main" val="4110766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5CB0C0A-FD65-4205-B28E-868E2148E1B0}"/>
              </a:ext>
            </a:extLst>
          </p:cNvPr>
          <p:cNvSpPr txBox="1"/>
          <p:nvPr/>
        </p:nvSpPr>
        <p:spPr>
          <a:xfrm>
            <a:off x="5131078" y="411459"/>
            <a:ext cx="6578048" cy="563231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与大小有关的操作</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82AAFF"/>
                </a:solidFill>
                <a:effectLst/>
                <a:uLnTx/>
                <a:uFillTx/>
                <a:latin typeface="Consolas" panose="020B0609020204030204" pitchFamily="49" charset="0"/>
                <a:ea typeface="楷体" panose="02010609060101010101" pitchFamily="49" charset="-122"/>
                <a:cs typeface="+mn-cs"/>
              </a:rPr>
              <a:t>size</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：返回</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中的元素数量。</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82AAFF"/>
                </a:solidFill>
                <a:effectLst/>
                <a:uLnTx/>
                <a:uFillTx/>
                <a:latin typeface="Consolas" panose="020B0609020204030204" pitchFamily="49" charset="0"/>
                <a:ea typeface="楷体" panose="02010609060101010101" pitchFamily="49" charset="-122"/>
                <a:cs typeface="+mn-cs"/>
              </a:rPr>
              <a:t>empty</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：判断</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中元素是否为空。</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82AAFF"/>
                </a:solidFill>
                <a:effectLst/>
                <a:uLnTx/>
                <a:uFillTx/>
                <a:latin typeface="Consolas" panose="020B0609020204030204" pitchFamily="49" charset="0"/>
                <a:ea typeface="楷体" panose="02010609060101010101" pitchFamily="49" charset="-122"/>
                <a:cs typeface="+mn-cs"/>
              </a:rPr>
              <a:t>max_size</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：返回</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能容纳的最大元素数量。</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比较：</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&lt;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&lt;=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&gt;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&gt;=</a:t>
            </a:r>
            <a:endPar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比较操作两端的容器必须是同一类型。比较运算将按</a:t>
            </a:r>
            <a:r>
              <a:rPr kumimoji="0" lang="zh-CN" altLang="en-US" sz="2000" i="0" u="none" strike="noStrike" kern="1200" cap="none" spc="0" normalizeH="0" baseline="0" noProof="0" dirty="0">
                <a:ln>
                  <a:noFill/>
                </a:ln>
                <a:solidFill>
                  <a:srgbClr val="FF0000"/>
                </a:solidFill>
                <a:effectLst/>
                <a:uLnTx/>
                <a:uFillTx/>
                <a:latin typeface="Consolas" panose="020B0609020204030204" pitchFamily="49" charset="0"/>
                <a:ea typeface="楷体" panose="02010609060101010101" pitchFamily="49" charset="-122"/>
                <a:cs typeface="+mn-cs"/>
              </a:rPr>
              <a:t>字典序</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比较两个容器元素，当所有元素按序相等时，两容器才相等。</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赋值和交换</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b</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：用</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b</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中元素取代</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a</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82AAFF"/>
                </a:solidFill>
                <a:effectLst/>
                <a:uLnTx/>
                <a:uFillTx/>
                <a:latin typeface="Consolas" panose="020B0609020204030204" pitchFamily="49" charset="0"/>
                <a:ea typeface="楷体" panose="02010609060101010101" pitchFamily="49" charset="-122"/>
                <a:cs typeface="+mn-cs"/>
              </a:rPr>
              <a:t>swap</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b</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或</a:t>
            </a:r>
            <a:r>
              <a:rPr kumimoji="0" lang="en-US" altLang="zh-CN" sz="2000" b="0" i="0" u="none" strike="noStrike" kern="1200" cap="none" spc="0" normalizeH="0" baseline="0" noProof="0" dirty="0">
                <a:ln>
                  <a:noFill/>
                </a:ln>
                <a:solidFill>
                  <a:srgbClr val="82AAFF"/>
                </a:solidFill>
                <a:effectLst/>
                <a:uLnTx/>
                <a:uFillTx/>
                <a:latin typeface="Consolas" panose="020B0609020204030204" pitchFamily="49" charset="0"/>
                <a:ea typeface="楷体" panose="02010609060101010101" pitchFamily="49" charset="-122"/>
                <a:cs typeface="+mn-cs"/>
              </a:rPr>
              <a:t>swap</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a</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b</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：交换</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b</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中的元素。</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元素操作</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82AAFF"/>
                </a:solidFill>
                <a:effectLst/>
                <a:uLnTx/>
                <a:uFillTx/>
                <a:latin typeface="Consolas" panose="020B0609020204030204" pitchFamily="49" charset="0"/>
                <a:ea typeface="楷体" panose="02010609060101010101" pitchFamily="49" charset="-122"/>
                <a:cs typeface="+mn-cs"/>
              </a:rPr>
              <a:t>insert</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pos</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e</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：将元素</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e</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的拷贝安插于迭代器</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pos</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所指的位置。</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82AAFF"/>
                </a:solidFill>
                <a:effectLst/>
                <a:uLnTx/>
                <a:uFillTx/>
                <a:latin typeface="Consolas" panose="020B0609020204030204" pitchFamily="49" charset="0"/>
                <a:ea typeface="楷体" panose="02010609060101010101" pitchFamily="49" charset="-122"/>
                <a:cs typeface="+mn-cs"/>
              </a:rPr>
              <a:t>erase</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pos</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：移除</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pos</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处的元素。</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82AAFF"/>
                </a:solidFill>
                <a:effectLst/>
                <a:uLnTx/>
                <a:uFillTx/>
                <a:latin typeface="Consolas" panose="020B0609020204030204" pitchFamily="49" charset="0"/>
                <a:ea typeface="楷体" panose="02010609060101010101" pitchFamily="49" charset="-122"/>
                <a:cs typeface="+mn-cs"/>
              </a:rPr>
              <a:t>erase</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begin</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end</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：移除</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begin</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end)</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区间内的所有元素。</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2000" b="0" i="0" u="none" strike="noStrike" kern="1200" cap="none" spc="0" normalizeH="0" baseline="0" noProof="0" dirty="0" err="1">
                <a:ln>
                  <a:noFill/>
                </a:ln>
                <a:solidFill>
                  <a:srgbClr val="A6ACCD"/>
                </a:solidFill>
                <a:effectLst/>
                <a:uLnTx/>
                <a:uFillTx/>
                <a:latin typeface="Consolas" panose="020B0609020204030204" pitchFamily="49" charset="0"/>
                <a:ea typeface="楷体" panose="02010609060101010101" pitchFamily="49" charset="-122"/>
                <a:cs typeface="+mn-cs"/>
              </a:rPr>
              <a:t>v</a:t>
            </a:r>
            <a:r>
              <a:rPr kumimoji="0" lang="en-US" altLang="zh-CN" sz="2000" b="0" i="0" u="none" strike="noStrike" kern="1200" cap="none" spc="0" normalizeH="0" baseline="0" noProof="0" dirty="0" err="1">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2000" b="0" i="0" u="none" strike="noStrike" kern="1200" cap="none" spc="0" normalizeH="0" baseline="0" noProof="0" dirty="0" err="1">
                <a:ln>
                  <a:noFill/>
                </a:ln>
                <a:solidFill>
                  <a:srgbClr val="82AAFF"/>
                </a:solidFill>
                <a:effectLst/>
                <a:uLnTx/>
                <a:uFillTx/>
                <a:latin typeface="Consolas" panose="020B0609020204030204" pitchFamily="49" charset="0"/>
                <a:ea typeface="楷体" panose="02010609060101010101" pitchFamily="49" charset="-122"/>
                <a:cs typeface="+mn-cs"/>
              </a:rPr>
              <a:t>clear</a:t>
            </a:r>
            <a:r>
              <a:rPr kumimoji="0" lang="en-US" altLang="zh-CN" sz="20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zh-CN" altLang="en-US" sz="20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：移除所有元素。</a:t>
            </a:r>
          </a:p>
        </p:txBody>
      </p:sp>
      <p:sp>
        <p:nvSpPr>
          <p:cNvPr id="4" name="标题 3">
            <a:extLst>
              <a:ext uri="{FF2B5EF4-FFF2-40B4-BE49-F238E27FC236}">
                <a16:creationId xmlns:a16="http://schemas.microsoft.com/office/drawing/2014/main" id="{4DCE0E47-BBC2-4A65-ABC0-D04BB8406293}"/>
              </a:ext>
            </a:extLst>
          </p:cNvPr>
          <p:cNvSpPr>
            <a:spLocks noGrp="1"/>
          </p:cNvSpPr>
          <p:nvPr>
            <p:ph type="title"/>
          </p:nvPr>
        </p:nvSpPr>
        <p:spPr>
          <a:xfrm>
            <a:off x="588263" y="3150414"/>
            <a:ext cx="3183637" cy="553998"/>
          </a:xfrm>
        </p:spPr>
        <p: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STL</a:t>
            </a:r>
            <a:r>
              <a:rPr lang="zh-CN" altLang="en-US" dirty="0">
                <a:latin typeface="Times New Roman" panose="02020603050405020304" pitchFamily="18" charset="0"/>
                <a:ea typeface="宋体" panose="02010600030101010101" pitchFamily="2" charset="-122"/>
                <a:cs typeface="Times New Roman" panose="02020603050405020304" pitchFamily="18" charset="0"/>
              </a:rPr>
              <a:t>通用操作</a:t>
            </a:r>
          </a:p>
        </p:txBody>
      </p:sp>
    </p:spTree>
    <p:extLst>
      <p:ext uri="{BB962C8B-B14F-4D97-AF65-F5344CB8AC3E}">
        <p14:creationId xmlns:p14="http://schemas.microsoft.com/office/powerpoint/2010/main" val="244609814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288FEB7-895D-49B0-8545-C7EB7D160C54}"/>
              </a:ext>
            </a:extLst>
          </p:cNvPr>
          <p:cNvSpPr>
            <a:spLocks noGrp="1"/>
          </p:cNvSpPr>
          <p:nvPr>
            <p:ph type="body" sz="quarter" idx="10"/>
          </p:nvPr>
        </p:nvSpPr>
        <p:spPr>
          <a:xfrm>
            <a:off x="5075583" y="128443"/>
            <a:ext cx="6669658" cy="1963614"/>
          </a:xfrm>
        </p:spPr>
        <p:txBody>
          <a:bodyPr/>
          <a:lstStyle/>
          <a:p>
            <a:r>
              <a:rPr lang="zh-CN" altLang="en-US" dirty="0">
                <a:latin typeface="+mj-lt"/>
                <a:ea typeface="KaiTi" panose="02010609060101010101" pitchFamily="49" charset="-122"/>
              </a:rPr>
              <a:t>栈是管理数据的一种结构。体现数据“后进先出”的特性。对于栈和队列，一般不允许访问中间元素。</a:t>
            </a:r>
            <a:endParaRPr lang="en-US" altLang="zh-CN" dirty="0">
              <a:latin typeface="+mj-lt"/>
              <a:ea typeface="KaiTi" panose="02010609060101010101" pitchFamily="49" charset="-122"/>
            </a:endParaRPr>
          </a:p>
          <a:p>
            <a:r>
              <a:rPr lang="zh-CN" altLang="en-US" dirty="0">
                <a:latin typeface="+mj-lt"/>
                <a:ea typeface="KaiTi" panose="02010609060101010101" pitchFamily="49" charset="-122"/>
              </a:rPr>
              <a:t>原理图如下，左为</a:t>
            </a:r>
            <a:r>
              <a:rPr lang="en-US" altLang="zh-CN" dirty="0">
                <a:latin typeface="+mj-lt"/>
                <a:ea typeface="KaiTi" panose="02010609060101010101" pitchFamily="49" charset="-122"/>
              </a:rPr>
              <a:t>STL</a:t>
            </a:r>
            <a:r>
              <a:rPr lang="zh-CN" altLang="en-US" dirty="0">
                <a:latin typeface="+mj-lt"/>
                <a:ea typeface="KaiTi" panose="02010609060101010101" pitchFamily="49" charset="-122"/>
              </a:rPr>
              <a:t>实现方式</a:t>
            </a:r>
          </a:p>
        </p:txBody>
      </p:sp>
      <p:sp>
        <p:nvSpPr>
          <p:cNvPr id="4" name="标题 3">
            <a:extLst>
              <a:ext uri="{FF2B5EF4-FFF2-40B4-BE49-F238E27FC236}">
                <a16:creationId xmlns:a16="http://schemas.microsoft.com/office/drawing/2014/main" id="{6BEF34E9-9D9E-4123-A8F1-CECBF32FD939}"/>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栈</a:t>
            </a:r>
          </a:p>
        </p:txBody>
      </p:sp>
      <p:sp>
        <p:nvSpPr>
          <p:cNvPr id="6" name="矩形 5">
            <a:extLst>
              <a:ext uri="{FF2B5EF4-FFF2-40B4-BE49-F238E27FC236}">
                <a16:creationId xmlns:a16="http://schemas.microsoft.com/office/drawing/2014/main" id="{1D8059E0-ADB0-4AE1-A10C-A24B70422E64}"/>
              </a:ext>
            </a:extLst>
          </p:cNvPr>
          <p:cNvSpPr/>
          <p:nvPr/>
        </p:nvSpPr>
        <p:spPr>
          <a:xfrm>
            <a:off x="0" y="4049539"/>
            <a:ext cx="5009322" cy="2808461"/>
          </a:xfrm>
          <a:prstGeom prst="rect">
            <a:avLst/>
          </a:prstGeom>
          <a:solidFill>
            <a:schemeClr val="accent2"/>
          </a:solid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mn-ea"/>
                <a:cs typeface="+mn-cs"/>
              </a:rPr>
              <a:t>stack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mn-ea"/>
                <a:cs typeface="+mn-cs"/>
              </a:rPr>
              <a:t>using</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namespace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std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b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stack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b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mn-ea"/>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mn-ea"/>
                <a:cs typeface="+mn-cs"/>
              </a:rPr>
              <a:t>push</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mn-ea"/>
                <a:cs typeface="+mn-cs"/>
              </a:rPr>
              <a:t>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入栈</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mn-ea"/>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mn-ea"/>
                <a:cs typeface="+mn-cs"/>
              </a:rPr>
              <a:t>pop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弹出</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mn-ea"/>
                <a:cs typeface="+mn-cs"/>
              </a:rPr>
              <a:t>stacktop</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mn-ea"/>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mn-ea"/>
                <a:cs typeface="+mn-cs"/>
              </a:rPr>
              <a:t>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取栈首</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bool</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mn-ea"/>
                <a:cs typeface="+mn-cs"/>
              </a:rPr>
              <a:t>isempty</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mn-ea"/>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mn-ea"/>
                <a:cs typeface="+mn-cs"/>
              </a:rPr>
              <a:t>empty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栈为空的判断</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mn-ea"/>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mn-ea"/>
                <a:cs typeface="+mn-cs"/>
              </a:rPr>
              <a:t>stacksize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mn-ea"/>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mn-ea"/>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mn-ea"/>
                <a:cs typeface="+mn-cs"/>
              </a:rPr>
              <a:t>size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mn-ea"/>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mn-ea"/>
                <a:cs typeface="+mn-cs"/>
              </a:rPr>
              <a:t>栈内元素数量</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mn-ea"/>
              <a:cs typeface="+mn-cs"/>
            </a:endParaRPr>
          </a:p>
        </p:txBody>
      </p:sp>
      <p:pic>
        <p:nvPicPr>
          <p:cNvPr id="1026" name="Picture 2">
            <a:extLst>
              <a:ext uri="{FF2B5EF4-FFF2-40B4-BE49-F238E27FC236}">
                <a16:creationId xmlns:a16="http://schemas.microsoft.com/office/drawing/2014/main" id="{D968AB5C-1650-4F56-A732-05335B548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583" y="2612334"/>
            <a:ext cx="7050156" cy="3127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470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1000"/>
                                        <p:tgtEl>
                                          <p:spTgt spid="6">
                                            <p:txEl>
                                              <p:pRg st="3" end="3"/>
                                            </p:txEl>
                                          </p:spTgt>
                                        </p:tgtEl>
                                      </p:cBhvr>
                                    </p:animEffect>
                                    <p:anim calcmode="lin" valueType="num">
                                      <p:cBhvr>
                                        <p:cTn id="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4" end="4"/>
                                            </p:txEl>
                                          </p:spTgt>
                                        </p:tgtEl>
                                        <p:attrNameLst>
                                          <p:attrName>style.visibility</p:attrName>
                                        </p:attrNameLst>
                                      </p:cBhvr>
                                      <p:to>
                                        <p:strVal val="visible"/>
                                      </p:to>
                                    </p:set>
                                    <p:animEffect transition="in" filter="fade">
                                      <p:cBhvr>
                                        <p:cTn id="14" dur="1000"/>
                                        <p:tgtEl>
                                          <p:spTgt spid="6">
                                            <p:txEl>
                                              <p:pRg st="4" end="4"/>
                                            </p:txEl>
                                          </p:spTgt>
                                        </p:tgtEl>
                                      </p:cBhvr>
                                    </p:animEffect>
                                    <p:anim calcmode="lin" valueType="num">
                                      <p:cBhvr>
                                        <p:cTn id="1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1000"/>
                                        <p:tgtEl>
                                          <p:spTgt spid="6">
                                            <p:txEl>
                                              <p:pRg st="5" end="5"/>
                                            </p:txEl>
                                          </p:spTgt>
                                        </p:tgtEl>
                                      </p:cBhvr>
                                    </p:animEffect>
                                    <p:anim calcmode="lin" valueType="num">
                                      <p:cBhvr>
                                        <p:cTn id="2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6" end="6"/>
                                            </p:txEl>
                                          </p:spTgt>
                                        </p:tgtEl>
                                        <p:attrNameLst>
                                          <p:attrName>style.visibility</p:attrName>
                                        </p:attrNameLst>
                                      </p:cBhvr>
                                      <p:to>
                                        <p:strVal val="visible"/>
                                      </p:to>
                                    </p:set>
                                    <p:animEffect transition="in" filter="fade">
                                      <p:cBhvr>
                                        <p:cTn id="28" dur="1000"/>
                                        <p:tgtEl>
                                          <p:spTgt spid="6">
                                            <p:txEl>
                                              <p:pRg st="6" end="6"/>
                                            </p:txEl>
                                          </p:spTgt>
                                        </p:tgtEl>
                                      </p:cBhvr>
                                    </p:animEffect>
                                    <p:anim calcmode="lin" valueType="num">
                                      <p:cBhvr>
                                        <p:cTn id="2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animEffect transition="in" filter="fade">
                                      <p:cBhvr>
                                        <p:cTn id="35" dur="1000"/>
                                        <p:tgtEl>
                                          <p:spTgt spid="6">
                                            <p:txEl>
                                              <p:pRg st="7" end="7"/>
                                            </p:txEl>
                                          </p:spTgt>
                                        </p:tgtEl>
                                      </p:cBhvr>
                                    </p:animEffect>
                                    <p:anim calcmode="lin" valueType="num">
                                      <p:cBhvr>
                                        <p:cTn id="36"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8288FEB7-895D-49B0-8545-C7EB7D160C54}"/>
              </a:ext>
            </a:extLst>
          </p:cNvPr>
          <p:cNvSpPr>
            <a:spLocks noGrp="1"/>
          </p:cNvSpPr>
          <p:nvPr>
            <p:ph type="body" sz="quarter" idx="10"/>
          </p:nvPr>
        </p:nvSpPr>
        <p:spPr>
          <a:xfrm>
            <a:off x="4855014" y="3248125"/>
            <a:ext cx="6669658" cy="1723549"/>
          </a:xfrm>
        </p:spPr>
        <p:txBody>
          <a:bodyPr/>
          <a:lstStyle/>
          <a:p>
            <a:r>
              <a:rPr lang="zh-CN" altLang="en-US"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如果两个栈有相反的需求，可以用这种方法节省空间：用一个数组表示两个栈。分别用</a:t>
            </a:r>
            <a:r>
              <a:rPr lang="en-US" altLang="zh-CN"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top1</a:t>
            </a:r>
            <a:r>
              <a:rPr lang="zh-CN" altLang="en-US"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a:t>
            </a:r>
            <a:r>
              <a:rPr lang="en-US" altLang="zh-CN"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top2</a:t>
            </a:r>
            <a:r>
              <a:rPr lang="zh-CN" altLang="en-US"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表示栈顶的位置，令</a:t>
            </a:r>
            <a:r>
              <a:rPr lang="en-US" altLang="zh-CN"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top1</a:t>
            </a:r>
            <a:r>
              <a:rPr lang="zh-CN" altLang="en-US"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从</a:t>
            </a:r>
            <a:r>
              <a:rPr lang="en-US" altLang="zh-CN"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0</a:t>
            </a:r>
            <a:r>
              <a:rPr lang="zh-CN" altLang="en-US"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开始，</a:t>
            </a:r>
            <a:r>
              <a:rPr lang="en-US" altLang="zh-CN"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top2</a:t>
            </a:r>
            <a:r>
              <a:rPr lang="zh-CN" altLang="en-US"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从</a:t>
            </a:r>
            <a:r>
              <a:rPr lang="en-US" altLang="zh-CN"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N-1</a:t>
            </a:r>
            <a:r>
              <a:rPr lang="zh-CN" altLang="en-US" dirty="0">
                <a:solidFill>
                  <a:srgbClr val="FF0000"/>
                </a:solidFill>
                <a:latin typeface="Times New Roman" panose="02020603050405020304" pitchFamily="18" charset="0"/>
                <a:ea typeface="KaiTi" panose="02010609060101010101" pitchFamily="49" charset="-122"/>
                <a:cs typeface="Sabon Next LT" panose="020B0502040204020203" pitchFamily="2" charset="0"/>
              </a:rPr>
              <a:t>开始。</a:t>
            </a:r>
          </a:p>
        </p:txBody>
      </p:sp>
      <p:sp>
        <p:nvSpPr>
          <p:cNvPr id="4" name="标题 3">
            <a:extLst>
              <a:ext uri="{FF2B5EF4-FFF2-40B4-BE49-F238E27FC236}">
                <a16:creationId xmlns:a16="http://schemas.microsoft.com/office/drawing/2014/main" id="{6BEF34E9-9D9E-4123-A8F1-CECBF32FD939}"/>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栈</a:t>
            </a:r>
          </a:p>
        </p:txBody>
      </p:sp>
      <p:sp>
        <p:nvSpPr>
          <p:cNvPr id="2" name="矩形 1">
            <a:extLst>
              <a:ext uri="{FF2B5EF4-FFF2-40B4-BE49-F238E27FC236}">
                <a16:creationId xmlns:a16="http://schemas.microsoft.com/office/drawing/2014/main" id="{25B9A396-3F92-4C84-BE40-41C25AD166E6}"/>
              </a:ext>
            </a:extLst>
          </p:cNvPr>
          <p:cNvSpPr/>
          <p:nvPr/>
        </p:nvSpPr>
        <p:spPr>
          <a:xfrm>
            <a:off x="5141843" y="1514391"/>
            <a:ext cx="6096000" cy="1178784"/>
          </a:xfrm>
          <a:prstGeom prst="rect">
            <a:avLst/>
          </a:prstGeom>
          <a:solidFill>
            <a:schemeClr val="accent2"/>
          </a:solidFill>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stack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KaiTi" panose="02010609060101010101" pitchFamily="49" charset="-122"/>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 top</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表示栈顶位置。</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void</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KaiTi" panose="02010609060101010101" pitchFamily="49" charset="-122"/>
                <a:cs typeface="+mn-cs"/>
              </a:rPr>
              <a:t>push</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stack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a</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入栈</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KaiTi" panose="02010609060101010101" pitchFamily="49" charset="-122"/>
                <a:cs typeface="+mn-cs"/>
              </a:rPr>
              <a:t>pop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return</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stack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出栈</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bool</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KaiTi" panose="02010609060101010101" pitchFamily="49" charset="-122"/>
                <a:cs typeface="+mn-cs"/>
              </a:rPr>
              <a:t>empty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return</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&lt;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KaiTi" panose="02010609060101010101" pitchFamily="49" charset="-122"/>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栈空的条件</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p:txBody>
      </p:sp>
    </p:spTree>
    <p:extLst>
      <p:ext uri="{BB962C8B-B14F-4D97-AF65-F5344CB8AC3E}">
        <p14:creationId xmlns:p14="http://schemas.microsoft.com/office/powerpoint/2010/main" val="20439424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BEF34E9-9D9E-4123-A8F1-CECBF32FD939}"/>
              </a:ext>
            </a:extLst>
          </p:cNvPr>
          <p:cNvSpPr>
            <a:spLocks noGrp="1"/>
          </p:cNvSpPr>
          <p:nvPr>
            <p:ph type="title" idx="4294967295"/>
          </p:nvPr>
        </p:nvSpPr>
        <p:spPr>
          <a:xfrm>
            <a:off x="430696" y="2972284"/>
            <a:ext cx="3182938" cy="552450"/>
          </a:xfrm>
        </p:spPr>
        <p:txBody>
          <a:bodyPr/>
          <a:lstStyle/>
          <a:p>
            <a:r>
              <a:rPr lang="zh-CN" altLang="en-US" dirty="0">
                <a:latin typeface="宋体" panose="02010600030101010101" pitchFamily="2" charset="-122"/>
                <a:ea typeface="宋体" panose="02010600030101010101" pitchFamily="2" charset="-122"/>
              </a:rPr>
              <a:t>队列</a:t>
            </a:r>
          </a:p>
        </p:txBody>
      </p:sp>
      <p:sp>
        <p:nvSpPr>
          <p:cNvPr id="2" name="矩形 1">
            <a:extLst>
              <a:ext uri="{FF2B5EF4-FFF2-40B4-BE49-F238E27FC236}">
                <a16:creationId xmlns:a16="http://schemas.microsoft.com/office/drawing/2014/main" id="{8514D2B4-A661-409F-AE4E-34DFFFE5014B}"/>
              </a:ext>
            </a:extLst>
          </p:cNvPr>
          <p:cNvSpPr/>
          <p:nvPr/>
        </p:nvSpPr>
        <p:spPr>
          <a:xfrm>
            <a:off x="0" y="3620794"/>
            <a:ext cx="5057775" cy="3080074"/>
          </a:xfrm>
          <a:prstGeom prst="rect">
            <a:avLst/>
          </a:prstGeom>
          <a:solidFill>
            <a:schemeClr val="accent2"/>
          </a:solid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KaiTi" panose="02010609060101010101" pitchFamily="49" charset="-122"/>
                <a:cs typeface="+mn-cs"/>
              </a:rPr>
              <a:t>queue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KaiTi" panose="02010609060101010101" pitchFamily="49" charset="-122"/>
                <a:cs typeface="+mn-cs"/>
              </a:rPr>
              <a:t>using</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namespace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std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b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queue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q</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b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KaiTi" panose="02010609060101010101" pitchFamily="49" charset="-122"/>
                <a:cs typeface="+mn-cs"/>
              </a:rPr>
              <a:t>push</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KaiTi" panose="02010609060101010101" pitchFamily="49" charset="-122"/>
                <a:cs typeface="+mn-cs"/>
              </a:rPr>
              <a:t>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入队</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KaiTi" panose="02010609060101010101" pitchFamily="49" charset="-122"/>
                <a:cs typeface="+mn-cs"/>
              </a:rPr>
              <a:t>pop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弹出</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qfront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KaiTi" panose="02010609060101010101" pitchFamily="49" charset="-122"/>
                <a:cs typeface="+mn-cs"/>
              </a:rPr>
              <a:t>front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取队首</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qback</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KaiTi" panose="02010609060101010101" pitchFamily="49" charset="-122"/>
                <a:cs typeface="+mn-cs"/>
              </a:rPr>
              <a:t>back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取队尾</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bool</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isempty</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KaiTi" panose="02010609060101010101" pitchFamily="49" charset="-122"/>
                <a:cs typeface="+mn-cs"/>
              </a:rPr>
              <a:t>empty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队为空的判断</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KaiTi" panose="02010609060101010101" pitchFamily="49" charset="-122"/>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qsize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KaiTi" panose="02010609060101010101" pitchFamily="49" charset="-122"/>
                <a:cs typeface="+mn-cs"/>
              </a:rPr>
              <a:t>q</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KaiTi" panose="02010609060101010101" pitchFamily="49" charset="-122"/>
                <a:cs typeface="+mn-cs"/>
              </a:rPr>
              <a:t>size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KaiTi" panose="02010609060101010101" pitchFamily="49" charset="-122"/>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KaiTi" panose="02010609060101010101" pitchFamily="49" charset="-122"/>
                <a:cs typeface="+mn-cs"/>
              </a:rPr>
              <a:t>队内元素数量</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KaiTi" panose="02010609060101010101" pitchFamily="49" charset="-122"/>
              <a:cs typeface="+mn-cs"/>
            </a:endParaRPr>
          </a:p>
        </p:txBody>
      </p:sp>
      <p:grpSp>
        <p:nvGrpSpPr>
          <p:cNvPr id="3" name="组合 2">
            <a:extLst>
              <a:ext uri="{FF2B5EF4-FFF2-40B4-BE49-F238E27FC236}">
                <a16:creationId xmlns:a16="http://schemas.microsoft.com/office/drawing/2014/main" id="{E9A0075A-0A96-406E-8D71-A02CA32C2835}"/>
              </a:ext>
            </a:extLst>
          </p:cNvPr>
          <p:cNvGrpSpPr/>
          <p:nvPr/>
        </p:nvGrpSpPr>
        <p:grpSpPr>
          <a:xfrm>
            <a:off x="5350404" y="1473942"/>
            <a:ext cx="6782915" cy="3237206"/>
            <a:chOff x="4181061" y="2361837"/>
            <a:chExt cx="7929228" cy="3674527"/>
          </a:xfrm>
        </p:grpSpPr>
        <p:pic>
          <p:nvPicPr>
            <p:cNvPr id="2050" name="Picture 2">
              <a:extLst>
                <a:ext uri="{FF2B5EF4-FFF2-40B4-BE49-F238E27FC236}">
                  <a16:creationId xmlns:a16="http://schemas.microsoft.com/office/drawing/2014/main" id="{1E25FB44-9DC8-405A-9BE4-F876204BF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1061" y="2361837"/>
              <a:ext cx="4370379" cy="36506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59D206E-DF25-4AC5-8FF3-9A2AEF1C0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0039" y="2361837"/>
              <a:ext cx="4200250" cy="367452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文本占位符 4">
            <a:extLst>
              <a:ext uri="{FF2B5EF4-FFF2-40B4-BE49-F238E27FC236}">
                <a16:creationId xmlns:a16="http://schemas.microsoft.com/office/drawing/2014/main" id="{72E22BDF-E48A-4136-9139-9E46437085A1}"/>
              </a:ext>
            </a:extLst>
          </p:cNvPr>
          <p:cNvSpPr txBox="1">
            <a:spLocks/>
          </p:cNvSpPr>
          <p:nvPr/>
        </p:nvSpPr>
        <p:spPr>
          <a:xfrm>
            <a:off x="58681" y="124461"/>
            <a:ext cx="11342930" cy="1963614"/>
          </a:xfrm>
          <a:prstGeom prst="rect">
            <a:avLst/>
          </a:prstGeom>
        </p:spPr>
        <p:txBody>
          <a:bodyPr vert="horz" wrap="square" lIns="0" tIns="0" rIns="0" bIns="0" rtlCol="0" anchor="ctr" anchorCtr="0">
            <a:spAutoFit/>
          </a:bodyPr>
          <a:lstStyle>
            <a:lvl1pPr marL="0" marR="0" indent="0" algn="l" defTabSz="932742" rtl="0" eaLnBrk="1" fontAlgn="auto" latinLnBrk="0" hangingPunct="1">
              <a:lnSpc>
                <a:spcPct val="100000"/>
              </a:lnSpc>
              <a:spcBef>
                <a:spcPct val="20000"/>
              </a:spcBef>
              <a:spcAft>
                <a:spcPts val="120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1200"/>
              </a:spcAft>
              <a:buClrTx/>
              <a:buSzPct val="90000"/>
              <a:buFont typeface="Wingdings" panose="05000000000000000000" pitchFamily="2" charset="2"/>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队列也是管理数据的一种结构。体现数据“先进先出”的特性，插入在一端，删除在另一端。就像排队一样，刚来的人入队（</a:t>
            </a:r>
            <a:r>
              <a:rPr kumimoji="0" lang="en-US" altLang="zh-CN"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push</a:t>
            </a:r>
            <a:r>
              <a:rPr kumimoji="0" lang="zh-CN" altLang="en-US"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）要排在队尾</a:t>
            </a:r>
            <a:r>
              <a:rPr kumimoji="0" lang="en-US" altLang="zh-CN"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(rear)</a:t>
            </a:r>
            <a:r>
              <a:rPr kumimoji="0" lang="zh-CN" altLang="en-US"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，每次出队</a:t>
            </a:r>
            <a:r>
              <a:rPr kumimoji="0" lang="en-US" altLang="zh-CN"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(pop)</a:t>
            </a:r>
            <a:r>
              <a:rPr kumimoji="0" lang="zh-CN" altLang="en-US"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的都是队首</a:t>
            </a:r>
            <a:r>
              <a:rPr kumimoji="0" lang="en-US" altLang="zh-CN"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(front)</a:t>
            </a:r>
            <a:r>
              <a:rPr kumimoji="0" lang="zh-CN" altLang="en-US"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的人。</a:t>
            </a:r>
            <a:endParaRPr kumimoji="0" lang="en-US" altLang="zh-CN"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endParaRPr>
          </a:p>
          <a:p>
            <a:pPr marL="0" marR="0" lvl="0" indent="0" algn="l" defTabSz="932742" rtl="0" eaLnBrk="1" fontAlgn="auto" latinLnBrk="0" hangingPunct="1">
              <a:lnSpc>
                <a:spcPct val="100000"/>
              </a:lnSpc>
              <a:spcBef>
                <a:spcPct val="20000"/>
              </a:spcBef>
              <a:spcAft>
                <a:spcPts val="1200"/>
              </a:spcAft>
              <a:buClrTx/>
              <a:buSzPct val="90000"/>
              <a:buFont typeface="Wingdings" panose="05000000000000000000" pitchFamily="2" charset="2"/>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原理图如下，左为</a:t>
            </a:r>
            <a:r>
              <a:rPr kumimoji="0" lang="en-US" altLang="zh-CN"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STL</a:t>
            </a:r>
            <a:r>
              <a:rPr kumimoji="0" lang="zh-CN" altLang="en-US" sz="2800" b="0" i="0" u="none" strike="noStrike" kern="1200" cap="none" spc="0" normalizeH="0" baseline="0" noProof="0" dirty="0">
                <a:ln>
                  <a:noFill/>
                </a:ln>
                <a:solidFill>
                  <a:srgbClr val="000000"/>
                </a:solidFill>
                <a:effectLst/>
                <a:uLnTx/>
                <a:uFillTx/>
                <a:latin typeface="Times New Roman"/>
                <a:ea typeface="KaiTi" panose="02010609060101010101" pitchFamily="49" charset="-122"/>
                <a:cs typeface="Segoe UI" panose="020B0502040204020203" pitchFamily="34" charset="0"/>
              </a:rPr>
              <a:t>实现方式</a:t>
            </a:r>
          </a:p>
        </p:txBody>
      </p:sp>
    </p:spTree>
    <p:extLst>
      <p:ext uri="{BB962C8B-B14F-4D97-AF65-F5344CB8AC3E}">
        <p14:creationId xmlns:p14="http://schemas.microsoft.com/office/powerpoint/2010/main" val="3137715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1000"/>
                                        <p:tgtEl>
                                          <p:spTgt spid="2">
                                            <p:txEl>
                                              <p:pRg st="4" end="4"/>
                                            </p:txEl>
                                          </p:spTgt>
                                        </p:tgtEl>
                                      </p:cBhvr>
                                    </p:animEffect>
                                    <p:anim calcmode="lin" valueType="num">
                                      <p:cBhvr>
                                        <p:cTn id="1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1000"/>
                                        <p:tgtEl>
                                          <p:spTgt spid="2">
                                            <p:txEl>
                                              <p:pRg st="5" end="5"/>
                                            </p:txEl>
                                          </p:spTgt>
                                        </p:tgtEl>
                                      </p:cBhvr>
                                    </p:animEffect>
                                    <p:anim calcmode="lin" valueType="num">
                                      <p:cBhvr>
                                        <p:cTn id="2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1000"/>
                                        <p:tgtEl>
                                          <p:spTgt spid="2">
                                            <p:txEl>
                                              <p:pRg st="6" end="6"/>
                                            </p:txEl>
                                          </p:spTgt>
                                        </p:tgtEl>
                                      </p:cBhvr>
                                    </p:animEffect>
                                    <p:anim calcmode="lin" valueType="num">
                                      <p:cBhvr>
                                        <p:cTn id="29"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1000"/>
                                        <p:tgtEl>
                                          <p:spTgt spid="2">
                                            <p:txEl>
                                              <p:pRg st="7" end="7"/>
                                            </p:txEl>
                                          </p:spTgt>
                                        </p:tgtEl>
                                      </p:cBhvr>
                                    </p:animEffect>
                                    <p:anim calcmode="lin" valueType="num">
                                      <p:cBhvr>
                                        <p:cTn id="3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1000"/>
                                        <p:tgtEl>
                                          <p:spTgt spid="2">
                                            <p:txEl>
                                              <p:pRg st="8" end="8"/>
                                            </p:txEl>
                                          </p:spTgt>
                                        </p:tgtEl>
                                      </p:cBhvr>
                                    </p:animEffect>
                                    <p:anim calcmode="lin" valueType="num">
                                      <p:cBhvr>
                                        <p:cTn id="4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BEF34E9-9D9E-4123-A8F1-CECBF32FD939}"/>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队列</a:t>
            </a:r>
          </a:p>
        </p:txBody>
      </p:sp>
      <p:sp>
        <p:nvSpPr>
          <p:cNvPr id="3" name="矩形 2">
            <a:extLst>
              <a:ext uri="{FF2B5EF4-FFF2-40B4-BE49-F238E27FC236}">
                <a16:creationId xmlns:a16="http://schemas.microsoft.com/office/drawing/2014/main" id="{12698B6F-FC00-489A-8F24-854F4CB1932A}"/>
              </a:ext>
            </a:extLst>
          </p:cNvPr>
          <p:cNvSpPr/>
          <p:nvPr/>
        </p:nvSpPr>
        <p:spPr>
          <a:xfrm>
            <a:off x="4938315" y="585788"/>
            <a:ext cx="6096000" cy="1738168"/>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int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queue</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N</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front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F78C6C"/>
                </a:solidFill>
                <a:effectLst/>
                <a:uLnTx/>
                <a:uFillTx/>
                <a:latin typeface="Consolas" panose="020B0609020204030204" pitchFamily="49" charset="0"/>
                <a:ea typeface="楷体" panose="02010609060101010101" pitchFamily="49" charset="-122"/>
                <a:cs typeface="+mn-cs"/>
              </a:rPr>
              <a:t>0</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rear</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F78C6C"/>
                </a:solidFill>
                <a:effectLst/>
                <a:uLnTx/>
                <a:uFillTx/>
                <a:latin typeface="Consolas" panose="020B0609020204030204" pitchFamily="49" charset="0"/>
                <a:ea typeface="楷体" panose="02010609060101010101" pitchFamily="49" charset="-122"/>
                <a:cs typeface="+mn-cs"/>
              </a:rPr>
              <a:t>0</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//front</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指向队列首个元素，</a:t>
            </a: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rear</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指向队列尾部元素的右侧。</a:t>
            </a:r>
            <a:endParaRPr kumimoji="0" lang="zh-CN" altLang="en-US"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void</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2AAFF"/>
                </a:solidFill>
                <a:effectLst/>
                <a:uLnTx/>
                <a:uFillTx/>
                <a:latin typeface="Consolas" panose="020B0609020204030204" pitchFamily="49" charset="0"/>
                <a:ea typeface="楷体" panose="02010609060101010101" pitchFamily="49" charset="-122"/>
                <a:cs typeface="+mn-cs"/>
              </a:rPr>
              <a:t>push</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int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queue</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rear</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入队</a:t>
            </a:r>
            <a:endParaRPr kumimoji="0" lang="zh-CN" altLang="en-US"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int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2AAFF"/>
                </a:solidFill>
                <a:effectLst/>
                <a:uLnTx/>
                <a:uFillTx/>
                <a:latin typeface="Consolas" panose="020B0609020204030204" pitchFamily="49" charset="0"/>
                <a:ea typeface="楷体" panose="02010609060101010101" pitchFamily="49" charset="-122"/>
                <a:cs typeface="+mn-cs"/>
              </a:rPr>
              <a:t>pop</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1"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return</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queue</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front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出队</a:t>
            </a:r>
            <a:endParaRPr kumimoji="0" lang="zh-CN" altLang="en-US"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bool</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2AAFF"/>
                </a:solidFill>
                <a:effectLst/>
                <a:uLnTx/>
                <a:uFillTx/>
                <a:latin typeface="Consolas" panose="020B0609020204030204" pitchFamily="49" charset="0"/>
                <a:ea typeface="楷体" panose="02010609060101010101" pitchFamily="49" charset="-122"/>
                <a:cs typeface="+mn-cs"/>
              </a:rPr>
              <a:t>empty</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1"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return</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front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rear</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队空的条件</a:t>
            </a:r>
            <a:endParaRPr kumimoji="0" lang="zh-CN" altLang="en-US"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p:txBody>
      </p:sp>
      <p:sp>
        <p:nvSpPr>
          <p:cNvPr id="6" name="矩形 5">
            <a:extLst>
              <a:ext uri="{FF2B5EF4-FFF2-40B4-BE49-F238E27FC236}">
                <a16:creationId xmlns:a16="http://schemas.microsoft.com/office/drawing/2014/main" id="{7F71758C-38BE-4A20-8136-B1DBBF99F80D}"/>
              </a:ext>
            </a:extLst>
          </p:cNvPr>
          <p:cNvSpPr/>
          <p:nvPr/>
        </p:nvSpPr>
        <p:spPr>
          <a:xfrm>
            <a:off x="4498072" y="146018"/>
            <a:ext cx="1107996" cy="369332"/>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顺序队列</a:t>
            </a:r>
          </a:p>
        </p:txBody>
      </p:sp>
      <p:sp>
        <p:nvSpPr>
          <p:cNvPr id="7" name="矩形 6">
            <a:extLst>
              <a:ext uri="{FF2B5EF4-FFF2-40B4-BE49-F238E27FC236}">
                <a16:creationId xmlns:a16="http://schemas.microsoft.com/office/drawing/2014/main" id="{8129D72F-4548-428E-A6D3-1F0F6F993850}"/>
              </a:ext>
            </a:extLst>
          </p:cNvPr>
          <p:cNvSpPr/>
          <p:nvPr/>
        </p:nvSpPr>
        <p:spPr>
          <a:xfrm>
            <a:off x="4498072" y="2657305"/>
            <a:ext cx="1107996" cy="369332"/>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循环队列</a:t>
            </a:r>
          </a:p>
        </p:txBody>
      </p:sp>
      <p:sp>
        <p:nvSpPr>
          <p:cNvPr id="8" name="矩形 7">
            <a:extLst>
              <a:ext uri="{FF2B5EF4-FFF2-40B4-BE49-F238E27FC236}">
                <a16:creationId xmlns:a16="http://schemas.microsoft.com/office/drawing/2014/main" id="{7EDA504C-4103-45A0-BF01-EDFAD79E896B}"/>
              </a:ext>
            </a:extLst>
          </p:cNvPr>
          <p:cNvSpPr/>
          <p:nvPr/>
        </p:nvSpPr>
        <p:spPr>
          <a:xfrm>
            <a:off x="5042451" y="3050908"/>
            <a:ext cx="6930887" cy="2015167"/>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int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queue</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N</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front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F78C6C"/>
                </a:solidFill>
                <a:effectLst/>
                <a:uLnTx/>
                <a:uFillTx/>
                <a:latin typeface="Consolas" panose="020B0609020204030204" pitchFamily="49" charset="0"/>
                <a:ea typeface="楷体" panose="02010609060101010101" pitchFamily="49" charset="-122"/>
                <a:cs typeface="+mn-cs"/>
              </a:rPr>
              <a:t>0</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rear</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F78C6C"/>
                </a:solidFill>
                <a:effectLst/>
                <a:uLnTx/>
                <a:uFillTx/>
                <a:latin typeface="Consolas" panose="020B0609020204030204" pitchFamily="49" charset="0"/>
                <a:ea typeface="楷体" panose="02010609060101010101" pitchFamily="49" charset="-122"/>
                <a:cs typeface="+mn-cs"/>
              </a:rPr>
              <a:t>0</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endPar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//front</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指向队列首个元素，</a:t>
            </a: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rear</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指向队列尾部元素的右侧。</a:t>
            </a:r>
            <a:endParaRPr kumimoji="0" lang="zh-CN" altLang="en-US"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void</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2AAFF"/>
                </a:solidFill>
                <a:effectLst/>
                <a:uLnTx/>
                <a:uFillTx/>
                <a:latin typeface="Consolas" panose="020B0609020204030204" pitchFamily="49" charset="0"/>
                <a:ea typeface="楷体" panose="02010609060101010101" pitchFamily="49" charset="-122"/>
                <a:cs typeface="+mn-cs"/>
              </a:rPr>
              <a:t>push</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int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queue</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rear</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a</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rear</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rear</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F78C6C"/>
                </a:solidFill>
                <a:effectLst/>
                <a:uLnTx/>
                <a:uFillTx/>
                <a:latin typeface="Consolas" panose="020B0609020204030204" pitchFamily="49" charset="0"/>
                <a:ea typeface="楷体" panose="02010609060101010101" pitchFamily="49" charset="-122"/>
                <a:cs typeface="+mn-cs"/>
              </a:rPr>
              <a:t>1</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N</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入队</a:t>
            </a:r>
            <a:endParaRPr kumimoji="0" lang="zh-CN" altLang="en-US"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int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2AAFF"/>
                </a:solidFill>
                <a:effectLst/>
                <a:uLnTx/>
                <a:uFillTx/>
                <a:latin typeface="Consolas" panose="020B0609020204030204" pitchFamily="49" charset="0"/>
                <a:ea typeface="楷体" panose="02010609060101010101" pitchFamily="49" charset="-122"/>
                <a:cs typeface="+mn-cs"/>
              </a:rPr>
              <a:t>pop</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int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queue</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front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front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front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F78C6C"/>
                </a:solidFill>
                <a:effectLst/>
                <a:uLnTx/>
                <a:uFillTx/>
                <a:latin typeface="Consolas" panose="020B0609020204030204" pitchFamily="49" charset="0"/>
                <a:ea typeface="楷体" panose="02010609060101010101" pitchFamily="49" charset="-122"/>
                <a:cs typeface="+mn-cs"/>
              </a:rPr>
              <a:t>1</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N</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1"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return</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出队</a:t>
            </a:r>
            <a:endParaRPr kumimoji="0" lang="zh-CN" altLang="en-US"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C792EA"/>
                </a:solidFill>
                <a:effectLst/>
                <a:uLnTx/>
                <a:uFillTx/>
                <a:latin typeface="Consolas" panose="020B0609020204030204" pitchFamily="49" charset="0"/>
                <a:ea typeface="楷体" panose="02010609060101010101" pitchFamily="49" charset="-122"/>
                <a:cs typeface="+mn-cs"/>
              </a:rPr>
              <a:t>bool</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2AAFF"/>
                </a:solidFill>
                <a:effectLst/>
                <a:uLnTx/>
                <a:uFillTx/>
                <a:latin typeface="Consolas" panose="020B0609020204030204" pitchFamily="49" charset="0"/>
                <a:ea typeface="楷体" panose="02010609060101010101" pitchFamily="49" charset="-122"/>
                <a:cs typeface="+mn-cs"/>
              </a:rPr>
              <a:t>empty</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1"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return</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front</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rear</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rPr>
              <a:t> </a:t>
            </a:r>
            <a:r>
              <a:rPr kumimoji="0" lang="en-US" altLang="zh-CN" sz="1800" b="0" i="0" u="none" strike="noStrike" kern="1200" cap="none" spc="0" normalizeH="0" baseline="0" noProof="0" dirty="0">
                <a:ln>
                  <a:noFill/>
                </a:ln>
                <a:solidFill>
                  <a:srgbClr val="89DDFF"/>
                </a:solidFill>
                <a:effectLst/>
                <a:uLnTx/>
                <a:uFillTx/>
                <a:latin typeface="Consolas" panose="020B0609020204030204" pitchFamily="49" charset="0"/>
                <a:ea typeface="楷体" panose="02010609060101010101" pitchFamily="49" charset="-122"/>
                <a:cs typeface="+mn-cs"/>
              </a:rPr>
              <a:t>}</a:t>
            </a:r>
            <a:r>
              <a:rPr kumimoji="0" lang="en-US" altLang="zh-CN"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a:t>
            </a:r>
            <a:r>
              <a:rPr kumimoji="0" lang="zh-CN" altLang="en-US" sz="1800" b="0" i="1" u="none" strike="noStrike" kern="1200" cap="none" spc="0" normalizeH="0" baseline="0" noProof="0" dirty="0">
                <a:ln>
                  <a:noFill/>
                </a:ln>
                <a:solidFill>
                  <a:srgbClr val="676E95"/>
                </a:solidFill>
                <a:effectLst/>
                <a:uLnTx/>
                <a:uFillTx/>
                <a:latin typeface="Consolas" panose="020B0609020204030204" pitchFamily="49" charset="0"/>
                <a:ea typeface="楷体" panose="02010609060101010101" pitchFamily="49" charset="-122"/>
                <a:cs typeface="+mn-cs"/>
              </a:rPr>
              <a:t>队满或队空的条件</a:t>
            </a:r>
            <a:endParaRPr kumimoji="0" lang="zh-CN" altLang="en-US" sz="1800" b="0" i="0" u="none" strike="noStrike" kern="1200" cap="none" spc="0" normalizeH="0" baseline="0" noProof="0" dirty="0">
              <a:ln>
                <a:noFill/>
              </a:ln>
              <a:solidFill>
                <a:srgbClr val="A6ACCD"/>
              </a:solidFill>
              <a:effectLst/>
              <a:uLnTx/>
              <a:uFillTx/>
              <a:latin typeface="Consolas" panose="020B0609020204030204" pitchFamily="49" charset="0"/>
              <a:ea typeface="楷体" panose="02010609060101010101" pitchFamily="49" charset="-122"/>
              <a:cs typeface="+mn-cs"/>
            </a:endParaRPr>
          </a:p>
        </p:txBody>
      </p:sp>
      <p:sp>
        <p:nvSpPr>
          <p:cNvPr id="9" name="矩形 8">
            <a:extLst>
              <a:ext uri="{FF2B5EF4-FFF2-40B4-BE49-F238E27FC236}">
                <a16:creationId xmlns:a16="http://schemas.microsoft.com/office/drawing/2014/main" id="{1CADF150-E46F-4B68-9094-4C7C614B91F0}"/>
              </a:ext>
            </a:extLst>
          </p:cNvPr>
          <p:cNvSpPr/>
          <p:nvPr/>
        </p:nvSpPr>
        <p:spPr>
          <a:xfrm>
            <a:off x="5102087" y="5469862"/>
            <a:ext cx="6096000" cy="1200329"/>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第一种方法：令队列的大小是N+1，然后只使用N个元素。这样队满和队空的条件就不一样了。</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第二种方法：在入队和出队同时记录队列元素个数。这样，直接检查元素个数就能知道队列是空还是满。</a:t>
            </a:r>
          </a:p>
        </p:txBody>
      </p:sp>
      <p:sp>
        <p:nvSpPr>
          <p:cNvPr id="10" name="矩形 9">
            <a:extLst>
              <a:ext uri="{FF2B5EF4-FFF2-40B4-BE49-F238E27FC236}">
                <a16:creationId xmlns:a16="http://schemas.microsoft.com/office/drawing/2014/main" id="{B1CCE7E3-65D6-4FCB-8452-F97B9C8A7F9D}"/>
              </a:ext>
            </a:extLst>
          </p:cNvPr>
          <p:cNvSpPr/>
          <p:nvPr/>
        </p:nvSpPr>
        <p:spPr>
          <a:xfrm>
            <a:off x="5201478" y="5074188"/>
            <a:ext cx="5493812" cy="369332"/>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队满和队空都符合上述条件。怎么把它们区分开呢？</a:t>
            </a:r>
          </a:p>
        </p:txBody>
      </p:sp>
    </p:spTree>
    <p:extLst>
      <p:ext uri="{BB962C8B-B14F-4D97-AF65-F5344CB8AC3E}">
        <p14:creationId xmlns:p14="http://schemas.microsoft.com/office/powerpoint/2010/main" val="3986061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2A68E1-DF09-40B3-8940-34AB5EF1930A}"/>
              </a:ext>
            </a:extLst>
          </p:cNvPr>
          <p:cNvSpPr>
            <a:spLocks noGrp="1"/>
          </p:cNvSpPr>
          <p:nvPr>
            <p:ph type="body" sz="quarter" idx="10"/>
          </p:nvPr>
        </p:nvSpPr>
        <p:spPr>
          <a:xfrm>
            <a:off x="4400407" y="2520084"/>
            <a:ext cx="2028826" cy="3170099"/>
          </a:xfrm>
        </p:spPr>
        <p:txBody>
          <a:bodyPr/>
          <a:lstStyle/>
          <a:p>
            <a:br>
              <a:rPr lang="en-US" altLang="zh-CN" sz="1800" b="0" dirty="0">
                <a:solidFill>
                  <a:srgbClr val="D4D4D4"/>
                </a:solidFill>
                <a:effectLst/>
                <a:latin typeface="Consolas" panose="020B0609020204030204" pitchFamily="49" charset="0"/>
              </a:rPr>
            </a:br>
            <a:r>
              <a:rPr lang="en-US" altLang="zh-CN" sz="1800" b="0" dirty="0">
                <a:solidFill>
                  <a:srgbClr val="DCDCAA"/>
                </a:solidFill>
                <a:effectLst/>
                <a:latin typeface="Consolas" panose="020B0609020204030204" pitchFamily="49" charset="0"/>
              </a:rPr>
              <a:t>push</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入队</a:t>
            </a:r>
          </a:p>
          <a:p>
            <a:r>
              <a:rPr lang="en-US" altLang="zh-CN" sz="1800" b="0" dirty="0">
                <a:solidFill>
                  <a:srgbClr val="DCDCAA"/>
                </a:solidFill>
                <a:effectLst/>
                <a:latin typeface="Consolas" panose="020B0609020204030204" pitchFamily="49" charset="0"/>
              </a:rPr>
              <a:t>top</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取队首</a:t>
            </a:r>
          </a:p>
          <a:p>
            <a:r>
              <a:rPr lang="en-US" altLang="zh-CN" sz="1800" b="0" dirty="0">
                <a:solidFill>
                  <a:srgbClr val="DCDCAA"/>
                </a:solidFill>
                <a:effectLst/>
                <a:latin typeface="Consolas" panose="020B0609020204030204" pitchFamily="49" charset="0"/>
              </a:rPr>
              <a:t>pop</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出队</a:t>
            </a:r>
          </a:p>
          <a:p>
            <a:r>
              <a:rPr lang="en-US" altLang="zh-CN" sz="1800" b="0" dirty="0">
                <a:solidFill>
                  <a:srgbClr val="DCDCAA"/>
                </a:solidFill>
                <a:effectLst/>
                <a:latin typeface="Consolas" panose="020B0609020204030204" pitchFamily="49" charset="0"/>
              </a:rPr>
              <a:t>empty</a:t>
            </a:r>
            <a:r>
              <a:rPr lang="en-US" altLang="zh-CN" sz="1800" b="0" dirty="0">
                <a:solidFill>
                  <a:srgbClr val="D4D4D4"/>
                </a:solidFill>
                <a:effectLst/>
                <a:latin typeface="Consolas" panose="020B0609020204030204" pitchFamily="49" charset="0"/>
              </a:rPr>
              <a:t>()</a:t>
            </a:r>
          </a:p>
          <a:p>
            <a:r>
              <a:rPr lang="en-US" altLang="zh-CN" sz="1800" b="0" dirty="0">
                <a:solidFill>
                  <a:srgbClr val="DCDCAA"/>
                </a:solidFill>
                <a:effectLst/>
                <a:latin typeface="Consolas" panose="020B0609020204030204" pitchFamily="49" charset="0"/>
              </a:rPr>
              <a:t>size</a:t>
            </a:r>
            <a:r>
              <a:rPr lang="en-US" altLang="zh-CN" sz="1800" b="0" dirty="0">
                <a:solidFill>
                  <a:srgbClr val="D4D4D4"/>
                </a:solidFill>
                <a:effectLst/>
                <a:latin typeface="Consolas" panose="020B0609020204030204" pitchFamily="49" charset="0"/>
              </a:rPr>
              <a:t>()</a:t>
            </a:r>
          </a:p>
          <a:p>
            <a:endParaRPr lang="zh-CN" altLang="en-US" dirty="0"/>
          </a:p>
        </p:txBody>
      </p:sp>
      <p:sp>
        <p:nvSpPr>
          <p:cNvPr id="3" name="标题 2">
            <a:extLst>
              <a:ext uri="{FF2B5EF4-FFF2-40B4-BE49-F238E27FC236}">
                <a16:creationId xmlns:a16="http://schemas.microsoft.com/office/drawing/2014/main" id="{EA37D66A-56DB-416E-AC0A-AE3D521479BD}"/>
              </a:ext>
            </a:extLst>
          </p:cNvPr>
          <p:cNvSpPr>
            <a:spLocks noGrp="1"/>
          </p:cNvSpPr>
          <p:nvPr>
            <p:ph type="title"/>
          </p:nvPr>
        </p:nvSpPr>
        <p:spPr>
          <a:xfrm>
            <a:off x="588263" y="2873414"/>
            <a:ext cx="3183637" cy="1107996"/>
          </a:xfrm>
        </p:spPr>
        <p:txBody>
          <a:bodyPr/>
          <a:lstStyle/>
          <a:p>
            <a:pPr algn="ctr"/>
            <a:r>
              <a:rPr lang="en-US" altLang="zh-CN" dirty="0" err="1"/>
              <a:t>Priority_queue</a:t>
            </a:r>
            <a:br>
              <a:rPr lang="en-US" altLang="zh-CN" dirty="0"/>
            </a:br>
            <a:r>
              <a:rPr lang="zh-CN" altLang="en-US" dirty="0"/>
              <a:t>优先队列</a:t>
            </a:r>
          </a:p>
        </p:txBody>
      </p:sp>
      <p:sp>
        <p:nvSpPr>
          <p:cNvPr id="8" name="文本框 7">
            <a:extLst>
              <a:ext uri="{FF2B5EF4-FFF2-40B4-BE49-F238E27FC236}">
                <a16:creationId xmlns:a16="http://schemas.microsoft.com/office/drawing/2014/main" id="{4CAF84A8-A369-4E18-BE9C-B3B0EE03A763}"/>
              </a:ext>
            </a:extLst>
          </p:cNvPr>
          <p:cNvSpPr txBox="1"/>
          <p:nvPr/>
        </p:nvSpPr>
        <p:spPr>
          <a:xfrm>
            <a:off x="5935133" y="0"/>
            <a:ext cx="6256868" cy="7347140"/>
          </a:xfrm>
          <a:prstGeom prst="rect">
            <a:avLst/>
          </a:prstGeom>
          <a:noFill/>
        </p:spPr>
        <p:txBody>
          <a:bodyPr wrap="square">
            <a:spAutoFit/>
          </a:bodyPr>
          <a:lstStyle/>
          <a:p>
            <a:pPr marL="0" marR="0" lvl="0" indent="0" algn="l" defTabSz="914367" rtl="0" eaLnBrk="1" fontAlgn="auto" latinLnBrk="0" hangingPunct="1">
              <a:lnSpc>
                <a:spcPts val="1600"/>
              </a:lnSpc>
              <a:spcBef>
                <a:spcPts val="0"/>
              </a:spcBef>
              <a:spcAft>
                <a:spcPts val="0"/>
              </a:spcAft>
              <a:buClrTx/>
              <a:buSzTx/>
              <a:buFontTx/>
              <a:buNone/>
              <a:tabLst/>
              <a:defRPr/>
            </a:pPr>
            <a:b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基本类型的优先级设置</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例如</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:int double char */</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2</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3</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4</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5</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1</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priority_queue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 p;</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默认的大顶堆</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就是先输出大数据 </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"5 4 3 2 1"</a:t>
            </a:r>
            <a:endPar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4EC9B0"/>
                </a:solidFill>
                <a:effectLst/>
                <a:uLnTx/>
                <a:uFillTx/>
                <a:latin typeface="Consolas" panose="020B0609020204030204" pitchFamily="49" charset="0"/>
                <a:ea typeface="楷体"/>
                <a:cs typeface="+mn-cs"/>
              </a:rPr>
              <a:t>priority_queue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 </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greater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 &gt;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小顶堆</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先输出小数据 </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"1 2 3 4 5"</a:t>
            </a:r>
            <a:endPar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结构体的优先级设置</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重载了</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符号</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&lt;queue&gt;</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using namespace std;</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struct </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msg</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string</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messeage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priority</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优先级变量</a:t>
            </a:r>
            <a:endPar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重载</a:t>
            </a:r>
            <a:endPar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bool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operator &lt;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const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msg</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&amp;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const {</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 priority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 priority</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err="1">
                <a:ln>
                  <a:noFill/>
                </a:ln>
                <a:solidFill>
                  <a:srgbClr val="4EC9B0"/>
                </a:solidFill>
                <a:effectLst/>
                <a:uLnTx/>
                <a:uFillTx/>
                <a:latin typeface="Consolas" panose="020B0609020204030204" pitchFamily="49" charset="0"/>
                <a:ea typeface="楷体"/>
                <a:cs typeface="+mn-cs"/>
              </a:rPr>
              <a:t>priority_queue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msg</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pq</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p:txBody>
      </p:sp>
      <p:sp>
        <p:nvSpPr>
          <p:cNvPr id="5" name="矩形 4">
            <a:extLst>
              <a:ext uri="{FF2B5EF4-FFF2-40B4-BE49-F238E27FC236}">
                <a16:creationId xmlns:a16="http://schemas.microsoft.com/office/drawing/2014/main" id="{08534188-C36F-462F-9CF4-67CABCFB90E9}"/>
              </a:ext>
            </a:extLst>
          </p:cNvPr>
          <p:cNvSpPr/>
          <p:nvPr/>
        </p:nvSpPr>
        <p:spPr>
          <a:xfrm>
            <a:off x="119368" y="4105134"/>
            <a:ext cx="4035189" cy="635559"/>
          </a:xfrm>
          <a:prstGeom prst="rect">
            <a:avLst/>
          </a:prstGeom>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会根据优先级来排好序</a:t>
            </a:r>
            <a:endParaRPr kumimoji="0" lang="en-US" altLang="zh-CN"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a:ln>
                  <a:noFill/>
                </a:ln>
                <a:solidFill>
                  <a:srgbClr val="FFFFFF"/>
                </a:solidFill>
                <a:effectLst/>
                <a:uLnTx/>
                <a:uFillTx/>
                <a:latin typeface="Times New Roman"/>
                <a:ea typeface="楷体" panose="02010609060101010101" pitchFamily="49" charset="-122"/>
                <a:cs typeface="+mn-cs"/>
              </a:rPr>
              <a:t>基于堆来实现</a:t>
            </a:r>
            <a:endParaRPr kumimoji="0" lang="zh-CN" altLang="en-US"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endParaRPr>
          </a:p>
        </p:txBody>
      </p:sp>
    </p:spTree>
    <p:extLst>
      <p:ext uri="{BB962C8B-B14F-4D97-AF65-F5344CB8AC3E}">
        <p14:creationId xmlns:p14="http://schemas.microsoft.com/office/powerpoint/2010/main" val="370296284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2CEB872C-A6C3-408A-BE1F-9952ABB069FE}"/>
              </a:ext>
            </a:extLst>
          </p:cNvPr>
          <p:cNvSpPr>
            <a:spLocks noGrp="1"/>
          </p:cNvSpPr>
          <p:nvPr>
            <p:ph type="body" sz="quarter" idx="10"/>
          </p:nvPr>
        </p:nvSpPr>
        <p:spPr/>
        <p:txBody>
          <a:bodyPr/>
          <a:lstStyle/>
          <a:p>
            <a:r>
              <a:rPr lang="zh-CN" altLang="en-US" dirty="0">
                <a:latin typeface="楷体" panose="02010609060101010101" pitchFamily="49" charset="-122"/>
                <a:ea typeface="楷体" panose="02010609060101010101" pitchFamily="49" charset="-122"/>
              </a:rPr>
              <a:t>优先队列可以按照特定的优先级弹出元素（如按照数据的大小）。</a:t>
            </a:r>
            <a:endParaRPr lang="en-US" altLang="zh-CN" dirty="0">
              <a:latin typeface="楷体" panose="02010609060101010101" pitchFamily="49" charset="-122"/>
              <a:ea typeface="楷体" panose="02010609060101010101" pitchFamily="49" charset="-122"/>
            </a:endParaRPr>
          </a:p>
          <a:p>
            <a:r>
              <a:rPr lang="zh-CN" altLang="en-US" dirty="0">
                <a:latin typeface="楷体" panose="02010609060101010101" pitchFamily="49" charset="-122"/>
                <a:ea typeface="楷体" panose="02010609060101010101" pitchFamily="49" charset="-122"/>
              </a:rPr>
              <a:t>优先队列本质是二叉堆。</a:t>
            </a:r>
            <a:endParaRPr lang="en-US" altLang="zh-CN" dirty="0">
              <a:latin typeface="楷体" panose="02010609060101010101" pitchFamily="49" charset="-122"/>
              <a:ea typeface="楷体" panose="02010609060101010101" pitchFamily="49" charset="-122"/>
            </a:endParaRPr>
          </a:p>
          <a:p>
            <a:r>
              <a:rPr lang="zh-CN" altLang="zh-CN" dirty="0">
                <a:latin typeface="楷体" panose="02010609060101010101" pitchFamily="49" charset="-122"/>
                <a:ea typeface="楷体" panose="02010609060101010101" pitchFamily="49" charset="-122"/>
              </a:rPr>
              <a:t>二叉堆，是完全二叉树，它可以分为最大值堆和最小值堆。</a:t>
            </a:r>
          </a:p>
          <a:p>
            <a:pPr lvl="1"/>
            <a:r>
              <a:rPr lang="zh-CN" altLang="zh-CN" sz="2800" dirty="0">
                <a:latin typeface="楷体" panose="02010609060101010101" pitchFamily="49" charset="-122"/>
                <a:ea typeface="楷体" panose="02010609060101010101" pitchFamily="49" charset="-122"/>
                <a:cs typeface="Segoe UI" panose="020B0502040204020203" pitchFamily="34" charset="0"/>
              </a:rPr>
              <a:t>最大（小）值堆中，结点一定不小（大）于两个儿子的值。</a:t>
            </a:r>
          </a:p>
          <a:p>
            <a:pPr lvl="1"/>
            <a:r>
              <a:rPr lang="zh-CN" altLang="zh-CN" sz="2800" dirty="0">
                <a:latin typeface="楷体" panose="02010609060101010101" pitchFamily="49" charset="-122"/>
                <a:ea typeface="楷体" panose="02010609060101010101" pitchFamily="49" charset="-122"/>
                <a:cs typeface="Segoe UI" panose="020B0502040204020203" pitchFamily="34" charset="0"/>
              </a:rPr>
              <a:t>在堆中，两兄弟的大小没有必然联系。</a:t>
            </a:r>
          </a:p>
          <a:p>
            <a:pPr lvl="1"/>
            <a:r>
              <a:rPr lang="zh-CN" altLang="zh-CN" sz="2800" dirty="0">
                <a:latin typeface="楷体" panose="02010609060101010101" pitchFamily="49" charset="-122"/>
                <a:ea typeface="楷体" panose="02010609060101010101" pitchFamily="49" charset="-122"/>
                <a:cs typeface="Segoe UI" panose="020B0502040204020203" pitchFamily="34" charset="0"/>
              </a:rPr>
              <a:t>最大（小）值堆的根结点是整个树中的最大（小）值。</a:t>
            </a:r>
          </a:p>
          <a:p>
            <a:endParaRPr lang="zh-CN" altLang="en-US" dirty="0">
              <a:latin typeface="楷体" panose="02010609060101010101" pitchFamily="49" charset="-122"/>
              <a:ea typeface="楷体" panose="02010609060101010101" pitchFamily="49" charset="-122"/>
            </a:endParaRPr>
          </a:p>
        </p:txBody>
      </p:sp>
      <p:sp>
        <p:nvSpPr>
          <p:cNvPr id="4" name="标题 3">
            <a:extLst>
              <a:ext uri="{FF2B5EF4-FFF2-40B4-BE49-F238E27FC236}">
                <a16:creationId xmlns:a16="http://schemas.microsoft.com/office/drawing/2014/main" id="{36A2533E-7303-47EC-8BF9-3D25CD9C809A}"/>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本质</a:t>
            </a:r>
          </a:p>
        </p:txBody>
      </p:sp>
    </p:spTree>
    <p:extLst>
      <p:ext uri="{BB962C8B-B14F-4D97-AF65-F5344CB8AC3E}">
        <p14:creationId xmlns:p14="http://schemas.microsoft.com/office/powerpoint/2010/main" val="21049775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724F10EB-521C-42EE-A324-BAB5CA03AE2B}"/>
              </a:ext>
            </a:extLst>
          </p:cNvPr>
          <p:cNvSpPr>
            <a:spLocks noGrp="1"/>
          </p:cNvSpPr>
          <p:nvPr>
            <p:ph type="body" sz="quarter" idx="10"/>
          </p:nvPr>
        </p:nvSpPr>
        <p:spPr>
          <a:xfrm>
            <a:off x="4938315" y="740522"/>
            <a:ext cx="6669658" cy="5373779"/>
          </a:xfrm>
        </p:spPr>
        <p:txBody>
          <a:bodyPr/>
          <a:lstStyle/>
          <a:p>
            <a:pPr indent="266700"/>
            <a:r>
              <a:rPr lang="en-US" altLang="zh-CN" sz="2800" kern="100" dirty="0">
                <a:effectLst/>
                <a:latin typeface="+mj-lt"/>
                <a:ea typeface="楷体" panose="02010609060101010101" pitchFamily="49" charset="-122"/>
                <a:cs typeface="宋体" panose="02010600030101010101" pitchFamily="2" charset="-122"/>
              </a:rPr>
              <a:t>deque</a:t>
            </a:r>
            <a:r>
              <a:rPr lang="zh-CN" altLang="zh-CN" sz="2800" kern="100" dirty="0">
                <a:effectLst/>
                <a:latin typeface="+mj-lt"/>
                <a:ea typeface="楷体" panose="02010609060101010101" pitchFamily="49" charset="-122"/>
                <a:cs typeface="宋体" panose="02010600030101010101" pitchFamily="2" charset="-122"/>
              </a:rPr>
              <a:t>和</a:t>
            </a:r>
            <a:r>
              <a:rPr lang="en-US" altLang="zh-CN" sz="2800" kern="100" dirty="0">
                <a:effectLst/>
                <a:latin typeface="+mj-lt"/>
                <a:ea typeface="楷体" panose="02010609060101010101" pitchFamily="49" charset="-122"/>
                <a:cs typeface="宋体" panose="02010600030101010101" pitchFamily="2" charset="-122"/>
              </a:rPr>
              <a:t>vector</a:t>
            </a:r>
            <a:r>
              <a:rPr lang="zh-CN" altLang="zh-CN" sz="2800" kern="100" dirty="0">
                <a:effectLst/>
                <a:latin typeface="+mj-lt"/>
                <a:ea typeface="楷体" panose="02010609060101010101" pitchFamily="49" charset="-122"/>
                <a:cs typeface="宋体" panose="02010600030101010101" pitchFamily="2" charset="-122"/>
              </a:rPr>
              <a:t>类似，但向</a:t>
            </a:r>
            <a:r>
              <a:rPr lang="en-US" altLang="zh-CN" sz="2800" kern="100" dirty="0">
                <a:effectLst/>
                <a:latin typeface="+mj-lt"/>
                <a:ea typeface="楷体" panose="02010609060101010101" pitchFamily="49" charset="-122"/>
                <a:cs typeface="宋体" panose="02010600030101010101" pitchFamily="2" charset="-122"/>
              </a:rPr>
              <a:t>deque</a:t>
            </a:r>
            <a:r>
              <a:rPr lang="zh-CN" altLang="zh-CN" sz="2800" kern="100" dirty="0">
                <a:effectLst/>
                <a:latin typeface="+mj-lt"/>
                <a:ea typeface="楷体" panose="02010609060101010101" pitchFamily="49" charset="-122"/>
                <a:cs typeface="宋体" panose="02010600030101010101" pitchFamily="2" charset="-122"/>
              </a:rPr>
              <a:t>两端添加或删除元素的开销很小。</a:t>
            </a:r>
          </a:p>
          <a:p>
            <a:pPr indent="266700"/>
            <a:r>
              <a:rPr lang="en-US" altLang="zh-CN" sz="2800" kern="100" dirty="0">
                <a:effectLst/>
                <a:latin typeface="+mj-lt"/>
                <a:ea typeface="楷体" panose="02010609060101010101" pitchFamily="49" charset="-122"/>
                <a:cs typeface="宋体" panose="02010600030101010101" pitchFamily="2" charset="-122"/>
              </a:rPr>
              <a:t>deque</a:t>
            </a:r>
            <a:r>
              <a:rPr lang="zh-CN" altLang="zh-CN" sz="2800" kern="100" dirty="0">
                <a:effectLst/>
                <a:latin typeface="+mj-lt"/>
                <a:ea typeface="楷体" panose="02010609060101010101" pitchFamily="49" charset="-122"/>
                <a:cs typeface="宋体" panose="02010600030101010101" pitchFamily="2" charset="-122"/>
              </a:rPr>
              <a:t>的内存管理比较复杂，随机访问的性能不如</a:t>
            </a:r>
            <a:r>
              <a:rPr lang="en-US" altLang="zh-CN" sz="2800" kern="100" dirty="0">
                <a:effectLst/>
                <a:latin typeface="+mj-lt"/>
                <a:ea typeface="楷体" panose="02010609060101010101" pitchFamily="49" charset="-122"/>
                <a:cs typeface="宋体" panose="02010600030101010101" pitchFamily="2" charset="-122"/>
              </a:rPr>
              <a:t>vector</a:t>
            </a:r>
            <a:r>
              <a:rPr lang="zh-CN" altLang="zh-CN" sz="2800" kern="100" dirty="0">
                <a:effectLst/>
                <a:latin typeface="+mj-lt"/>
                <a:ea typeface="楷体" panose="02010609060101010101" pitchFamily="49" charset="-122"/>
                <a:cs typeface="宋体" panose="02010600030101010101" pitchFamily="2" charset="-122"/>
              </a:rPr>
              <a:t>，插入、删除的性能不如</a:t>
            </a:r>
            <a:r>
              <a:rPr lang="en-US" altLang="zh-CN" sz="2800" kern="100" dirty="0">
                <a:effectLst/>
                <a:latin typeface="+mj-lt"/>
                <a:ea typeface="楷体" panose="02010609060101010101" pitchFamily="49" charset="-122"/>
                <a:cs typeface="宋体" panose="02010600030101010101" pitchFamily="2" charset="-122"/>
              </a:rPr>
              <a:t>list</a:t>
            </a:r>
            <a:r>
              <a:rPr lang="zh-CN" altLang="zh-CN" sz="2800" kern="100" dirty="0">
                <a:effectLst/>
                <a:latin typeface="+mj-lt"/>
                <a:ea typeface="楷体" panose="02010609060101010101" pitchFamily="49" charset="-122"/>
                <a:cs typeface="宋体" panose="02010600030101010101" pitchFamily="2" charset="-122"/>
              </a:rPr>
              <a:t>。如果不需要快速地从容器头部插入和删除数据，最好还是用</a:t>
            </a:r>
            <a:r>
              <a:rPr lang="en-US" altLang="zh-CN" sz="2800" kern="100" dirty="0">
                <a:effectLst/>
                <a:latin typeface="+mj-lt"/>
                <a:ea typeface="楷体" panose="02010609060101010101" pitchFamily="49" charset="-122"/>
                <a:cs typeface="宋体" panose="02010600030101010101" pitchFamily="2" charset="-122"/>
              </a:rPr>
              <a:t>vector</a:t>
            </a:r>
            <a:r>
              <a:rPr lang="zh-CN" altLang="zh-CN" sz="2800" kern="100" dirty="0">
                <a:effectLst/>
                <a:latin typeface="+mj-lt"/>
                <a:ea typeface="楷体" panose="02010609060101010101" pitchFamily="49" charset="-122"/>
                <a:cs typeface="宋体" panose="02010600030101010101" pitchFamily="2" charset="-122"/>
              </a:rPr>
              <a:t>。</a:t>
            </a:r>
            <a:endParaRPr lang="en-US" altLang="zh-CN" sz="2800" kern="100" dirty="0">
              <a:effectLst/>
              <a:latin typeface="+mj-lt"/>
              <a:ea typeface="楷体" panose="02010609060101010101" pitchFamily="49" charset="-122"/>
              <a:cs typeface="宋体" panose="02010600030101010101" pitchFamily="2" charset="-122"/>
            </a:endParaRPr>
          </a:p>
          <a:p>
            <a:pPr indent="266700"/>
            <a:r>
              <a:rPr lang="zh-CN" altLang="zh-CN" sz="2800" kern="100" dirty="0">
                <a:effectLst/>
                <a:latin typeface="+mj-lt"/>
                <a:ea typeface="楷体" panose="02010609060101010101" pitchFamily="49" charset="-122"/>
                <a:cs typeface="宋体" panose="02010600030101010101" pitchFamily="2" charset="-122"/>
              </a:rPr>
              <a:t>不要对</a:t>
            </a:r>
            <a:r>
              <a:rPr lang="en-US" altLang="zh-CN" sz="2800" kern="100" dirty="0">
                <a:effectLst/>
                <a:latin typeface="+mj-lt"/>
                <a:ea typeface="楷体" panose="02010609060101010101" pitchFamily="49" charset="-122"/>
                <a:cs typeface="宋体" panose="02010600030101010101" pitchFamily="2" charset="-122"/>
              </a:rPr>
              <a:t>deque</a:t>
            </a:r>
            <a:r>
              <a:rPr lang="zh-CN" altLang="zh-CN" sz="2800" kern="100" dirty="0">
                <a:effectLst/>
                <a:latin typeface="+mj-lt"/>
                <a:ea typeface="楷体" panose="02010609060101010101" pitchFamily="49" charset="-122"/>
                <a:cs typeface="宋体" panose="02010600030101010101" pitchFamily="2" charset="-122"/>
              </a:rPr>
              <a:t>使用迭代器</a:t>
            </a:r>
            <a:r>
              <a:rPr lang="zh-CN" altLang="en-US" sz="2800" kern="100" dirty="0">
                <a:effectLst/>
                <a:latin typeface="+mj-lt"/>
                <a:ea typeface="楷体" panose="02010609060101010101" pitchFamily="49" charset="-122"/>
                <a:cs typeface="宋体" panose="02010600030101010101" pitchFamily="2" charset="-122"/>
              </a:rPr>
              <a:t>，因为：</a:t>
            </a:r>
            <a:endParaRPr lang="en-US" altLang="zh-CN" sz="2800" kern="100" dirty="0">
              <a:effectLst/>
              <a:latin typeface="+mj-lt"/>
              <a:ea typeface="楷体" panose="02010609060101010101" pitchFamily="49" charset="-122"/>
              <a:cs typeface="宋体" panose="02010600030101010101" pitchFamily="2" charset="-122"/>
            </a:endParaRPr>
          </a:p>
          <a:p>
            <a:pPr marL="457200" indent="-457200">
              <a:buFont typeface="Arial" panose="020B0604020202020204" pitchFamily="34" charset="0"/>
              <a:buChar char="•"/>
            </a:pPr>
            <a:r>
              <a:rPr lang="zh-CN" altLang="en-US" sz="2000" kern="100" dirty="0">
                <a:effectLst/>
                <a:latin typeface="+mj-lt"/>
                <a:ea typeface="楷体" panose="02010609060101010101" pitchFamily="49" charset="-122"/>
                <a:cs typeface="宋体" panose="02010600030101010101" pitchFamily="2" charset="-122"/>
              </a:rPr>
              <a:t>在</a:t>
            </a:r>
            <a:r>
              <a:rPr lang="en-US" altLang="zh-CN" sz="2000" kern="100" dirty="0">
                <a:effectLst/>
                <a:latin typeface="+mj-lt"/>
                <a:ea typeface="楷体" panose="02010609060101010101" pitchFamily="49" charset="-122"/>
                <a:cs typeface="宋体" panose="02010600030101010101" pitchFamily="2" charset="-122"/>
              </a:rPr>
              <a:t>deque</a:t>
            </a:r>
            <a:r>
              <a:rPr lang="zh-CN" altLang="en-US" sz="2000" kern="100" dirty="0">
                <a:effectLst/>
                <a:latin typeface="+mj-lt"/>
                <a:ea typeface="楷体" panose="02010609060101010101" pitchFamily="49" charset="-122"/>
                <a:cs typeface="宋体" panose="02010600030101010101" pitchFamily="2" charset="-122"/>
              </a:rPr>
              <a:t>中增加任何元素都将使</a:t>
            </a:r>
            <a:r>
              <a:rPr lang="en-US" altLang="zh-CN" sz="2000" kern="100" dirty="0">
                <a:effectLst/>
                <a:latin typeface="+mj-lt"/>
                <a:ea typeface="楷体" panose="02010609060101010101" pitchFamily="49" charset="-122"/>
                <a:cs typeface="宋体" panose="02010600030101010101" pitchFamily="2" charset="-122"/>
              </a:rPr>
              <a:t>deque</a:t>
            </a:r>
            <a:r>
              <a:rPr lang="zh-CN" altLang="en-US" sz="2000" kern="100" dirty="0">
                <a:effectLst/>
                <a:latin typeface="+mj-lt"/>
                <a:ea typeface="楷体" panose="02010609060101010101" pitchFamily="49" charset="-122"/>
                <a:cs typeface="宋体" panose="02010600030101010101" pitchFamily="2" charset="-122"/>
              </a:rPr>
              <a:t>的所有迭代器失效。</a:t>
            </a:r>
          </a:p>
          <a:p>
            <a:pPr marL="457200" indent="-457200">
              <a:buFont typeface="Arial" panose="020B0604020202020204" pitchFamily="34" charset="0"/>
              <a:buChar char="•"/>
            </a:pPr>
            <a:r>
              <a:rPr lang="zh-CN" altLang="en-US" sz="2000" kern="100" dirty="0">
                <a:effectLst/>
                <a:latin typeface="+mj-lt"/>
                <a:ea typeface="楷体" panose="02010609060101010101" pitchFamily="49" charset="-122"/>
                <a:cs typeface="宋体" panose="02010600030101010101" pitchFamily="2" charset="-122"/>
              </a:rPr>
              <a:t>在</a:t>
            </a:r>
            <a:r>
              <a:rPr lang="en-US" altLang="zh-CN" sz="2000" kern="100" dirty="0">
                <a:effectLst/>
                <a:latin typeface="+mj-lt"/>
                <a:ea typeface="楷体" panose="02010609060101010101" pitchFamily="49" charset="-122"/>
                <a:cs typeface="宋体" panose="02010600030101010101" pitchFamily="2" charset="-122"/>
              </a:rPr>
              <a:t>deque</a:t>
            </a:r>
            <a:r>
              <a:rPr lang="zh-CN" altLang="en-US" sz="2000" kern="100" dirty="0">
                <a:effectLst/>
                <a:latin typeface="+mj-lt"/>
                <a:ea typeface="楷体" panose="02010609060101010101" pitchFamily="49" charset="-122"/>
                <a:cs typeface="宋体" panose="02010600030101010101" pitchFamily="2" charset="-122"/>
              </a:rPr>
              <a:t>的中间删除元素将使所有的迭代器失效。</a:t>
            </a:r>
          </a:p>
          <a:p>
            <a:pPr marL="457200" indent="-457200">
              <a:buFont typeface="Arial" panose="020B0604020202020204" pitchFamily="34" charset="0"/>
              <a:buChar char="•"/>
            </a:pPr>
            <a:r>
              <a:rPr lang="zh-CN" altLang="en-US" sz="2000" kern="100" dirty="0">
                <a:effectLst/>
                <a:latin typeface="+mj-lt"/>
                <a:ea typeface="楷体" panose="02010609060101010101" pitchFamily="49" charset="-122"/>
                <a:cs typeface="宋体" panose="02010600030101010101" pitchFamily="2" charset="-122"/>
              </a:rPr>
              <a:t>在</a:t>
            </a:r>
            <a:r>
              <a:rPr lang="en-US" altLang="zh-CN" sz="2000" kern="100" dirty="0">
                <a:effectLst/>
                <a:latin typeface="+mj-lt"/>
                <a:ea typeface="楷体" panose="02010609060101010101" pitchFamily="49" charset="-122"/>
                <a:cs typeface="宋体" panose="02010600030101010101" pitchFamily="2" charset="-122"/>
              </a:rPr>
              <a:t>deque</a:t>
            </a:r>
            <a:r>
              <a:rPr lang="zh-CN" altLang="en-US" sz="2000" kern="100" dirty="0">
                <a:effectLst/>
                <a:latin typeface="+mj-lt"/>
                <a:ea typeface="楷体" panose="02010609060101010101" pitchFamily="49" charset="-122"/>
                <a:cs typeface="宋体" panose="02010600030101010101" pitchFamily="2" charset="-122"/>
              </a:rPr>
              <a:t>的头或（</a:t>
            </a:r>
            <a:r>
              <a:rPr lang="en-US" altLang="zh-CN" sz="2000" kern="100" dirty="0">
                <a:effectLst/>
                <a:latin typeface="+mj-lt"/>
                <a:ea typeface="楷体" panose="02010609060101010101" pitchFamily="49" charset="-122"/>
                <a:cs typeface="宋体" panose="02010600030101010101" pitchFamily="2" charset="-122"/>
              </a:rPr>
              <a:t>d1.begin(),d1.end()</a:t>
            </a:r>
            <a:r>
              <a:rPr lang="zh-CN" altLang="en-US" sz="2000" kern="100" dirty="0">
                <a:effectLst/>
                <a:latin typeface="+mj-lt"/>
                <a:ea typeface="楷体" panose="02010609060101010101" pitchFamily="49" charset="-122"/>
                <a:cs typeface="宋体" panose="02010600030101010101" pitchFamily="2" charset="-122"/>
              </a:rPr>
              <a:t>）删除元素时，只有指向该元素的迭代器失效。</a:t>
            </a:r>
            <a:endParaRPr lang="zh-CN" altLang="zh-CN" sz="2000" kern="100" dirty="0">
              <a:effectLst/>
              <a:latin typeface="+mj-lt"/>
              <a:ea typeface="楷体" panose="02010609060101010101" pitchFamily="49" charset="-122"/>
              <a:cs typeface="宋体" panose="02010600030101010101" pitchFamily="2" charset="-122"/>
            </a:endParaRPr>
          </a:p>
        </p:txBody>
      </p:sp>
      <p:sp>
        <p:nvSpPr>
          <p:cNvPr id="4" name="标题 3">
            <a:extLst>
              <a:ext uri="{FF2B5EF4-FFF2-40B4-BE49-F238E27FC236}">
                <a16:creationId xmlns:a16="http://schemas.microsoft.com/office/drawing/2014/main" id="{CCFC2E42-65EE-4FA2-8118-13F3D39834FF}"/>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双端队列</a:t>
            </a:r>
          </a:p>
        </p:txBody>
      </p:sp>
    </p:spTree>
    <p:extLst>
      <p:ext uri="{BB962C8B-B14F-4D97-AF65-F5344CB8AC3E}">
        <p14:creationId xmlns:p14="http://schemas.microsoft.com/office/powerpoint/2010/main" val="238742972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7CC88C3-BF4D-4338-8E78-3123BD241A59}"/>
              </a:ext>
            </a:extLst>
          </p:cNvPr>
          <p:cNvSpPr txBox="1"/>
          <p:nvPr/>
        </p:nvSpPr>
        <p:spPr>
          <a:xfrm>
            <a:off x="1268263" y="1703555"/>
            <a:ext cx="10102101" cy="3046988"/>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pitchFamily="49" charset="-122"/>
                <a:cs typeface="Times New Roman" panose="02020603050405020304" pitchFamily="18" charset="0"/>
              </a:rPr>
              <a:t>deque</a:t>
            </a:r>
            <a:r>
              <a:rPr kumimoji="0"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楷体" panose="02010609060101010101" pitchFamily="49" charset="-122"/>
                <a:cs typeface="Times New Roman" panose="02020603050405020304" pitchFamily="18" charset="0"/>
              </a:rPr>
              <a:t>特有的操作如下：</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d</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d</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中下标为</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i</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的元素的引用。</a:t>
            </a:r>
            <a:endPar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d</a:t>
            </a:r>
            <a:r>
              <a:rPr kumimoji="0" lang="en-US" altLang="zh-CN" sz="2400"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front</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返回第一个元素的引用。</a:t>
            </a:r>
            <a:endPar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d</a:t>
            </a:r>
            <a:r>
              <a:rPr kumimoji="0" lang="en-US" altLang="zh-CN" sz="2400"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back</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返回最后一个元素的引用。</a:t>
            </a:r>
            <a:endPar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d</a:t>
            </a:r>
            <a:r>
              <a:rPr kumimoji="0" lang="en-US" altLang="zh-CN" sz="2400"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pop_back</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删除尾部的元素。该函数没有返回值。</a:t>
            </a:r>
            <a:endPar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d</a:t>
            </a:r>
            <a:r>
              <a:rPr kumimoji="0" lang="en-US" altLang="zh-CN" sz="2400"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pop_front</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删除头部的元素。该函数没有返回值。</a:t>
            </a:r>
            <a:endPar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d</a:t>
            </a:r>
            <a:r>
              <a:rPr kumimoji="0" lang="en-US" altLang="zh-CN" sz="2400"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push_back</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e</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在尾部添加一个元素</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的副本。</a:t>
            </a:r>
            <a:endPar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d</a:t>
            </a:r>
            <a:r>
              <a:rPr kumimoji="0" lang="en-US" altLang="zh-CN" sz="2400"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push_front</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e</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在头部添加一个元素</a:t>
            </a:r>
            <a:r>
              <a:rPr kumimoji="0" lang="en-US" altLang="zh-CN"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2400"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的副本。</a:t>
            </a:r>
            <a:endParaRPr kumimoji="0" lang="zh-CN" altLang="en-US"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7" name="文本框 6">
            <a:extLst>
              <a:ext uri="{FF2B5EF4-FFF2-40B4-BE49-F238E27FC236}">
                <a16:creationId xmlns:a16="http://schemas.microsoft.com/office/drawing/2014/main" id="{A9C313C5-1589-41A4-AE4B-DE03285023DD}"/>
              </a:ext>
            </a:extLst>
          </p:cNvPr>
          <p:cNvSpPr txBox="1"/>
          <p:nvPr/>
        </p:nvSpPr>
        <p:spPr>
          <a:xfrm>
            <a:off x="1083365" y="417688"/>
            <a:ext cx="6738730" cy="461665"/>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2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deque</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284545223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0EC04355-6DBC-4835-9472-FF8B1F00FFC4}"/>
              </a:ext>
            </a:extLst>
          </p:cNvPr>
          <p:cNvSpPr>
            <a:spLocks noGrp="1"/>
          </p:cNvSpPr>
          <p:nvPr>
            <p:ph type="body" sz="quarter" idx="10"/>
          </p:nvPr>
        </p:nvSpPr>
        <p:spPr>
          <a:xfrm>
            <a:off x="4938315" y="503534"/>
            <a:ext cx="6669658" cy="5847755"/>
          </a:xfrm>
        </p:spPr>
        <p:txBody>
          <a:bodyPr/>
          <a:lstStyle/>
          <a:p>
            <a:pPr indent="266700">
              <a:spcBef>
                <a:spcPts val="0"/>
              </a:spcBef>
              <a:spcAft>
                <a:spcPts val="0"/>
              </a:spcAft>
            </a:pP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的一个重要特点是数据结构和算法的分离。尽管这是个简单的概念，但这种分离确实使得</a:t>
            </a: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变得非常通用。例如，由于</a:t>
            </a: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的</a:t>
            </a:r>
            <a:r>
              <a:rPr lang="en-US" altLang="zh-CN" sz="2000" kern="100" dirty="0">
                <a:effectLst/>
                <a:latin typeface="+mj-lt"/>
                <a:ea typeface="楷体" panose="02010609060101010101" pitchFamily="49" charset="-122"/>
                <a:cs typeface="宋体" panose="02010600030101010101" pitchFamily="2" charset="-122"/>
              </a:rPr>
              <a:t>sort()</a:t>
            </a:r>
            <a:r>
              <a:rPr lang="zh-CN" altLang="zh-CN" sz="2000" kern="100" dirty="0">
                <a:effectLst/>
                <a:latin typeface="+mj-lt"/>
                <a:ea typeface="楷体" panose="02010609060101010101" pitchFamily="49" charset="-122"/>
                <a:cs typeface="宋体" panose="02010600030101010101" pitchFamily="2" charset="-122"/>
              </a:rPr>
              <a:t>函数是完全通用的，你可以用它来操作几乎任何数据集合，包括链表，容器和数组。</a:t>
            </a:r>
          </a:p>
          <a:p>
            <a:pPr indent="266700">
              <a:spcBef>
                <a:spcPts val="0"/>
              </a:spcBef>
              <a:spcAft>
                <a:spcPts val="0"/>
              </a:spcAft>
            </a:pP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另一个重要特性是它不是面向对象的。为了具有足够通用性，</a:t>
            </a: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主要依赖于模板而不是封装，继承和虚函数（多态性）。你在</a:t>
            </a: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中找不到任何明显的类继承关系。这好像是一种倒退，但这正好是使得</a:t>
            </a: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的组件具有广泛通用性的底层特征。另外，由于</a:t>
            </a: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是基于模板，内联函数的使用使得生成的代码短小高效。</a:t>
            </a:r>
          </a:p>
          <a:p>
            <a:pPr indent="266700">
              <a:spcBef>
                <a:spcPts val="0"/>
              </a:spcBef>
              <a:spcAft>
                <a:spcPts val="0"/>
              </a:spcAft>
            </a:pP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的头文件与其他头文件不同，它是“开源”的。如果你想深入了解</a:t>
            </a: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到底是怎么实现的，最好的办法是写个简单的程序，将程序中涉及到的模板源码给复制下来，稍作整理，就能看懂了。</a:t>
            </a:r>
          </a:p>
          <a:p>
            <a:pPr indent="266700">
              <a:spcBef>
                <a:spcPts val="0"/>
              </a:spcBef>
              <a:spcAft>
                <a:spcPts val="0"/>
              </a:spcAft>
            </a:pP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组件主要包括容器（</a:t>
            </a:r>
            <a:r>
              <a:rPr lang="en-US" altLang="zh-CN" sz="2000" kern="100" dirty="0">
                <a:effectLst/>
                <a:latin typeface="+mj-lt"/>
                <a:ea typeface="楷体" panose="02010609060101010101" pitchFamily="49" charset="-122"/>
                <a:cs typeface="宋体" panose="02010600030101010101" pitchFamily="2" charset="-122"/>
              </a:rPr>
              <a:t>Container</a:t>
            </a:r>
            <a:r>
              <a:rPr lang="zh-CN" altLang="zh-CN" sz="2000" kern="100" dirty="0">
                <a:effectLst/>
                <a:latin typeface="+mj-lt"/>
                <a:ea typeface="楷体" panose="02010609060101010101" pitchFamily="49" charset="-122"/>
                <a:cs typeface="宋体" panose="02010600030101010101" pitchFamily="2" charset="-122"/>
              </a:rPr>
              <a:t>）、迭代器（</a:t>
            </a:r>
            <a:r>
              <a:rPr lang="en-US" altLang="zh-CN" sz="2000" kern="100" dirty="0">
                <a:effectLst/>
                <a:latin typeface="+mj-lt"/>
                <a:ea typeface="楷体" panose="02010609060101010101" pitchFamily="49" charset="-122"/>
                <a:cs typeface="宋体" panose="02010600030101010101" pitchFamily="2" charset="-122"/>
              </a:rPr>
              <a:t>Iterator</a:t>
            </a:r>
            <a:r>
              <a:rPr lang="zh-CN" altLang="zh-CN" sz="2000" kern="100" dirty="0">
                <a:effectLst/>
                <a:latin typeface="+mj-lt"/>
                <a:ea typeface="楷体" panose="02010609060101010101" pitchFamily="49" charset="-122"/>
                <a:cs typeface="宋体" panose="02010600030101010101" pitchFamily="2" charset="-122"/>
              </a:rPr>
              <a:t>）、算法（</a:t>
            </a:r>
            <a:r>
              <a:rPr lang="en-US" altLang="zh-CN" sz="2000" kern="100" dirty="0">
                <a:effectLst/>
                <a:latin typeface="+mj-lt"/>
                <a:ea typeface="楷体" panose="02010609060101010101" pitchFamily="49" charset="-122"/>
                <a:cs typeface="宋体" panose="02010600030101010101" pitchFamily="2" charset="-122"/>
              </a:rPr>
              <a:t>Algorithm</a:t>
            </a:r>
            <a:r>
              <a:rPr lang="zh-CN" altLang="zh-CN" sz="2000" kern="100" dirty="0">
                <a:effectLst/>
                <a:latin typeface="+mj-lt"/>
                <a:ea typeface="楷体" panose="02010609060101010101" pitchFamily="49" charset="-122"/>
                <a:cs typeface="宋体" panose="02010600030101010101" pitchFamily="2" charset="-122"/>
              </a:rPr>
              <a:t>）等。容器是管理某类对象的集合，迭代器用于在对象集合上的遍历，而算法用于处理集合内的元素。</a:t>
            </a:r>
          </a:p>
          <a:p>
            <a:pPr indent="266700">
              <a:spcBef>
                <a:spcPts val="0"/>
              </a:spcBef>
              <a:spcAft>
                <a:spcPts val="0"/>
              </a:spcAft>
            </a:pPr>
            <a:r>
              <a:rPr lang="en-US" altLang="zh-CN" sz="2000" kern="100" dirty="0">
                <a:effectLst/>
                <a:latin typeface="+mj-lt"/>
                <a:ea typeface="楷体" panose="02010609060101010101" pitchFamily="49" charset="-122"/>
                <a:cs typeface="宋体" panose="02010600030101010101" pitchFamily="2" charset="-122"/>
              </a:rPr>
              <a:t>STL</a:t>
            </a:r>
            <a:r>
              <a:rPr lang="zh-CN" altLang="zh-CN" sz="2000" kern="100" dirty="0">
                <a:effectLst/>
                <a:latin typeface="+mj-lt"/>
                <a:ea typeface="楷体" panose="02010609060101010101" pitchFamily="49" charset="-122"/>
                <a:cs typeface="宋体" panose="02010600030101010101" pitchFamily="2" charset="-122"/>
              </a:rPr>
              <a:t>组件都存在于</a:t>
            </a:r>
            <a:r>
              <a:rPr lang="en-US" altLang="zh-CN" sz="2000" kern="100" dirty="0">
                <a:effectLst/>
                <a:latin typeface="+mj-lt"/>
                <a:ea typeface="楷体" panose="02010609060101010101" pitchFamily="49" charset="-122"/>
                <a:cs typeface="宋体" panose="02010600030101010101" pitchFamily="2" charset="-122"/>
              </a:rPr>
              <a:t>std</a:t>
            </a:r>
            <a:r>
              <a:rPr lang="zh-CN" altLang="zh-CN" sz="2000" kern="100" dirty="0">
                <a:effectLst/>
                <a:latin typeface="+mj-lt"/>
                <a:ea typeface="楷体" panose="02010609060101010101" pitchFamily="49" charset="-122"/>
                <a:cs typeface="宋体" panose="02010600030101010101" pitchFamily="2" charset="-122"/>
              </a:rPr>
              <a:t>命名空间中，使用时不要忘记“</a:t>
            </a:r>
            <a:r>
              <a:rPr lang="en-US" altLang="zh-CN" sz="2000" kern="100" dirty="0">
                <a:effectLst/>
                <a:latin typeface="+mj-lt"/>
                <a:ea typeface="楷体" panose="02010609060101010101" pitchFamily="49" charset="-122"/>
                <a:cs typeface="宋体" panose="02010600030101010101" pitchFamily="2" charset="-122"/>
              </a:rPr>
              <a:t>using namespace std;</a:t>
            </a:r>
            <a:r>
              <a:rPr lang="zh-CN" altLang="zh-CN" sz="2000" kern="100" dirty="0">
                <a:effectLst/>
                <a:latin typeface="+mj-lt"/>
                <a:ea typeface="楷体" panose="02010609060101010101" pitchFamily="49" charset="-122"/>
                <a:cs typeface="宋体" panose="02010600030101010101" pitchFamily="2" charset="-122"/>
              </a:rPr>
              <a:t>”。</a:t>
            </a:r>
            <a:endParaRPr lang="en-US" altLang="zh-CN" sz="2000" kern="100" dirty="0">
              <a:effectLst/>
              <a:latin typeface="+mj-lt"/>
              <a:ea typeface="楷体" panose="02010609060101010101" pitchFamily="49" charset="-122"/>
              <a:cs typeface="宋体" panose="02010600030101010101" pitchFamily="2" charset="-122"/>
            </a:endParaRPr>
          </a:p>
        </p:txBody>
      </p:sp>
      <p:sp>
        <p:nvSpPr>
          <p:cNvPr id="4" name="标题 3">
            <a:extLst>
              <a:ext uri="{FF2B5EF4-FFF2-40B4-BE49-F238E27FC236}">
                <a16:creationId xmlns:a16="http://schemas.microsoft.com/office/drawing/2014/main" id="{2C2ECCEE-3AC2-4FEF-8F29-F71FF3E7D903}"/>
              </a:ext>
            </a:extLst>
          </p:cNvPr>
          <p:cNvSpPr>
            <a:spLocks noGrp="1"/>
          </p:cNvSpPr>
          <p:nvPr>
            <p:ph type="title"/>
          </p:nvPr>
        </p:nvSpPr>
        <p:spPr>
          <a:xfrm>
            <a:off x="588263" y="3150414"/>
            <a:ext cx="3183637" cy="553998"/>
          </a:xfrm>
        </p:spPr>
        <p:txBody>
          <a:bodyPr/>
          <a:lstStyle/>
          <a:p>
            <a:r>
              <a:rPr lang="en-US" altLang="zh-CN" dirty="0">
                <a:ea typeface="宋体" panose="02010600030101010101" pitchFamily="2" charset="-122"/>
              </a:rPr>
              <a:t>STL</a:t>
            </a:r>
            <a:r>
              <a:rPr lang="zh-CN" altLang="en-US" dirty="0">
                <a:ea typeface="宋体" panose="02010600030101010101" pitchFamily="2" charset="-122"/>
              </a:rPr>
              <a:t>简介</a:t>
            </a:r>
          </a:p>
        </p:txBody>
      </p:sp>
    </p:spTree>
    <p:extLst>
      <p:ext uri="{BB962C8B-B14F-4D97-AF65-F5344CB8AC3E}">
        <p14:creationId xmlns:p14="http://schemas.microsoft.com/office/powerpoint/2010/main" val="276497690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42100889-A727-4CDD-8A82-2B2F07A98175}"/>
              </a:ext>
            </a:extLst>
          </p:cNvPr>
          <p:cNvSpPr>
            <a:spLocks noGrp="1"/>
          </p:cNvSpPr>
          <p:nvPr>
            <p:ph type="body" sz="quarter" idx="10"/>
          </p:nvPr>
        </p:nvSpPr>
        <p:spPr/>
        <p:txBody>
          <a:bodyPr/>
          <a:lstStyle/>
          <a:p>
            <a:endParaRPr lang="zh-CN" altLang="en-US" dirty="0"/>
          </a:p>
        </p:txBody>
      </p:sp>
      <p:sp>
        <p:nvSpPr>
          <p:cNvPr id="4" name="标题 3">
            <a:extLst>
              <a:ext uri="{FF2B5EF4-FFF2-40B4-BE49-F238E27FC236}">
                <a16:creationId xmlns:a16="http://schemas.microsoft.com/office/drawing/2014/main" id="{F9620C10-982D-4A37-8A58-DF1E8214A127}"/>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向量</a:t>
            </a:r>
          </a:p>
        </p:txBody>
      </p:sp>
      <p:sp>
        <p:nvSpPr>
          <p:cNvPr id="8" name="矩形 7">
            <a:extLst>
              <a:ext uri="{FF2B5EF4-FFF2-40B4-BE49-F238E27FC236}">
                <a16:creationId xmlns:a16="http://schemas.microsoft.com/office/drawing/2014/main" id="{1D73C52A-B8F4-49BB-AC77-1EAE5EFE4B64}"/>
              </a:ext>
            </a:extLst>
          </p:cNvPr>
          <p:cNvSpPr/>
          <p:nvPr/>
        </p:nvSpPr>
        <p:spPr>
          <a:xfrm>
            <a:off x="119368" y="4105134"/>
            <a:ext cx="4035189" cy="635559"/>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向量（</a:t>
            </a:r>
            <a:r>
              <a:rPr kumimoji="0" lang="en-US" altLang="zh-CN"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Vector</a:t>
            </a:r>
            <a:r>
              <a:rPr kumimoji="0" lang="zh-CN" altLang="en-US"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）是一个封装了动态大小数组的顺序容器（</a:t>
            </a:r>
            <a:r>
              <a:rPr kumimoji="0" lang="en-US" altLang="zh-CN"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Sequence Container</a:t>
            </a:r>
            <a:r>
              <a:rPr kumimoji="0" lang="zh-CN" altLang="en-US"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a:t>
            </a:r>
          </a:p>
        </p:txBody>
      </p:sp>
      <p:sp>
        <p:nvSpPr>
          <p:cNvPr id="9" name="矩形 8">
            <a:extLst>
              <a:ext uri="{FF2B5EF4-FFF2-40B4-BE49-F238E27FC236}">
                <a16:creationId xmlns:a16="http://schemas.microsoft.com/office/drawing/2014/main" id="{FD6A7292-D1BD-45F3-AD54-4348875B8385}"/>
              </a:ext>
            </a:extLst>
          </p:cNvPr>
          <p:cNvSpPr/>
          <p:nvPr/>
        </p:nvSpPr>
        <p:spPr>
          <a:xfrm>
            <a:off x="5320972" y="1302639"/>
            <a:ext cx="6096000" cy="3894912"/>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v</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向量尾部增加元素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ite.</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向量的迭代器前面增加一个元素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iterator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ite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删除迭代器指向元素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pop_back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删除向量最后一个元素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clear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清空向量</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size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返回向量中元素个数</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empty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判断向量为空</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front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返回首元素引用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back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返回尾元素引用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//begin end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头尾指针</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150476944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43189292-F060-4D2C-A904-43B0E6D9D13C}"/>
              </a:ext>
            </a:extLst>
          </p:cNvPr>
          <p:cNvSpPr txBox="1"/>
          <p:nvPr/>
        </p:nvSpPr>
        <p:spPr>
          <a:xfrm>
            <a:off x="185530" y="159026"/>
            <a:ext cx="12006470" cy="552458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&lt;iostream&gt;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头文件</a:t>
            </a:r>
            <a:endPar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&lt;vector&gt;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using namespace std;</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a:t>
            </a:r>
            <a:r>
              <a:rPr kumimoji="0" lang="zh-CN" altLang="en-US"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指定命名空间</a:t>
            </a:r>
            <a:b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v1</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100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main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1</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2</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6A9955"/>
                </a:solidFill>
                <a:effectLst/>
                <a:uLnTx/>
                <a:uFillTx/>
                <a:latin typeface="Consolas" panose="020B0609020204030204" pitchFamily="49" charset="0"/>
                <a:ea typeface="楷体"/>
                <a:cs typeface="+mn-cs"/>
              </a:rPr>
              <a:t>v.pop_back</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6A9955"/>
                </a:solidFill>
                <a:effectLst/>
                <a:uLnTx/>
                <a:uFillTx/>
                <a:latin typeface="Consolas" panose="020B0609020204030204" pitchFamily="49" charset="0"/>
                <a:ea typeface="楷体"/>
                <a:cs typeface="+mn-cs"/>
              </a:rPr>
              <a:t>v.clear</a:t>
            </a: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//begin()</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front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6A9955"/>
                </a:solidFill>
                <a:effectLst/>
                <a:uLnTx/>
                <a:uFillTx/>
                <a:latin typeface="Consolas" panose="020B0609020204030204" pitchFamily="49" charset="0"/>
                <a:ea typeface="楷体"/>
                <a:cs typeface="+mn-cs"/>
              </a:rPr>
              <a:t>    // [   )</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back</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size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1</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size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p:txBody>
      </p:sp>
    </p:spTree>
    <p:extLst>
      <p:ext uri="{BB962C8B-B14F-4D97-AF65-F5344CB8AC3E}">
        <p14:creationId xmlns:p14="http://schemas.microsoft.com/office/powerpoint/2010/main" val="176297800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9620C10-982D-4A37-8A58-DF1E8214A127}"/>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映射</a:t>
            </a:r>
          </a:p>
        </p:txBody>
      </p:sp>
      <p:sp>
        <p:nvSpPr>
          <p:cNvPr id="2" name="矩形 1">
            <a:extLst>
              <a:ext uri="{FF2B5EF4-FFF2-40B4-BE49-F238E27FC236}">
                <a16:creationId xmlns:a16="http://schemas.microsoft.com/office/drawing/2014/main" id="{6F0CB961-33D2-464D-937F-D993B6B19E89}"/>
              </a:ext>
            </a:extLst>
          </p:cNvPr>
          <p:cNvSpPr/>
          <p:nvPr/>
        </p:nvSpPr>
        <p:spPr>
          <a:xfrm>
            <a:off x="154169" y="4085255"/>
            <a:ext cx="3617731" cy="1178784"/>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映射（</a:t>
            </a:r>
            <a:r>
              <a:rPr kumimoji="0" lang="en-US" altLang="zh-CN"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map</a:t>
            </a:r>
            <a:r>
              <a:rPr kumimoji="0" lang="zh-CN" altLang="en-US"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）是关联容器，它按照特定顺序存储由键值和映射值的组合形成的元素。</a:t>
            </a:r>
            <a:endParaRPr kumimoji="0" lang="en-US" altLang="zh-CN"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FFFFF"/>
                </a:solidFill>
                <a:effectLst/>
                <a:uLnTx/>
                <a:uFillTx/>
                <a:latin typeface="Times New Roman"/>
                <a:ea typeface="楷体" panose="02010609060101010101" pitchFamily="49" charset="-122"/>
                <a:cs typeface="+mn-cs"/>
              </a:rPr>
              <a:t>本质：红黑树</a:t>
            </a:r>
          </a:p>
        </p:txBody>
      </p:sp>
      <p:sp>
        <p:nvSpPr>
          <p:cNvPr id="3" name="矩形 2">
            <a:extLst>
              <a:ext uri="{FF2B5EF4-FFF2-40B4-BE49-F238E27FC236}">
                <a16:creationId xmlns:a16="http://schemas.microsoft.com/office/drawing/2014/main" id="{203027E9-5D9C-447D-BEEA-4243578BBD82}"/>
              </a:ext>
            </a:extLst>
          </p:cNvPr>
          <p:cNvSpPr/>
          <p:nvPr/>
        </p:nvSpPr>
        <p:spPr>
          <a:xfrm>
            <a:off x="4731025" y="-83324"/>
            <a:ext cx="6819258" cy="635559"/>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map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map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err="1">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string</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m</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7" name="矩形 6">
            <a:extLst>
              <a:ext uri="{FF2B5EF4-FFF2-40B4-BE49-F238E27FC236}">
                <a16:creationId xmlns:a16="http://schemas.microsoft.com/office/drawing/2014/main" id="{AD62C445-B972-45D8-ACFE-88EB8F56D28C}"/>
              </a:ext>
            </a:extLst>
          </p:cNvPr>
          <p:cNvSpPr/>
          <p:nvPr/>
        </p:nvSpPr>
        <p:spPr>
          <a:xfrm>
            <a:off x="4320207" y="494301"/>
            <a:ext cx="712256" cy="363946"/>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查询</a:t>
            </a:r>
          </a:p>
        </p:txBody>
      </p:sp>
      <p:sp>
        <p:nvSpPr>
          <p:cNvPr id="8" name="矩形 7">
            <a:extLst>
              <a:ext uri="{FF2B5EF4-FFF2-40B4-BE49-F238E27FC236}">
                <a16:creationId xmlns:a16="http://schemas.microsoft.com/office/drawing/2014/main" id="{AF4FE916-3FCA-4D7C-B4C1-A83DE9865FF3}"/>
              </a:ext>
            </a:extLst>
          </p:cNvPr>
          <p:cNvSpPr/>
          <p:nvPr/>
        </p:nvSpPr>
        <p:spPr>
          <a:xfrm>
            <a:off x="4731024" y="772824"/>
            <a:ext cx="7460976" cy="2536848"/>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at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3</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或</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3</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返回一个引用，指向键为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3</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时的对应值。注意，</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它和数组下标完全不是一回事儿！</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如果元素不存在，</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map</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会自动建立这个元素。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count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3</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中键为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3</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的具体数目。但对于</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map</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来说，返回值不是</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0</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就是</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1</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find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3</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返回指向键为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3</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的元素的迭代器。如果不存在，则返回</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err="1">
                <a:ln>
                  <a:noFill/>
                </a:ln>
                <a:solidFill>
                  <a:srgbClr val="676E95"/>
                </a:solidFill>
                <a:effectLst/>
                <a:uLnTx/>
                <a:uFillTx/>
                <a:latin typeface="Consolas" panose="020B0609020204030204" pitchFamily="49" charset="0"/>
                <a:ea typeface="楷体"/>
                <a:cs typeface="+mn-cs"/>
              </a:rPr>
              <a:t>m.end</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empty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判断映射是否为空映射。</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size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返回映射的元素数量。</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10" name="矩形 9">
            <a:extLst>
              <a:ext uri="{FF2B5EF4-FFF2-40B4-BE49-F238E27FC236}">
                <a16:creationId xmlns:a16="http://schemas.microsoft.com/office/drawing/2014/main" id="{A30581E7-3D67-4CFA-9A15-D2EEB9AEA372}"/>
              </a:ext>
            </a:extLst>
          </p:cNvPr>
          <p:cNvSpPr/>
          <p:nvPr/>
        </p:nvSpPr>
        <p:spPr>
          <a:xfrm>
            <a:off x="4375097" y="3309672"/>
            <a:ext cx="1470776" cy="363946"/>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插入和删除</a:t>
            </a:r>
          </a:p>
        </p:txBody>
      </p:sp>
      <p:sp>
        <p:nvSpPr>
          <p:cNvPr id="11" name="矩形 10">
            <a:extLst>
              <a:ext uri="{FF2B5EF4-FFF2-40B4-BE49-F238E27FC236}">
                <a16:creationId xmlns:a16="http://schemas.microsoft.com/office/drawing/2014/main" id="{AC07C524-D142-4DB9-8506-681031FBAE76}"/>
              </a:ext>
            </a:extLst>
          </p:cNvPr>
          <p:cNvSpPr/>
          <p:nvPr/>
        </p:nvSpPr>
        <p:spPr>
          <a:xfrm>
            <a:off x="4638563" y="3588195"/>
            <a:ext cx="7599820" cy="2808461"/>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pair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将元素插入到</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set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pair</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first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是键，</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second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是值</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utility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endPar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	</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可以定义一个</a:t>
            </a: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pair</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pair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string</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10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Hello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也可以用</a:t>
            </a:r>
            <a:r>
              <a:rPr kumimoji="0" lang="en-US" altLang="zh-CN" sz="1765" b="0" i="0" u="none" strike="noStrike" kern="1200" cap="none" spc="0" normalizeH="0" baseline="0" noProof="0" dirty="0" err="1">
                <a:ln>
                  <a:noFill/>
                </a:ln>
                <a:solidFill>
                  <a:srgbClr val="000000"/>
                </a:solidFill>
                <a:effectLst/>
                <a:uLnTx/>
                <a:uFillTx/>
                <a:latin typeface="Times New Roman"/>
                <a:ea typeface="楷体"/>
                <a:cs typeface="+mn-cs"/>
              </a:rPr>
              <a:t>make_pair</a:t>
            </a: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(&lt;utility&gt;)</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建立一个</a:t>
            </a: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pair</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 </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make_pair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10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Hello</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将区间</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[begin, end)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中的值插入到</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中。该区间应该是</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map</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类型的。</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将键为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的元素删除。返回值为被删除的</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的数量（对于</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multimap</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来说，被删除的可能不止一个元素）。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处的元素删除。</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[begin, end)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处的元素删除。</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12" name="矩形 11">
            <a:extLst>
              <a:ext uri="{FF2B5EF4-FFF2-40B4-BE49-F238E27FC236}">
                <a16:creationId xmlns:a16="http://schemas.microsoft.com/office/drawing/2014/main" id="{6AD82DFB-933E-4B55-9BE5-38C6A0C93060}"/>
              </a:ext>
            </a:extLst>
          </p:cNvPr>
          <p:cNvSpPr/>
          <p:nvPr/>
        </p:nvSpPr>
        <p:spPr>
          <a:xfrm>
            <a:off x="6917641" y="3903282"/>
            <a:ext cx="184731" cy="363946"/>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3112623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9AEC86F-489A-42CA-8731-5DC42813ABD4}"/>
              </a:ext>
            </a:extLst>
          </p:cNvPr>
          <p:cNvSpPr txBox="1"/>
          <p:nvPr/>
        </p:nvSpPr>
        <p:spPr>
          <a:xfrm>
            <a:off x="109329" y="0"/>
            <a:ext cx="12281453" cy="6049605"/>
          </a:xfrm>
          <a:prstGeom prst="rect">
            <a:avLst/>
          </a:prstGeom>
          <a:noFill/>
        </p:spPr>
        <p:txBody>
          <a:bodyPr wrap="square">
            <a:spAutoFit/>
          </a:bodyPr>
          <a:lstStyle/>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&lt;iostream&gt;</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&lt;map&gt;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using namespace std;</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map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char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 </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main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11</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12</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map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char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iterator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it;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first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second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find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'b'</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first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second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if</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find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'c'</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"yes"</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mp</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first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second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p:txBody>
      </p:sp>
    </p:spTree>
    <p:extLst>
      <p:ext uri="{BB962C8B-B14F-4D97-AF65-F5344CB8AC3E}">
        <p14:creationId xmlns:p14="http://schemas.microsoft.com/office/powerpoint/2010/main" val="134617504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9620C10-982D-4A37-8A58-DF1E8214A127}"/>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集合</a:t>
            </a:r>
          </a:p>
        </p:txBody>
      </p:sp>
      <p:sp>
        <p:nvSpPr>
          <p:cNvPr id="2" name="矩形 1">
            <a:extLst>
              <a:ext uri="{FF2B5EF4-FFF2-40B4-BE49-F238E27FC236}">
                <a16:creationId xmlns:a16="http://schemas.microsoft.com/office/drawing/2014/main" id="{6F0CB961-33D2-464D-937F-D993B6B19E89}"/>
              </a:ext>
            </a:extLst>
          </p:cNvPr>
          <p:cNvSpPr/>
          <p:nvPr/>
        </p:nvSpPr>
        <p:spPr>
          <a:xfrm>
            <a:off x="198955" y="3887744"/>
            <a:ext cx="3617731" cy="923330"/>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4D4D4"/>
                </a:solidFill>
                <a:effectLst/>
                <a:uLnTx/>
                <a:uFillTx/>
                <a:latin typeface="Times New Roman"/>
                <a:ea typeface="楷体"/>
                <a:cs typeface="+mn-cs"/>
              </a:rPr>
              <a:t>集合（</a:t>
            </a:r>
            <a:r>
              <a:rPr kumimoji="0" lang="en-US" altLang="zh-CN" sz="1800" b="0" i="0" u="none" strike="noStrike" kern="1200" cap="none" spc="0" normalizeH="0" baseline="0" noProof="0" dirty="0">
                <a:ln>
                  <a:noFill/>
                </a:ln>
                <a:solidFill>
                  <a:srgbClr val="D4D4D4"/>
                </a:solidFill>
                <a:effectLst/>
                <a:uLnTx/>
                <a:uFillTx/>
                <a:latin typeface="Times New Roman"/>
                <a:ea typeface="楷体"/>
                <a:cs typeface="+mn-cs"/>
              </a:rPr>
              <a:t>set</a:t>
            </a:r>
            <a:r>
              <a:rPr kumimoji="0" lang="zh-CN" altLang="en-US" sz="1800" b="0" i="0" u="none" strike="noStrike" kern="1200" cap="none" spc="0" normalizeH="0" baseline="0" noProof="0" dirty="0">
                <a:ln>
                  <a:noFill/>
                </a:ln>
                <a:solidFill>
                  <a:srgbClr val="D4D4D4"/>
                </a:solidFill>
                <a:effectLst/>
                <a:uLnTx/>
                <a:uFillTx/>
                <a:latin typeface="Times New Roman"/>
                <a:ea typeface="楷体"/>
                <a:cs typeface="+mn-cs"/>
              </a:rPr>
              <a:t>）是按照特定顺序存储唯一元素的容器。就是自动排序</a:t>
            </a:r>
            <a:r>
              <a:rPr kumimoji="0" lang="en-US" altLang="zh-CN" sz="1800" b="0" i="0" u="none" strike="noStrike" kern="1200" cap="none" spc="0" normalizeH="0" baseline="0" noProof="0" dirty="0">
                <a:ln>
                  <a:noFill/>
                </a:ln>
                <a:solidFill>
                  <a:srgbClr val="D4D4D4"/>
                </a:solidFill>
                <a:effectLst/>
                <a:uLnTx/>
                <a:uFillTx/>
                <a:latin typeface="Times New Roman"/>
                <a:ea typeface="楷体"/>
                <a:cs typeface="+mn-cs"/>
              </a:rPr>
              <a:t>(</a:t>
            </a:r>
            <a:r>
              <a:rPr kumimoji="0" lang="zh-CN" altLang="en-US" sz="1800" b="0" i="0" u="none" strike="noStrike" kern="1200" cap="none" spc="0" normalizeH="0" baseline="0" noProof="0" dirty="0">
                <a:ln>
                  <a:noFill/>
                </a:ln>
                <a:solidFill>
                  <a:srgbClr val="D4D4D4"/>
                </a:solidFill>
                <a:effectLst/>
                <a:uLnTx/>
                <a:uFillTx/>
                <a:latin typeface="Times New Roman"/>
                <a:ea typeface="楷体"/>
                <a:cs typeface="+mn-cs"/>
              </a:rPr>
              <a:t>从小到大</a:t>
            </a:r>
            <a:r>
              <a:rPr kumimoji="0" lang="en-US" altLang="zh-CN" sz="1800" b="0" i="0" u="none" strike="noStrike" kern="1200" cap="none" spc="0" normalizeH="0" baseline="0" noProof="0" dirty="0">
                <a:ln>
                  <a:noFill/>
                </a:ln>
                <a:solidFill>
                  <a:srgbClr val="D4D4D4"/>
                </a:solidFill>
                <a:effectLst/>
                <a:uLnTx/>
                <a:uFillTx/>
                <a:latin typeface="Times New Roman"/>
                <a:ea typeface="楷体"/>
                <a:cs typeface="+mn-cs"/>
              </a:rPr>
              <a:t>)</a:t>
            </a:r>
            <a:r>
              <a:rPr kumimoji="0" lang="zh-CN" altLang="en-US" sz="1800" b="0" i="0" u="none" strike="noStrike" kern="1200" cap="none" spc="0" normalizeH="0" baseline="0" noProof="0" dirty="0">
                <a:ln>
                  <a:noFill/>
                </a:ln>
                <a:solidFill>
                  <a:srgbClr val="D4D4D4"/>
                </a:solidFill>
                <a:effectLst/>
                <a:uLnTx/>
                <a:uFillTx/>
                <a:latin typeface="Times New Roman"/>
                <a:ea typeface="楷体"/>
                <a:cs typeface="+mn-cs"/>
              </a:rPr>
              <a:t>和去重</a:t>
            </a:r>
            <a:endParaRPr kumimoji="0" lang="zh-CN" altLang="en-US" sz="1800" b="0" i="0" u="none" strike="noStrike" kern="1200" cap="none" spc="0" normalizeH="0" baseline="0" noProof="0" dirty="0">
              <a:ln>
                <a:noFill/>
              </a:ln>
              <a:solidFill>
                <a:srgbClr val="000000"/>
              </a:solidFill>
              <a:effectLst/>
              <a:uLnTx/>
              <a:uFillTx/>
              <a:latin typeface="Times New Roman"/>
              <a:ea typeface="楷体" panose="02010609060101010101" pitchFamily="49" charset="-122"/>
              <a:cs typeface="+mn-cs"/>
            </a:endParaRPr>
          </a:p>
        </p:txBody>
      </p:sp>
      <p:sp>
        <p:nvSpPr>
          <p:cNvPr id="12" name="矩形 11">
            <a:extLst>
              <a:ext uri="{FF2B5EF4-FFF2-40B4-BE49-F238E27FC236}">
                <a16:creationId xmlns:a16="http://schemas.microsoft.com/office/drawing/2014/main" id="{6AD82DFB-933E-4B55-9BE5-38C6A0C93060}"/>
              </a:ext>
            </a:extLst>
          </p:cNvPr>
          <p:cNvSpPr/>
          <p:nvPr/>
        </p:nvSpPr>
        <p:spPr>
          <a:xfrm>
            <a:off x="6917641" y="3903282"/>
            <a:ext cx="184731" cy="363946"/>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5" name="矩形 4">
            <a:extLst>
              <a:ext uri="{FF2B5EF4-FFF2-40B4-BE49-F238E27FC236}">
                <a16:creationId xmlns:a16="http://schemas.microsoft.com/office/drawing/2014/main" id="{04E3998C-E5BD-4618-A1E9-2583EA4EDD78}"/>
              </a:ext>
            </a:extLst>
          </p:cNvPr>
          <p:cNvSpPr/>
          <p:nvPr/>
        </p:nvSpPr>
        <p:spPr>
          <a:xfrm>
            <a:off x="4333461" y="75509"/>
            <a:ext cx="7704370" cy="6339428"/>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set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set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less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内部升序排列</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set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greater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内部降序排列</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count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10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中值为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10</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的具体数目。但对于</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set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来说，返回值不是</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0</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就是</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1</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empty</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判断集合是否为空集。</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size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返回集合的元素数量。</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插入到</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set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将区间</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[begin, end)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中的值插入到</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中。</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删除。返回值为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的数量（对于</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multiset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来说，被删除的可能不止一个数）。</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处的元素删除。</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457183" marR="0" lvl="1"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[begin, end)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处的元素删除。</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
        <p:nvSpPr>
          <p:cNvPr id="9" name="矩形 8">
            <a:extLst>
              <a:ext uri="{FF2B5EF4-FFF2-40B4-BE49-F238E27FC236}">
                <a16:creationId xmlns:a16="http://schemas.microsoft.com/office/drawing/2014/main" id="{AB65981C-DF42-4D0D-952A-D10D4C8BEF4E}"/>
              </a:ext>
            </a:extLst>
          </p:cNvPr>
          <p:cNvSpPr/>
          <p:nvPr/>
        </p:nvSpPr>
        <p:spPr>
          <a:xfrm>
            <a:off x="4333461" y="371305"/>
            <a:ext cx="636713" cy="363946"/>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定义</a:t>
            </a:r>
          </a:p>
        </p:txBody>
      </p:sp>
      <p:sp>
        <p:nvSpPr>
          <p:cNvPr id="14" name="矩形 13">
            <a:extLst>
              <a:ext uri="{FF2B5EF4-FFF2-40B4-BE49-F238E27FC236}">
                <a16:creationId xmlns:a16="http://schemas.microsoft.com/office/drawing/2014/main" id="{C3A44E61-7AC6-4092-ACA2-561BB54C7A83}"/>
              </a:ext>
            </a:extLst>
          </p:cNvPr>
          <p:cNvSpPr/>
          <p:nvPr/>
        </p:nvSpPr>
        <p:spPr>
          <a:xfrm>
            <a:off x="4333461" y="1166180"/>
            <a:ext cx="6096000" cy="635559"/>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	set</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也可以用预定义的区间来初始化。</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查询</a:t>
            </a:r>
          </a:p>
        </p:txBody>
      </p:sp>
      <p:sp>
        <p:nvSpPr>
          <p:cNvPr id="16" name="矩形 15">
            <a:extLst>
              <a:ext uri="{FF2B5EF4-FFF2-40B4-BE49-F238E27FC236}">
                <a16:creationId xmlns:a16="http://schemas.microsoft.com/office/drawing/2014/main" id="{D4227232-CB5F-40A3-8368-5BE4DB00A8EA}"/>
              </a:ext>
            </a:extLst>
          </p:cNvPr>
          <p:cNvSpPr/>
          <p:nvPr/>
        </p:nvSpPr>
        <p:spPr>
          <a:xfrm>
            <a:off x="4744278" y="3299157"/>
            <a:ext cx="7189304" cy="635559"/>
          </a:xfrm>
          <a:prstGeom prst="rect">
            <a:avLst/>
          </a:prstGeom>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返回值是一个</a:t>
            </a: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pair </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，其</a:t>
            </a: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first</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是指向插入后元素的迭代器，</a:t>
            </a: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second</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表示插入是否成功（如果其</a:t>
            </a: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second</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为</a:t>
            </a:r>
            <a:r>
              <a:rPr kumimoji="0" lang="en-US" altLang="zh-CN" sz="1765" b="0" i="0" u="none" strike="noStrike" kern="1200" cap="none" spc="0" normalizeH="0" baseline="0" noProof="0" dirty="0">
                <a:ln>
                  <a:noFill/>
                </a:ln>
                <a:solidFill>
                  <a:srgbClr val="000000"/>
                </a:solidFill>
                <a:effectLst/>
                <a:uLnTx/>
                <a:uFillTx/>
                <a:latin typeface="Times New Roman"/>
                <a:ea typeface="楷体"/>
                <a:cs typeface="+mn-cs"/>
              </a:rPr>
              <a:t>false</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，说明元素已经存在）。</a:t>
            </a:r>
          </a:p>
        </p:txBody>
      </p:sp>
      <p:sp>
        <p:nvSpPr>
          <p:cNvPr id="18" name="矩形 17">
            <a:extLst>
              <a:ext uri="{FF2B5EF4-FFF2-40B4-BE49-F238E27FC236}">
                <a16:creationId xmlns:a16="http://schemas.microsoft.com/office/drawing/2014/main" id="{0E163D68-F996-46E3-A2AE-C907141E1A9D}"/>
              </a:ext>
            </a:extLst>
          </p:cNvPr>
          <p:cNvSpPr/>
          <p:nvPr/>
        </p:nvSpPr>
        <p:spPr>
          <a:xfrm>
            <a:off x="4312782" y="2786468"/>
            <a:ext cx="1314784" cy="363946"/>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插入和删除</a:t>
            </a:r>
          </a:p>
        </p:txBody>
      </p:sp>
      <p:sp>
        <p:nvSpPr>
          <p:cNvPr id="20" name="矩形 19">
            <a:extLst>
              <a:ext uri="{FF2B5EF4-FFF2-40B4-BE49-F238E27FC236}">
                <a16:creationId xmlns:a16="http://schemas.microsoft.com/office/drawing/2014/main" id="{7B5F3014-440C-4F03-B9F8-80C46ED72AB5}"/>
              </a:ext>
            </a:extLst>
          </p:cNvPr>
          <p:cNvSpPr/>
          <p:nvPr/>
        </p:nvSpPr>
        <p:spPr>
          <a:xfrm>
            <a:off x="4312782" y="6319029"/>
            <a:ext cx="5796780" cy="363946"/>
          </a:xfrm>
          <a:prstGeom prst="rect">
            <a:avLst/>
          </a:prstGeom>
        </p:spPr>
        <p:txBody>
          <a:bodyPr wrap="non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迭代器：</a:t>
            </a:r>
            <a:r>
              <a:rPr kumimoji="0" lang="en-US" altLang="zh-CN" sz="1765" b="0" i="0" u="none" strike="noStrike" kern="1200" cap="none" spc="0" normalizeH="0" baseline="0" noProof="0" dirty="0" err="1">
                <a:ln>
                  <a:noFill/>
                </a:ln>
                <a:solidFill>
                  <a:srgbClr val="000000"/>
                </a:solidFill>
                <a:effectLst/>
                <a:uLnTx/>
                <a:uFillTx/>
                <a:latin typeface="Times New Roman"/>
                <a:ea typeface="楷体"/>
                <a:cs typeface="+mn-cs"/>
              </a:rPr>
              <a:t>cbegin</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a:t>
            </a:r>
            <a:r>
              <a:rPr kumimoji="0" lang="en-US" altLang="zh-CN" sz="1765" b="0" i="0" u="none" strike="noStrike" kern="1200" cap="none" spc="0" normalizeH="0" baseline="0" noProof="0" dirty="0" err="1">
                <a:ln>
                  <a:noFill/>
                </a:ln>
                <a:solidFill>
                  <a:srgbClr val="000000"/>
                </a:solidFill>
                <a:effectLst/>
                <a:uLnTx/>
                <a:uFillTx/>
                <a:latin typeface="Times New Roman"/>
                <a:ea typeface="楷体"/>
                <a:cs typeface="+mn-cs"/>
              </a:rPr>
              <a:t>cend</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a:t>
            </a:r>
            <a:r>
              <a:rPr kumimoji="0" lang="en-US" altLang="zh-CN" sz="1765" b="0" i="0" u="none" strike="noStrike" kern="1200" cap="none" spc="0" normalizeH="0" baseline="0" noProof="0" dirty="0" err="1">
                <a:ln>
                  <a:noFill/>
                </a:ln>
                <a:solidFill>
                  <a:srgbClr val="000000"/>
                </a:solidFill>
                <a:effectLst/>
                <a:uLnTx/>
                <a:uFillTx/>
                <a:latin typeface="Times New Roman"/>
                <a:ea typeface="楷体"/>
                <a:cs typeface="+mn-cs"/>
              </a:rPr>
              <a:t>crbegin</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a:t>
            </a:r>
            <a:r>
              <a:rPr kumimoji="0" lang="en-US" altLang="zh-CN" sz="1765" b="0" i="0" u="none" strike="noStrike" kern="1200" cap="none" spc="0" normalizeH="0" baseline="0" noProof="0" dirty="0" err="1">
                <a:ln>
                  <a:noFill/>
                </a:ln>
                <a:solidFill>
                  <a:srgbClr val="000000"/>
                </a:solidFill>
                <a:effectLst/>
                <a:uLnTx/>
                <a:uFillTx/>
                <a:latin typeface="Times New Roman"/>
                <a:ea typeface="楷体"/>
                <a:cs typeface="+mn-cs"/>
              </a:rPr>
              <a:t>crend</a:t>
            </a:r>
            <a:r>
              <a:rPr kumimoji="0" lang="zh-CN" altLang="en-US" sz="1765" b="0" i="0" u="none" strike="noStrike" kern="1200" cap="none" spc="0" normalizeH="0" baseline="0" noProof="0" dirty="0">
                <a:ln>
                  <a:noFill/>
                </a:ln>
                <a:solidFill>
                  <a:srgbClr val="000000"/>
                </a:solidFill>
                <a:effectLst/>
                <a:uLnTx/>
                <a:uFillTx/>
                <a:latin typeface="Times New Roman"/>
                <a:ea typeface="楷体"/>
                <a:cs typeface="+mn-cs"/>
              </a:rPr>
              <a:t>返回只读迭代器。</a:t>
            </a:r>
          </a:p>
        </p:txBody>
      </p:sp>
    </p:spTree>
    <p:extLst>
      <p:ext uri="{BB962C8B-B14F-4D97-AF65-F5344CB8AC3E}">
        <p14:creationId xmlns:p14="http://schemas.microsoft.com/office/powerpoint/2010/main" val="257410060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EFC9A06-B476-4A24-9F46-1AC7ED74DD8E}"/>
              </a:ext>
            </a:extLst>
          </p:cNvPr>
          <p:cNvSpPr txBox="1"/>
          <p:nvPr/>
        </p:nvSpPr>
        <p:spPr>
          <a:xfrm>
            <a:off x="0" y="0"/>
            <a:ext cx="12192000" cy="6665158"/>
          </a:xfrm>
          <a:prstGeom prst="rect">
            <a:avLst/>
          </a:prstGeom>
          <a:noFill/>
        </p:spPr>
        <p:txBody>
          <a:bodyPr wrap="square">
            <a:spAutoFit/>
          </a:bodyPr>
          <a:lstStyle/>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&lt;iostream&gt;</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&lt;set&gt;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using namespace std;</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set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 </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main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1</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7</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3</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3</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set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iterator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it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auto</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it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auto</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x</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x</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if</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find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4</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"yes"</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size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st</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size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ts val="16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p:txBody>
      </p:sp>
    </p:spTree>
    <p:extLst>
      <p:ext uri="{BB962C8B-B14F-4D97-AF65-F5344CB8AC3E}">
        <p14:creationId xmlns:p14="http://schemas.microsoft.com/office/powerpoint/2010/main" val="13219326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B410BC33-F79E-4FAD-AFEE-98DAD96379AF}"/>
              </a:ext>
            </a:extLst>
          </p:cNvPr>
          <p:cNvSpPr>
            <a:spLocks noGrp="1"/>
          </p:cNvSpPr>
          <p:nvPr>
            <p:ph type="body" sz="quarter" idx="10"/>
          </p:nvPr>
        </p:nvSpPr>
        <p:spPr/>
        <p:txBody>
          <a:bodyPr/>
          <a:lstStyle/>
          <a:p>
            <a:r>
              <a:rPr lang="en-US" altLang="zh-CN" b="0" i="1" dirty="0">
                <a:solidFill>
                  <a:srgbClr val="89DDFF"/>
                </a:solidFill>
                <a:effectLst/>
                <a:latin typeface="Consolas" panose="020B0609020204030204" pitchFamily="49" charset="0"/>
              </a:rPr>
              <a:t>#include</a:t>
            </a:r>
            <a:r>
              <a:rPr lang="en-US" altLang="zh-CN" b="0" dirty="0">
                <a:solidFill>
                  <a:srgbClr val="A6ACCD"/>
                </a:solidFill>
                <a:effectLst/>
                <a:latin typeface="Consolas" panose="020B0609020204030204" pitchFamily="49" charset="0"/>
              </a:rPr>
              <a:t> </a:t>
            </a:r>
            <a:r>
              <a:rPr lang="en-US" altLang="zh-CN" b="0" dirty="0">
                <a:solidFill>
                  <a:srgbClr val="89DDFF"/>
                </a:solidFill>
                <a:effectLst/>
                <a:latin typeface="Consolas" panose="020B0609020204030204" pitchFamily="49" charset="0"/>
              </a:rPr>
              <a:t>&lt;</a:t>
            </a:r>
            <a:r>
              <a:rPr lang="en-US" altLang="zh-CN" b="0" dirty="0">
                <a:solidFill>
                  <a:srgbClr val="C3E88D"/>
                </a:solidFill>
                <a:effectLst/>
                <a:latin typeface="Consolas" panose="020B0609020204030204" pitchFamily="49" charset="0"/>
              </a:rPr>
              <a:t>list</a:t>
            </a:r>
            <a:r>
              <a:rPr lang="en-US" altLang="zh-CN" b="0" dirty="0">
                <a:solidFill>
                  <a:srgbClr val="89DDFF"/>
                </a:solidFill>
                <a:effectLst/>
                <a:latin typeface="Consolas" panose="020B0609020204030204" pitchFamily="49" charset="0"/>
              </a:rPr>
              <a:t>&gt;</a:t>
            </a:r>
            <a:endParaRPr lang="en-US" altLang="zh-CN" b="0" dirty="0">
              <a:solidFill>
                <a:srgbClr val="A6ACCD"/>
              </a:solidFill>
              <a:effectLst/>
              <a:latin typeface="Consolas" panose="020B0609020204030204" pitchFamily="49" charset="0"/>
            </a:endParaRPr>
          </a:p>
          <a:p>
            <a:r>
              <a:rPr lang="en-US" altLang="zh-CN" b="0" dirty="0">
                <a:solidFill>
                  <a:srgbClr val="A6ACCD"/>
                </a:solidFill>
                <a:effectLst/>
                <a:latin typeface="Consolas" panose="020B0609020204030204" pitchFamily="49" charset="0"/>
              </a:rPr>
              <a:t>list</a:t>
            </a:r>
            <a:r>
              <a:rPr lang="en-US" altLang="zh-CN" b="0" dirty="0">
                <a:solidFill>
                  <a:srgbClr val="89DDFF"/>
                </a:solidFill>
                <a:effectLst/>
                <a:latin typeface="Consolas" panose="020B0609020204030204" pitchFamily="49" charset="0"/>
              </a:rPr>
              <a:t>&lt;</a:t>
            </a:r>
            <a:r>
              <a:rPr lang="en-US" altLang="zh-CN" b="0" dirty="0">
                <a:solidFill>
                  <a:srgbClr val="C792EA"/>
                </a:solidFill>
                <a:effectLst/>
                <a:latin typeface="Consolas" panose="020B0609020204030204" pitchFamily="49" charset="0"/>
              </a:rPr>
              <a:t>int</a:t>
            </a:r>
            <a:r>
              <a:rPr lang="en-US" altLang="zh-CN" b="0" dirty="0">
                <a:solidFill>
                  <a:srgbClr val="89DDFF"/>
                </a:solidFill>
                <a:effectLst/>
                <a:latin typeface="Consolas" panose="020B0609020204030204" pitchFamily="49" charset="0"/>
              </a:rPr>
              <a:t>&gt;</a:t>
            </a:r>
            <a:r>
              <a:rPr lang="en-US" altLang="zh-CN" b="0" dirty="0">
                <a:solidFill>
                  <a:srgbClr val="A6ACCD"/>
                </a:solidFill>
                <a:effectLst/>
                <a:latin typeface="Consolas" panose="020B0609020204030204" pitchFamily="49" charset="0"/>
              </a:rPr>
              <a:t>l</a:t>
            </a:r>
            <a:r>
              <a:rPr lang="en-US" altLang="zh-CN" b="0" dirty="0">
                <a:solidFill>
                  <a:srgbClr val="89DDFF"/>
                </a:solidFill>
                <a:effectLst/>
                <a:latin typeface="Consolas" panose="020B0609020204030204" pitchFamily="49" charset="0"/>
              </a:rPr>
              <a:t>;</a:t>
            </a:r>
            <a:endParaRPr lang="en-US" altLang="zh-CN" b="0" dirty="0">
              <a:solidFill>
                <a:srgbClr val="A6ACCD"/>
              </a:solidFill>
              <a:effectLst/>
              <a:latin typeface="Consolas" panose="020B0609020204030204" pitchFamily="49" charset="0"/>
            </a:endParaRPr>
          </a:p>
          <a:p>
            <a:r>
              <a:rPr lang="en-US" altLang="zh-CN"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list</a:t>
            </a:r>
            <a:r>
              <a:rPr lang="zh-CN" altLang="en-US"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使用双向链表管理元素。显然</a:t>
            </a:r>
            <a:r>
              <a:rPr lang="en-US" altLang="zh-CN"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list</a:t>
            </a:r>
            <a:r>
              <a:rPr lang="zh-CN" altLang="en-US"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不支持随机存取，也不能对</a:t>
            </a:r>
            <a:r>
              <a:rPr lang="en-US" altLang="zh-CN"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list</a:t>
            </a:r>
            <a:r>
              <a:rPr lang="zh-CN" altLang="en-US"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使用“</a:t>
            </a:r>
            <a:r>
              <a:rPr lang="en-US" altLang="zh-CN"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lang="zh-CN" altLang="en-US"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”运算符，但是元素的插入和删除速度很快。</a:t>
            </a:r>
          </a:p>
          <a:p>
            <a:r>
              <a:rPr lang="en-US" altLang="zh-CN"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list</a:t>
            </a:r>
            <a:r>
              <a:rPr lang="zh-CN" altLang="en-US" b="0" dirty="0">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的其他操作如下：</a:t>
            </a:r>
          </a:p>
          <a:p>
            <a:endParaRPr lang="zh-CN" altLang="en-US" dirty="0">
              <a:latin typeface="Consolas" panose="020B0609020204030204" pitchFamily="49" charset="0"/>
            </a:endParaRPr>
          </a:p>
        </p:txBody>
      </p:sp>
      <p:sp>
        <p:nvSpPr>
          <p:cNvPr id="2" name="标题 1">
            <a:extLst>
              <a:ext uri="{FF2B5EF4-FFF2-40B4-BE49-F238E27FC236}">
                <a16:creationId xmlns:a16="http://schemas.microsoft.com/office/drawing/2014/main" id="{A3A93D40-0510-4863-B858-F0FEDC17467F}"/>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表</a:t>
            </a:r>
          </a:p>
        </p:txBody>
      </p:sp>
    </p:spTree>
    <p:extLst>
      <p:ext uri="{BB962C8B-B14F-4D97-AF65-F5344CB8AC3E}">
        <p14:creationId xmlns:p14="http://schemas.microsoft.com/office/powerpoint/2010/main" val="104086484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811D03E-7C2F-443E-AE43-4A8B1C82FE85}"/>
              </a:ext>
            </a:extLst>
          </p:cNvPr>
          <p:cNvSpPr txBox="1"/>
          <p:nvPr/>
        </p:nvSpPr>
        <p:spPr>
          <a:xfrm>
            <a:off x="1484243" y="1515355"/>
            <a:ext cx="11251095" cy="2536848"/>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1.</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元素存取</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front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返回第一个元素。不检查第一个元素是否存在。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back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返回最后一个元素。不检查最后一个元素是否存在。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2.</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插入元素</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在</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位置插入元素</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的副本，并返回新元素位置。</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在</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位置插入</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n</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个元素</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的副本。</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insert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在</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位置插入区间</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[begin, end)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内所有元素的副本。</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在尾部添加一个元素</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的副本。</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push_front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在头部添加一个元素</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的副本。</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21487912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9C3E442-FC4B-4BE3-8C19-FBDEF94F4D10}"/>
              </a:ext>
            </a:extLst>
          </p:cNvPr>
          <p:cNvSpPr txBox="1"/>
          <p:nvPr/>
        </p:nvSpPr>
        <p:spPr>
          <a:xfrm>
            <a:off x="248325" y="472836"/>
            <a:ext cx="12304644" cy="579620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3.</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移除元素</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pop_back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移除最后一个元素。没有返回值。</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pop_front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移除第一个元素。没有返回值。</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删除</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位置的元素，返回下一个元素的位置。</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erase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删除区间</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[begin, end)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内所有元素，返回下一个元素的位置。</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remove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移除所有值为</a:t>
            </a:r>
            <a:r>
              <a:rPr kumimoji="0" lang="en-US" altLang="zh-CN" sz="1765" b="0" i="1" u="none" strike="noStrike" kern="1200" cap="none" spc="0" normalizeH="0" baseline="0" noProof="0" dirty="0" err="1">
                <a:ln>
                  <a:noFill/>
                </a:ln>
                <a:solidFill>
                  <a:srgbClr val="676E95"/>
                </a:solidFill>
                <a:effectLst/>
                <a:uLnTx/>
                <a:uFillTx/>
                <a:latin typeface="Consolas" panose="020B0609020204030204" pitchFamily="49" charset="0"/>
                <a:ea typeface="楷体"/>
                <a:cs typeface="+mn-cs"/>
              </a:rPr>
              <a:t>val</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remove_if</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移除所有满足“</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op(</a:t>
            </a:r>
            <a:r>
              <a:rPr kumimoji="0" lang="en-US" altLang="zh-CN" sz="1765" b="0" i="1" u="none" strike="noStrike" kern="1200" cap="none" spc="0" normalizeH="0" baseline="0" noProof="0" dirty="0" err="1">
                <a:ln>
                  <a:noFill/>
                </a:ln>
                <a:solidFill>
                  <a:srgbClr val="676E95"/>
                </a:solidFill>
                <a:effectLst/>
                <a:uLnTx/>
                <a:uFillTx/>
                <a:latin typeface="Consolas" panose="020B0609020204030204" pitchFamily="49" charset="0"/>
                <a:ea typeface="楷体"/>
                <a:cs typeface="+mn-cs"/>
              </a:rPr>
              <a:t>val</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)==true”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clear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移除所有元素，清空容器。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resize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num</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将元素数量改为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num</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（增加的元素用默认构造函数产生，多余的元素被删除）。</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resize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num</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将元素数量改为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num</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（增加的元素是</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的副本）。</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4.</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其他操作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unique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移除重复元素。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unique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移除满足“</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op(</a:t>
            </a:r>
            <a:r>
              <a:rPr kumimoji="0" lang="en-US" altLang="zh-CN" sz="1765" b="0" i="1" u="none" strike="noStrike" kern="1200" cap="none" spc="0" normalizeH="0" baseline="0" noProof="0" dirty="0" err="1">
                <a:ln>
                  <a:noFill/>
                </a:ln>
                <a:solidFill>
                  <a:srgbClr val="676E95"/>
                </a:solidFill>
                <a:effectLst/>
                <a:uLnTx/>
                <a:uFillTx/>
                <a:latin typeface="Consolas" panose="020B0609020204030204" pitchFamily="49" charset="0"/>
                <a:ea typeface="楷体"/>
                <a:cs typeface="+mn-cs"/>
              </a:rPr>
              <a:t>val</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 true”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的重复元素。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l1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splice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l2</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l2</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内的所有元素转移到</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l1</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的迭代器之前。</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l1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splice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l2</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l2pos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l2</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内</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l2pos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所指元素转移到</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l1</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内的</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之前。</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l1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splice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pos</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l2</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l2begin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l2end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l2</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内</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[l2begin, l2end)</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区间内所有元素转移到</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l1</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的</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pos</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之前。</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sort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以</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operator &lt;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为准则对所有元素排序。</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sort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op</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以</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op</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（定义“小于”关系）为准则对所有元素排序。</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l1</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merge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l2</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假设</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l1</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和</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l2</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都已排序，将</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l2</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全部元素转移到</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l1</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并保证合并后仍是有序表。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l</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reverse</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将所有元素反序</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无论是安插，还是删除，指向其他元素的指针、引用和迭代器都不会失效。</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311314262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433CDB4-B344-45F0-9A1A-EC19C5220B94}"/>
              </a:ext>
            </a:extLst>
          </p:cNvPr>
          <p:cNvSpPr>
            <a:spLocks noGrp="1"/>
          </p:cNvSpPr>
          <p:nvPr>
            <p:ph type="title" idx="4294967295"/>
          </p:nvPr>
        </p:nvSpPr>
        <p:spPr>
          <a:xfrm>
            <a:off x="0" y="585788"/>
            <a:ext cx="3182938" cy="5683250"/>
          </a:xfrm>
        </p:spPr>
        <p:txBody>
          <a:bodyPr/>
          <a:lstStyle/>
          <a:p>
            <a:pPr algn="ctr"/>
            <a:r>
              <a:rPr lang="zh-CN" altLang="en-US" dirty="0">
                <a:latin typeface="宋体" panose="02010600030101010101" pitchFamily="2" charset="-122"/>
                <a:ea typeface="宋体" panose="02010600030101010101" pitchFamily="2" charset="-122"/>
              </a:rPr>
              <a:t>比较</a:t>
            </a:r>
            <a:endParaRPr lang="en-US" dirty="0">
              <a:latin typeface="宋体" panose="02010600030101010101" pitchFamily="2" charset="-122"/>
              <a:ea typeface="宋体" panose="02010600030101010101" pitchFamily="2" charset="-122"/>
            </a:endParaRPr>
          </a:p>
        </p:txBody>
      </p:sp>
      <p:graphicFrame>
        <p:nvGraphicFramePr>
          <p:cNvPr id="5" name="表格 1">
            <a:extLst>
              <a:ext uri="{FF2B5EF4-FFF2-40B4-BE49-F238E27FC236}">
                <a16:creationId xmlns:a16="http://schemas.microsoft.com/office/drawing/2014/main" id="{778DB6FE-4E0A-4185-B79D-78EA3BA19F2D}"/>
              </a:ext>
            </a:extLst>
          </p:cNvPr>
          <p:cNvGraphicFramePr>
            <a:graphicFrameLocks noGrp="1"/>
          </p:cNvGraphicFramePr>
          <p:nvPr/>
        </p:nvGraphicFramePr>
        <p:xfrm>
          <a:off x="656675" y="1057413"/>
          <a:ext cx="10608851" cy="5526702"/>
        </p:xfrm>
        <a:graphic>
          <a:graphicData uri="http://schemas.openxmlformats.org/drawingml/2006/table">
            <a:tbl>
              <a:tblPr firstRow="1" firstCol="1" bandRow="1">
                <a:noFill/>
                <a:tableStyleId>{5C22544A-7EE6-4342-B048-85BDC9FD1C3A}</a:tableStyleId>
              </a:tblPr>
              <a:tblGrid>
                <a:gridCol w="2965350">
                  <a:extLst>
                    <a:ext uri="{9D8B030D-6E8A-4147-A177-3AD203B41FA5}">
                      <a16:colId xmlns:a16="http://schemas.microsoft.com/office/drawing/2014/main" val="2423914879"/>
                    </a:ext>
                  </a:extLst>
                </a:gridCol>
                <a:gridCol w="1330807">
                  <a:extLst>
                    <a:ext uri="{9D8B030D-6E8A-4147-A177-3AD203B41FA5}">
                      <a16:colId xmlns:a16="http://schemas.microsoft.com/office/drawing/2014/main" val="907000846"/>
                    </a:ext>
                  </a:extLst>
                </a:gridCol>
                <a:gridCol w="1330807">
                  <a:extLst>
                    <a:ext uri="{9D8B030D-6E8A-4147-A177-3AD203B41FA5}">
                      <a16:colId xmlns:a16="http://schemas.microsoft.com/office/drawing/2014/main" val="4259915617"/>
                    </a:ext>
                  </a:extLst>
                </a:gridCol>
                <a:gridCol w="1163161">
                  <a:extLst>
                    <a:ext uri="{9D8B030D-6E8A-4147-A177-3AD203B41FA5}">
                      <a16:colId xmlns:a16="http://schemas.microsoft.com/office/drawing/2014/main" val="179891921"/>
                    </a:ext>
                  </a:extLst>
                </a:gridCol>
                <a:gridCol w="2060544">
                  <a:extLst>
                    <a:ext uri="{9D8B030D-6E8A-4147-A177-3AD203B41FA5}">
                      <a16:colId xmlns:a16="http://schemas.microsoft.com/office/drawing/2014/main" val="3477951012"/>
                    </a:ext>
                  </a:extLst>
                </a:gridCol>
                <a:gridCol w="1758182">
                  <a:extLst>
                    <a:ext uri="{9D8B030D-6E8A-4147-A177-3AD203B41FA5}">
                      <a16:colId xmlns:a16="http://schemas.microsoft.com/office/drawing/2014/main" val="795682876"/>
                    </a:ext>
                  </a:extLst>
                </a:gridCol>
              </a:tblGrid>
              <a:tr h="551794">
                <a:tc>
                  <a:txBody>
                    <a:bodyPr/>
                    <a:lstStyle/>
                    <a:p>
                      <a:pPr algn="ctr"/>
                      <a:r>
                        <a:rPr lang="en-US" sz="2000" b="1" baseline="0">
                          <a:solidFill>
                            <a:schemeClr val="tx1">
                              <a:lumMod val="75000"/>
                              <a:lumOff val="25000"/>
                            </a:schemeClr>
                          </a:solidFill>
                          <a:effectLst/>
                          <a:latin typeface="Times New Roman" panose="02020603050405020304" pitchFamily="18" charset="0"/>
                          <a:ea typeface="楷体" panose="02010609060101010101" pitchFamily="49" charset="-122"/>
                        </a:rPr>
                        <a:t> </a:t>
                      </a:r>
                      <a:endParaRPr lang="zh-CN" sz="2000" b="1"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29327" marT="129327" marB="12932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US" sz="2000" baseline="0">
                          <a:solidFill>
                            <a:schemeClr val="tx1">
                              <a:lumMod val="75000"/>
                              <a:lumOff val="25000"/>
                            </a:schemeClr>
                          </a:solidFill>
                          <a:effectLst/>
                          <a:latin typeface="Times New Roman" panose="02020603050405020304" pitchFamily="18" charset="0"/>
                          <a:ea typeface="楷体" panose="02010609060101010101" pitchFamily="49" charset="-122"/>
                        </a:rPr>
                        <a:t>vector</a:t>
                      </a:r>
                      <a:endParaRPr lang="zh-CN" sz="20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29327" marT="129327" marB="12932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US" sz="2000" baseline="0">
                          <a:solidFill>
                            <a:schemeClr val="tx1">
                              <a:lumMod val="75000"/>
                              <a:lumOff val="25000"/>
                            </a:schemeClr>
                          </a:solidFill>
                          <a:effectLst/>
                          <a:latin typeface="Times New Roman" panose="02020603050405020304" pitchFamily="18" charset="0"/>
                          <a:ea typeface="楷体" panose="02010609060101010101" pitchFamily="49" charset="-122"/>
                        </a:rPr>
                        <a:t>deque</a:t>
                      </a:r>
                      <a:endParaRPr lang="zh-CN" sz="20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29327" marT="129327" marB="12932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US" sz="2000" baseline="0">
                          <a:solidFill>
                            <a:schemeClr val="tx1">
                              <a:lumMod val="75000"/>
                              <a:lumOff val="25000"/>
                            </a:schemeClr>
                          </a:solidFill>
                          <a:effectLst/>
                          <a:latin typeface="Times New Roman" panose="02020603050405020304" pitchFamily="18" charset="0"/>
                          <a:ea typeface="楷体" panose="02010609060101010101" pitchFamily="49" charset="-122"/>
                        </a:rPr>
                        <a:t>list</a:t>
                      </a:r>
                      <a:endParaRPr lang="zh-CN" sz="20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29327" marT="129327" marB="12932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US" sz="2000" baseline="0">
                          <a:solidFill>
                            <a:schemeClr val="tx1">
                              <a:lumMod val="75000"/>
                              <a:lumOff val="25000"/>
                            </a:schemeClr>
                          </a:solidFill>
                          <a:effectLst/>
                          <a:latin typeface="Times New Roman" panose="02020603050405020304" pitchFamily="18" charset="0"/>
                          <a:ea typeface="楷体" panose="02010609060101010101" pitchFamily="49" charset="-122"/>
                        </a:rPr>
                        <a:t>map/multimap</a:t>
                      </a:r>
                      <a:endParaRPr lang="zh-CN" sz="20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29327" marT="129327" marB="12932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algn="ctr"/>
                      <a:r>
                        <a:rPr lang="en-US" sz="2000" baseline="0">
                          <a:solidFill>
                            <a:schemeClr val="tx1">
                              <a:lumMod val="75000"/>
                              <a:lumOff val="25000"/>
                            </a:schemeClr>
                          </a:solidFill>
                          <a:effectLst/>
                          <a:latin typeface="Times New Roman" panose="02020603050405020304" pitchFamily="18" charset="0"/>
                          <a:ea typeface="楷体" panose="02010609060101010101" pitchFamily="49" charset="-122"/>
                        </a:rPr>
                        <a:t>set/multiset</a:t>
                      </a:r>
                      <a:endParaRPr lang="zh-CN" sz="20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29327" marT="129327" marB="129327"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369431459"/>
                  </a:ext>
                </a:extLst>
              </a:tr>
              <a:tr h="459828">
                <a:tc>
                  <a:txBody>
                    <a:bodyPr/>
                    <a:lstStyle/>
                    <a:p>
                      <a:pPr algn="ctr"/>
                      <a:r>
                        <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rPr>
                        <a:t>内部结构</a:t>
                      </a:r>
                      <a:endPar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动态数组</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9050" cap="flat" cmpd="sng" algn="ctr">
                      <a:solidFill>
                        <a:srgbClr val="FFFFFF"/>
                      </a:solid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数组的数组</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双向链表</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平衡二叉树</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平衡二叉树</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679136503"/>
                  </a:ext>
                </a:extLst>
              </a:tr>
              <a:tr h="459828">
                <a:tc>
                  <a:txBody>
                    <a:bodyPr/>
                    <a:lstStyle/>
                    <a:p>
                      <a:pPr algn="ctr"/>
                      <a:r>
                        <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rPr>
                        <a:t>元素形式</a:t>
                      </a:r>
                      <a:endPar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值</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值</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值</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键—值</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值</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520431477"/>
                  </a:ext>
                </a:extLst>
              </a:tr>
              <a:tr h="661003">
                <a:tc>
                  <a:txBody>
                    <a:bodyPr/>
                    <a:lstStyle/>
                    <a:p>
                      <a:pPr algn="ctr"/>
                      <a:r>
                        <a:rPr lang="zh-CN" sz="1600" b="1" baseline="0" dirty="0">
                          <a:solidFill>
                            <a:schemeClr val="tx1">
                              <a:lumMod val="75000"/>
                              <a:lumOff val="25000"/>
                            </a:schemeClr>
                          </a:solidFill>
                          <a:effectLst/>
                          <a:latin typeface="Times New Roman" panose="02020603050405020304" pitchFamily="18" charset="0"/>
                          <a:ea typeface="楷体" panose="02010609060101010101" pitchFamily="49" charset="-122"/>
                        </a:rPr>
                        <a:t>元素是否可以重复</a:t>
                      </a:r>
                      <a:endParaRPr lang="zh-CN" sz="1600" b="1" baseline="0" dirty="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600" baseline="0">
                          <a:solidFill>
                            <a:schemeClr val="tx1">
                              <a:lumMod val="75000"/>
                              <a:lumOff val="25000"/>
                            </a:schemeClr>
                          </a:solidFill>
                          <a:effectLst/>
                          <a:latin typeface="Times New Roman" panose="02020603050405020304" pitchFamily="18" charset="0"/>
                          <a:ea typeface="楷体" panose="02010609060101010101" pitchFamily="49" charset="-122"/>
                        </a:rPr>
                        <a:t>map</a:t>
                      </a: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：×（键）</a:t>
                      </a:r>
                    </a:p>
                    <a:p>
                      <a:pPr algn="ctr"/>
                      <a:r>
                        <a:rPr lang="en-US" sz="1600" baseline="0">
                          <a:solidFill>
                            <a:schemeClr val="tx1">
                              <a:lumMod val="75000"/>
                              <a:lumOff val="25000"/>
                            </a:schemeClr>
                          </a:solidFill>
                          <a:effectLst/>
                          <a:latin typeface="Times New Roman" panose="02020603050405020304" pitchFamily="18" charset="0"/>
                          <a:ea typeface="楷体" panose="02010609060101010101" pitchFamily="49" charset="-122"/>
                        </a:rPr>
                        <a:t>multimap</a:t>
                      </a: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600" baseline="0">
                          <a:solidFill>
                            <a:schemeClr val="tx1">
                              <a:lumMod val="75000"/>
                              <a:lumOff val="25000"/>
                            </a:schemeClr>
                          </a:solidFill>
                          <a:effectLst/>
                          <a:latin typeface="Times New Roman" panose="02020603050405020304" pitchFamily="18" charset="0"/>
                          <a:ea typeface="楷体" panose="02010609060101010101" pitchFamily="49" charset="-122"/>
                        </a:rPr>
                        <a:t>set</a:t>
                      </a: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p>
                    <a:p>
                      <a:pPr algn="ctr"/>
                      <a:r>
                        <a:rPr lang="en-US" sz="1600" baseline="0">
                          <a:solidFill>
                            <a:schemeClr val="tx1">
                              <a:lumMod val="75000"/>
                              <a:lumOff val="25000"/>
                            </a:schemeClr>
                          </a:solidFill>
                          <a:effectLst/>
                          <a:latin typeface="Times New Roman" panose="02020603050405020304" pitchFamily="18" charset="0"/>
                          <a:ea typeface="楷体" panose="02010609060101010101" pitchFamily="49" charset="-122"/>
                        </a:rPr>
                        <a:t>multiset</a:t>
                      </a: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931997207"/>
                  </a:ext>
                </a:extLst>
              </a:tr>
              <a:tr h="661003">
                <a:tc>
                  <a:txBody>
                    <a:bodyPr/>
                    <a:lstStyle/>
                    <a:p>
                      <a:pPr algn="ctr"/>
                      <a:r>
                        <a:rPr lang="zh-CN" sz="1600" b="1" baseline="0" dirty="0">
                          <a:solidFill>
                            <a:schemeClr val="tx1">
                              <a:lumMod val="75000"/>
                              <a:lumOff val="25000"/>
                            </a:schemeClr>
                          </a:solidFill>
                          <a:effectLst/>
                          <a:latin typeface="Times New Roman" panose="02020603050405020304" pitchFamily="18" charset="0"/>
                          <a:ea typeface="楷体" panose="02010609060101010101" pitchFamily="49" charset="-122"/>
                        </a:rPr>
                        <a:t>可随机存取</a:t>
                      </a:r>
                      <a:endParaRPr lang="zh-CN" sz="1600" b="1" baseline="0" dirty="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en-US" sz="1600" baseline="0">
                          <a:solidFill>
                            <a:schemeClr val="tx1">
                              <a:lumMod val="75000"/>
                              <a:lumOff val="25000"/>
                            </a:schemeClr>
                          </a:solidFill>
                          <a:effectLst/>
                          <a:latin typeface="Times New Roman" panose="02020603050405020304" pitchFamily="18" charset="0"/>
                          <a:ea typeface="楷体" panose="02010609060101010101" pitchFamily="49" charset="-122"/>
                        </a:rPr>
                        <a:t>map</a:t>
                      </a: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：√（键）</a:t>
                      </a:r>
                    </a:p>
                    <a:p>
                      <a:pPr algn="ctr"/>
                      <a:r>
                        <a:rPr lang="en-US" sz="1600" baseline="0">
                          <a:solidFill>
                            <a:schemeClr val="tx1">
                              <a:lumMod val="75000"/>
                              <a:lumOff val="25000"/>
                            </a:schemeClr>
                          </a:solidFill>
                          <a:effectLst/>
                          <a:latin typeface="Times New Roman" panose="02020603050405020304" pitchFamily="18" charset="0"/>
                          <a:ea typeface="楷体" panose="02010609060101010101" pitchFamily="49" charset="-122"/>
                        </a:rPr>
                        <a:t>multimap</a:t>
                      </a: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107968672"/>
                  </a:ext>
                </a:extLst>
              </a:tr>
              <a:tr h="661003">
                <a:tc>
                  <a:txBody>
                    <a:bodyPr/>
                    <a:lstStyle/>
                    <a:p>
                      <a:pPr algn="ctr"/>
                      <a:r>
                        <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rPr>
                        <a:t>迭代器类型</a:t>
                      </a:r>
                      <a:endPar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随机存取</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随机存取</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双向</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双向</a:t>
                      </a:r>
                    </a:p>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键被视为常数</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双向</a:t>
                      </a:r>
                    </a:p>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值被视为常数</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596374330"/>
                  </a:ext>
                </a:extLst>
              </a:tr>
              <a:tr h="459828">
                <a:tc>
                  <a:txBody>
                    <a:bodyPr/>
                    <a:lstStyle/>
                    <a:p>
                      <a:pPr algn="ctr"/>
                      <a:r>
                        <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rPr>
                        <a:t>元素搜寻速度</a:t>
                      </a:r>
                      <a:endPar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慢</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慢</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非常慢</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对键来说快</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快</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20798212"/>
                  </a:ext>
                </a:extLst>
              </a:tr>
              <a:tr h="459828">
                <a:tc>
                  <a:txBody>
                    <a:bodyPr/>
                    <a:lstStyle/>
                    <a:p>
                      <a:pPr algn="ctr"/>
                      <a:r>
                        <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rPr>
                        <a:t>在哪里安插、移除速度快</a:t>
                      </a:r>
                      <a:endPar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尾部</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头尾两端</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dirty="0">
                          <a:solidFill>
                            <a:schemeClr val="tx1">
                              <a:lumMod val="75000"/>
                              <a:lumOff val="25000"/>
                            </a:schemeClr>
                          </a:solidFill>
                          <a:effectLst/>
                          <a:latin typeface="Times New Roman" panose="02020603050405020304" pitchFamily="18" charset="0"/>
                          <a:ea typeface="楷体" panose="02010609060101010101" pitchFamily="49" charset="-122"/>
                        </a:rPr>
                        <a:t>任何位置</a:t>
                      </a:r>
                      <a:endParaRPr lang="zh-CN" sz="1600" baseline="0" dirty="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42649492"/>
                  </a:ext>
                </a:extLst>
              </a:tr>
              <a:tr h="459828">
                <a:tc>
                  <a:txBody>
                    <a:bodyPr/>
                    <a:lstStyle/>
                    <a:p>
                      <a:pPr algn="ctr"/>
                      <a:r>
                        <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rPr>
                        <a:t>何时安插、移除会导致迭代器失效</a:t>
                      </a:r>
                      <a:endParaRPr lang="zh-CN" sz="1600" b="1"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9050" cap="flat" cmpd="sng" algn="ctr">
                      <a:solidFill>
                        <a:srgbClr val="FFFFFF"/>
                      </a:solidFill>
                      <a:prstDash val="solid"/>
                    </a:lnR>
                    <a:lnT w="12700" cmpd="sng">
                      <a:noFill/>
                      <a:prstDash val="solid"/>
                    </a:lnT>
                    <a:lnB w="12700" cmpd="sng">
                      <a:noFill/>
                      <a:prstDash val="solid"/>
                    </a:lnB>
                    <a:solidFill>
                      <a:srgbClr val="B4BCBE">
                        <a:alpha val="20000"/>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重新分配时</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9050" cap="flat" cmpd="sng" algn="ctr">
                      <a:solidFill>
                        <a:srgbClr val="FFFFFF"/>
                      </a:solid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任何时候</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dirty="0">
                          <a:solidFill>
                            <a:schemeClr val="tx1">
                              <a:lumMod val="75000"/>
                              <a:lumOff val="25000"/>
                            </a:schemeClr>
                          </a:solidFill>
                          <a:effectLst/>
                          <a:latin typeface="Times New Roman" panose="02020603050405020304" pitchFamily="18" charset="0"/>
                          <a:ea typeface="楷体" panose="02010609060101010101" pitchFamily="49" charset="-122"/>
                        </a:rPr>
                        <a:t>不会</a:t>
                      </a:r>
                      <a:endParaRPr lang="zh-CN" sz="1600" baseline="0" dirty="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rPr>
                        <a:t>不会</a:t>
                      </a:r>
                      <a:endParaRPr lang="zh-CN" sz="1600" baseline="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algn="ctr"/>
                      <a:r>
                        <a:rPr lang="zh-CN" sz="1600" baseline="0" dirty="0">
                          <a:solidFill>
                            <a:schemeClr val="tx1">
                              <a:lumMod val="75000"/>
                              <a:lumOff val="25000"/>
                            </a:schemeClr>
                          </a:solidFill>
                          <a:effectLst/>
                          <a:latin typeface="Times New Roman" panose="02020603050405020304" pitchFamily="18" charset="0"/>
                          <a:ea typeface="楷体" panose="02010609060101010101" pitchFamily="49" charset="-122"/>
                        </a:rPr>
                        <a:t>不会</a:t>
                      </a:r>
                      <a:endParaRPr lang="zh-CN" sz="1600" baseline="0" dirty="0">
                        <a:solidFill>
                          <a:schemeClr val="tx1">
                            <a:lumMod val="75000"/>
                            <a:lumOff val="25000"/>
                          </a:schemeClr>
                        </a:solidFill>
                        <a:effectLst/>
                        <a:latin typeface="Times New Roman" panose="02020603050405020304" pitchFamily="18" charset="0"/>
                        <a:ea typeface="楷体" panose="02010609060101010101" pitchFamily="49" charset="-122"/>
                        <a:cs typeface="宋体" panose="02010600030101010101" pitchFamily="2" charset="-122"/>
                      </a:endParaRPr>
                    </a:p>
                  </a:txBody>
                  <a:tcPr marL="215544" marR="112083" marT="112083" marB="112083" anchor="ctr">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632766778"/>
                  </a:ext>
                </a:extLst>
              </a:tr>
            </a:tbl>
          </a:graphicData>
        </a:graphic>
      </p:graphicFrame>
    </p:spTree>
    <p:extLst>
      <p:ext uri="{BB962C8B-B14F-4D97-AF65-F5344CB8AC3E}">
        <p14:creationId xmlns:p14="http://schemas.microsoft.com/office/powerpoint/2010/main" val="138363733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5364182-DAB3-483E-8595-1543155AA46B}"/>
              </a:ext>
            </a:extLst>
          </p:cNvPr>
          <p:cNvSpPr>
            <a:spLocks noGrp="1"/>
          </p:cNvSpPr>
          <p:nvPr>
            <p:ph type="body" sz="quarter" idx="10"/>
          </p:nvPr>
        </p:nvSpPr>
        <p:spPr>
          <a:xfrm>
            <a:off x="4731798" y="216919"/>
            <a:ext cx="7146523" cy="6420989"/>
          </a:xfrm>
        </p:spPr>
        <p:txBody>
          <a:bodyPr/>
          <a:lstStyle/>
          <a:p>
            <a:pPr>
              <a:lnSpc>
                <a:spcPts val="1600"/>
              </a:lnSpc>
            </a:pPr>
            <a:r>
              <a:rPr lang="zh-CN" altLang="en-US" sz="1800" b="0" dirty="0">
                <a:solidFill>
                  <a:srgbClr val="D4D4D4"/>
                </a:solidFill>
                <a:effectLst/>
                <a:latin typeface="Consolas" panose="020B0609020204030204" pitchFamily="49" charset="0"/>
              </a:rPr>
              <a:t>相关操作</a:t>
            </a:r>
          </a:p>
          <a:p>
            <a:pPr>
              <a:lnSpc>
                <a:spcPts val="1600"/>
              </a:lnSpc>
            </a:pPr>
            <a:r>
              <a:rPr lang="en-US" altLang="zh-CN" sz="1800" b="0" dirty="0">
                <a:solidFill>
                  <a:srgbClr val="D4D4D4"/>
                </a:solidFill>
                <a:effectLst/>
                <a:latin typeface="Consolas" panose="020B0609020204030204" pitchFamily="49" charset="0"/>
              </a:rPr>
              <a:t>- += //</a:t>
            </a:r>
            <a:r>
              <a:rPr lang="zh-CN" altLang="en-US" sz="1800" b="0" dirty="0">
                <a:solidFill>
                  <a:srgbClr val="D4D4D4"/>
                </a:solidFill>
                <a:effectLst/>
                <a:latin typeface="Consolas" panose="020B0609020204030204" pitchFamily="49" charset="0"/>
              </a:rPr>
              <a:t>字符串相加</a:t>
            </a:r>
            <a:endParaRPr lang="en-US" altLang="zh-CN" sz="1800" b="0" dirty="0">
              <a:solidFill>
                <a:srgbClr val="D4D4D4"/>
              </a:solidFill>
              <a:effectLst/>
              <a:latin typeface="Consolas" panose="020B0609020204030204" pitchFamily="49" charset="0"/>
            </a:endParaRPr>
          </a:p>
          <a:p>
            <a:pPr>
              <a:lnSpc>
                <a:spcPts val="1600"/>
              </a:lnSpc>
            </a:pPr>
            <a:r>
              <a:rPr lang="en-US" altLang="zh-CN" sz="1800" b="0" dirty="0">
                <a:solidFill>
                  <a:srgbClr val="D4D4D4"/>
                </a:solidFill>
                <a:effectLst/>
                <a:latin typeface="Consolas" panose="020B0609020204030204" pitchFamily="49" charset="0"/>
              </a:rPr>
              <a:t>- == != &lt; &lt;= &gt; &gt;= //</a:t>
            </a:r>
            <a:r>
              <a:rPr lang="zh-CN" altLang="en-US" sz="1800" b="0" dirty="0">
                <a:solidFill>
                  <a:srgbClr val="D4D4D4"/>
                </a:solidFill>
                <a:effectLst/>
                <a:latin typeface="Consolas" panose="020B0609020204030204" pitchFamily="49" charset="0"/>
              </a:rPr>
              <a:t>比较大小</a:t>
            </a:r>
            <a:endParaRPr lang="en-US" altLang="zh-CN" sz="1800" b="0" dirty="0">
              <a:solidFill>
                <a:srgbClr val="D4D4D4"/>
              </a:solidFill>
              <a:effectLst/>
              <a:latin typeface="Consolas" panose="020B0609020204030204" pitchFamily="49" charset="0"/>
            </a:endParaRPr>
          </a:p>
          <a:p>
            <a:pPr>
              <a:lnSpc>
                <a:spcPts val="1600"/>
              </a:lnSpc>
            </a:pPr>
            <a:r>
              <a:rPr lang="en-US" altLang="zh-CN" sz="1800" b="0" dirty="0">
                <a:solidFill>
                  <a:srgbClr val="D4D4D4"/>
                </a:solidFill>
                <a:effectLst/>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length</a:t>
            </a:r>
            <a:r>
              <a:rPr lang="en-US" altLang="zh-CN" sz="1800" b="0" dirty="0">
                <a:solidFill>
                  <a:srgbClr val="D4D4D4"/>
                </a:solidFill>
                <a:effectLst/>
                <a:latin typeface="Consolas" panose="020B0609020204030204" pitchFamily="49" charset="0"/>
              </a:rPr>
              <a:t>()  /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size</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字符串长度</a:t>
            </a:r>
            <a:endParaRPr lang="en-US" altLang="zh-CN" sz="1800" b="0" dirty="0">
              <a:solidFill>
                <a:srgbClr val="D4D4D4"/>
              </a:solidFill>
              <a:effectLst/>
              <a:latin typeface="Consolas" panose="020B0609020204030204" pitchFamily="49" charset="0"/>
            </a:endParaRPr>
          </a:p>
          <a:p>
            <a:pPr>
              <a:lnSpc>
                <a:spcPts val="1600"/>
              </a:lnSpc>
            </a:pPr>
            <a:r>
              <a:rPr lang="en-US" altLang="zh-CN" sz="1800" b="0" dirty="0">
                <a:solidFill>
                  <a:srgbClr val="D4D4D4"/>
                </a:solidFill>
                <a:effectLst/>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find</a:t>
            </a:r>
            <a:r>
              <a:rPr lang="en-US" altLang="zh-CN" sz="1800" b="0" dirty="0">
                <a:solidFill>
                  <a:srgbClr val="D4D4D4"/>
                </a:solidFill>
                <a:effectLst/>
                <a:latin typeface="Consolas" panose="020B0609020204030204" pitchFamily="49" charset="0"/>
              </a:rPr>
              <a:t>(str)  //s</a:t>
            </a:r>
            <a:r>
              <a:rPr lang="zh-CN" altLang="en-US" sz="1800" b="0" dirty="0">
                <a:solidFill>
                  <a:srgbClr val="D4D4D4"/>
                </a:solidFill>
                <a:effectLst/>
                <a:latin typeface="Consolas" panose="020B0609020204030204" pitchFamily="49" charset="0"/>
              </a:rPr>
              <a:t>里找</a:t>
            </a:r>
            <a:r>
              <a:rPr lang="en-US" altLang="zh-CN" sz="1800" b="0" dirty="0">
                <a:solidFill>
                  <a:srgbClr val="D4D4D4"/>
                </a:solidFill>
                <a:effectLst/>
                <a:latin typeface="Consolas" panose="020B0609020204030204" pitchFamily="49" charset="0"/>
              </a:rPr>
              <a:t>str,</a:t>
            </a:r>
            <a:r>
              <a:rPr lang="zh-CN" altLang="en-US" sz="1800" b="0" dirty="0">
                <a:solidFill>
                  <a:srgbClr val="D4D4D4"/>
                </a:solidFill>
                <a:effectLst/>
                <a:latin typeface="Consolas" panose="020B0609020204030204" pitchFamily="49" charset="0"/>
              </a:rPr>
              <a:t>返回第一次匹配的位置</a:t>
            </a:r>
            <a:r>
              <a:rPr lang="en-US" altLang="zh-CN" sz="1800" b="0" dirty="0">
                <a:solidFill>
                  <a:srgbClr val="D4D4D4"/>
                </a:solidFill>
                <a:effectLst/>
                <a:latin typeface="Consolas" panose="020B0609020204030204" pitchFamily="49" charset="0"/>
              </a:rPr>
              <a:t>,</a:t>
            </a:r>
            <a:r>
              <a:rPr lang="zh-CN" altLang="en-US" sz="1800" b="0" dirty="0">
                <a:solidFill>
                  <a:srgbClr val="D4D4D4"/>
                </a:solidFill>
                <a:effectLst/>
                <a:latin typeface="Consolas" panose="020B0609020204030204" pitchFamily="49" charset="0"/>
              </a:rPr>
              <a:t>没有则返回</a:t>
            </a:r>
            <a:r>
              <a:rPr lang="en-US" altLang="zh-CN" sz="1800" b="0" dirty="0">
                <a:solidFill>
                  <a:srgbClr val="D4D4D4"/>
                </a:solidFill>
                <a:effectLst/>
                <a:latin typeface="Consolas" panose="020B0609020204030204" pitchFamily="49" charset="0"/>
              </a:rPr>
              <a:t>-1</a:t>
            </a:r>
          </a:p>
          <a:p>
            <a:pPr>
              <a:lnSpc>
                <a:spcPts val="1600"/>
              </a:lnSpc>
            </a:pPr>
            <a:r>
              <a:rPr lang="en-US" altLang="zh-CN" sz="1800" dirty="0">
                <a:solidFill>
                  <a:srgbClr val="D4D4D4"/>
                </a:solidFill>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find</a:t>
            </a:r>
            <a:r>
              <a:rPr lang="en-US" altLang="zh-CN" sz="1800" b="0" dirty="0">
                <a:solidFill>
                  <a:srgbClr val="D4D4D4"/>
                </a:solidFill>
                <a:effectLst/>
                <a:latin typeface="Consolas" panose="020B0609020204030204" pitchFamily="49" charset="0"/>
              </a:rPr>
              <a:t>(str, pos) //</a:t>
            </a:r>
            <a:r>
              <a:rPr lang="zh-CN" altLang="en-US" sz="1800" b="0" dirty="0">
                <a:solidFill>
                  <a:srgbClr val="D4D4D4"/>
                </a:solidFill>
                <a:effectLst/>
                <a:latin typeface="Consolas" panose="020B0609020204030204" pitchFamily="49" charset="0"/>
              </a:rPr>
              <a:t>从</a:t>
            </a:r>
            <a:r>
              <a:rPr lang="en-US" altLang="zh-CN" sz="1800" b="0" dirty="0">
                <a:solidFill>
                  <a:srgbClr val="D4D4D4"/>
                </a:solidFill>
                <a:effectLst/>
                <a:latin typeface="Consolas" panose="020B0609020204030204" pitchFamily="49" charset="0"/>
              </a:rPr>
              <a:t>pos</a:t>
            </a:r>
            <a:r>
              <a:rPr lang="zh-CN" altLang="en-US" sz="1800" b="0" dirty="0">
                <a:solidFill>
                  <a:srgbClr val="D4D4D4"/>
                </a:solidFill>
                <a:effectLst/>
                <a:latin typeface="Consolas" panose="020B0609020204030204" pitchFamily="49" charset="0"/>
              </a:rPr>
              <a:t>位置开始找</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没有返回</a:t>
            </a:r>
            <a:r>
              <a:rPr lang="en-US" altLang="zh-CN" sz="1800" b="0" dirty="0">
                <a:solidFill>
                  <a:srgbClr val="D4D4D4"/>
                </a:solidFill>
                <a:effectLst/>
                <a:latin typeface="Consolas" panose="020B0609020204030204" pitchFamily="49" charset="0"/>
              </a:rPr>
              <a:t>-</a:t>
            </a:r>
            <a:r>
              <a:rPr lang="en-US" altLang="zh-CN" sz="1800" b="0" dirty="0">
                <a:solidFill>
                  <a:srgbClr val="B5CEA8"/>
                </a:solidFill>
                <a:effectLst/>
                <a:latin typeface="Consolas" panose="020B0609020204030204" pitchFamily="49" charset="0"/>
              </a:rPr>
              <a:t>1</a:t>
            </a:r>
            <a:endParaRPr lang="zh-CN" altLang="en-US" sz="1800" b="0" dirty="0">
              <a:solidFill>
                <a:srgbClr val="D4D4D4"/>
              </a:solidFill>
              <a:effectLst/>
              <a:latin typeface="Consolas" panose="020B0609020204030204" pitchFamily="49" charset="0"/>
            </a:endParaRPr>
          </a:p>
          <a:p>
            <a:pPr>
              <a:lnSpc>
                <a:spcPts val="1600"/>
              </a:lnSpc>
            </a:pPr>
            <a:r>
              <a:rPr lang="en-US" altLang="zh-CN" sz="1800" b="0" dirty="0">
                <a:solidFill>
                  <a:srgbClr val="D4D4D4"/>
                </a:solidFill>
                <a:effectLst/>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substr</a:t>
            </a:r>
            <a:r>
              <a:rPr lang="en-US" altLang="zh-CN" sz="1800" b="0" dirty="0">
                <a:solidFill>
                  <a:srgbClr val="D4D4D4"/>
                </a:solidFill>
                <a:effectLst/>
                <a:latin typeface="Consolas" panose="020B0609020204030204" pitchFamily="49" charset="0"/>
              </a:rPr>
              <a:t>(pos, </a:t>
            </a:r>
            <a:r>
              <a:rPr lang="en-US" altLang="zh-CN" sz="1800" b="0" dirty="0" err="1">
                <a:solidFill>
                  <a:srgbClr val="D4D4D4"/>
                </a:solidFill>
                <a:effectLst/>
                <a:latin typeface="Consolas" panose="020B0609020204030204" pitchFamily="49" charset="0"/>
              </a:rPr>
              <a:t>len</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返回从</a:t>
            </a:r>
            <a:r>
              <a:rPr lang="en-US" altLang="zh-CN" sz="1800" b="0" dirty="0">
                <a:solidFill>
                  <a:srgbClr val="D4D4D4"/>
                </a:solidFill>
                <a:effectLst/>
                <a:latin typeface="Consolas" panose="020B0609020204030204" pitchFamily="49" charset="0"/>
              </a:rPr>
              <a:t>pos</a:t>
            </a:r>
            <a:r>
              <a:rPr lang="zh-CN" altLang="en-US" sz="1800" b="0" dirty="0">
                <a:solidFill>
                  <a:srgbClr val="D4D4D4"/>
                </a:solidFill>
                <a:effectLst/>
                <a:latin typeface="Consolas" panose="020B0609020204030204" pitchFamily="49" charset="0"/>
              </a:rPr>
              <a:t>位置开始长度为</a:t>
            </a:r>
            <a:r>
              <a:rPr lang="en-US" altLang="zh-CN" sz="1800" b="0" dirty="0" err="1">
                <a:solidFill>
                  <a:srgbClr val="D4D4D4"/>
                </a:solidFill>
                <a:effectLst/>
                <a:latin typeface="Consolas" panose="020B0609020204030204" pitchFamily="49" charset="0"/>
              </a:rPr>
              <a:t>len</a:t>
            </a:r>
            <a:r>
              <a:rPr lang="zh-CN" altLang="en-US" sz="1800" b="0" dirty="0">
                <a:solidFill>
                  <a:srgbClr val="D4D4D4"/>
                </a:solidFill>
                <a:effectLst/>
                <a:latin typeface="Consolas" panose="020B0609020204030204" pitchFamily="49" charset="0"/>
              </a:rPr>
              <a:t>的字符串</a:t>
            </a:r>
            <a:endParaRPr lang="en-US" altLang="zh-CN" sz="1800" b="0" dirty="0">
              <a:solidFill>
                <a:srgbClr val="D4D4D4"/>
              </a:solidFill>
              <a:effectLst/>
              <a:latin typeface="Consolas" panose="020B0609020204030204" pitchFamily="49" charset="0"/>
            </a:endParaRPr>
          </a:p>
          <a:p>
            <a:pPr>
              <a:lnSpc>
                <a:spcPts val="1600"/>
              </a:lnSpc>
            </a:pPr>
            <a:r>
              <a:rPr lang="en-US" altLang="zh-CN" sz="1800" dirty="0">
                <a:solidFill>
                  <a:srgbClr val="D4D4D4"/>
                </a:solidFill>
                <a:latin typeface="Consolas" panose="020B0609020204030204" pitchFamily="49" charset="0"/>
              </a:rPr>
              <a:t>-</a:t>
            </a:r>
            <a:r>
              <a:rPr lang="en-US" altLang="zh-CN" sz="1800" b="0" dirty="0">
                <a:solidFill>
                  <a:srgbClr val="D4D4D4"/>
                </a:solidFill>
                <a:effectLst/>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substr</a:t>
            </a:r>
            <a:r>
              <a:rPr lang="en-US" altLang="zh-CN" sz="1800" b="0" dirty="0">
                <a:solidFill>
                  <a:srgbClr val="D4D4D4"/>
                </a:solidFill>
                <a:effectLst/>
                <a:latin typeface="Consolas" panose="020B0609020204030204" pitchFamily="49" charset="0"/>
              </a:rPr>
              <a:t>(pos) //</a:t>
            </a:r>
            <a:r>
              <a:rPr lang="zh-CN" altLang="en-US" sz="1800" b="0" dirty="0">
                <a:solidFill>
                  <a:srgbClr val="D4D4D4"/>
                </a:solidFill>
                <a:effectLst/>
                <a:latin typeface="Consolas" panose="020B0609020204030204" pitchFamily="49" charset="0"/>
              </a:rPr>
              <a:t>返回</a:t>
            </a:r>
            <a:r>
              <a:rPr lang="en-US" altLang="zh-CN" sz="1800" b="0" dirty="0">
                <a:solidFill>
                  <a:srgbClr val="D4D4D4"/>
                </a:solidFill>
                <a:effectLst/>
                <a:latin typeface="Consolas" panose="020B0609020204030204" pitchFamily="49" charset="0"/>
              </a:rPr>
              <a:t>pos</a:t>
            </a:r>
            <a:r>
              <a:rPr lang="zh-CN" altLang="en-US" sz="1800" b="0" dirty="0">
                <a:solidFill>
                  <a:srgbClr val="D4D4D4"/>
                </a:solidFill>
                <a:effectLst/>
                <a:latin typeface="Consolas" panose="020B0609020204030204" pitchFamily="49" charset="0"/>
              </a:rPr>
              <a:t>位置后到结尾的字符串</a:t>
            </a:r>
            <a:endParaRPr lang="en-US" altLang="zh-CN" sz="1800" b="0" dirty="0">
              <a:solidFill>
                <a:srgbClr val="D4D4D4"/>
              </a:solidFill>
              <a:effectLst/>
              <a:latin typeface="Consolas" panose="020B0609020204030204" pitchFamily="49" charset="0"/>
            </a:endParaRPr>
          </a:p>
          <a:p>
            <a:pPr>
              <a:lnSpc>
                <a:spcPts val="1600"/>
              </a:lnSpc>
            </a:pPr>
            <a:r>
              <a:rPr lang="en-US" altLang="zh-CN" sz="1800" dirty="0">
                <a:solidFill>
                  <a:srgbClr val="D4D4D4"/>
                </a:solidFill>
                <a:latin typeface="Consolas" panose="020B0609020204030204" pitchFamily="49" charset="0"/>
              </a:rPr>
              <a:t>//</a:t>
            </a:r>
            <a:r>
              <a:rPr lang="zh-CN" altLang="en-US" sz="1800" dirty="0">
                <a:solidFill>
                  <a:srgbClr val="D4D4D4"/>
                </a:solidFill>
                <a:latin typeface="Consolas" panose="020B0609020204030204" pitchFamily="49" charset="0"/>
              </a:rPr>
              <a:t>将</a:t>
            </a:r>
            <a:r>
              <a:rPr lang="en-US" altLang="zh-CN" sz="1800" dirty="0">
                <a:solidFill>
                  <a:srgbClr val="D4D4D4"/>
                </a:solidFill>
                <a:latin typeface="Consolas" panose="020B0609020204030204" pitchFamily="49" charset="0"/>
              </a:rPr>
              <a:t>s</a:t>
            </a:r>
            <a:r>
              <a:rPr lang="zh-CN" altLang="en-US" sz="1800" dirty="0">
                <a:solidFill>
                  <a:srgbClr val="D4D4D4"/>
                </a:solidFill>
                <a:latin typeface="Consolas" panose="020B0609020204030204" pitchFamily="49" charset="0"/>
              </a:rPr>
              <a:t>从</a:t>
            </a:r>
            <a:r>
              <a:rPr lang="en-US" altLang="zh-CN" sz="1800" dirty="0">
                <a:solidFill>
                  <a:srgbClr val="D4D4D4"/>
                </a:solidFill>
                <a:latin typeface="Consolas" panose="020B0609020204030204" pitchFamily="49" charset="0"/>
              </a:rPr>
              <a:t>pos</a:t>
            </a:r>
            <a:r>
              <a:rPr lang="zh-CN" altLang="en-US" sz="1800" dirty="0">
                <a:solidFill>
                  <a:srgbClr val="D4D4D4"/>
                </a:solidFill>
                <a:latin typeface="Consolas" panose="020B0609020204030204" pitchFamily="49" charset="0"/>
              </a:rPr>
              <a:t>位置长度为</a:t>
            </a:r>
            <a:r>
              <a:rPr lang="en-US" altLang="zh-CN" sz="1800" dirty="0" err="1">
                <a:solidFill>
                  <a:srgbClr val="D4D4D4"/>
                </a:solidFill>
                <a:latin typeface="Consolas" panose="020B0609020204030204" pitchFamily="49" charset="0"/>
              </a:rPr>
              <a:t>len</a:t>
            </a:r>
            <a:r>
              <a:rPr lang="zh-CN" altLang="en-US" sz="1800" dirty="0">
                <a:solidFill>
                  <a:srgbClr val="D4D4D4"/>
                </a:solidFill>
                <a:latin typeface="Consolas" panose="020B0609020204030204" pitchFamily="49" charset="0"/>
              </a:rPr>
              <a:t>的字符串替换为</a:t>
            </a:r>
            <a:r>
              <a:rPr lang="en-US" altLang="zh-CN" sz="1800" dirty="0">
                <a:solidFill>
                  <a:srgbClr val="D4D4D4"/>
                </a:solidFill>
                <a:latin typeface="Consolas" panose="020B0609020204030204" pitchFamily="49" charset="0"/>
              </a:rPr>
              <a:t>str</a:t>
            </a:r>
            <a:endParaRPr lang="en-US" altLang="zh-CN" sz="1800" b="0" dirty="0">
              <a:solidFill>
                <a:srgbClr val="D4D4D4"/>
              </a:solidFill>
              <a:effectLst/>
              <a:latin typeface="Consolas" panose="020B0609020204030204" pitchFamily="49" charset="0"/>
            </a:endParaRPr>
          </a:p>
          <a:p>
            <a:pPr>
              <a:lnSpc>
                <a:spcPts val="1600"/>
              </a:lnSpc>
            </a:pPr>
            <a:r>
              <a:rPr lang="en-US" altLang="zh-CN" sz="1800" b="0" dirty="0">
                <a:solidFill>
                  <a:srgbClr val="D4D4D4"/>
                </a:solidFill>
                <a:effectLst/>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replace</a:t>
            </a:r>
            <a:r>
              <a:rPr lang="en-US" altLang="zh-CN" sz="1800" b="0" dirty="0">
                <a:solidFill>
                  <a:srgbClr val="D4D4D4"/>
                </a:solidFill>
                <a:effectLst/>
                <a:latin typeface="Consolas" panose="020B0609020204030204" pitchFamily="49" charset="0"/>
              </a:rPr>
              <a:t>(pos, </a:t>
            </a:r>
            <a:r>
              <a:rPr lang="en-US" altLang="zh-CN" sz="1800" b="0" dirty="0" err="1">
                <a:solidFill>
                  <a:srgbClr val="D4D4D4"/>
                </a:solidFill>
                <a:effectLst/>
                <a:latin typeface="Consolas" panose="020B0609020204030204" pitchFamily="49" charset="0"/>
              </a:rPr>
              <a:t>len</a:t>
            </a:r>
            <a:r>
              <a:rPr lang="en-US" altLang="zh-CN" sz="1800" b="0" dirty="0">
                <a:solidFill>
                  <a:srgbClr val="D4D4D4"/>
                </a:solidFill>
                <a:effectLst/>
                <a:latin typeface="Consolas" panose="020B0609020204030204" pitchFamily="49" charset="0"/>
              </a:rPr>
              <a:t>, str)   </a:t>
            </a:r>
            <a:r>
              <a:rPr lang="en-US" altLang="zh-CN" sz="1800" b="0" dirty="0">
                <a:solidFill>
                  <a:srgbClr val="DCDCAA"/>
                </a:solidFill>
                <a:effectLst/>
                <a:latin typeface="Consolas" panose="020B0609020204030204" pitchFamily="49" charset="0"/>
              </a:rPr>
              <a:t>replace</a:t>
            </a:r>
            <a:r>
              <a:rPr lang="en-US" altLang="zh-CN" sz="1800" b="0" dirty="0">
                <a:solidFill>
                  <a:srgbClr val="D4D4D4"/>
                </a:solidFill>
                <a:effectLst/>
                <a:latin typeface="Consolas" panose="020B0609020204030204" pitchFamily="49" charset="0"/>
              </a:rPr>
              <a:t>(it1, it2, str) </a:t>
            </a:r>
          </a:p>
          <a:p>
            <a:pPr>
              <a:lnSpc>
                <a:spcPts val="1600"/>
              </a:lnSpc>
            </a:pPr>
            <a:r>
              <a:rPr lang="en-US" altLang="zh-CN" sz="1800" b="0" dirty="0">
                <a:solidFill>
                  <a:srgbClr val="D4D4D4"/>
                </a:solidFill>
                <a:effectLst/>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clear</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清空</a:t>
            </a:r>
            <a:endParaRPr lang="en-US" altLang="zh-CN" sz="1800" b="0" dirty="0">
              <a:solidFill>
                <a:srgbClr val="D4D4D4"/>
              </a:solidFill>
              <a:effectLst/>
              <a:latin typeface="Consolas" panose="020B0609020204030204" pitchFamily="49" charset="0"/>
            </a:endParaRPr>
          </a:p>
          <a:p>
            <a:pPr>
              <a:lnSpc>
                <a:spcPts val="1600"/>
              </a:lnSpc>
            </a:pPr>
            <a:r>
              <a:rPr lang="en-US" altLang="zh-CN" sz="1800" dirty="0">
                <a:solidFill>
                  <a:srgbClr val="D4D4D4"/>
                </a:solidFill>
                <a:latin typeface="Consolas" panose="020B0609020204030204" pitchFamily="49" charset="0"/>
              </a:rPr>
              <a:t>//</a:t>
            </a:r>
            <a:r>
              <a:rPr lang="zh-CN" altLang="en-US" sz="1800" dirty="0">
                <a:solidFill>
                  <a:srgbClr val="D4D4D4"/>
                </a:solidFill>
                <a:latin typeface="Consolas" panose="020B0609020204030204" pitchFamily="49" charset="0"/>
              </a:rPr>
              <a:t>在</a:t>
            </a:r>
            <a:r>
              <a:rPr lang="en-US" altLang="zh-CN" sz="1800" dirty="0">
                <a:solidFill>
                  <a:srgbClr val="D4D4D4"/>
                </a:solidFill>
                <a:latin typeface="Consolas" panose="020B0609020204030204" pitchFamily="49" charset="0"/>
              </a:rPr>
              <a:t>pos</a:t>
            </a:r>
            <a:r>
              <a:rPr lang="zh-CN" altLang="en-US" sz="1800" dirty="0">
                <a:solidFill>
                  <a:srgbClr val="D4D4D4"/>
                </a:solidFill>
                <a:latin typeface="Consolas" panose="020B0609020204030204" pitchFamily="49" charset="0"/>
              </a:rPr>
              <a:t>位置插入字符串</a:t>
            </a:r>
            <a:r>
              <a:rPr lang="en-US" altLang="zh-CN" sz="1800" dirty="0">
                <a:solidFill>
                  <a:srgbClr val="D4D4D4"/>
                </a:solidFill>
                <a:latin typeface="Consolas" panose="020B0609020204030204" pitchFamily="49" charset="0"/>
              </a:rPr>
              <a:t>str</a:t>
            </a:r>
            <a:endParaRPr lang="en-US" altLang="zh-CN" sz="1800" b="0" dirty="0">
              <a:solidFill>
                <a:srgbClr val="D4D4D4"/>
              </a:solidFill>
              <a:effectLst/>
              <a:latin typeface="Consolas" panose="020B0609020204030204" pitchFamily="49" charset="0"/>
            </a:endParaRPr>
          </a:p>
          <a:p>
            <a:pPr>
              <a:lnSpc>
                <a:spcPts val="1600"/>
              </a:lnSpc>
            </a:pPr>
            <a:r>
              <a:rPr lang="en-US" altLang="zh-CN" sz="1800" b="0" dirty="0">
                <a:solidFill>
                  <a:srgbClr val="D4D4D4"/>
                </a:solidFill>
                <a:effectLst/>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insert</a:t>
            </a:r>
            <a:r>
              <a:rPr lang="en-US" altLang="zh-CN" sz="1800" b="0" dirty="0">
                <a:solidFill>
                  <a:srgbClr val="D4D4D4"/>
                </a:solidFill>
                <a:effectLst/>
                <a:latin typeface="Consolas" panose="020B0609020204030204" pitchFamily="49" charset="0"/>
              </a:rPr>
              <a:t>(pos, str)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insert</a:t>
            </a:r>
            <a:r>
              <a:rPr lang="en-US" altLang="zh-CN" sz="1800" b="0" dirty="0">
                <a:solidFill>
                  <a:srgbClr val="D4D4D4"/>
                </a:solidFill>
                <a:effectLst/>
                <a:latin typeface="Consolas" panose="020B0609020204030204" pitchFamily="49" charset="0"/>
              </a:rPr>
              <a:t>(it, it1, it2)</a:t>
            </a:r>
          </a:p>
          <a:p>
            <a:pPr>
              <a:lnSpc>
                <a:spcPts val="1600"/>
              </a:lnSpc>
            </a:pPr>
            <a:r>
              <a:rPr lang="en-US" altLang="zh-CN" sz="1800" b="0" dirty="0">
                <a:solidFill>
                  <a:srgbClr val="D4D4D4"/>
                </a:solidFill>
                <a:effectLst/>
                <a:latin typeface="Consolas" panose="020B0609020204030204" pitchFamily="49" charset="0"/>
              </a:rPr>
              <a: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erase</a:t>
            </a:r>
            <a:r>
              <a:rPr lang="en-US" altLang="zh-CN" sz="1800" b="0" dirty="0">
                <a:solidFill>
                  <a:srgbClr val="D4D4D4"/>
                </a:solidFill>
                <a:effectLst/>
                <a:latin typeface="Consolas" panose="020B0609020204030204" pitchFamily="49" charset="0"/>
              </a:rPr>
              <a:t>(it)  </a:t>
            </a:r>
            <a:r>
              <a:rPr lang="en-US" altLang="zh-CN" sz="1800" b="0" dirty="0" err="1">
                <a:solidFill>
                  <a:srgbClr val="D4D4D4"/>
                </a:solidFill>
                <a:effectLst/>
                <a:latin typeface="Consolas" panose="020B0609020204030204" pitchFamily="49" charset="0"/>
              </a:rPr>
              <a:t>s.</a:t>
            </a:r>
            <a:r>
              <a:rPr lang="en-US" altLang="zh-CN" sz="1800" b="0" dirty="0" err="1">
                <a:solidFill>
                  <a:srgbClr val="DCDCAA"/>
                </a:solidFill>
                <a:effectLst/>
                <a:latin typeface="Consolas" panose="020B0609020204030204" pitchFamily="49" charset="0"/>
              </a:rPr>
              <a:t>erase</a:t>
            </a:r>
            <a:r>
              <a:rPr lang="en-US" altLang="zh-CN" sz="1800" b="0" dirty="0">
                <a:solidFill>
                  <a:srgbClr val="D4D4D4"/>
                </a:solidFill>
                <a:effectLst/>
                <a:latin typeface="Consolas" panose="020B0609020204030204" pitchFamily="49" charset="0"/>
              </a:rPr>
              <a:t>(first, last) //</a:t>
            </a:r>
            <a:r>
              <a:rPr lang="zh-CN" altLang="en-US" sz="1800" b="0" dirty="0">
                <a:solidFill>
                  <a:srgbClr val="D4D4D4"/>
                </a:solidFill>
                <a:effectLst/>
                <a:latin typeface="Consolas" panose="020B0609020204030204" pitchFamily="49" charset="0"/>
              </a:rPr>
              <a:t>擦除</a:t>
            </a:r>
            <a:endParaRPr lang="en-US" altLang="zh-CN" sz="1800" b="0" dirty="0">
              <a:solidFill>
                <a:srgbClr val="D4D4D4"/>
              </a:solidFill>
              <a:effectLst/>
              <a:latin typeface="Consolas" panose="020B0609020204030204" pitchFamily="49" charset="0"/>
            </a:endParaRPr>
          </a:p>
          <a:p>
            <a:pPr>
              <a:lnSpc>
                <a:spcPts val="1600"/>
              </a:lnSpc>
            </a:pPr>
            <a:endParaRPr lang="zh-CN" altLang="en-US" sz="1800" dirty="0"/>
          </a:p>
        </p:txBody>
      </p:sp>
      <p:sp>
        <p:nvSpPr>
          <p:cNvPr id="3" name="标题 2">
            <a:extLst>
              <a:ext uri="{FF2B5EF4-FFF2-40B4-BE49-F238E27FC236}">
                <a16:creationId xmlns:a16="http://schemas.microsoft.com/office/drawing/2014/main" id="{7FD5478F-F731-4FD1-AE94-B1F01566F9F0}"/>
              </a:ext>
            </a:extLst>
          </p:cNvPr>
          <p:cNvSpPr>
            <a:spLocks noGrp="1"/>
          </p:cNvSpPr>
          <p:nvPr>
            <p:ph type="title"/>
          </p:nvPr>
        </p:nvSpPr>
        <p:spPr>
          <a:xfrm>
            <a:off x="678620" y="2873415"/>
            <a:ext cx="3183637" cy="1107996"/>
          </a:xfrm>
        </p:spPr>
        <p:txBody>
          <a:bodyPr/>
          <a:lstStyle/>
          <a:p>
            <a:r>
              <a:rPr lang="zh-CN" altLang="en-US" dirty="0"/>
              <a:t>标准库类型</a:t>
            </a:r>
            <a:br>
              <a:rPr lang="en-US" altLang="zh-CN" dirty="0"/>
            </a:br>
            <a:r>
              <a:rPr lang="zh-CN" altLang="en-US" dirty="0"/>
              <a:t>字符串</a:t>
            </a:r>
            <a:r>
              <a:rPr lang="en-US" altLang="zh-CN" dirty="0"/>
              <a:t>string</a:t>
            </a:r>
            <a:endParaRPr lang="zh-CN" altLang="en-US" dirty="0"/>
          </a:p>
        </p:txBody>
      </p:sp>
    </p:spTree>
    <p:extLst>
      <p:ext uri="{BB962C8B-B14F-4D97-AF65-F5344CB8AC3E}">
        <p14:creationId xmlns:p14="http://schemas.microsoft.com/office/powerpoint/2010/main" val="278846012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E55FE1A7-AD3D-4148-8FBE-F92E5556BE3D}"/>
              </a:ext>
            </a:extLst>
          </p:cNvPr>
          <p:cNvSpPr>
            <a:spLocks noGrp="1"/>
          </p:cNvSpPr>
          <p:nvPr>
            <p:ph type="body" sz="quarter" idx="10"/>
          </p:nvPr>
        </p:nvSpPr>
        <p:spPr>
          <a:xfrm>
            <a:off x="4600384" y="529745"/>
            <a:ext cx="7478972" cy="5798510"/>
          </a:xfrm>
        </p:spPr>
        <p:txBody>
          <a:bodyPr/>
          <a:lstStyle/>
          <a:p>
            <a:r>
              <a:rPr lang="zh-CN" altLang="en-US" dirty="0">
                <a:ea typeface="楷体" panose="02010609060101010101" pitchFamily="49" charset="-122"/>
              </a:rPr>
              <a:t>迭代器按照定义方式分成以下四种。</a:t>
            </a:r>
          </a:p>
          <a:p>
            <a:r>
              <a:rPr lang="en-US" altLang="zh-CN" dirty="0">
                <a:ea typeface="楷体" panose="02010609060101010101" pitchFamily="49" charset="-122"/>
              </a:rPr>
              <a:t>1) </a:t>
            </a:r>
            <a:r>
              <a:rPr lang="zh-CN" altLang="en-US" dirty="0">
                <a:ea typeface="楷体" panose="02010609060101010101" pitchFamily="49" charset="-122"/>
              </a:rPr>
              <a:t>正向迭代器，定义方法如下：</a:t>
            </a:r>
          </a:p>
          <a:p>
            <a:r>
              <a:rPr lang="en-US" altLang="zh-CN" dirty="0">
                <a:ea typeface="楷体" panose="02010609060101010101" pitchFamily="49" charset="-122"/>
              </a:rPr>
              <a:t>	</a:t>
            </a:r>
            <a:r>
              <a:rPr lang="zh-CN" altLang="en-US" dirty="0">
                <a:ea typeface="楷体" panose="02010609060101010101" pitchFamily="49" charset="-122"/>
              </a:rPr>
              <a:t>容器类名</a:t>
            </a:r>
            <a:r>
              <a:rPr lang="en-US" altLang="zh-CN" dirty="0">
                <a:ea typeface="楷体" panose="02010609060101010101" pitchFamily="49" charset="-122"/>
              </a:rPr>
              <a:t>::iterator  </a:t>
            </a:r>
            <a:r>
              <a:rPr lang="zh-CN" altLang="en-US" dirty="0">
                <a:ea typeface="楷体" panose="02010609060101010101" pitchFamily="49" charset="-122"/>
              </a:rPr>
              <a:t>迭代器名</a:t>
            </a:r>
            <a:r>
              <a:rPr lang="en-US" altLang="zh-CN" dirty="0">
                <a:ea typeface="楷体" panose="02010609060101010101" pitchFamily="49" charset="-122"/>
              </a:rPr>
              <a:t>;</a:t>
            </a:r>
          </a:p>
          <a:p>
            <a:r>
              <a:rPr lang="en-US" altLang="zh-CN" dirty="0">
                <a:ea typeface="楷体" panose="02010609060101010101" pitchFamily="49" charset="-122"/>
              </a:rPr>
              <a:t>2) </a:t>
            </a:r>
            <a:r>
              <a:rPr lang="zh-CN" altLang="en-US" dirty="0">
                <a:ea typeface="楷体" panose="02010609060101010101" pitchFamily="49" charset="-122"/>
              </a:rPr>
              <a:t>常量正向迭代器，定义方法如下：</a:t>
            </a:r>
          </a:p>
          <a:p>
            <a:r>
              <a:rPr lang="en-US" altLang="zh-CN" dirty="0">
                <a:ea typeface="楷体" panose="02010609060101010101" pitchFamily="49" charset="-122"/>
              </a:rPr>
              <a:t>	</a:t>
            </a:r>
            <a:r>
              <a:rPr lang="zh-CN" altLang="en-US" dirty="0">
                <a:ea typeface="楷体" panose="02010609060101010101" pitchFamily="49" charset="-122"/>
              </a:rPr>
              <a:t>容器类名</a:t>
            </a:r>
            <a:r>
              <a:rPr lang="en-US" altLang="zh-CN" dirty="0">
                <a:ea typeface="楷体" panose="02010609060101010101" pitchFamily="49" charset="-122"/>
              </a:rPr>
              <a:t>::</a:t>
            </a:r>
            <a:r>
              <a:rPr lang="en-US" altLang="zh-CN" dirty="0" err="1">
                <a:ea typeface="楷体" panose="02010609060101010101" pitchFamily="49" charset="-122"/>
              </a:rPr>
              <a:t>const_iterator</a:t>
            </a:r>
            <a:r>
              <a:rPr lang="en-US" altLang="zh-CN" dirty="0">
                <a:ea typeface="楷体" panose="02010609060101010101" pitchFamily="49" charset="-122"/>
              </a:rPr>
              <a:t>  </a:t>
            </a:r>
            <a:r>
              <a:rPr lang="zh-CN" altLang="en-US" dirty="0">
                <a:ea typeface="楷体" panose="02010609060101010101" pitchFamily="49" charset="-122"/>
              </a:rPr>
              <a:t>迭代器名</a:t>
            </a:r>
            <a:r>
              <a:rPr lang="en-US" altLang="zh-CN" dirty="0">
                <a:ea typeface="楷体" panose="02010609060101010101" pitchFamily="49" charset="-122"/>
              </a:rPr>
              <a:t>;</a:t>
            </a:r>
          </a:p>
          <a:p>
            <a:r>
              <a:rPr lang="en-US" altLang="zh-CN" dirty="0">
                <a:ea typeface="楷体" panose="02010609060101010101" pitchFamily="49" charset="-122"/>
              </a:rPr>
              <a:t>3) </a:t>
            </a:r>
            <a:r>
              <a:rPr lang="zh-CN" altLang="en-US" dirty="0">
                <a:ea typeface="楷体" panose="02010609060101010101" pitchFamily="49" charset="-122"/>
              </a:rPr>
              <a:t>反向迭代器，定义方法如下：</a:t>
            </a:r>
          </a:p>
          <a:p>
            <a:r>
              <a:rPr lang="en-US" altLang="zh-CN" dirty="0">
                <a:ea typeface="楷体" panose="02010609060101010101" pitchFamily="49" charset="-122"/>
              </a:rPr>
              <a:t>	</a:t>
            </a:r>
            <a:r>
              <a:rPr lang="zh-CN" altLang="en-US" dirty="0">
                <a:ea typeface="楷体" panose="02010609060101010101" pitchFamily="49" charset="-122"/>
              </a:rPr>
              <a:t>容器类名</a:t>
            </a:r>
            <a:r>
              <a:rPr lang="en-US" altLang="zh-CN" dirty="0">
                <a:ea typeface="楷体" panose="02010609060101010101" pitchFamily="49" charset="-122"/>
              </a:rPr>
              <a:t>::</a:t>
            </a:r>
            <a:r>
              <a:rPr lang="en-US" altLang="zh-CN" dirty="0" err="1">
                <a:ea typeface="楷体" panose="02010609060101010101" pitchFamily="49" charset="-122"/>
              </a:rPr>
              <a:t>reverse_iterator</a:t>
            </a:r>
            <a:r>
              <a:rPr lang="en-US" altLang="zh-CN" dirty="0">
                <a:ea typeface="楷体" panose="02010609060101010101" pitchFamily="49" charset="-122"/>
              </a:rPr>
              <a:t>  </a:t>
            </a:r>
            <a:r>
              <a:rPr lang="zh-CN" altLang="en-US" dirty="0">
                <a:ea typeface="楷体" panose="02010609060101010101" pitchFamily="49" charset="-122"/>
              </a:rPr>
              <a:t>迭代器名</a:t>
            </a:r>
            <a:r>
              <a:rPr lang="en-US" altLang="zh-CN" dirty="0">
                <a:ea typeface="楷体" panose="02010609060101010101" pitchFamily="49" charset="-122"/>
              </a:rPr>
              <a:t>;</a:t>
            </a:r>
          </a:p>
          <a:p>
            <a:r>
              <a:rPr lang="en-US" altLang="zh-CN" dirty="0">
                <a:ea typeface="楷体" panose="02010609060101010101" pitchFamily="49" charset="-122"/>
              </a:rPr>
              <a:t>4) </a:t>
            </a:r>
            <a:r>
              <a:rPr lang="zh-CN" altLang="en-US" dirty="0">
                <a:ea typeface="楷体" panose="02010609060101010101" pitchFamily="49" charset="-122"/>
              </a:rPr>
              <a:t>常量反向迭代器，定义方法如下：</a:t>
            </a:r>
          </a:p>
          <a:p>
            <a:r>
              <a:rPr lang="en-US" altLang="zh-CN" dirty="0">
                <a:ea typeface="楷体" panose="02010609060101010101" pitchFamily="49" charset="-122"/>
              </a:rPr>
              <a:t>	</a:t>
            </a:r>
            <a:r>
              <a:rPr lang="zh-CN" altLang="en-US" dirty="0">
                <a:ea typeface="楷体" panose="02010609060101010101" pitchFamily="49" charset="-122"/>
              </a:rPr>
              <a:t>容器类名</a:t>
            </a:r>
            <a:r>
              <a:rPr lang="en-US" altLang="zh-CN" dirty="0">
                <a:ea typeface="楷体" panose="02010609060101010101" pitchFamily="49" charset="-122"/>
              </a:rPr>
              <a:t>::</a:t>
            </a:r>
            <a:r>
              <a:rPr lang="en-US" altLang="zh-CN" dirty="0" err="1">
                <a:ea typeface="楷体" panose="02010609060101010101" pitchFamily="49" charset="-122"/>
              </a:rPr>
              <a:t>const_reverse_iterator</a:t>
            </a:r>
            <a:r>
              <a:rPr lang="en-US" altLang="zh-CN" dirty="0">
                <a:ea typeface="楷体" panose="02010609060101010101" pitchFamily="49" charset="-122"/>
              </a:rPr>
              <a:t>  </a:t>
            </a:r>
            <a:r>
              <a:rPr lang="zh-CN" altLang="en-US" dirty="0">
                <a:ea typeface="楷体" panose="02010609060101010101" pitchFamily="49" charset="-122"/>
              </a:rPr>
              <a:t>迭代器名</a:t>
            </a:r>
            <a:r>
              <a:rPr lang="en-US" altLang="zh-CN" dirty="0">
                <a:ea typeface="楷体" panose="02010609060101010101" pitchFamily="49" charset="-122"/>
              </a:rPr>
              <a:t>;</a:t>
            </a:r>
            <a:endParaRPr lang="zh-CN" altLang="en-US" dirty="0">
              <a:ea typeface="楷体" panose="02010609060101010101" pitchFamily="49" charset="-122"/>
            </a:endParaRPr>
          </a:p>
        </p:txBody>
      </p:sp>
      <p:sp>
        <p:nvSpPr>
          <p:cNvPr id="4" name="标题 3">
            <a:extLst>
              <a:ext uri="{FF2B5EF4-FFF2-40B4-BE49-F238E27FC236}">
                <a16:creationId xmlns:a16="http://schemas.microsoft.com/office/drawing/2014/main" id="{761C2B54-2B04-475E-AFBC-EA9E9BAA7B0D}"/>
              </a:ext>
            </a:extLst>
          </p:cNvPr>
          <p:cNvSpPr>
            <a:spLocks noGrp="1"/>
          </p:cNvSpPr>
          <p:nvPr>
            <p:ph type="title"/>
          </p:nvPr>
        </p:nvSpPr>
        <p:spPr>
          <a:xfrm>
            <a:off x="588263" y="3150414"/>
            <a:ext cx="3183637" cy="553998"/>
          </a:xfrm>
        </p:spPr>
        <p:txBody>
          <a:bodyPr/>
          <a:lstStyle/>
          <a:p>
            <a:r>
              <a:rPr lang="zh-CN" altLang="en-US" dirty="0">
                <a:latin typeface="宋体" panose="02010600030101010101" pitchFamily="2" charset="-122"/>
                <a:ea typeface="宋体" panose="02010600030101010101" pitchFamily="2" charset="-122"/>
              </a:rPr>
              <a:t>迭代器</a:t>
            </a:r>
          </a:p>
        </p:txBody>
      </p:sp>
    </p:spTree>
    <p:extLst>
      <p:ext uri="{BB962C8B-B14F-4D97-AF65-F5344CB8AC3E}">
        <p14:creationId xmlns:p14="http://schemas.microsoft.com/office/powerpoint/2010/main" val="3646502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7C33939-6376-47EF-9DD0-165439162058}"/>
              </a:ext>
            </a:extLst>
          </p:cNvPr>
          <p:cNvSpPr txBox="1"/>
          <p:nvPr/>
        </p:nvSpPr>
        <p:spPr>
          <a:xfrm>
            <a:off x="1447800" y="802512"/>
            <a:ext cx="10492409" cy="5252976"/>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iostream</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using</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namespace</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std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2AAFF"/>
                </a:solidFill>
                <a:effectLst/>
                <a:uLnTx/>
                <a:uFillTx/>
                <a:latin typeface="Consolas" panose="020B0609020204030204" pitchFamily="49" charset="0"/>
                <a:ea typeface="楷体"/>
                <a:cs typeface="+mn-cs"/>
              </a:rPr>
              <a:t>main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vector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v</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//v</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是存放</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int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类型变量的可变长数组，开始时没有元素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n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5</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err="1">
                <a:ln>
                  <a:noFill/>
                </a:ln>
                <a:solidFill>
                  <a:srgbClr val="676E95"/>
                </a:solidFill>
                <a:effectLst/>
                <a:uLnTx/>
                <a:uFillTx/>
                <a:latin typeface="Consolas" panose="020B0609020204030204" pitchFamily="49" charset="0"/>
                <a:ea typeface="楷体"/>
                <a:cs typeface="+mn-cs"/>
              </a:rPr>
              <a:t>push_back</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成员函数在</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vector</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容器尾部添加一个元素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iterator 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定义正向迭代器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用迭代器遍历容器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F07178"/>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//*i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就是迭代器</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i</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指向的元素</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zh-CN" altLang="en-US"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i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2</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每个元素变为原来的</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2</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倍</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F07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    //</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用反向迭代器遍历容器</a:t>
            </a:r>
            <a:endPar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FFCB6B"/>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C792EA"/>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reverse_iterator</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j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rbegin</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j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rend</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j</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j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F78C6C"/>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1765"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89744934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1C56E6F3-90D6-4DB8-AF2D-3DD28FE32796}"/>
              </a:ext>
            </a:extLst>
          </p:cNvPr>
          <p:cNvSpPr>
            <a:spLocks noGrp="1"/>
          </p:cNvSpPr>
          <p:nvPr>
            <p:ph type="body" sz="quarter" idx="10"/>
          </p:nvPr>
        </p:nvSpPr>
        <p:spPr/>
        <p:txBody>
          <a:bodyPr/>
          <a:lstStyle/>
          <a:p>
            <a:r>
              <a:rPr lang="en-US" altLang="zh-CN" dirty="0">
                <a:ea typeface="宋体" panose="02010600030101010101" pitchFamily="2" charset="-122"/>
              </a:rPr>
              <a:t>Standard Template Library</a:t>
            </a:r>
            <a:r>
              <a:rPr lang="zh-CN" altLang="en-US" dirty="0">
                <a:ea typeface="宋体" panose="02010600030101010101" pitchFamily="2" charset="-122"/>
              </a:rPr>
              <a:t>，缩写：</a:t>
            </a:r>
            <a:r>
              <a:rPr lang="en-US" altLang="zh-CN" dirty="0">
                <a:ea typeface="宋体" panose="02010600030101010101" pitchFamily="2" charset="-122"/>
              </a:rPr>
              <a:t>STL</a:t>
            </a:r>
            <a:r>
              <a:rPr lang="zh-CN" altLang="en-US" dirty="0">
                <a:ea typeface="宋体" panose="02010600030101010101" pitchFamily="2" charset="-122"/>
              </a:rPr>
              <a:t>。一个</a:t>
            </a:r>
            <a:r>
              <a:rPr lang="en-US" altLang="zh-CN" dirty="0">
                <a:ea typeface="宋体" panose="02010600030101010101" pitchFamily="2" charset="-122"/>
              </a:rPr>
              <a:t>C++</a:t>
            </a:r>
            <a:r>
              <a:rPr lang="zh-CN" altLang="en-US" dirty="0">
                <a:ea typeface="宋体" panose="02010600030101010101" pitchFamily="2" charset="-122"/>
              </a:rPr>
              <a:t>软件库，大量影响了</a:t>
            </a:r>
            <a:r>
              <a:rPr lang="en-US" altLang="zh-CN" dirty="0">
                <a:ea typeface="宋体" panose="02010600030101010101" pitchFamily="2" charset="-122"/>
              </a:rPr>
              <a:t>C++</a:t>
            </a:r>
            <a:r>
              <a:rPr lang="zh-CN" altLang="en-US" dirty="0">
                <a:ea typeface="宋体" panose="02010600030101010101" pitchFamily="2" charset="-122"/>
              </a:rPr>
              <a:t>标准程序库但并非是其的一部分。其中包含</a:t>
            </a:r>
            <a:r>
              <a:rPr lang="en-US" altLang="zh-CN" dirty="0">
                <a:ea typeface="宋体" panose="02010600030101010101" pitchFamily="2" charset="-122"/>
              </a:rPr>
              <a:t>4</a:t>
            </a:r>
            <a:r>
              <a:rPr lang="zh-CN" altLang="en-US" dirty="0">
                <a:ea typeface="宋体" panose="02010600030101010101" pitchFamily="2" charset="-122"/>
              </a:rPr>
              <a:t>个组件，分别为算法、容器、函数、迭代器。</a:t>
            </a:r>
            <a:endParaRPr lang="en-US" altLang="zh-CN" dirty="0">
              <a:ea typeface="宋体" panose="02010600030101010101" pitchFamily="2" charset="-122"/>
            </a:endParaRPr>
          </a:p>
          <a:p>
            <a:r>
              <a:rPr lang="en-US" altLang="zh-CN" dirty="0">
                <a:ea typeface="宋体" panose="02010600030101010101" pitchFamily="2" charset="-122"/>
              </a:rPr>
              <a:t>C++</a:t>
            </a:r>
            <a:r>
              <a:rPr lang="zh-CN" altLang="en-US" dirty="0">
                <a:ea typeface="宋体" panose="02010600030101010101" pitchFamily="2" charset="-122"/>
              </a:rPr>
              <a:t>中的标准程序库（</a:t>
            </a:r>
            <a:r>
              <a:rPr lang="en-US" altLang="zh-CN" dirty="0">
                <a:ea typeface="宋体" panose="02010600030101010101" pitchFamily="2" charset="-122"/>
              </a:rPr>
              <a:t>Standard Library</a:t>
            </a:r>
            <a:r>
              <a:rPr lang="zh-CN" altLang="en-US" dirty="0">
                <a:ea typeface="宋体" panose="02010600030101010101" pitchFamily="2" charset="-122"/>
              </a:rPr>
              <a:t>）是类和函数的集合，其使用核心语言写成。标准程序库的特性声明于</a:t>
            </a:r>
            <a:r>
              <a:rPr lang="en-US" altLang="zh-CN" dirty="0">
                <a:ea typeface="宋体" panose="02010600030101010101" pitchFamily="2" charset="-122"/>
              </a:rPr>
              <a:t>std</a:t>
            </a:r>
            <a:r>
              <a:rPr lang="zh-CN" altLang="en-US" dirty="0">
                <a:ea typeface="宋体" panose="02010600030101010101" pitchFamily="2" charset="-122"/>
              </a:rPr>
              <a:t>命名空间之中。</a:t>
            </a:r>
            <a:endParaRPr lang="en-US" altLang="zh-CN" dirty="0">
              <a:ea typeface="宋体" panose="02010600030101010101" pitchFamily="2" charset="-122"/>
            </a:endParaRPr>
          </a:p>
          <a:p>
            <a:r>
              <a:rPr lang="zh-CN" altLang="en-US" dirty="0">
                <a:ea typeface="宋体" panose="02010600030101010101" pitchFamily="2" charset="-122"/>
              </a:rPr>
              <a:t>模板：</a:t>
            </a:r>
            <a:r>
              <a:rPr lang="en-US" altLang="zh-CN" dirty="0">
                <a:ea typeface="宋体" panose="02010600030101010101" pitchFamily="2" charset="-122"/>
              </a:rPr>
              <a:t>C++</a:t>
            </a:r>
            <a:r>
              <a:rPr lang="zh-CN" altLang="en-US" dirty="0">
                <a:ea typeface="宋体" panose="02010600030101010101" pitchFamily="2" charset="-122"/>
              </a:rPr>
              <a:t>实现泛型（参数化类型）功能的机制，由函数模板、类模板组成。</a:t>
            </a:r>
            <a:endParaRPr lang="en-US" altLang="zh-CN" dirty="0">
              <a:ea typeface="宋体" panose="02010600030101010101" pitchFamily="2" charset="-122"/>
            </a:endParaRPr>
          </a:p>
          <a:p>
            <a:r>
              <a:rPr lang="zh-CN" altLang="en-US" dirty="0">
                <a:ea typeface="宋体" panose="02010600030101010101" pitchFamily="2" charset="-122"/>
              </a:rPr>
              <a:t>以下已默认引用</a:t>
            </a:r>
            <a:r>
              <a:rPr lang="en-US" altLang="zh-CN" dirty="0">
                <a:ea typeface="宋体" panose="02010600030101010101" pitchFamily="2" charset="-122"/>
              </a:rPr>
              <a:t>namespace</a:t>
            </a:r>
            <a:r>
              <a:rPr lang="zh-CN" altLang="en-US" dirty="0">
                <a:ea typeface="宋体" panose="02010600030101010101" pitchFamily="2" charset="-122"/>
              </a:rPr>
              <a:t>命名空间。</a:t>
            </a:r>
            <a:endParaRPr lang="en-US" altLang="zh-CN" dirty="0">
              <a:ea typeface="宋体" panose="02010600030101010101" pitchFamily="2" charset="-122"/>
            </a:endParaRPr>
          </a:p>
        </p:txBody>
      </p:sp>
      <p:sp>
        <p:nvSpPr>
          <p:cNvPr id="3" name="标题 2">
            <a:extLst>
              <a:ext uri="{FF2B5EF4-FFF2-40B4-BE49-F238E27FC236}">
                <a16:creationId xmlns:a16="http://schemas.microsoft.com/office/drawing/2014/main" id="{81F0B8B3-B81C-4F37-B87C-50539F163BE8}"/>
              </a:ext>
            </a:extLst>
          </p:cNvPr>
          <p:cNvSpPr>
            <a:spLocks noGrp="1"/>
          </p:cNvSpPr>
          <p:nvPr>
            <p:ph type="title"/>
          </p:nvPr>
        </p:nvSpPr>
        <p:spPr/>
        <p:txBody>
          <a:bodyPr/>
          <a:lstStyle/>
          <a:p>
            <a:r>
              <a:rPr lang="en-US" altLang="zh-CN" dirty="0">
                <a:ea typeface="宋体" panose="02010600030101010101" pitchFamily="2" charset="-122"/>
              </a:rPr>
              <a:t>STL</a:t>
            </a:r>
            <a:br>
              <a:rPr lang="en-US" altLang="zh-CN" dirty="0">
                <a:ea typeface="宋体" panose="02010600030101010101" pitchFamily="2" charset="-122"/>
              </a:rPr>
            </a:br>
            <a:r>
              <a:rPr lang="en-US" altLang="zh-CN" dirty="0" err="1">
                <a:ea typeface="宋体" panose="02010600030101010101" pitchFamily="2" charset="-122"/>
              </a:rPr>
              <a:t>STL</a:t>
            </a:r>
            <a:r>
              <a:rPr lang="zh-CN" altLang="en-US" dirty="0">
                <a:ea typeface="宋体" panose="02010600030101010101" pitchFamily="2" charset="-122"/>
              </a:rPr>
              <a:t>的算法部分</a:t>
            </a:r>
          </a:p>
        </p:txBody>
      </p:sp>
    </p:spTree>
    <p:extLst>
      <p:ext uri="{BB962C8B-B14F-4D97-AF65-F5344CB8AC3E}">
        <p14:creationId xmlns:p14="http://schemas.microsoft.com/office/powerpoint/2010/main" val="356506606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D697F2-4675-45F6-9236-0CCC41E18F51}"/>
              </a:ext>
            </a:extLst>
          </p:cNvPr>
          <p:cNvSpPr>
            <a:spLocks noGrp="1"/>
          </p:cNvSpPr>
          <p:nvPr>
            <p:ph type="body" sz="quarter" idx="10"/>
          </p:nvPr>
        </p:nvSpPr>
        <p:spPr>
          <a:xfrm>
            <a:off x="4567254" y="133293"/>
            <a:ext cx="6669658" cy="1101840"/>
          </a:xfrm>
        </p:spPr>
        <p:txBody>
          <a:bodyPr/>
          <a:lstStyle/>
          <a:p>
            <a:r>
              <a:rPr lang="en-US" altLang="zh-CN" b="0" dirty="0">
                <a:solidFill>
                  <a:srgbClr val="DCDCAA"/>
                </a:solidFill>
                <a:effectLst/>
                <a:latin typeface="Consolas" panose="020B0609020204030204" pitchFamily="49" charset="0"/>
              </a:rPr>
              <a:t>sort</a:t>
            </a:r>
            <a:r>
              <a:rPr lang="en-US" altLang="zh-CN" b="0" dirty="0">
                <a:solidFill>
                  <a:srgbClr val="D4D4D4"/>
                </a:solidFill>
                <a:effectLst/>
                <a:latin typeface="Consolas" panose="020B0609020204030204" pitchFamily="49" charset="0"/>
              </a:rPr>
              <a:t>(begin, end, </a:t>
            </a:r>
            <a:r>
              <a:rPr lang="en-US" altLang="zh-CN" b="0" dirty="0" err="1">
                <a:solidFill>
                  <a:srgbClr val="DCDCAA"/>
                </a:solidFill>
                <a:effectLst/>
                <a:latin typeface="Consolas" panose="020B0609020204030204" pitchFamily="49" charset="0"/>
              </a:rPr>
              <a:t>cmp</a:t>
            </a:r>
            <a:r>
              <a:rPr lang="en-US" altLang="zh-CN" b="0" dirty="0">
                <a:solidFill>
                  <a:srgbClr val="D4D4D4"/>
                </a:solidFill>
                <a:effectLst/>
                <a:latin typeface="Consolas" panose="020B0609020204030204" pitchFamily="49" charset="0"/>
              </a:rPr>
              <a:t>(</a:t>
            </a:r>
            <a:r>
              <a:rPr lang="zh-CN" altLang="en-US" b="0" dirty="0">
                <a:solidFill>
                  <a:srgbClr val="D4D4D4"/>
                </a:solidFill>
                <a:effectLst/>
                <a:latin typeface="Consolas" panose="020B0609020204030204" pitchFamily="49" charset="0"/>
              </a:rPr>
              <a:t>非必填</a:t>
            </a:r>
            <a:r>
              <a:rPr lang="en-US" altLang="zh-CN" b="0" dirty="0">
                <a:solidFill>
                  <a:srgbClr val="D4D4D4"/>
                </a:solidFill>
                <a:effectLst/>
                <a:latin typeface="Consolas" panose="020B0609020204030204" pitchFamily="49" charset="0"/>
              </a:rPr>
              <a:t>) );</a:t>
            </a:r>
          </a:p>
          <a:p>
            <a:r>
              <a:rPr lang="en-US" altLang="zh-CN" dirty="0"/>
              <a:t> </a:t>
            </a:r>
            <a:r>
              <a:rPr lang="en-US" altLang="zh-CN" dirty="0" err="1"/>
              <a:t>cmp</a:t>
            </a:r>
            <a:r>
              <a:rPr lang="zh-CN" altLang="en-US" dirty="0"/>
              <a:t>是自己设置</a:t>
            </a:r>
          </a:p>
        </p:txBody>
      </p:sp>
      <p:sp>
        <p:nvSpPr>
          <p:cNvPr id="3" name="标题 2">
            <a:extLst>
              <a:ext uri="{FF2B5EF4-FFF2-40B4-BE49-F238E27FC236}">
                <a16:creationId xmlns:a16="http://schemas.microsoft.com/office/drawing/2014/main" id="{AE819E24-DA1F-4A76-AAA4-D62BD152AD1C}"/>
              </a:ext>
            </a:extLst>
          </p:cNvPr>
          <p:cNvSpPr>
            <a:spLocks noGrp="1"/>
          </p:cNvSpPr>
          <p:nvPr>
            <p:ph type="title"/>
          </p:nvPr>
        </p:nvSpPr>
        <p:spPr>
          <a:xfrm>
            <a:off x="588263" y="3150414"/>
            <a:ext cx="3183637" cy="553998"/>
          </a:xfrm>
        </p:spPr>
        <p:txBody>
          <a:bodyPr/>
          <a:lstStyle/>
          <a:p>
            <a:pPr algn="ctr"/>
            <a:r>
              <a:rPr lang="zh-CN" altLang="en-US" dirty="0">
                <a:ea typeface="+mj-ea"/>
              </a:rPr>
              <a:t>排序</a:t>
            </a:r>
          </a:p>
        </p:txBody>
      </p:sp>
      <p:sp>
        <p:nvSpPr>
          <p:cNvPr id="5" name="文本框 4">
            <a:extLst>
              <a:ext uri="{FF2B5EF4-FFF2-40B4-BE49-F238E27FC236}">
                <a16:creationId xmlns:a16="http://schemas.microsoft.com/office/drawing/2014/main" id="{4F4A7E60-AB4B-42A7-98F5-58C504CB89E6}"/>
              </a:ext>
            </a:extLst>
          </p:cNvPr>
          <p:cNvSpPr txBox="1"/>
          <p:nvPr/>
        </p:nvSpPr>
        <p:spPr>
          <a:xfrm>
            <a:off x="4435864" y="1365766"/>
            <a:ext cx="4569591" cy="5796202"/>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&lt;iostream&gt;</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#include</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&lt;algorithm&gt;</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using namespace std;</a:t>
            </a: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bool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cmp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x</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y</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为</a:t>
            </a:r>
            <a:r>
              <a:rPr kumimoji="0" lang="en-US" altLang="zh-CN"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true</a:t>
            </a:r>
            <a:r>
              <a:rPr kumimoji="0" lang="zh-CN" altLang="en-US" sz="1765" b="0" i="1" u="none" strike="noStrike" kern="1200" cap="none" spc="0" normalizeH="0" baseline="0" noProof="0" dirty="0">
                <a:ln>
                  <a:noFill/>
                </a:ln>
                <a:solidFill>
                  <a:srgbClr val="676E95"/>
                </a:solidFill>
                <a:effectLst/>
                <a:uLnTx/>
                <a:uFillTx/>
                <a:latin typeface="Consolas" panose="020B0609020204030204" pitchFamily="49" charset="0"/>
                <a:ea typeface="楷体"/>
                <a:cs typeface="+mn-cs"/>
              </a:rPr>
              <a:t>时不交换</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x</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&gt;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y</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main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5</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4</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5</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2</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1</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8</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sort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5</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排数组</a:t>
            </a: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5</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a</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p:txBody>
      </p:sp>
      <p:sp>
        <p:nvSpPr>
          <p:cNvPr id="7" name="文本框 6">
            <a:extLst>
              <a:ext uri="{FF2B5EF4-FFF2-40B4-BE49-F238E27FC236}">
                <a16:creationId xmlns:a16="http://schemas.microsoft.com/office/drawing/2014/main" id="{85977207-9BB8-4A49-9DE8-52CBD009CD71}"/>
              </a:ext>
            </a:extLst>
          </p:cNvPr>
          <p:cNvSpPr txBox="1"/>
          <p:nvPr/>
        </p:nvSpPr>
        <p:spPr>
          <a:xfrm>
            <a:off x="7348932" y="634741"/>
            <a:ext cx="6738730" cy="4166525"/>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vector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&lt;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&gt;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4</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2</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5</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push_back</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9</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zh-CN" altLang="en-US"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向量</a:t>
            </a: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sort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begin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cmp</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for</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err="1">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size</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v</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i</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&lt;&lt; </a:t>
            </a:r>
            <a:r>
              <a:rPr kumimoji="0" lang="en-US" altLang="zh-CN" sz="1765"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C586C0"/>
                </a:solidFill>
                <a:effectLst/>
                <a:uLnTx/>
                <a:uFillTx/>
                <a:latin typeface="Consolas" panose="020B0609020204030204" pitchFamily="49" charset="0"/>
                <a:ea typeface="楷体"/>
                <a:cs typeface="+mn-cs"/>
              </a:rPr>
              <a:t>return</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sz="1765"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0</a:t>
            </a: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br>
              <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b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390999992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F83639-BEC4-40A1-9901-93C7D98E1349}"/>
              </a:ext>
            </a:extLst>
          </p:cNvPr>
          <p:cNvSpPr>
            <a:spLocks noGrp="1"/>
          </p:cNvSpPr>
          <p:nvPr>
            <p:ph type="body" sz="quarter" idx="10"/>
          </p:nvPr>
        </p:nvSpPr>
        <p:spPr>
          <a:xfrm>
            <a:off x="4450055" y="232693"/>
            <a:ext cx="6669658" cy="6389441"/>
          </a:xfrm>
        </p:spPr>
        <p:txBody>
          <a:bodyPr/>
          <a:lstStyle/>
          <a:p>
            <a:r>
              <a:rPr lang="en-US" altLang="zh-CN" sz="1800" b="0" dirty="0">
                <a:solidFill>
                  <a:srgbClr val="D4D4D4"/>
                </a:solidFill>
                <a:effectLst/>
                <a:latin typeface="Consolas" panose="020B0609020204030204" pitchFamily="49" charset="0"/>
              </a:rPr>
              <a:t>- </a:t>
            </a:r>
            <a:r>
              <a:rPr lang="en-US" altLang="zh-CN" sz="1800" b="0" dirty="0">
                <a:solidFill>
                  <a:srgbClr val="DCDCAA"/>
                </a:solidFill>
                <a:effectLst/>
                <a:latin typeface="Consolas" panose="020B0609020204030204" pitchFamily="49" charset="0"/>
              </a:rPr>
              <a:t>max</a:t>
            </a:r>
            <a:r>
              <a:rPr lang="en-US" altLang="zh-CN" sz="1800" b="0" dirty="0">
                <a:solidFill>
                  <a:srgbClr val="D4D4D4"/>
                </a:solidFill>
                <a:effectLst/>
                <a:latin typeface="Consolas" panose="020B0609020204030204" pitchFamily="49" charset="0"/>
              </a:rPr>
              <a:t>() </a:t>
            </a:r>
            <a:r>
              <a:rPr lang="en-US" altLang="zh-CN" sz="1800" b="0" dirty="0">
                <a:solidFill>
                  <a:srgbClr val="DCDCAA"/>
                </a:solidFill>
                <a:effectLst/>
                <a:latin typeface="Consolas" panose="020B0609020204030204" pitchFamily="49" charset="0"/>
              </a:rPr>
              <a:t>min</a:t>
            </a:r>
            <a:r>
              <a:rPr lang="en-US" altLang="zh-CN" sz="1800" b="0" dirty="0">
                <a:solidFill>
                  <a:srgbClr val="D4D4D4"/>
                </a:solidFill>
                <a:effectLst/>
                <a:latin typeface="Consolas" panose="020B0609020204030204" pitchFamily="49" charset="0"/>
              </a:rPr>
              <a:t>() </a:t>
            </a:r>
          </a:p>
          <a:p>
            <a:r>
              <a:rPr lang="en-US" altLang="zh-CN" sz="1800" b="0" dirty="0">
                <a:solidFill>
                  <a:srgbClr val="D4D4D4"/>
                </a:solidFill>
                <a:effectLst/>
                <a:latin typeface="Consolas" panose="020B0609020204030204" pitchFamily="49" charset="0"/>
              </a:rPr>
              <a:t>- </a:t>
            </a:r>
            <a:r>
              <a:rPr lang="en-US" altLang="zh-CN" sz="1800" b="0" dirty="0">
                <a:solidFill>
                  <a:srgbClr val="DCDCAA"/>
                </a:solidFill>
                <a:effectLst/>
                <a:latin typeface="Consolas" panose="020B0609020204030204" pitchFamily="49" charset="0"/>
              </a:rPr>
              <a:t>swap</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交换</a:t>
            </a:r>
            <a:endParaRPr lang="en-US" altLang="zh-CN" sz="1800" b="0" dirty="0">
              <a:solidFill>
                <a:srgbClr val="D4D4D4"/>
              </a:solidFill>
              <a:effectLst/>
              <a:latin typeface="Consolas" panose="020B0609020204030204" pitchFamily="49" charset="0"/>
            </a:endParaRPr>
          </a:p>
          <a:p>
            <a:r>
              <a:rPr lang="en-US" altLang="zh-CN" sz="1800" b="0" dirty="0">
                <a:solidFill>
                  <a:srgbClr val="D4D4D4"/>
                </a:solidFill>
                <a:effectLst/>
                <a:latin typeface="Consolas" panose="020B0609020204030204" pitchFamily="49" charset="0"/>
              </a:rPr>
              <a:t>- </a:t>
            </a:r>
            <a:r>
              <a:rPr lang="en-US" altLang="zh-CN" sz="1800" b="0" dirty="0">
                <a:solidFill>
                  <a:srgbClr val="DCDCAA"/>
                </a:solidFill>
                <a:effectLst/>
                <a:latin typeface="Consolas" panose="020B0609020204030204" pitchFamily="49" charset="0"/>
              </a:rPr>
              <a:t>abs</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绝对值</a:t>
            </a:r>
          </a:p>
          <a:p>
            <a:r>
              <a:rPr lang="en-US" altLang="zh-CN" sz="1800" b="0" dirty="0">
                <a:solidFill>
                  <a:srgbClr val="D4D4D4"/>
                </a:solidFill>
                <a:effectLst/>
                <a:latin typeface="Consolas" panose="020B0609020204030204" pitchFamily="49" charset="0"/>
              </a:rPr>
              <a:t>- </a:t>
            </a:r>
            <a:r>
              <a:rPr lang="en-US" altLang="zh-CN" sz="1800" b="0" dirty="0">
                <a:solidFill>
                  <a:srgbClr val="DCDCAA"/>
                </a:solidFill>
                <a:effectLst/>
                <a:latin typeface="Consolas" panose="020B0609020204030204" pitchFamily="49" charset="0"/>
              </a:rPr>
              <a:t>fill</a:t>
            </a:r>
            <a:r>
              <a:rPr lang="en-US" altLang="zh-CN" sz="1800" b="0" dirty="0">
                <a:solidFill>
                  <a:srgbClr val="D4D4D4"/>
                </a:solidFill>
                <a:effectLst/>
                <a:latin typeface="Consolas" panose="020B0609020204030204" pitchFamily="49" charset="0"/>
              </a:rPr>
              <a:t>()   //</a:t>
            </a:r>
            <a:r>
              <a:rPr lang="zh-CN" altLang="en-US" sz="1800" dirty="0">
                <a:solidFill>
                  <a:srgbClr val="D4D4D4"/>
                </a:solidFill>
                <a:latin typeface="Consolas" panose="020B0609020204030204" pitchFamily="49" charset="0"/>
              </a:rPr>
              <a:t>初始化 可以初始为任意值</a:t>
            </a:r>
            <a:endParaRPr lang="en-US" altLang="zh-CN" sz="1800" b="0" dirty="0">
              <a:solidFill>
                <a:srgbClr val="D4D4D4"/>
              </a:solidFill>
              <a:effectLst/>
              <a:latin typeface="Consolas" panose="020B0609020204030204" pitchFamily="49" charset="0"/>
            </a:endParaRPr>
          </a:p>
          <a:p>
            <a:endParaRPr lang="en-US" altLang="zh-CN" sz="1800" dirty="0">
              <a:solidFill>
                <a:srgbClr val="D4D4D4"/>
              </a:solidFill>
              <a:latin typeface="Consolas" panose="020B0609020204030204" pitchFamily="49" charset="0"/>
            </a:endParaRPr>
          </a:p>
          <a:p>
            <a:r>
              <a:rPr lang="pt-BR" altLang="zh-CN" sz="1800" dirty="0">
                <a:solidFill>
                  <a:srgbClr val="569CD6"/>
                </a:solidFill>
                <a:latin typeface="Consolas" panose="020B0609020204030204" pitchFamily="49" charset="0"/>
              </a:rPr>
              <a:t>    </a:t>
            </a:r>
            <a:r>
              <a:rPr lang="pt-BR" altLang="zh-CN" sz="1800" b="0" dirty="0">
                <a:solidFill>
                  <a:srgbClr val="569CD6"/>
                </a:solidFill>
                <a:effectLst/>
                <a:latin typeface="Consolas" panose="020B0609020204030204" pitchFamily="49" charset="0"/>
              </a:rPr>
              <a:t>int</a:t>
            </a:r>
            <a:r>
              <a:rPr lang="pt-BR" altLang="zh-CN" sz="1800" b="0" dirty="0">
                <a:solidFill>
                  <a:srgbClr val="D4D4D4"/>
                </a:solidFill>
                <a:effectLst/>
                <a:latin typeface="Consolas" panose="020B0609020204030204" pitchFamily="49" charset="0"/>
              </a:rPr>
              <a:t> </a:t>
            </a:r>
            <a:r>
              <a:rPr lang="pt-BR" altLang="zh-CN" sz="1800" b="0" dirty="0">
                <a:solidFill>
                  <a:srgbClr val="9CDCFE"/>
                </a:solidFill>
                <a:effectLst/>
                <a:latin typeface="Consolas" panose="020B0609020204030204" pitchFamily="49" charset="0"/>
              </a:rPr>
              <a:t>a</a:t>
            </a:r>
            <a:r>
              <a:rPr lang="pt-BR" altLang="zh-CN" sz="1800" b="0" dirty="0">
                <a:solidFill>
                  <a:srgbClr val="D4D4D4"/>
                </a:solidFill>
                <a:effectLst/>
                <a:latin typeface="Consolas" panose="020B0609020204030204" pitchFamily="49" charset="0"/>
              </a:rPr>
              <a:t>[N], </a:t>
            </a:r>
            <a:r>
              <a:rPr lang="pt-BR" altLang="zh-CN" sz="1800" b="0" dirty="0">
                <a:solidFill>
                  <a:srgbClr val="9CDCFE"/>
                </a:solidFill>
                <a:effectLst/>
                <a:latin typeface="Consolas" panose="020B0609020204030204" pitchFamily="49" charset="0"/>
              </a:rPr>
              <a:t>b</a:t>
            </a:r>
            <a:r>
              <a:rPr lang="pt-BR" altLang="zh-CN" sz="1800" b="0" dirty="0">
                <a:solidFill>
                  <a:srgbClr val="D4D4D4"/>
                </a:solidFill>
                <a:effectLst/>
                <a:latin typeface="Consolas" panose="020B0609020204030204" pitchFamily="49" charset="0"/>
              </a:rPr>
              <a:t>[N][N];</a:t>
            </a:r>
          </a:p>
          <a:p>
            <a:r>
              <a:rPr lang="pt-BR" altLang="zh-CN" sz="1800" b="0" dirty="0">
                <a:solidFill>
                  <a:srgbClr val="D4D4D4"/>
                </a:solidFill>
                <a:effectLst/>
                <a:latin typeface="Consolas" panose="020B0609020204030204" pitchFamily="49" charset="0"/>
              </a:rPr>
              <a:t>    </a:t>
            </a:r>
            <a:r>
              <a:rPr lang="pt-BR" altLang="zh-CN" sz="1800" b="0" dirty="0">
                <a:solidFill>
                  <a:srgbClr val="9CDCFE"/>
                </a:solidFill>
                <a:effectLst/>
                <a:latin typeface="Consolas" panose="020B0609020204030204" pitchFamily="49" charset="0"/>
              </a:rPr>
              <a:t>fill</a:t>
            </a:r>
            <a:r>
              <a:rPr lang="pt-BR" altLang="zh-CN" sz="1800" b="0" dirty="0">
                <a:solidFill>
                  <a:srgbClr val="D4D4D4"/>
                </a:solidFill>
                <a:effectLst/>
                <a:latin typeface="Consolas" panose="020B0609020204030204" pitchFamily="49" charset="0"/>
              </a:rPr>
              <a:t>(</a:t>
            </a:r>
            <a:r>
              <a:rPr lang="pt-BR" altLang="zh-CN" sz="1800" b="0" dirty="0">
                <a:solidFill>
                  <a:srgbClr val="9CDCFE"/>
                </a:solidFill>
                <a:effectLst/>
                <a:latin typeface="Consolas" panose="020B0609020204030204" pitchFamily="49" charset="0"/>
              </a:rPr>
              <a:t>a</a:t>
            </a:r>
            <a:r>
              <a:rPr lang="pt-BR" altLang="zh-CN" sz="1800" b="0" dirty="0">
                <a:solidFill>
                  <a:srgbClr val="D4D4D4"/>
                </a:solidFill>
                <a:effectLst/>
                <a:latin typeface="Consolas" panose="020B0609020204030204" pitchFamily="49" charset="0"/>
              </a:rPr>
              <a:t>, </a:t>
            </a:r>
            <a:r>
              <a:rPr lang="pt-BR" altLang="zh-CN" sz="1800" b="0" dirty="0">
                <a:solidFill>
                  <a:srgbClr val="9CDCFE"/>
                </a:solidFill>
                <a:effectLst/>
                <a:latin typeface="Consolas" panose="020B0609020204030204" pitchFamily="49" charset="0"/>
              </a:rPr>
              <a:t>a</a:t>
            </a:r>
            <a:r>
              <a:rPr lang="pt-BR" altLang="zh-CN" sz="1800" b="0" dirty="0">
                <a:solidFill>
                  <a:srgbClr val="D4D4D4"/>
                </a:solidFill>
                <a:effectLst/>
                <a:latin typeface="Consolas" panose="020B0609020204030204" pitchFamily="49" charset="0"/>
              </a:rPr>
              <a:t> + N, -</a:t>
            </a:r>
            <a:r>
              <a:rPr lang="pt-BR" altLang="zh-CN" sz="1800" b="0" dirty="0">
                <a:solidFill>
                  <a:srgbClr val="B5CEA8"/>
                </a:solidFill>
                <a:effectLst/>
                <a:latin typeface="Consolas" panose="020B0609020204030204" pitchFamily="49" charset="0"/>
              </a:rPr>
              <a:t>1</a:t>
            </a:r>
            <a:r>
              <a:rPr lang="pt-BR" altLang="zh-CN" sz="1800" b="0" dirty="0">
                <a:solidFill>
                  <a:srgbClr val="D4D4D4"/>
                </a:solidFill>
                <a:effectLst/>
                <a:latin typeface="Consolas" panose="020B0609020204030204" pitchFamily="49" charset="0"/>
              </a:rPr>
              <a:t>);</a:t>
            </a:r>
          </a:p>
          <a:p>
            <a:r>
              <a:rPr lang="pt-BR" altLang="zh-CN" sz="1800" b="0" dirty="0">
                <a:solidFill>
                  <a:srgbClr val="D4D4D4"/>
                </a:solidFill>
                <a:effectLst/>
                <a:latin typeface="Consolas" panose="020B0609020204030204" pitchFamily="49" charset="0"/>
              </a:rPr>
              <a:t>    </a:t>
            </a:r>
            <a:r>
              <a:rPr lang="pt-BR" altLang="zh-CN" sz="1800" b="0" dirty="0">
                <a:solidFill>
                  <a:srgbClr val="9CDCFE"/>
                </a:solidFill>
                <a:effectLst/>
                <a:latin typeface="Consolas" panose="020B0609020204030204" pitchFamily="49" charset="0"/>
              </a:rPr>
              <a:t>fill</a:t>
            </a:r>
            <a:r>
              <a:rPr lang="pt-BR" altLang="zh-CN" sz="1800" b="0" dirty="0">
                <a:solidFill>
                  <a:srgbClr val="D4D4D4"/>
                </a:solidFill>
                <a:effectLst/>
                <a:latin typeface="Consolas" panose="020B0609020204030204" pitchFamily="49" charset="0"/>
              </a:rPr>
              <a:t>(</a:t>
            </a:r>
            <a:r>
              <a:rPr lang="pt-BR" altLang="zh-CN" sz="1800" b="0" dirty="0">
                <a:solidFill>
                  <a:srgbClr val="9CDCFE"/>
                </a:solidFill>
                <a:effectLst/>
                <a:latin typeface="Consolas" panose="020B0609020204030204" pitchFamily="49" charset="0"/>
              </a:rPr>
              <a:t>b</a:t>
            </a:r>
            <a:r>
              <a:rPr lang="pt-BR" altLang="zh-CN" sz="1800" b="0" dirty="0">
                <a:solidFill>
                  <a:srgbClr val="D4D4D4"/>
                </a:solidFill>
                <a:effectLst/>
                <a:latin typeface="Consolas" panose="020B0609020204030204" pitchFamily="49" charset="0"/>
              </a:rPr>
              <a:t>[</a:t>
            </a:r>
            <a:r>
              <a:rPr lang="pt-BR" altLang="zh-CN" sz="1800" b="0" dirty="0">
                <a:solidFill>
                  <a:srgbClr val="B5CEA8"/>
                </a:solidFill>
                <a:effectLst/>
                <a:latin typeface="Consolas" panose="020B0609020204030204" pitchFamily="49" charset="0"/>
              </a:rPr>
              <a:t>0</a:t>
            </a:r>
            <a:r>
              <a:rPr lang="pt-BR" altLang="zh-CN" sz="1800" b="0" dirty="0">
                <a:solidFill>
                  <a:srgbClr val="D4D4D4"/>
                </a:solidFill>
                <a:effectLst/>
                <a:latin typeface="Consolas" panose="020B0609020204030204" pitchFamily="49" charset="0"/>
              </a:rPr>
              <a:t>], </a:t>
            </a:r>
            <a:r>
              <a:rPr lang="pt-BR" altLang="zh-CN" sz="1800" b="0" dirty="0">
                <a:solidFill>
                  <a:srgbClr val="9CDCFE"/>
                </a:solidFill>
                <a:effectLst/>
                <a:latin typeface="Consolas" panose="020B0609020204030204" pitchFamily="49" charset="0"/>
              </a:rPr>
              <a:t>b</a:t>
            </a:r>
            <a:r>
              <a:rPr lang="pt-BR" altLang="zh-CN" sz="1800" b="0" dirty="0">
                <a:solidFill>
                  <a:srgbClr val="D4D4D4"/>
                </a:solidFill>
                <a:effectLst/>
                <a:latin typeface="Consolas" panose="020B0609020204030204" pitchFamily="49" charset="0"/>
              </a:rPr>
              <a:t>[</a:t>
            </a:r>
            <a:r>
              <a:rPr lang="pt-BR" altLang="zh-CN" sz="1800" b="0" dirty="0">
                <a:solidFill>
                  <a:srgbClr val="B5CEA8"/>
                </a:solidFill>
                <a:effectLst/>
                <a:latin typeface="Consolas" panose="020B0609020204030204" pitchFamily="49" charset="0"/>
              </a:rPr>
              <a:t>0</a:t>
            </a:r>
            <a:r>
              <a:rPr lang="pt-BR" altLang="zh-CN" sz="1800" b="0" dirty="0">
                <a:solidFill>
                  <a:srgbClr val="D4D4D4"/>
                </a:solidFill>
                <a:effectLst/>
                <a:latin typeface="Consolas" panose="020B0609020204030204" pitchFamily="49" charset="0"/>
              </a:rPr>
              <a:t>] + N * N, -</a:t>
            </a:r>
            <a:r>
              <a:rPr lang="pt-BR" altLang="zh-CN" sz="1800" b="0" dirty="0">
                <a:solidFill>
                  <a:srgbClr val="B5CEA8"/>
                </a:solidFill>
                <a:effectLst/>
                <a:latin typeface="Consolas" panose="020B0609020204030204" pitchFamily="49" charset="0"/>
              </a:rPr>
              <a:t>1</a:t>
            </a:r>
            <a:r>
              <a:rPr lang="pt-BR" altLang="zh-CN" sz="1800" b="0" dirty="0">
                <a:solidFill>
                  <a:srgbClr val="D4D4D4"/>
                </a:solidFill>
                <a:effectLst/>
                <a:latin typeface="Consolas" panose="020B0609020204030204" pitchFamily="49" charset="0"/>
              </a:rPr>
              <a:t>);</a:t>
            </a:r>
          </a:p>
          <a:p>
            <a:r>
              <a:rPr lang="zh-CN" altLang="en-US" sz="1800" b="0" dirty="0">
                <a:solidFill>
                  <a:srgbClr val="D4D4D4"/>
                </a:solidFill>
                <a:effectLst/>
                <a:latin typeface="Consolas" panose="020B0609020204030204" pitchFamily="49" charset="0"/>
              </a:rPr>
              <a:t>    </a:t>
            </a:r>
            <a:r>
              <a:rPr lang="en-US" altLang="zh-CN" sz="1800" b="0" dirty="0">
                <a:solidFill>
                  <a:srgbClr val="D4D4D4"/>
                </a:solidFill>
                <a:effectLst/>
                <a:latin typeface="Consolas" panose="020B0609020204030204" pitchFamily="49" charset="0"/>
              </a:rPr>
              <a:t>//</a:t>
            </a:r>
            <a:r>
              <a:rPr lang="zh-CN" altLang="en-US" sz="1800" b="0" dirty="0">
                <a:solidFill>
                  <a:srgbClr val="D4D4D4"/>
                </a:solidFill>
                <a:effectLst/>
                <a:latin typeface="Consolas" panose="020B0609020204030204" pitchFamily="49" charset="0"/>
              </a:rPr>
              <a:t>注意与</a:t>
            </a:r>
            <a:r>
              <a:rPr lang="en-US" altLang="zh-CN" sz="1800" b="0" dirty="0" err="1">
                <a:solidFill>
                  <a:srgbClr val="DCDCAA"/>
                </a:solidFill>
                <a:effectLst/>
                <a:latin typeface="Consolas" panose="020B0609020204030204" pitchFamily="49" charset="0"/>
              </a:rPr>
              <a:t>memset</a:t>
            </a:r>
            <a:r>
              <a:rPr lang="en-US" altLang="zh-CN" sz="1800" b="0" dirty="0">
                <a:solidFill>
                  <a:srgbClr val="D4D4D4"/>
                </a:solidFill>
                <a:effectLst/>
                <a:latin typeface="Consolas" panose="020B0609020204030204" pitchFamily="49" charset="0"/>
              </a:rPr>
              <a:t>()</a:t>
            </a:r>
            <a:r>
              <a:rPr lang="zh-CN" altLang="en-US" sz="1800" b="0" dirty="0">
                <a:solidFill>
                  <a:srgbClr val="D4D4D4"/>
                </a:solidFill>
                <a:effectLst/>
                <a:latin typeface="Consolas" panose="020B0609020204030204" pitchFamily="49" charset="0"/>
              </a:rPr>
              <a:t>比较</a:t>
            </a:r>
            <a:r>
              <a:rPr lang="en-US" altLang="zh-CN" sz="1800" b="0" dirty="0">
                <a:solidFill>
                  <a:srgbClr val="D4D4D4"/>
                </a:solidFill>
                <a:effectLst/>
                <a:latin typeface="Consolas" panose="020B0609020204030204" pitchFamily="49" charset="0"/>
              </a:rPr>
              <a:t>, </a:t>
            </a:r>
            <a:r>
              <a:rPr lang="zh-CN" altLang="en-US" sz="1800" b="0" dirty="0">
                <a:solidFill>
                  <a:srgbClr val="D4D4D4"/>
                </a:solidFill>
                <a:effectLst/>
                <a:latin typeface="Consolas" panose="020B0609020204030204" pitchFamily="49" charset="0"/>
              </a:rPr>
              <a:t>首先</a:t>
            </a:r>
            <a:r>
              <a:rPr lang="en-US" altLang="zh-CN" sz="1800" b="0" dirty="0" err="1">
                <a:solidFill>
                  <a:srgbClr val="D4D4D4"/>
                </a:solidFill>
                <a:effectLst/>
                <a:latin typeface="Consolas" panose="020B0609020204030204" pitchFamily="49" charset="0"/>
              </a:rPr>
              <a:t>memset</a:t>
            </a:r>
            <a:r>
              <a:rPr lang="zh-CN" altLang="en-US" sz="1800" b="0" dirty="0">
                <a:solidFill>
                  <a:srgbClr val="D4D4D4"/>
                </a:solidFill>
                <a:effectLst/>
                <a:latin typeface="Consolas" panose="020B0609020204030204" pitchFamily="49" charset="0"/>
              </a:rPr>
              <a:t>头文件为</a:t>
            </a:r>
            <a:r>
              <a:rPr lang="en-US" altLang="zh-CN" sz="1800" dirty="0">
                <a:solidFill>
                  <a:srgbClr val="D4D4D4"/>
                </a:solidFill>
                <a:latin typeface="Consolas" panose="020B0609020204030204" pitchFamily="49" charset="0"/>
              </a:rPr>
              <a:t>#include &lt;</a:t>
            </a:r>
            <a:r>
              <a:rPr lang="en-US" altLang="zh-CN" sz="1800" dirty="0" err="1">
                <a:solidFill>
                  <a:srgbClr val="D4D4D4"/>
                </a:solidFill>
                <a:latin typeface="Consolas" panose="020B0609020204030204" pitchFamily="49" charset="0"/>
              </a:rPr>
              <a:t>cstring</a:t>
            </a:r>
            <a:r>
              <a:rPr lang="en-US" altLang="zh-CN" sz="1800" dirty="0">
                <a:solidFill>
                  <a:srgbClr val="D4D4D4"/>
                </a:solidFill>
                <a:latin typeface="Consolas" panose="020B0609020204030204" pitchFamily="49" charset="0"/>
              </a:rPr>
              <a:t>&gt;, </a:t>
            </a:r>
            <a:r>
              <a:rPr lang="zh-CN" altLang="en-US" sz="1800" dirty="0">
                <a:solidFill>
                  <a:srgbClr val="D4D4D4"/>
                </a:solidFill>
                <a:latin typeface="Consolas" panose="020B0609020204030204" pitchFamily="49" charset="0"/>
              </a:rPr>
              <a:t>且只能初始为</a:t>
            </a:r>
            <a:r>
              <a:rPr lang="en-US" altLang="zh-CN" sz="1800" dirty="0">
                <a:solidFill>
                  <a:srgbClr val="D4D4D4"/>
                </a:solidFill>
                <a:latin typeface="Consolas" panose="020B0609020204030204" pitchFamily="49" charset="0"/>
              </a:rPr>
              <a:t>0</a:t>
            </a:r>
            <a:r>
              <a:rPr lang="zh-CN" altLang="en-US" sz="1800" dirty="0">
                <a:solidFill>
                  <a:srgbClr val="D4D4D4"/>
                </a:solidFill>
                <a:latin typeface="Consolas" panose="020B0609020204030204" pitchFamily="49" charset="0"/>
              </a:rPr>
              <a:t>和</a:t>
            </a:r>
            <a:r>
              <a:rPr lang="en-US" altLang="zh-CN" sz="1800" dirty="0">
                <a:solidFill>
                  <a:srgbClr val="D4D4D4"/>
                </a:solidFill>
                <a:latin typeface="Consolas" panose="020B0609020204030204" pitchFamily="49" charset="0"/>
              </a:rPr>
              <a:t>-1.</a:t>
            </a:r>
            <a:endParaRPr lang="pt-BR" altLang="zh-CN" sz="1800" b="0" dirty="0">
              <a:solidFill>
                <a:srgbClr val="D4D4D4"/>
              </a:solidFill>
              <a:effectLst/>
              <a:latin typeface="Consolas" panose="020B0609020204030204" pitchFamily="49" charset="0"/>
            </a:endParaRPr>
          </a:p>
          <a:p>
            <a:r>
              <a:rPr lang="pt-BR" altLang="zh-CN" sz="1800" b="0" dirty="0">
                <a:solidFill>
                  <a:srgbClr val="D4D4D4"/>
                </a:solidFill>
                <a:effectLst/>
                <a:latin typeface="Consolas" panose="020B0609020204030204" pitchFamily="49" charset="0"/>
              </a:rPr>
              <a:t>    </a:t>
            </a:r>
            <a:r>
              <a:rPr lang="pt-BR" altLang="zh-CN" sz="1800" b="0" dirty="0">
                <a:solidFill>
                  <a:srgbClr val="9CDCFE"/>
                </a:solidFill>
                <a:effectLst/>
                <a:latin typeface="Consolas" panose="020B0609020204030204" pitchFamily="49" charset="0"/>
              </a:rPr>
              <a:t>memset</a:t>
            </a:r>
            <a:r>
              <a:rPr lang="pt-BR" altLang="zh-CN" sz="1800" b="0" dirty="0">
                <a:solidFill>
                  <a:srgbClr val="D4D4D4"/>
                </a:solidFill>
                <a:effectLst/>
                <a:latin typeface="Consolas" panose="020B0609020204030204" pitchFamily="49" charset="0"/>
              </a:rPr>
              <a:t>(</a:t>
            </a:r>
            <a:r>
              <a:rPr lang="pt-BR" altLang="zh-CN" sz="1800" b="0" dirty="0">
                <a:solidFill>
                  <a:srgbClr val="9CDCFE"/>
                </a:solidFill>
                <a:effectLst/>
                <a:latin typeface="Consolas" panose="020B0609020204030204" pitchFamily="49" charset="0"/>
              </a:rPr>
              <a:t>a</a:t>
            </a:r>
            <a:r>
              <a:rPr lang="pt-BR" altLang="zh-CN" sz="1800" b="0" dirty="0">
                <a:solidFill>
                  <a:srgbClr val="D4D4D4"/>
                </a:solidFill>
                <a:effectLst/>
                <a:latin typeface="Consolas" panose="020B0609020204030204" pitchFamily="49" charset="0"/>
              </a:rPr>
              <a:t>, </a:t>
            </a:r>
            <a:r>
              <a:rPr lang="pt-BR" altLang="zh-CN" sz="1800" b="0" dirty="0">
                <a:solidFill>
                  <a:srgbClr val="B5CEA8"/>
                </a:solidFill>
                <a:effectLst/>
                <a:latin typeface="Consolas" panose="020B0609020204030204" pitchFamily="49" charset="0"/>
              </a:rPr>
              <a:t>0</a:t>
            </a:r>
            <a:r>
              <a:rPr lang="pt-BR" altLang="zh-CN" sz="1800" b="0" dirty="0">
                <a:solidFill>
                  <a:srgbClr val="D4D4D4"/>
                </a:solidFill>
                <a:effectLst/>
                <a:latin typeface="Consolas" panose="020B0609020204030204" pitchFamily="49" charset="0"/>
              </a:rPr>
              <a:t>, </a:t>
            </a:r>
            <a:r>
              <a:rPr lang="pt-BR" altLang="zh-CN" sz="1800" b="0" dirty="0">
                <a:solidFill>
                  <a:srgbClr val="569CD6"/>
                </a:solidFill>
                <a:effectLst/>
                <a:latin typeface="Consolas" panose="020B0609020204030204" pitchFamily="49" charset="0"/>
              </a:rPr>
              <a:t>sizeof</a:t>
            </a:r>
            <a:r>
              <a:rPr lang="pt-BR" altLang="zh-CN" sz="1800" b="0" dirty="0">
                <a:solidFill>
                  <a:srgbClr val="D4D4D4"/>
                </a:solidFill>
                <a:effectLst/>
                <a:latin typeface="Consolas" panose="020B0609020204030204" pitchFamily="49" charset="0"/>
              </a:rPr>
              <a:t>(</a:t>
            </a:r>
            <a:r>
              <a:rPr lang="pt-BR" altLang="zh-CN" sz="1800" b="0" dirty="0">
                <a:solidFill>
                  <a:srgbClr val="9CDCFE"/>
                </a:solidFill>
                <a:effectLst/>
                <a:latin typeface="Consolas" panose="020B0609020204030204" pitchFamily="49" charset="0"/>
              </a:rPr>
              <a:t>a</a:t>
            </a:r>
            <a:r>
              <a:rPr lang="pt-BR" altLang="zh-CN" sz="1800" b="0" dirty="0">
                <a:solidFill>
                  <a:srgbClr val="D4D4D4"/>
                </a:solidFill>
                <a:effectLst/>
                <a:latin typeface="Consolas" panose="020B0609020204030204" pitchFamily="49" charset="0"/>
              </a:rPr>
              <a:t>));</a:t>
            </a:r>
          </a:p>
          <a:p>
            <a:endParaRPr lang="en-US" altLang="zh-CN" sz="1800" b="0" dirty="0">
              <a:solidFill>
                <a:srgbClr val="D4D4D4"/>
              </a:solidFill>
              <a:effectLst/>
              <a:latin typeface="Consolas" panose="020B0609020204030204" pitchFamily="49" charset="0"/>
            </a:endParaRPr>
          </a:p>
          <a:p>
            <a:endParaRPr lang="en-US" altLang="zh-CN" sz="1800" b="0" dirty="0">
              <a:solidFill>
                <a:srgbClr val="D4D4D4"/>
              </a:solidFill>
              <a:effectLst/>
              <a:latin typeface="Consolas" panose="020B0609020204030204" pitchFamily="49" charset="0"/>
            </a:endParaRPr>
          </a:p>
          <a:p>
            <a:endParaRPr lang="zh-CN" altLang="en-US" sz="1800" dirty="0"/>
          </a:p>
        </p:txBody>
      </p:sp>
      <p:sp>
        <p:nvSpPr>
          <p:cNvPr id="3" name="标题 2">
            <a:extLst>
              <a:ext uri="{FF2B5EF4-FFF2-40B4-BE49-F238E27FC236}">
                <a16:creationId xmlns:a16="http://schemas.microsoft.com/office/drawing/2014/main" id="{32348DEE-7A1F-4819-B2E7-D0EB53E1091F}"/>
              </a:ext>
            </a:extLst>
          </p:cNvPr>
          <p:cNvSpPr>
            <a:spLocks noGrp="1"/>
          </p:cNvSpPr>
          <p:nvPr>
            <p:ph type="title"/>
          </p:nvPr>
        </p:nvSpPr>
        <p:spPr>
          <a:xfrm>
            <a:off x="588263" y="3150414"/>
            <a:ext cx="3519911" cy="553998"/>
          </a:xfrm>
        </p:spPr>
        <p:txBody>
          <a:bodyPr/>
          <a:lstStyle/>
          <a:p>
            <a:pPr algn="ctr"/>
            <a:r>
              <a:rPr lang="zh-CN" altLang="en-US" dirty="0">
                <a:latin typeface="+mj-ea"/>
                <a:ea typeface="+mj-ea"/>
              </a:rPr>
              <a:t>其他</a:t>
            </a:r>
          </a:p>
        </p:txBody>
      </p:sp>
    </p:spTree>
    <p:extLst>
      <p:ext uri="{BB962C8B-B14F-4D97-AF65-F5344CB8AC3E}">
        <p14:creationId xmlns:p14="http://schemas.microsoft.com/office/powerpoint/2010/main" val="12179374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36D5BF7-1F6E-47A7-A97C-C8B644E6F708}"/>
              </a:ext>
            </a:extLst>
          </p:cNvPr>
          <p:cNvSpPr>
            <a:spLocks noGrp="1"/>
          </p:cNvSpPr>
          <p:nvPr>
            <p:ph type="title"/>
          </p:nvPr>
        </p:nvSpPr>
        <p:spPr>
          <a:xfrm>
            <a:off x="480112" y="521251"/>
            <a:ext cx="9144000" cy="498598"/>
          </a:xfrm>
        </p:spPr>
        <p:txBody>
          <a:bodyPr/>
          <a:lstStyle/>
          <a:p>
            <a:r>
              <a:rPr lang="zh-CN" altLang="en-US" dirty="0"/>
              <a:t>一些细节</a:t>
            </a:r>
          </a:p>
        </p:txBody>
      </p:sp>
    </p:spTree>
    <p:extLst>
      <p:ext uri="{BB962C8B-B14F-4D97-AF65-F5344CB8AC3E}">
        <p14:creationId xmlns:p14="http://schemas.microsoft.com/office/powerpoint/2010/main" val="53321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8D150F4-96B6-405E-B3E6-F8ACD182BBCB}"/>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文件重定向</a:t>
            </a:r>
          </a:p>
        </p:txBody>
      </p:sp>
      <p:sp>
        <p:nvSpPr>
          <p:cNvPr id="4" name="矩形 3">
            <a:extLst>
              <a:ext uri="{FF2B5EF4-FFF2-40B4-BE49-F238E27FC236}">
                <a16:creationId xmlns:a16="http://schemas.microsoft.com/office/drawing/2014/main" id="{CC82599F-E90E-4CC3-AA2F-2A02FC61979E}"/>
              </a:ext>
            </a:extLst>
          </p:cNvPr>
          <p:cNvSpPr/>
          <p:nvPr/>
        </p:nvSpPr>
        <p:spPr>
          <a:xfrm>
            <a:off x="5108714" y="1869589"/>
            <a:ext cx="6096000" cy="3785652"/>
          </a:xfrm>
          <a:prstGeom prst="rect">
            <a:avLst/>
          </a:prstGeom>
        </p:spPr>
        <p:txBody>
          <a:bodyPr>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2400" b="0" i="1"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#include</a:t>
            </a:r>
            <a:r>
              <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&lt;</a:t>
            </a:r>
            <a:r>
              <a:rPr kumimoji="0" lang="en-US" altLang="zh-CN" sz="2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cstdio</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&gt;</a:t>
            </a:r>
            <a:endPar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freopen</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read.in</a:t>
            </a:r>
            <a:r>
              <a:rPr kumimoji="0" lang="en-US" altLang="zh-CN" sz="2400"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C3E88D"/>
                </a:solidFill>
                <a:effectLst/>
                <a:uLnTx/>
                <a:uFillTx/>
                <a:latin typeface="Consolas" panose="020B0609020204030204" pitchFamily="49" charset="0"/>
                <a:ea typeface="楷体"/>
                <a:cs typeface="+mn-cs"/>
              </a:rPr>
              <a:t>r</a:t>
            </a:r>
            <a:r>
              <a:rPr kumimoji="0" lang="en-US" altLang="zh-CN" sz="2400" b="0" i="0" u="none" strike="noStrike" kern="1200" cap="none" spc="0" normalizeH="0" baseline="0" noProof="0" dirty="0" err="1">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stdin</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endPar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A6ACCD"/>
                </a:solidFill>
                <a:effectLst/>
                <a:uLnTx/>
                <a:uFillTx/>
                <a:latin typeface="Consolas" panose="020B0609020204030204" pitchFamily="49" charset="0"/>
                <a:ea typeface="楷体"/>
                <a:cs typeface="+mn-cs"/>
              </a:rPr>
              <a:t>    </a:t>
            </a:r>
            <a:r>
              <a:rPr kumimoji="0" lang="en-US" altLang="zh-CN" sz="2400" b="0" i="0" u="none" strike="noStrike" kern="1200" cap="none" spc="0" normalizeH="0" baseline="0" noProof="0" dirty="0" err="1">
                <a:ln>
                  <a:noFill/>
                </a:ln>
                <a:solidFill>
                  <a:srgbClr val="82AAFF"/>
                </a:solidFill>
                <a:effectLst/>
                <a:uLnTx/>
                <a:uFillTx/>
                <a:latin typeface="Consolas" panose="020B0609020204030204" pitchFamily="49" charset="0"/>
                <a:ea typeface="楷体"/>
                <a:cs typeface="+mn-cs"/>
              </a:rPr>
              <a:t>freopen</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write.out</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a:ln>
                  <a:noFill/>
                </a:ln>
                <a:solidFill>
                  <a:srgbClr val="C3E88D"/>
                </a:solidFill>
                <a:effectLst/>
                <a:uLnTx/>
                <a:uFillTx/>
                <a:latin typeface="Consolas" panose="020B0609020204030204" pitchFamily="49" charset="0"/>
                <a:ea typeface="楷体"/>
                <a:cs typeface="+mn-cs"/>
              </a:rPr>
              <a:t>w</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r>
              <a:rPr kumimoji="0" lang="en-US" altLang="zh-CN" sz="2400" b="0" i="0" u="none" strike="noStrike" kern="1200" cap="none" spc="0" normalizeH="0" baseline="0" noProof="0" dirty="0" err="1">
                <a:ln>
                  <a:noFill/>
                </a:ln>
                <a:solidFill>
                  <a:srgbClr val="A6ACCD"/>
                </a:solidFill>
                <a:effectLst/>
                <a:uLnTx/>
                <a:uFillTx/>
                <a:latin typeface="Consolas" panose="020B0609020204030204" pitchFamily="49" charset="0"/>
                <a:ea typeface="楷体"/>
                <a:cs typeface="+mn-cs"/>
              </a:rPr>
              <a:t>stdout</a:t>
            </a:r>
            <a:r>
              <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89DDFF"/>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文件重定向可以把标准输入输出重定向到文件里面（对</a:t>
            </a:r>
            <a:r>
              <a:rPr kumimoji="0"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0"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的流也适用），上面第一行为输入，第二行为输出</a:t>
            </a:r>
            <a:endParaRPr kumimoji="0"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文件重定向可方便调试程序，特别是对于机房的</a:t>
            </a:r>
            <a:r>
              <a:rPr kumimoji="0"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win7</a:t>
            </a:r>
            <a:r>
              <a:rPr kumimoji="0" lang="zh-CN" altLang="en-US"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计算机每次需要多个步骤去粘贴代码。</a:t>
            </a:r>
            <a:endParaRPr kumimoji="0" lang="en-US" altLang="zh-CN" sz="24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943896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21271DA-41BB-47B9-92A5-FE1E729E22C9}"/>
              </a:ext>
            </a:extLst>
          </p:cNvPr>
          <p:cNvSpPr txBox="1"/>
          <p:nvPr/>
        </p:nvSpPr>
        <p:spPr>
          <a:xfrm>
            <a:off x="359464" y="87364"/>
            <a:ext cx="11473072" cy="6494085"/>
          </a:xfrm>
          <a:prstGeom prst="rect">
            <a:avLst/>
          </a:prstGeom>
          <a:noFill/>
        </p:spPr>
        <p:txBody>
          <a:bodyPr wrap="square">
            <a:spAutoFit/>
          </a:bodyPr>
          <a:lstStyle/>
          <a:p>
            <a:r>
              <a:rPr lang="en-US" altLang="zh-CN" sz="1600" b="0" dirty="0">
                <a:solidFill>
                  <a:srgbClr val="C586C0"/>
                </a:solidFill>
                <a:effectLst/>
                <a:latin typeface="Consolas" panose="020B0609020204030204" pitchFamily="49" charset="0"/>
              </a:rPr>
              <a:t>#include</a:t>
            </a:r>
            <a:r>
              <a:rPr lang="en-US" altLang="zh-CN" sz="1600" b="0" dirty="0">
                <a:solidFill>
                  <a:srgbClr val="CE9178"/>
                </a:solidFill>
                <a:effectLst/>
                <a:latin typeface="Consolas" panose="020B0609020204030204" pitchFamily="49" charset="0"/>
              </a:rPr>
              <a:t>&lt;iostream&gt;</a:t>
            </a:r>
          </a:p>
          <a:p>
            <a:r>
              <a:rPr lang="en-US" altLang="zh-CN" sz="1600" b="0" dirty="0">
                <a:solidFill>
                  <a:srgbClr val="C586C0"/>
                </a:solidFill>
                <a:effectLst/>
                <a:latin typeface="Consolas" panose="020B0609020204030204" pitchFamily="49" charset="0"/>
              </a:rPr>
              <a:t>#include</a:t>
            </a:r>
            <a:r>
              <a:rPr lang="en-US" altLang="zh-CN" sz="1600" b="0" dirty="0">
                <a:solidFill>
                  <a:srgbClr val="CE9178"/>
                </a:solidFill>
                <a:effectLst/>
                <a:latin typeface="Consolas" panose="020B0609020204030204" pitchFamily="49" charset="0"/>
              </a:rPr>
              <a:t>&lt;string&gt;</a:t>
            </a:r>
            <a:r>
              <a:rPr lang="en-US" altLang="zh-CN" sz="1600" b="0" dirty="0">
                <a:solidFill>
                  <a:srgbClr val="569CD6"/>
                </a:solidFill>
                <a:effectLst/>
                <a:latin typeface="Consolas" panose="020B0609020204030204" pitchFamily="49" charset="0"/>
              </a:rPr>
              <a:t>    </a:t>
            </a:r>
            <a:r>
              <a:rPr lang="en-US" altLang="zh-CN" sz="1600" b="0" dirty="0">
                <a:solidFill>
                  <a:srgbClr val="6A9955"/>
                </a:solidFill>
                <a:effectLst/>
                <a:latin typeface="Consolas" panose="020B0609020204030204" pitchFamily="49" charset="0"/>
              </a:rPr>
              <a:t>//</a:t>
            </a:r>
            <a:r>
              <a:rPr lang="zh-CN" altLang="en-US" sz="1600" b="0" dirty="0">
                <a:solidFill>
                  <a:srgbClr val="6A9955"/>
                </a:solidFill>
                <a:effectLst/>
                <a:latin typeface="Consolas" panose="020B0609020204030204" pitchFamily="49" charset="0"/>
              </a:rPr>
              <a:t>标准库函数</a:t>
            </a:r>
            <a:r>
              <a:rPr lang="en-US" altLang="zh-CN" sz="1600" b="0" dirty="0">
                <a:solidFill>
                  <a:srgbClr val="6A9955"/>
                </a:solidFill>
                <a:effectLst/>
                <a:latin typeface="Consolas" panose="020B0609020204030204" pitchFamily="49" charset="0"/>
              </a:rPr>
              <a:t>&lt;string&gt;</a:t>
            </a:r>
            <a:endParaRPr lang="en-US" altLang="zh-CN" sz="1600" b="0" dirty="0">
              <a:solidFill>
                <a:srgbClr val="D4D4D4"/>
              </a:solidFill>
              <a:effectLst/>
              <a:latin typeface="Consolas" panose="020B0609020204030204" pitchFamily="49" charset="0"/>
            </a:endParaRPr>
          </a:p>
          <a:p>
            <a:r>
              <a:rPr lang="en-US" altLang="zh-CN" sz="1600" b="0" dirty="0">
                <a:solidFill>
                  <a:srgbClr val="C586C0"/>
                </a:solidFill>
                <a:effectLst/>
                <a:latin typeface="Consolas" panose="020B0609020204030204" pitchFamily="49" charset="0"/>
              </a:rPr>
              <a:t>#include</a:t>
            </a:r>
            <a:r>
              <a:rPr lang="en-US" altLang="zh-CN" sz="1600" b="0" dirty="0">
                <a:solidFill>
                  <a:srgbClr val="CE9178"/>
                </a:solidFill>
                <a:effectLst/>
                <a:latin typeface="Consolas" panose="020B0609020204030204" pitchFamily="49" charset="0"/>
              </a:rPr>
              <a:t>&lt;cstring&gt;</a:t>
            </a:r>
            <a:r>
              <a:rPr lang="en-US" altLang="zh-CN" sz="1600" b="0" dirty="0">
                <a:solidFill>
                  <a:srgbClr val="569CD6"/>
                </a:solidFill>
                <a:effectLst/>
                <a:latin typeface="Consolas" panose="020B0609020204030204" pitchFamily="49" charset="0"/>
              </a:rPr>
              <a:t>   </a:t>
            </a:r>
            <a:r>
              <a:rPr lang="en-US" altLang="zh-CN" sz="1600" b="0" dirty="0">
                <a:solidFill>
                  <a:srgbClr val="6A9955"/>
                </a:solidFill>
                <a:effectLst/>
                <a:latin typeface="Consolas" panose="020B0609020204030204" pitchFamily="49" charset="0"/>
              </a:rPr>
              <a:t>//C</a:t>
            </a:r>
            <a:r>
              <a:rPr lang="zh-CN" altLang="en-US" sz="1600" b="0" dirty="0">
                <a:solidFill>
                  <a:srgbClr val="6A9955"/>
                </a:solidFill>
                <a:effectLst/>
                <a:latin typeface="Consolas" panose="020B0609020204030204" pitchFamily="49" charset="0"/>
              </a:rPr>
              <a:t>语言中的 </a:t>
            </a:r>
            <a:r>
              <a:rPr lang="en-US" altLang="zh-CN" sz="1600" b="0" dirty="0">
                <a:solidFill>
                  <a:srgbClr val="6A9955"/>
                </a:solidFill>
                <a:effectLst/>
                <a:latin typeface="Consolas" panose="020B0609020204030204" pitchFamily="49" charset="0"/>
              </a:rPr>
              <a:t>&lt;</a:t>
            </a:r>
            <a:r>
              <a:rPr lang="en-US" altLang="zh-CN" sz="1600" b="0" dirty="0" err="1">
                <a:solidFill>
                  <a:srgbClr val="6A9955"/>
                </a:solidFill>
                <a:effectLst/>
                <a:latin typeface="Consolas" panose="020B0609020204030204" pitchFamily="49" charset="0"/>
              </a:rPr>
              <a:t>string.h</a:t>
            </a:r>
            <a:r>
              <a:rPr lang="en-US" altLang="zh-CN" sz="1600" b="0" dirty="0">
                <a:solidFill>
                  <a:srgbClr val="6A9955"/>
                </a:solidFill>
                <a:effectLst/>
                <a:latin typeface="Consolas" panose="020B0609020204030204" pitchFamily="49" charset="0"/>
              </a:rPr>
              <a:t>&gt;</a:t>
            </a:r>
            <a:endParaRPr lang="en-US" altLang="zh-CN" sz="1600" b="0" dirty="0">
              <a:solidFill>
                <a:srgbClr val="D4D4D4"/>
              </a:solidFill>
              <a:effectLst/>
              <a:latin typeface="Consolas" panose="020B0609020204030204" pitchFamily="49" charset="0"/>
            </a:endParaRPr>
          </a:p>
          <a:p>
            <a:r>
              <a:rPr lang="en-US" altLang="zh-CN" sz="1600" b="0" dirty="0">
                <a:solidFill>
                  <a:srgbClr val="C586C0"/>
                </a:solidFill>
                <a:effectLst/>
                <a:latin typeface="Consolas" panose="020B0609020204030204" pitchFamily="49" charset="0"/>
              </a:rPr>
              <a:t>using</a:t>
            </a:r>
            <a:r>
              <a:rPr lang="en-US" altLang="zh-CN"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namespace</a:t>
            </a:r>
            <a:r>
              <a:rPr lang="en-US" altLang="zh-CN" sz="1600" b="0" dirty="0">
                <a:solidFill>
                  <a:srgbClr val="D4D4D4"/>
                </a:solidFill>
                <a:effectLst/>
                <a:latin typeface="Consolas" panose="020B0609020204030204" pitchFamily="49" charset="0"/>
              </a:rPr>
              <a:t> </a:t>
            </a:r>
            <a:r>
              <a:rPr lang="en-US" altLang="zh-CN" sz="1600" b="0" dirty="0">
                <a:solidFill>
                  <a:srgbClr val="4EC9B0"/>
                </a:solidFill>
                <a:effectLst/>
                <a:latin typeface="Consolas" panose="020B0609020204030204" pitchFamily="49" charset="0"/>
              </a:rPr>
              <a:t>std</a:t>
            </a:r>
            <a:r>
              <a:rPr lang="en-US" altLang="zh-CN" sz="1600" b="0" dirty="0">
                <a:solidFill>
                  <a:srgbClr val="D4D4D4"/>
                </a:solidFill>
                <a:effectLst/>
                <a:latin typeface="Consolas" panose="020B0609020204030204" pitchFamily="49" charset="0"/>
              </a:rPr>
              <a:t>;</a:t>
            </a:r>
          </a:p>
          <a:p>
            <a:r>
              <a:rPr lang="en-US" altLang="zh-CN" sz="1600" b="0" dirty="0">
                <a:solidFill>
                  <a:srgbClr val="569CD6"/>
                </a:solidFill>
                <a:effectLst/>
                <a:latin typeface="Consolas" panose="020B0609020204030204" pitchFamily="49" charset="0"/>
              </a:rPr>
              <a:t>int</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main</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a:t>
            </a:r>
          </a:p>
          <a:p>
            <a:r>
              <a:rPr lang="en-US" altLang="zh-CN" sz="1600" b="0" dirty="0">
                <a:solidFill>
                  <a:srgbClr val="6A9955"/>
                </a:solidFill>
                <a:effectLst/>
                <a:latin typeface="Consolas" panose="020B0609020204030204" pitchFamily="49" charset="0"/>
              </a:rPr>
              <a:t>    //string</a:t>
            </a:r>
            <a:r>
              <a:rPr lang="zh-CN" altLang="en-US" sz="1600" b="0" dirty="0">
                <a:solidFill>
                  <a:srgbClr val="6A9955"/>
                </a:solidFill>
                <a:effectLst/>
                <a:latin typeface="Consolas" panose="020B0609020204030204" pitchFamily="49" charset="0"/>
              </a:rPr>
              <a:t>初始化</a:t>
            </a:r>
            <a:endParaRPr lang="zh-CN" altLang="en-US" sz="1600" b="0" dirty="0">
              <a:solidFill>
                <a:srgbClr val="D4D4D4"/>
              </a:solidFill>
              <a:effectLst/>
              <a:latin typeface="Consolas" panose="020B0609020204030204" pitchFamily="49" charset="0"/>
            </a:endParaRPr>
          </a:p>
          <a:p>
            <a:r>
              <a:rPr lang="zh-CN" altLang="en-US" sz="1600" b="0" dirty="0">
                <a:solidFill>
                  <a:srgbClr val="D4D4D4"/>
                </a:solidFill>
                <a:effectLst/>
                <a:latin typeface="Consolas" panose="020B0609020204030204" pitchFamily="49" charset="0"/>
              </a:rPr>
              <a:t>        </a:t>
            </a:r>
            <a:r>
              <a:rPr lang="en-US" altLang="zh-CN" sz="1600" b="0" dirty="0">
                <a:solidFill>
                  <a:srgbClr val="4EC9B0"/>
                </a:solidFill>
                <a:effectLst/>
                <a:latin typeface="Consolas" panose="020B0609020204030204" pitchFamily="49" charset="0"/>
              </a:rPr>
              <a:t>string</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s1</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默认初始化，空字符串</a:t>
            </a:r>
            <a:endParaRPr lang="zh-CN" altLang="en-US" sz="1600" b="0" dirty="0">
              <a:solidFill>
                <a:srgbClr val="D4D4D4"/>
              </a:solidFill>
              <a:effectLst/>
              <a:latin typeface="Consolas" panose="020B0609020204030204" pitchFamily="49" charset="0"/>
            </a:endParaRPr>
          </a:p>
          <a:p>
            <a:r>
              <a:rPr lang="zh-CN" altLang="en-US" sz="1600" b="0" dirty="0">
                <a:solidFill>
                  <a:srgbClr val="D4D4D4"/>
                </a:solidFill>
                <a:effectLst/>
                <a:latin typeface="Consolas" panose="020B0609020204030204" pitchFamily="49" charset="0"/>
              </a:rPr>
              <a:t>        </a:t>
            </a:r>
            <a:r>
              <a:rPr lang="en-US" altLang="zh-CN" sz="1600" b="0" dirty="0">
                <a:solidFill>
                  <a:srgbClr val="4EC9B0"/>
                </a:solidFill>
                <a:effectLst/>
                <a:latin typeface="Consolas" panose="020B0609020204030204" pitchFamily="49" charset="0"/>
              </a:rPr>
              <a:t>string</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s2</a:t>
            </a:r>
            <a:r>
              <a:rPr lang="en-US" altLang="zh-CN" sz="1600" b="0" dirty="0">
                <a:solidFill>
                  <a:srgbClr val="D4D4D4"/>
                </a:solidFill>
                <a:effectLst/>
                <a:latin typeface="Consolas" panose="020B0609020204030204" pitchFamily="49" charset="0"/>
              </a:rPr>
              <a:t> = </a:t>
            </a:r>
            <a:r>
              <a:rPr lang="en-US" altLang="zh-CN" sz="1600" b="0" dirty="0">
                <a:solidFill>
                  <a:srgbClr val="9CDCFE"/>
                </a:solidFill>
                <a:effectLst/>
                <a:latin typeface="Consolas" panose="020B0609020204030204" pitchFamily="49" charset="0"/>
              </a:rPr>
              <a:t>s1</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//s2</a:t>
            </a:r>
            <a:r>
              <a:rPr lang="zh-CN" altLang="en-US" sz="1600" b="0" dirty="0">
                <a:solidFill>
                  <a:srgbClr val="6A9955"/>
                </a:solidFill>
                <a:effectLst/>
                <a:latin typeface="Consolas" panose="020B0609020204030204" pitchFamily="49" charset="0"/>
              </a:rPr>
              <a:t>是</a:t>
            </a:r>
            <a:r>
              <a:rPr lang="en-US" altLang="zh-CN" sz="1600" b="0" dirty="0">
                <a:solidFill>
                  <a:srgbClr val="6A9955"/>
                </a:solidFill>
                <a:effectLst/>
                <a:latin typeface="Consolas" panose="020B0609020204030204" pitchFamily="49" charset="0"/>
              </a:rPr>
              <a:t>s1</a:t>
            </a:r>
            <a:r>
              <a:rPr lang="zh-CN" altLang="en-US" sz="1600" b="0" dirty="0">
                <a:solidFill>
                  <a:srgbClr val="6A9955"/>
                </a:solidFill>
                <a:effectLst/>
                <a:latin typeface="Consolas" panose="020B0609020204030204" pitchFamily="49" charset="0"/>
              </a:rPr>
              <a:t>的副本</a:t>
            </a:r>
            <a:endParaRPr lang="zh-CN" altLang="en-US" sz="1600" b="0" dirty="0">
              <a:solidFill>
                <a:srgbClr val="D4D4D4"/>
              </a:solidFill>
              <a:effectLst/>
              <a:latin typeface="Consolas" panose="020B0609020204030204" pitchFamily="49" charset="0"/>
            </a:endParaRPr>
          </a:p>
          <a:p>
            <a:r>
              <a:rPr lang="zh-CN" altLang="en-US" sz="1600" b="0" dirty="0">
                <a:solidFill>
                  <a:srgbClr val="D4D4D4"/>
                </a:solidFill>
                <a:effectLst/>
                <a:latin typeface="Consolas" panose="020B0609020204030204" pitchFamily="49" charset="0"/>
              </a:rPr>
              <a:t>        </a:t>
            </a:r>
            <a:r>
              <a:rPr lang="en-US" altLang="zh-CN" sz="1600" b="0" dirty="0">
                <a:solidFill>
                  <a:srgbClr val="4EC9B0"/>
                </a:solidFill>
                <a:effectLst/>
                <a:latin typeface="Consolas" panose="020B0609020204030204" pitchFamily="49" charset="0"/>
              </a:rPr>
              <a:t>string</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s3</a:t>
            </a:r>
            <a:r>
              <a:rPr lang="en-US" altLang="zh-CN" sz="1600" b="0" dirty="0">
                <a:solidFill>
                  <a:srgbClr val="D4D4D4"/>
                </a:solidFill>
                <a:effectLst/>
                <a:latin typeface="Consolas" panose="020B0609020204030204" pitchFamily="49" charset="0"/>
              </a:rPr>
              <a:t> = </a:t>
            </a:r>
            <a:r>
              <a:rPr lang="en-US" altLang="zh-CN" sz="1600" b="0" dirty="0">
                <a:solidFill>
                  <a:srgbClr val="CE9178"/>
                </a:solidFill>
                <a:effectLst/>
                <a:latin typeface="Consolas" panose="020B0609020204030204" pitchFamily="49" charset="0"/>
              </a:rPr>
              <a:t>"</a:t>
            </a:r>
            <a:r>
              <a:rPr lang="en-US" altLang="zh-CN" sz="1600" b="0" dirty="0" err="1">
                <a:solidFill>
                  <a:srgbClr val="CE9178"/>
                </a:solidFill>
                <a:effectLst/>
                <a:latin typeface="Consolas" panose="020B0609020204030204" pitchFamily="49" charset="0"/>
              </a:rPr>
              <a:t>abcd</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//s3</a:t>
            </a:r>
            <a:r>
              <a:rPr lang="zh-CN" altLang="en-US" sz="1600" b="0" dirty="0">
                <a:solidFill>
                  <a:srgbClr val="6A9955"/>
                </a:solidFill>
                <a:effectLst/>
                <a:latin typeface="Consolas" panose="020B0609020204030204" pitchFamily="49" charset="0"/>
              </a:rPr>
              <a:t>初始化的内容为</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abcd</a:t>
            </a:r>
            <a:r>
              <a:rPr lang="en-US" altLang="zh-CN" sz="1600" b="0" dirty="0">
                <a:solidFill>
                  <a:srgbClr val="6A9955"/>
                </a:solidFill>
                <a:effectLst/>
                <a:latin typeface="Consolas" panose="020B0609020204030204" pitchFamily="49" charset="0"/>
              </a:rPr>
              <a:t>"</a:t>
            </a:r>
            <a:endParaRPr lang="en-US" altLang="zh-CN"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a:solidFill>
                  <a:srgbClr val="4EC9B0"/>
                </a:solidFill>
                <a:effectLst/>
                <a:latin typeface="Consolas" panose="020B0609020204030204" pitchFamily="49" charset="0"/>
              </a:rPr>
              <a:t>string</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s4</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4</a:t>
            </a:r>
            <a:r>
              <a:rPr lang="en-US" altLang="zh-CN" sz="1600" b="0" dirty="0">
                <a:solidFill>
                  <a:srgbClr val="D4D4D4"/>
                </a:solidFill>
                <a:effectLst/>
                <a:latin typeface="Consolas" panose="020B0609020204030204" pitchFamily="49" charset="0"/>
              </a:rPr>
              <a:t>, </a:t>
            </a:r>
            <a:r>
              <a:rPr lang="en-US" altLang="zh-CN" sz="1600" b="0" dirty="0">
                <a:solidFill>
                  <a:srgbClr val="CE9178"/>
                </a:solidFill>
                <a:effectLst/>
                <a:latin typeface="Consolas" panose="020B0609020204030204" pitchFamily="49" charset="0"/>
              </a:rPr>
              <a:t>'c'</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//s4</a:t>
            </a:r>
            <a:r>
              <a:rPr lang="zh-CN" altLang="en-US" sz="1600" b="0" dirty="0">
                <a:solidFill>
                  <a:srgbClr val="6A9955"/>
                </a:solidFill>
                <a:effectLst/>
                <a:latin typeface="Consolas" panose="020B0609020204030204" pitchFamily="49" charset="0"/>
              </a:rPr>
              <a:t>初始化的内容为</a:t>
            </a:r>
            <a:r>
              <a:rPr lang="en-US" altLang="zh-CN" sz="1600" b="0" dirty="0">
                <a:solidFill>
                  <a:srgbClr val="6A9955"/>
                </a:solidFill>
                <a:effectLst/>
                <a:latin typeface="Consolas" panose="020B0609020204030204" pitchFamily="49" charset="0"/>
              </a:rPr>
              <a:t>"</a:t>
            </a:r>
            <a:r>
              <a:rPr lang="en-US" altLang="zh-CN" sz="1600" b="0" dirty="0" err="1">
                <a:solidFill>
                  <a:srgbClr val="6A9955"/>
                </a:solidFill>
                <a:effectLst/>
                <a:latin typeface="Consolas" panose="020B0609020204030204" pitchFamily="49" charset="0"/>
              </a:rPr>
              <a:t>cccc</a:t>
            </a:r>
            <a:r>
              <a:rPr lang="en-US" altLang="zh-CN" sz="1600" b="0" dirty="0">
                <a:solidFill>
                  <a:srgbClr val="6A9955"/>
                </a:solidFill>
                <a:effectLst/>
                <a:latin typeface="Consolas" panose="020B0609020204030204" pitchFamily="49" charset="0"/>
              </a:rPr>
              <a:t>"</a:t>
            </a:r>
            <a:endParaRPr lang="en-US" altLang="zh-CN" sz="1600" b="0" dirty="0">
              <a:solidFill>
                <a:srgbClr val="D4D4D4"/>
              </a:solidFill>
              <a:effectLst/>
              <a:latin typeface="Consolas" panose="020B0609020204030204" pitchFamily="49" charset="0"/>
            </a:endParaRPr>
          </a:p>
          <a:p>
            <a:br>
              <a:rPr lang="en-US" altLang="zh-CN" sz="1600" b="0" dirty="0">
                <a:solidFill>
                  <a:srgbClr val="D4D4D4"/>
                </a:solidFill>
                <a:effectLst/>
                <a:latin typeface="Consolas" panose="020B0609020204030204" pitchFamily="49" charset="0"/>
              </a:rPr>
            </a:br>
            <a:r>
              <a:rPr lang="en-US" altLang="zh-CN" sz="1600" b="0" dirty="0">
                <a:solidFill>
                  <a:srgbClr val="6A9955"/>
                </a:solidFill>
                <a:effectLst/>
                <a:latin typeface="Consolas" panose="020B0609020204030204" pitchFamily="49" charset="0"/>
              </a:rPr>
              <a:t>    //string</a:t>
            </a:r>
            <a:r>
              <a:rPr lang="zh-CN" altLang="en-US" sz="1600" b="0" dirty="0">
                <a:solidFill>
                  <a:srgbClr val="6A9955"/>
                </a:solidFill>
                <a:effectLst/>
                <a:latin typeface="Consolas" panose="020B0609020204030204" pitchFamily="49" charset="0"/>
              </a:rPr>
              <a:t>的读写</a:t>
            </a:r>
            <a:endParaRPr lang="zh-CN" altLang="en-US" sz="1600" b="0" dirty="0">
              <a:solidFill>
                <a:srgbClr val="D4D4D4"/>
              </a:solidFill>
              <a:effectLst/>
              <a:latin typeface="Consolas" panose="020B0609020204030204" pitchFamily="49" charset="0"/>
            </a:endParaRPr>
          </a:p>
          <a:p>
            <a:r>
              <a:rPr lang="en-US" altLang="zh-CN" sz="1600" b="0" dirty="0">
                <a:solidFill>
                  <a:srgbClr val="D4D4D4"/>
                </a:solidFill>
                <a:effectLst/>
                <a:latin typeface="Consolas" panose="020B0609020204030204" pitchFamily="49" charset="0"/>
              </a:rPr>
              <a:t>        </a:t>
            </a:r>
            <a:r>
              <a:rPr lang="en-US" altLang="zh-CN" sz="1600" b="0" dirty="0" err="1">
                <a:solidFill>
                  <a:srgbClr val="9CDCFE"/>
                </a:solidFill>
                <a:effectLst/>
                <a:latin typeface="Consolas" panose="020B0609020204030204" pitchFamily="49" charset="0"/>
              </a:rPr>
              <a:t>cin</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&gt;&gt;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s1</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&gt;&gt;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s2</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最基础的读入，遇到空格与回车停止</a:t>
            </a:r>
            <a:endParaRPr lang="zh-CN" altLang="en-US" sz="1600" b="0" dirty="0">
              <a:solidFill>
                <a:srgbClr val="D4D4D4"/>
              </a:solidFill>
              <a:effectLst/>
              <a:latin typeface="Consolas" panose="020B0609020204030204" pitchFamily="49" charset="0"/>
            </a:endParaRPr>
          </a:p>
          <a:p>
            <a:r>
              <a:rPr lang="zh-CN" altLang="en-US" sz="1600" b="0" dirty="0">
                <a:solidFill>
                  <a:srgbClr val="D4D4D4"/>
                </a:solidFill>
                <a:effectLst/>
                <a:latin typeface="Consolas" panose="020B0609020204030204" pitchFamily="49" charset="0"/>
              </a:rPr>
              <a:t>        </a:t>
            </a:r>
            <a:r>
              <a:rPr lang="en-US" altLang="zh-CN" sz="1600" b="0" dirty="0" err="1">
                <a:solidFill>
                  <a:srgbClr val="9CDCFE"/>
                </a:solidFill>
                <a:effectLst/>
                <a:latin typeface="Consolas" panose="020B0609020204030204" pitchFamily="49" charset="0"/>
              </a:rPr>
              <a:t>cout</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&lt;&lt;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s1</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&lt;&lt;</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s2</a:t>
            </a:r>
            <a:r>
              <a:rPr lang="en-US" altLang="zh-CN" sz="1600" b="0" dirty="0">
                <a:solidFill>
                  <a:srgbClr val="D4D4D4"/>
                </a:solidFill>
                <a:effectLst/>
                <a:latin typeface="Consolas" panose="020B0609020204030204" pitchFamily="49" charset="0"/>
              </a:rPr>
              <a:t> </a:t>
            </a:r>
            <a:r>
              <a:rPr lang="en-US" altLang="zh-CN" sz="1600" b="0" dirty="0">
                <a:solidFill>
                  <a:srgbClr val="DCDCAA"/>
                </a:solidFill>
                <a:effectLst/>
                <a:latin typeface="Consolas" panose="020B0609020204030204" pitchFamily="49" charset="0"/>
              </a:rPr>
              <a:t>&lt;&lt;</a:t>
            </a:r>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endl</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依次输出</a:t>
            </a:r>
            <a:endParaRPr lang="zh-CN" altLang="en-US" sz="1600" b="0" dirty="0">
              <a:solidFill>
                <a:srgbClr val="D4D4D4"/>
              </a:solidFill>
              <a:effectLst/>
              <a:latin typeface="Consolas" panose="020B0609020204030204" pitchFamily="49" charset="0"/>
            </a:endParaRPr>
          </a:p>
          <a:p>
            <a:r>
              <a:rPr lang="zh-CN" altLang="en-US"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getline</a:t>
            </a:r>
            <a:r>
              <a:rPr lang="en-US" altLang="zh-CN" sz="1600" b="0" dirty="0">
                <a:solidFill>
                  <a:srgbClr val="D4D4D4"/>
                </a:solidFill>
                <a:effectLst/>
                <a:latin typeface="Consolas" panose="020B0609020204030204" pitchFamily="49" charset="0"/>
              </a:rPr>
              <a:t>(</a:t>
            </a:r>
            <a:r>
              <a:rPr lang="en-US" altLang="zh-CN" sz="1600" b="0" dirty="0" err="1">
                <a:solidFill>
                  <a:srgbClr val="9CDCFE"/>
                </a:solidFill>
                <a:effectLst/>
                <a:latin typeface="Consolas" panose="020B0609020204030204" pitchFamily="49" charset="0"/>
              </a:rPr>
              <a:t>cin</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s1</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读入一整行，包括空格，遇到回车暂停</a:t>
            </a:r>
            <a:endParaRPr lang="zh-CN" altLang="en-US" sz="1600" b="0" dirty="0">
              <a:solidFill>
                <a:srgbClr val="D4D4D4"/>
              </a:solidFill>
              <a:effectLst/>
              <a:latin typeface="Consolas" panose="020B0609020204030204" pitchFamily="49" charset="0"/>
            </a:endParaRPr>
          </a:p>
          <a:p>
            <a:r>
              <a:rPr lang="zh-CN" altLang="en-US" sz="1600" b="0" dirty="0">
                <a:solidFill>
                  <a:srgbClr val="6A9955"/>
                </a:solidFill>
                <a:effectLst/>
                <a:latin typeface="Consolas" panose="020B0609020204030204" pitchFamily="49" charset="0"/>
              </a:rPr>
              <a:t>    </a:t>
            </a:r>
            <a:r>
              <a:rPr lang="en-US" altLang="zh-CN" sz="1600" b="0" dirty="0">
                <a:solidFill>
                  <a:srgbClr val="6A9955"/>
                </a:solidFill>
                <a:effectLst/>
                <a:latin typeface="Consolas" panose="020B0609020204030204" pitchFamily="49" charset="0"/>
              </a:rPr>
              <a:t>//char s[]</a:t>
            </a:r>
            <a:r>
              <a:rPr lang="zh-CN" altLang="en-US" sz="1600" b="0" dirty="0">
                <a:solidFill>
                  <a:srgbClr val="6A9955"/>
                </a:solidFill>
                <a:effectLst/>
                <a:latin typeface="Consolas" panose="020B0609020204030204" pitchFamily="49" charset="0"/>
              </a:rPr>
              <a:t>的读入</a:t>
            </a:r>
            <a:endParaRPr lang="zh-CN" altLang="en-US" sz="1600" b="0" dirty="0">
              <a:solidFill>
                <a:srgbClr val="D4D4D4"/>
              </a:solidFill>
              <a:effectLst/>
              <a:latin typeface="Consolas" panose="020B0609020204030204" pitchFamily="49" charset="0"/>
            </a:endParaRPr>
          </a:p>
          <a:p>
            <a:r>
              <a:rPr lang="zh-CN" altLang="en-US" sz="1600" b="0" dirty="0">
                <a:solidFill>
                  <a:srgbClr val="D4D4D4"/>
                </a:solidFill>
                <a:effectLst/>
                <a:latin typeface="Consolas" panose="020B0609020204030204" pitchFamily="49" charset="0"/>
              </a:rPr>
              <a:t>        </a:t>
            </a:r>
            <a:r>
              <a:rPr lang="en-US" altLang="zh-CN" sz="1600" b="0" dirty="0">
                <a:solidFill>
                  <a:srgbClr val="569CD6"/>
                </a:solidFill>
                <a:effectLst/>
                <a:latin typeface="Consolas" panose="020B0609020204030204" pitchFamily="49" charset="0"/>
              </a:rPr>
              <a:t>char</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a:t>
            </a:r>
            <a:r>
              <a:rPr lang="en-US" altLang="zh-CN" sz="1600" b="0" dirty="0">
                <a:solidFill>
                  <a:srgbClr val="D4D4D4"/>
                </a:solidFill>
                <a:effectLst/>
                <a:latin typeface="Consolas" panose="020B0609020204030204" pitchFamily="49" charset="0"/>
              </a:rPr>
              <a:t>[</a:t>
            </a:r>
            <a:r>
              <a:rPr lang="en-US" altLang="zh-CN" sz="1600" b="0" dirty="0">
                <a:solidFill>
                  <a:srgbClr val="B5CEA8"/>
                </a:solidFill>
                <a:effectLst/>
                <a:latin typeface="Consolas" panose="020B0609020204030204" pitchFamily="49" charset="0"/>
              </a:rPr>
              <a:t>20</a:t>
            </a:r>
            <a:r>
              <a:rPr lang="en-US" altLang="zh-CN" sz="1600" b="0" dirty="0">
                <a:solidFill>
                  <a:srgbClr val="D4D4D4"/>
                </a:solidFill>
                <a:effectLst/>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b="0" dirty="0" err="1">
                <a:solidFill>
                  <a:srgbClr val="9CDCFE"/>
                </a:solidFill>
                <a:effectLst/>
                <a:latin typeface="Consolas" panose="020B0609020204030204" pitchFamily="49" charset="0"/>
              </a:rPr>
              <a:t>cin</a:t>
            </a:r>
            <a:r>
              <a:rPr lang="en-US" altLang="zh-CN" sz="1600" b="0" dirty="0" err="1">
                <a:solidFill>
                  <a:srgbClr val="D4D4D4"/>
                </a:solidFill>
                <a:effectLst/>
                <a:latin typeface="Consolas" panose="020B0609020204030204" pitchFamily="49" charset="0"/>
              </a:rPr>
              <a:t>.</a:t>
            </a:r>
            <a:r>
              <a:rPr lang="en-US" altLang="zh-CN" sz="1600" b="0" dirty="0" err="1">
                <a:solidFill>
                  <a:srgbClr val="DCDCAA"/>
                </a:solidFill>
                <a:effectLst/>
                <a:latin typeface="Consolas" panose="020B0609020204030204" pitchFamily="49" charset="0"/>
              </a:rPr>
              <a:t>getline</a:t>
            </a:r>
            <a:r>
              <a:rPr lang="en-US" altLang="zh-CN" sz="1600" b="0" dirty="0">
                <a:solidFill>
                  <a:srgbClr val="D4D4D4"/>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s</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20</a:t>
            </a:r>
            <a:r>
              <a:rPr lang="en-US" altLang="zh-CN" sz="1600" b="0" dirty="0">
                <a:solidFill>
                  <a:srgbClr val="D4D4D4"/>
                </a:solidFill>
                <a:effectLst/>
                <a:latin typeface="Consolas" panose="020B0609020204030204" pitchFamily="49" charset="0"/>
              </a:rPr>
              <a:t>); </a:t>
            </a:r>
            <a:br>
              <a:rPr lang="en-US" altLang="zh-CN" sz="1600" b="0" dirty="0">
                <a:solidFill>
                  <a:srgbClr val="D4D4D4"/>
                </a:solidFill>
                <a:effectLst/>
                <a:latin typeface="Consolas" panose="020B0609020204030204" pitchFamily="49" charset="0"/>
              </a:rPr>
            </a:br>
            <a:r>
              <a:rPr lang="en-US" altLang="zh-CN" sz="1600" b="0" dirty="0">
                <a:solidFill>
                  <a:srgbClr val="6A9955"/>
                </a:solidFill>
                <a:effectLst/>
                <a:latin typeface="Consolas" panose="020B0609020204030204" pitchFamily="49" charset="0"/>
              </a:rPr>
              <a:t>       	/* </a:t>
            </a:r>
            <a:r>
              <a:rPr lang="zh-CN" altLang="en-US" sz="1600" b="0" dirty="0">
                <a:solidFill>
                  <a:srgbClr val="6A9955"/>
                </a:solidFill>
                <a:effectLst/>
                <a:latin typeface="Consolas" panose="020B0609020204030204" pitchFamily="49" charset="0"/>
              </a:rPr>
              <a:t>对于字符数组，也可使用</a:t>
            </a:r>
            <a:r>
              <a:rPr lang="en-US" altLang="zh-CN" sz="1600" b="0" dirty="0" err="1">
                <a:solidFill>
                  <a:srgbClr val="6A9955"/>
                </a:solidFill>
                <a:effectLst/>
                <a:latin typeface="Consolas" panose="020B0609020204030204" pitchFamily="49" charset="0"/>
              </a:rPr>
              <a:t>getline</a:t>
            </a:r>
            <a:r>
              <a:rPr lang="zh-CN" altLang="en-US" sz="1600" b="0" dirty="0">
                <a:solidFill>
                  <a:srgbClr val="6A9955"/>
                </a:solidFill>
                <a:effectLst/>
                <a:latin typeface="Consolas" panose="020B0609020204030204" pitchFamily="49" charset="0"/>
              </a:rPr>
              <a:t>读入一整行，用以代替被禁用的</a:t>
            </a:r>
            <a:r>
              <a:rPr lang="en-US" altLang="zh-CN" sz="1600" b="0" dirty="0">
                <a:solidFill>
                  <a:srgbClr val="6A9955"/>
                </a:solidFill>
                <a:effectLst/>
                <a:latin typeface="Consolas" panose="020B0609020204030204" pitchFamily="49" charset="0"/>
              </a:rPr>
              <a:t>gets()</a:t>
            </a:r>
            <a:r>
              <a:rPr lang="zh-CN" altLang="en-US" sz="1600" b="0" dirty="0">
                <a:solidFill>
                  <a:srgbClr val="6A9955"/>
                </a:solidFill>
                <a:effectLst/>
                <a:latin typeface="Consolas" panose="020B0609020204030204" pitchFamily="49" charset="0"/>
              </a:rPr>
              <a:t>函数 *</a:t>
            </a:r>
            <a:r>
              <a:rPr lang="en-US" altLang="zh-CN" sz="1600" b="0" dirty="0">
                <a:solidFill>
                  <a:srgbClr val="6A9955"/>
                </a:solidFill>
                <a:effectLst/>
                <a:latin typeface="Consolas" panose="020B0609020204030204" pitchFamily="49" charset="0"/>
              </a:rPr>
              <a:t>/</a:t>
            </a:r>
            <a:br>
              <a:rPr lang="en-US" altLang="zh-CN" sz="1600" b="0" dirty="0">
                <a:solidFill>
                  <a:srgbClr val="D4D4D4"/>
                </a:solidFill>
                <a:effectLst/>
                <a:latin typeface="Consolas" panose="020B0609020204030204" pitchFamily="49" charset="0"/>
              </a:rPr>
            </a:br>
            <a:r>
              <a:rPr lang="en-US" altLang="zh-CN" sz="1600" b="0" dirty="0">
                <a:solidFill>
                  <a:srgbClr val="6A9955"/>
                </a:solidFill>
                <a:effectLst/>
                <a:latin typeface="Consolas" panose="020B0609020204030204" pitchFamily="49" charset="0"/>
              </a:rPr>
              <a:t>    //string</a:t>
            </a:r>
            <a:r>
              <a:rPr lang="zh-CN" altLang="en-US" sz="1600" b="0" dirty="0">
                <a:solidFill>
                  <a:srgbClr val="6A9955"/>
                </a:solidFill>
                <a:effectLst/>
                <a:latin typeface="Consolas" panose="020B0609020204030204" pitchFamily="49" charset="0"/>
              </a:rPr>
              <a:t>的</a:t>
            </a:r>
            <a:r>
              <a:rPr lang="en-US" altLang="zh-CN" sz="1600" b="0" dirty="0" err="1">
                <a:solidFill>
                  <a:srgbClr val="6A9955"/>
                </a:solidFill>
                <a:effectLst/>
                <a:latin typeface="Consolas" panose="020B0609020204030204" pitchFamily="49" charset="0"/>
              </a:rPr>
              <a:t>printf</a:t>
            </a:r>
            <a:r>
              <a:rPr lang="en-US" altLang="zh-CN" sz="1600" b="0" dirty="0">
                <a:solidFill>
                  <a:srgbClr val="6A9955"/>
                </a:solidFill>
                <a:effectLst/>
                <a:latin typeface="Consolas" panose="020B0609020204030204" pitchFamily="49" charset="0"/>
              </a:rPr>
              <a:t>()</a:t>
            </a:r>
            <a:r>
              <a:rPr lang="zh-CN" altLang="en-US" sz="1600" b="0" dirty="0">
                <a:solidFill>
                  <a:srgbClr val="6A9955"/>
                </a:solidFill>
                <a:effectLst/>
                <a:latin typeface="Consolas" panose="020B0609020204030204" pitchFamily="49" charset="0"/>
              </a:rPr>
              <a:t>读入</a:t>
            </a:r>
            <a:endParaRPr lang="zh-CN" altLang="en-US" sz="1600" b="0" dirty="0">
              <a:solidFill>
                <a:srgbClr val="D4D4D4"/>
              </a:solidFill>
              <a:effectLst/>
              <a:latin typeface="Consolas" panose="020B0609020204030204" pitchFamily="49" charset="0"/>
            </a:endParaRPr>
          </a:p>
          <a:p>
            <a:r>
              <a:rPr lang="zh-CN" altLang="en-US" sz="1600" b="0" dirty="0">
                <a:solidFill>
                  <a:srgbClr val="D4D4D4"/>
                </a:solidFill>
                <a:effectLst/>
                <a:latin typeface="Consolas" panose="020B0609020204030204" pitchFamily="49" charset="0"/>
              </a:rPr>
              <a:t>        </a:t>
            </a:r>
            <a:r>
              <a:rPr lang="en-US" altLang="zh-CN" sz="1600" b="0" dirty="0">
                <a:solidFill>
                  <a:srgbClr val="4EC9B0"/>
                </a:solidFill>
                <a:effectLst/>
                <a:latin typeface="Consolas" panose="020B0609020204030204" pitchFamily="49" charset="0"/>
              </a:rPr>
              <a:t>string</a:t>
            </a:r>
            <a:r>
              <a:rPr lang="en-US" altLang="zh-CN" sz="1600" b="0" dirty="0">
                <a:solidFill>
                  <a:srgbClr val="D4D4D4"/>
                </a:solidFill>
                <a:effectLst/>
                <a:latin typeface="Consolas" panose="020B0609020204030204" pitchFamily="49" charset="0"/>
              </a:rPr>
              <a:t> </a:t>
            </a:r>
            <a:r>
              <a:rPr lang="en-US" altLang="zh-CN" sz="1600" b="0" dirty="0">
                <a:solidFill>
                  <a:srgbClr val="9CDCFE"/>
                </a:solidFill>
                <a:effectLst/>
                <a:latin typeface="Consolas" panose="020B0609020204030204" pitchFamily="49" charset="0"/>
              </a:rPr>
              <a:t>s</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        </a:t>
            </a:r>
            <a:r>
              <a:rPr lang="en-US" altLang="zh-CN" sz="1600" b="0" dirty="0" err="1">
                <a:solidFill>
                  <a:srgbClr val="DCDCAA"/>
                </a:solidFill>
                <a:effectLst/>
                <a:latin typeface="Consolas" panose="020B0609020204030204" pitchFamily="49" charset="0"/>
              </a:rPr>
              <a:t>printf</a:t>
            </a:r>
            <a:r>
              <a:rPr lang="en-US" altLang="zh-CN" sz="1600" b="0" dirty="0">
                <a:solidFill>
                  <a:srgbClr val="D4D4D4"/>
                </a:solidFill>
                <a:effectLst/>
                <a:latin typeface="Consolas" panose="020B0609020204030204" pitchFamily="49" charset="0"/>
              </a:rPr>
              <a:t>(</a:t>
            </a:r>
            <a:r>
              <a:rPr lang="en-US" altLang="zh-CN" sz="1600" b="0" dirty="0">
                <a:solidFill>
                  <a:srgbClr val="CE9178"/>
                </a:solidFill>
                <a:effectLst/>
                <a:latin typeface="Consolas" panose="020B0609020204030204" pitchFamily="49" charset="0"/>
              </a:rPr>
              <a:t>“</a:t>
            </a:r>
            <a:r>
              <a:rPr lang="en-US" altLang="zh-CN" sz="1600" b="0" dirty="0">
                <a:solidFill>
                  <a:srgbClr val="9CDCFE"/>
                </a:solidFill>
                <a:effectLst/>
                <a:latin typeface="Consolas" panose="020B0609020204030204" pitchFamily="49" charset="0"/>
              </a:rPr>
              <a:t>%s</a:t>
            </a:r>
            <a:r>
              <a:rPr lang="en-US" altLang="zh-CN" sz="1600" b="0" dirty="0">
                <a:solidFill>
                  <a:srgbClr val="CE9178"/>
                </a:solidFill>
                <a:effectLst/>
                <a:latin typeface="Consolas" panose="020B0609020204030204" pitchFamily="49" charset="0"/>
              </a:rPr>
              <a:t>”</a:t>
            </a:r>
            <a:r>
              <a:rPr lang="en-US" altLang="zh-CN" sz="1600" b="0" dirty="0">
                <a:solidFill>
                  <a:srgbClr val="D4D4D4"/>
                </a:solidFill>
                <a:effectLst/>
                <a:latin typeface="Consolas" panose="020B0609020204030204" pitchFamily="49" charset="0"/>
              </a:rPr>
              <a:t>, </a:t>
            </a:r>
            <a:r>
              <a:rPr lang="en-US" altLang="zh-CN" sz="1600" b="0" dirty="0" err="1">
                <a:solidFill>
                  <a:srgbClr val="9CDCFE"/>
                </a:solidFill>
                <a:effectLst/>
                <a:latin typeface="Consolas" panose="020B0609020204030204" pitchFamily="49" charset="0"/>
              </a:rPr>
              <a:t>s</a:t>
            </a:r>
            <a:r>
              <a:rPr lang="en-US" altLang="zh-CN" sz="1600" b="0" dirty="0" err="1">
                <a:solidFill>
                  <a:srgbClr val="D4D4D4"/>
                </a:solidFill>
                <a:effectLst/>
                <a:latin typeface="Consolas" panose="020B0609020204030204" pitchFamily="49" charset="0"/>
              </a:rPr>
              <a:t>.</a:t>
            </a:r>
            <a:r>
              <a:rPr lang="en-US" altLang="zh-CN" sz="1600" b="0" dirty="0" err="1">
                <a:solidFill>
                  <a:srgbClr val="DCDCAA"/>
                </a:solidFill>
                <a:effectLst/>
                <a:latin typeface="Consolas" panose="020B0609020204030204" pitchFamily="49" charset="0"/>
              </a:rPr>
              <a:t>c_str</a:t>
            </a:r>
            <a:r>
              <a:rPr lang="en-US" altLang="zh-CN" sz="1600" b="0" dirty="0">
                <a:solidFill>
                  <a:srgbClr val="D4D4D4"/>
                </a:solidFill>
                <a:effectLst/>
                <a:latin typeface="Consolas" panose="020B0609020204030204" pitchFamily="49" charset="0"/>
              </a:rPr>
              <a:t>());</a:t>
            </a:r>
            <a:r>
              <a:rPr lang="en-US" altLang="zh-CN" sz="1600" b="0" dirty="0">
                <a:solidFill>
                  <a:srgbClr val="6A9955"/>
                </a:solidFill>
                <a:effectLst/>
                <a:latin typeface="Consolas" panose="020B0609020204030204" pitchFamily="49" charset="0"/>
              </a:rPr>
              <a:t>    //</a:t>
            </a:r>
            <a:r>
              <a:rPr lang="zh-CN" altLang="en-US" sz="1600" b="0" dirty="0">
                <a:solidFill>
                  <a:srgbClr val="6A9955"/>
                </a:solidFill>
                <a:effectLst/>
                <a:latin typeface="Consolas" panose="020B0609020204030204" pitchFamily="49" charset="0"/>
              </a:rPr>
              <a:t>使用</a:t>
            </a:r>
            <a:r>
              <a:rPr lang="en-US" altLang="zh-CN" sz="1600" b="0" dirty="0" err="1">
                <a:solidFill>
                  <a:srgbClr val="6A9955"/>
                </a:solidFill>
                <a:effectLst/>
                <a:latin typeface="Consolas" panose="020B0609020204030204" pitchFamily="49" charset="0"/>
              </a:rPr>
              <a:t>printf</a:t>
            </a:r>
            <a:r>
              <a:rPr lang="en-US" altLang="zh-CN" sz="1600" dirty="0">
                <a:solidFill>
                  <a:srgbClr val="6A9955"/>
                </a:solidFill>
                <a:latin typeface="Consolas" panose="020B0609020204030204" pitchFamily="49" charset="0"/>
              </a:rPr>
              <a:t>()</a:t>
            </a:r>
            <a:r>
              <a:rPr lang="zh-CN" altLang="en-US" sz="1600" b="0" dirty="0">
                <a:solidFill>
                  <a:srgbClr val="6A9955"/>
                </a:solidFill>
                <a:effectLst/>
                <a:latin typeface="Consolas" panose="020B0609020204030204" pitchFamily="49" charset="0"/>
              </a:rPr>
              <a:t>进行读入时，必须先转化为字符数组</a:t>
            </a:r>
            <a:endParaRPr lang="zh-CN" altLang="en-US" sz="1600" b="0" dirty="0">
              <a:solidFill>
                <a:srgbClr val="D4D4D4"/>
              </a:solidFill>
              <a:effectLst/>
              <a:latin typeface="Consolas" panose="020B0609020204030204" pitchFamily="49" charset="0"/>
            </a:endParaRPr>
          </a:p>
          <a:p>
            <a:br>
              <a:rPr lang="zh-CN" altLang="en-US" sz="1600" b="0" dirty="0">
                <a:solidFill>
                  <a:srgbClr val="D4D4D4"/>
                </a:solidFill>
                <a:effectLst/>
                <a:latin typeface="Consolas" panose="020B0609020204030204" pitchFamily="49" charset="0"/>
              </a:rPr>
            </a:br>
            <a:r>
              <a:rPr lang="zh-CN" altLang="en-US" sz="1600" b="0" dirty="0">
                <a:solidFill>
                  <a:srgbClr val="D4D4D4"/>
                </a:solidFill>
                <a:effectLst/>
                <a:latin typeface="Consolas" panose="020B0609020204030204" pitchFamily="49" charset="0"/>
              </a:rPr>
              <a:t>    </a:t>
            </a:r>
            <a:r>
              <a:rPr lang="en-US" altLang="zh-CN" sz="1600" b="0" dirty="0">
                <a:solidFill>
                  <a:srgbClr val="C586C0"/>
                </a:solidFill>
                <a:effectLst/>
                <a:latin typeface="Consolas" panose="020B0609020204030204" pitchFamily="49" charset="0"/>
              </a:rPr>
              <a:t>return</a:t>
            </a:r>
            <a:r>
              <a:rPr lang="en-US" altLang="zh-CN" sz="1600" b="0" dirty="0">
                <a:solidFill>
                  <a:srgbClr val="D4D4D4"/>
                </a:solidFill>
                <a:effectLst/>
                <a:latin typeface="Consolas" panose="020B0609020204030204" pitchFamily="49" charset="0"/>
              </a:rPr>
              <a:t> </a:t>
            </a:r>
            <a:r>
              <a:rPr lang="en-US" altLang="zh-CN" sz="1600" b="0" dirty="0">
                <a:solidFill>
                  <a:srgbClr val="B5CEA8"/>
                </a:solidFill>
                <a:effectLst/>
                <a:latin typeface="Consolas" panose="020B0609020204030204" pitchFamily="49" charset="0"/>
              </a:rPr>
              <a:t>0</a:t>
            </a:r>
            <a:r>
              <a:rPr lang="en-US" altLang="zh-CN" sz="1600" b="0" dirty="0">
                <a:solidFill>
                  <a:srgbClr val="D4D4D4"/>
                </a:solidFill>
                <a:effectLst/>
                <a:latin typeface="Consolas" panose="020B0609020204030204" pitchFamily="49" charset="0"/>
              </a:rPr>
              <a:t>;</a:t>
            </a:r>
          </a:p>
          <a:p>
            <a:r>
              <a:rPr lang="en-US" altLang="zh-CN"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145307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0ECBC45-00AE-4B2D-A807-6E78ABFB54F5}"/>
              </a:ext>
            </a:extLst>
          </p:cNvPr>
          <p:cNvSpPr txBox="1"/>
          <p:nvPr/>
        </p:nvSpPr>
        <p:spPr>
          <a:xfrm>
            <a:off x="259080" y="161687"/>
            <a:ext cx="11673840" cy="6771084"/>
          </a:xfrm>
          <a:prstGeom prst="rect">
            <a:avLst/>
          </a:prstGeom>
          <a:noFill/>
        </p:spPr>
        <p:txBody>
          <a:bodyPr wrap="square">
            <a:spAutoFit/>
          </a:bodyPr>
          <a:lstStyle/>
          <a:p>
            <a:r>
              <a:rPr lang="en-US" altLang="zh-CN" sz="1600" dirty="0">
                <a:solidFill>
                  <a:srgbClr val="C586C0"/>
                </a:solidFill>
                <a:effectLst/>
                <a:latin typeface="Consolas" panose="020B0609020204030204" pitchFamily="49" charset="0"/>
              </a:rPr>
              <a:t>#include</a:t>
            </a:r>
            <a:r>
              <a:rPr lang="en-US" altLang="zh-CN" sz="1600" dirty="0">
                <a:solidFill>
                  <a:srgbClr val="CE9178"/>
                </a:solidFill>
                <a:effectLst/>
                <a:latin typeface="Consolas" panose="020B0609020204030204" pitchFamily="49" charset="0"/>
              </a:rPr>
              <a:t>&lt;bits/stdc++.h&gt; </a:t>
            </a:r>
            <a:r>
              <a:rPr lang="en-US" altLang="zh-CN" sz="1600" dirty="0">
                <a:solidFill>
                  <a:srgbClr val="6A9955"/>
                </a:solidFill>
                <a:effectLst/>
                <a:latin typeface="Consolas" panose="020B0609020204030204" pitchFamily="49" charset="0"/>
              </a:rPr>
              <a:t>//</a:t>
            </a:r>
            <a:r>
              <a:rPr lang="zh-CN" altLang="en-US" sz="1600" dirty="0">
                <a:solidFill>
                  <a:srgbClr val="6A9955"/>
                </a:solidFill>
                <a:effectLst/>
                <a:latin typeface="Consolas" panose="020B0609020204030204" pitchFamily="49" charset="0"/>
              </a:rPr>
              <a:t>万能头文件</a:t>
            </a:r>
            <a:endParaRPr lang="en-US" altLang="zh-CN" sz="1600" dirty="0">
              <a:solidFill>
                <a:srgbClr val="D4D4D4"/>
              </a:solidFill>
              <a:effectLst/>
              <a:latin typeface="Consolas" panose="020B0609020204030204" pitchFamily="49" charset="0"/>
            </a:endParaRPr>
          </a:p>
          <a:p>
            <a:r>
              <a:rPr lang="en-US" altLang="zh-CN" sz="1600" dirty="0">
                <a:solidFill>
                  <a:srgbClr val="C586C0"/>
                </a:solidFill>
                <a:effectLst/>
                <a:latin typeface="Consolas" panose="020B0609020204030204" pitchFamily="49" charset="0"/>
              </a:rPr>
              <a:t>using</a:t>
            </a:r>
            <a:r>
              <a:rPr lang="en-US" altLang="zh-CN" sz="1600" dirty="0">
                <a:solidFill>
                  <a:srgbClr val="D4D4D4"/>
                </a:solidFill>
                <a:effectLst/>
                <a:latin typeface="Consolas" panose="020B0609020204030204" pitchFamily="49" charset="0"/>
              </a:rPr>
              <a:t> </a:t>
            </a:r>
            <a:r>
              <a:rPr lang="en-US" altLang="zh-CN" sz="1600" dirty="0">
                <a:solidFill>
                  <a:srgbClr val="569CD6"/>
                </a:solidFill>
                <a:effectLst/>
                <a:latin typeface="Consolas" panose="020B0609020204030204" pitchFamily="49" charset="0"/>
              </a:rPr>
              <a:t>namespace</a:t>
            </a:r>
            <a:r>
              <a:rPr lang="en-US" altLang="zh-CN" sz="1600" dirty="0">
                <a:solidFill>
                  <a:srgbClr val="D4D4D4"/>
                </a:solidFill>
                <a:effectLst/>
                <a:latin typeface="Consolas" panose="020B0609020204030204" pitchFamily="49" charset="0"/>
              </a:rPr>
              <a:t> </a:t>
            </a:r>
            <a:r>
              <a:rPr lang="en-US" altLang="zh-CN" sz="1600" dirty="0">
                <a:solidFill>
                  <a:srgbClr val="4EC9B0"/>
                </a:solidFill>
                <a:effectLst/>
                <a:latin typeface="Consolas" panose="020B0609020204030204" pitchFamily="49" charset="0"/>
              </a:rPr>
              <a:t>std</a:t>
            </a:r>
            <a:r>
              <a:rPr lang="en-US" altLang="zh-CN" sz="1600" dirty="0">
                <a:solidFill>
                  <a:srgbClr val="D4D4D4"/>
                </a:solidFill>
                <a:effectLst/>
                <a:latin typeface="Consolas" panose="020B0609020204030204" pitchFamily="49" charset="0"/>
              </a:rPr>
              <a:t>;</a:t>
            </a:r>
          </a:p>
          <a:p>
            <a:r>
              <a:rPr lang="en-US" altLang="zh-CN" sz="1600" dirty="0">
                <a:solidFill>
                  <a:srgbClr val="569CD6"/>
                </a:solidFill>
                <a:effectLst/>
                <a:latin typeface="Consolas" panose="020B0609020204030204" pitchFamily="49" charset="0"/>
              </a:rPr>
              <a:t>int</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main</a:t>
            </a:r>
            <a:r>
              <a:rPr lang="en-US" altLang="zh-CN" sz="1600" dirty="0">
                <a:solidFill>
                  <a:srgbClr val="D4D4D4"/>
                </a:solidFill>
                <a:effectLst/>
                <a:latin typeface="Consolas" panose="020B0609020204030204" pitchFamily="49" charset="0"/>
              </a:rPr>
              <a:t>()</a:t>
            </a:r>
          </a:p>
          <a:p>
            <a:r>
              <a:rPr lang="en-US" altLang="zh-CN" sz="1600" dirty="0">
                <a:solidFill>
                  <a:srgbClr val="D4D4D4"/>
                </a:solidFill>
                <a:effectLst/>
                <a:latin typeface="Consolas" panose="020B0609020204030204" pitchFamily="49" charset="0"/>
              </a:rPr>
              <a:t>{</a:t>
            </a:r>
          </a:p>
          <a:p>
            <a:r>
              <a:rPr lang="en-US" altLang="zh-CN" sz="1600" dirty="0">
                <a:solidFill>
                  <a:srgbClr val="6A9955"/>
                </a:solidFill>
                <a:effectLst/>
                <a:latin typeface="Consolas" panose="020B0609020204030204" pitchFamily="49" charset="0"/>
              </a:rPr>
              <a:t>    //</a:t>
            </a:r>
            <a:r>
              <a:rPr lang="zh-CN" altLang="en-US" sz="1600" dirty="0">
                <a:solidFill>
                  <a:srgbClr val="6A9955"/>
                </a:solidFill>
                <a:effectLst/>
                <a:latin typeface="Consolas" panose="020B0609020204030204" pitchFamily="49" charset="0"/>
              </a:rPr>
              <a:t>字符串相加</a:t>
            </a:r>
            <a:endParaRPr lang="zh-CN" altLang="en-US" sz="1600" dirty="0">
              <a:solidFill>
                <a:srgbClr val="D4D4D4"/>
              </a:solidFill>
              <a:effectLst/>
              <a:latin typeface="Consolas" panose="020B0609020204030204" pitchFamily="49" charset="0"/>
            </a:endParaRPr>
          </a:p>
          <a:p>
            <a:r>
              <a:rPr lang="zh-CN" altLang="en-US" sz="1600" dirty="0">
                <a:solidFill>
                  <a:srgbClr val="D4D4D4"/>
                </a:solidFill>
                <a:effectLst/>
                <a:latin typeface="Consolas" panose="020B0609020204030204" pitchFamily="49" charset="0"/>
              </a:rPr>
              <a:t>        </a:t>
            </a:r>
            <a:r>
              <a:rPr lang="en-US" altLang="zh-CN" sz="1600" dirty="0">
                <a:solidFill>
                  <a:srgbClr val="4EC9B0"/>
                </a:solidFill>
                <a:effectLst/>
                <a:latin typeface="Consolas" panose="020B0609020204030204" pitchFamily="49" charset="0"/>
              </a:rPr>
              <a:t>string</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 =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aaa</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s2</a:t>
            </a:r>
            <a:r>
              <a:rPr lang="en-US" altLang="zh-CN" sz="1600" dirty="0">
                <a:solidFill>
                  <a:srgbClr val="D4D4D4"/>
                </a:solidFill>
                <a:effectLst/>
                <a:latin typeface="Consolas" panose="020B0609020204030204" pitchFamily="49" charset="0"/>
              </a:rPr>
              <a:t> =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bbb</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s3</a:t>
            </a:r>
            <a:r>
              <a:rPr lang="en-US" altLang="zh-CN" sz="1600" dirty="0">
                <a:solidFill>
                  <a:srgbClr val="D4D4D4"/>
                </a:solidFill>
                <a:effectLst/>
                <a:latin typeface="Consolas" panose="020B0609020204030204" pitchFamily="49" charset="0"/>
              </a:rPr>
              <a:t>;</a:t>
            </a:r>
          </a:p>
          <a:p>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CE9178"/>
                </a:solidFill>
                <a:effectLst/>
                <a:latin typeface="Consolas" panose="020B0609020204030204" pitchFamily="49" charset="0"/>
              </a:rPr>
              <a:t>'a'</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//s1</a:t>
            </a:r>
            <a:r>
              <a:rPr lang="zh-CN" altLang="en-US" sz="1600" dirty="0">
                <a:solidFill>
                  <a:srgbClr val="6A9955"/>
                </a:solidFill>
                <a:effectLst/>
                <a:latin typeface="Consolas" panose="020B0609020204030204" pitchFamily="49" charset="0"/>
              </a:rPr>
              <a:t>的末尾加上字符</a:t>
            </a:r>
            <a:r>
              <a:rPr lang="en-US" altLang="zh-CN" sz="1600" dirty="0">
                <a:solidFill>
                  <a:srgbClr val="6A9955"/>
                </a:solidFill>
                <a:effectLst/>
                <a:latin typeface="Consolas" panose="020B0609020204030204" pitchFamily="49" charset="0"/>
              </a:rPr>
              <a:t>'a'</a:t>
            </a:r>
            <a:endParaRPr lang="en-US" altLang="zh-CN" sz="1600" dirty="0">
              <a:solidFill>
                <a:srgbClr val="D4D4D4"/>
              </a:solidFill>
              <a:effectLst/>
              <a:latin typeface="Consolas" panose="020B0609020204030204" pitchFamily="49" charset="0"/>
            </a:endParaRPr>
          </a:p>
          <a:p>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s2</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//s1</a:t>
            </a:r>
            <a:r>
              <a:rPr lang="zh-CN" altLang="en-US" sz="1600" dirty="0">
                <a:solidFill>
                  <a:srgbClr val="6A9955"/>
                </a:solidFill>
                <a:effectLst/>
                <a:latin typeface="Consolas" panose="020B0609020204030204" pitchFamily="49" charset="0"/>
              </a:rPr>
              <a:t>的末尾加上字符串</a:t>
            </a:r>
            <a:r>
              <a:rPr lang="en-US" altLang="zh-CN" sz="1600" dirty="0">
                <a:solidFill>
                  <a:srgbClr val="6A9955"/>
                </a:solidFill>
                <a:effectLst/>
                <a:latin typeface="Consolas" panose="020B0609020204030204" pitchFamily="49" charset="0"/>
              </a:rPr>
              <a:t>s2</a:t>
            </a:r>
            <a:endParaRPr lang="en-US" altLang="zh-CN" sz="1600" dirty="0">
              <a:solidFill>
                <a:srgbClr val="D4D4D4"/>
              </a:solidFill>
              <a:effectLst/>
              <a:latin typeface="Consolas" panose="020B0609020204030204" pitchFamily="49" charset="0"/>
            </a:endParaRPr>
          </a:p>
          <a:p>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s3</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aaa</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s2</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CE9178"/>
                </a:solidFill>
                <a:effectLst/>
                <a:latin typeface="Consolas" panose="020B0609020204030204" pitchFamily="49" charset="0"/>
              </a:rPr>
              <a:t>'a'</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a:t>
            </a:r>
            <a:r>
              <a:rPr lang="zh-CN" altLang="en-US" sz="1600" dirty="0">
                <a:solidFill>
                  <a:srgbClr val="6A9955"/>
                </a:solidFill>
                <a:effectLst/>
                <a:latin typeface="Consolas" panose="020B0609020204030204" pitchFamily="49" charset="0"/>
              </a:rPr>
              <a:t>按照顺序拼接而成</a:t>
            </a:r>
            <a:endParaRPr lang="zh-CN" altLang="en-US" sz="1600" dirty="0">
              <a:solidFill>
                <a:srgbClr val="D4D4D4"/>
              </a:solidFill>
              <a:effectLst/>
              <a:latin typeface="Consolas" panose="020B0609020204030204" pitchFamily="49" charset="0"/>
            </a:endParaRPr>
          </a:p>
          <a:p>
            <a:r>
              <a:rPr lang="zh-CN" altLang="en-US" sz="1600" dirty="0">
                <a:solidFill>
                  <a:srgbClr val="6A9955"/>
                </a:solidFill>
                <a:effectLst/>
                <a:latin typeface="Consolas" panose="020B0609020204030204" pitchFamily="49" charset="0"/>
              </a:rPr>
              <a:t>    </a:t>
            </a:r>
            <a:r>
              <a:rPr lang="en-US" altLang="zh-CN" sz="1600" dirty="0">
                <a:solidFill>
                  <a:srgbClr val="6A9955"/>
                </a:solidFill>
                <a:effectLst/>
                <a:latin typeface="Consolas" panose="020B0609020204030204" pitchFamily="49" charset="0"/>
              </a:rPr>
              <a:t>//</a:t>
            </a:r>
            <a:r>
              <a:rPr lang="zh-CN" altLang="en-US" sz="1600" dirty="0">
                <a:solidFill>
                  <a:srgbClr val="6A9955"/>
                </a:solidFill>
                <a:effectLst/>
                <a:latin typeface="Consolas" panose="020B0609020204030204" pitchFamily="49" charset="0"/>
              </a:rPr>
              <a:t>注意，在</a:t>
            </a:r>
            <a:r>
              <a:rPr lang="en-US" altLang="zh-CN" sz="1600" dirty="0">
                <a:solidFill>
                  <a:srgbClr val="6A9955"/>
                </a:solidFill>
                <a:effectLst/>
                <a:latin typeface="Consolas" panose="020B0609020204030204" pitchFamily="49" charset="0"/>
              </a:rPr>
              <a:t>string</a:t>
            </a:r>
            <a:r>
              <a:rPr lang="zh-CN" altLang="en-US" sz="1600" dirty="0">
                <a:solidFill>
                  <a:srgbClr val="6A9955"/>
                </a:solidFill>
                <a:effectLst/>
                <a:latin typeface="Consolas" panose="020B0609020204030204" pitchFamily="49" charset="0"/>
              </a:rPr>
              <a:t>对象的加法操作中，参与加法运算的两者至少要有一个是</a:t>
            </a:r>
            <a:r>
              <a:rPr lang="en-US" altLang="zh-CN" sz="1600" dirty="0">
                <a:solidFill>
                  <a:srgbClr val="6A9955"/>
                </a:solidFill>
                <a:effectLst/>
                <a:latin typeface="Consolas" panose="020B0609020204030204" pitchFamily="49" charset="0"/>
              </a:rPr>
              <a:t>string</a:t>
            </a:r>
            <a:endParaRPr lang="en-US" altLang="zh-CN" sz="1600" dirty="0">
              <a:solidFill>
                <a:srgbClr val="D4D4D4"/>
              </a:solidFill>
              <a:effectLst/>
              <a:latin typeface="Consolas" panose="020B0609020204030204" pitchFamily="49" charset="0"/>
            </a:endParaRPr>
          </a:p>
          <a:p>
            <a:r>
              <a:rPr lang="en-US" altLang="zh-CN" sz="1600" dirty="0">
                <a:solidFill>
                  <a:srgbClr val="D4D4D4"/>
                </a:solidFill>
                <a:effectLst/>
                <a:latin typeface="Consolas" panose="020B0609020204030204" pitchFamily="49" charset="0"/>
              </a:rPr>
              <a:t>        </a:t>
            </a:r>
            <a:r>
              <a:rPr lang="en-US" altLang="zh-CN" sz="1600" dirty="0">
                <a:solidFill>
                  <a:srgbClr val="4EC9B0"/>
                </a:solidFill>
                <a:effectLst/>
                <a:latin typeface="Consolas" panose="020B0609020204030204" pitchFamily="49" charset="0"/>
              </a:rPr>
              <a:t>string</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s4</a:t>
            </a:r>
            <a:r>
              <a:rPr lang="en-US" altLang="zh-CN" sz="1600" dirty="0">
                <a:solidFill>
                  <a:srgbClr val="D4D4D4"/>
                </a:solidFill>
                <a:effectLst/>
                <a:latin typeface="Consolas" panose="020B0609020204030204" pitchFamily="49" charset="0"/>
              </a:rPr>
              <a:t> =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a:t>
            </a:r>
            <a:r>
              <a:rPr lang="zh-CN" altLang="en-US" sz="1600" dirty="0">
                <a:solidFill>
                  <a:srgbClr val="6A9955"/>
                </a:solidFill>
                <a:effectLst/>
                <a:latin typeface="Consolas" panose="020B0609020204030204" pitchFamily="49" charset="0"/>
              </a:rPr>
              <a:t>正确，左右均有</a:t>
            </a:r>
            <a:r>
              <a:rPr lang="en-US" altLang="zh-CN" sz="1600" dirty="0">
                <a:solidFill>
                  <a:srgbClr val="6A9955"/>
                </a:solidFill>
                <a:effectLst/>
                <a:latin typeface="Consolas" panose="020B0609020204030204" pitchFamily="49" charset="0"/>
              </a:rPr>
              <a:t>string</a:t>
            </a:r>
            <a:r>
              <a:rPr lang="zh-CN" altLang="en-US" sz="1600" dirty="0">
                <a:solidFill>
                  <a:srgbClr val="6A9955"/>
                </a:solidFill>
                <a:effectLst/>
                <a:latin typeface="Consolas" panose="020B0609020204030204" pitchFamily="49" charset="0"/>
              </a:rPr>
              <a:t>类型</a:t>
            </a:r>
            <a:endParaRPr lang="zh-CN" altLang="en-US" sz="1600" dirty="0">
              <a:solidFill>
                <a:srgbClr val="D4D4D4"/>
              </a:solidFill>
              <a:effectLst/>
              <a:latin typeface="Consolas" panose="020B0609020204030204" pitchFamily="49" charset="0"/>
            </a:endParaRPr>
          </a:p>
          <a:p>
            <a:r>
              <a:rPr lang="zh-CN" altLang="en-US" sz="1600" dirty="0">
                <a:solidFill>
                  <a:srgbClr val="D4D4D4"/>
                </a:solidFill>
                <a:effectLst/>
                <a:latin typeface="Consolas" panose="020B0609020204030204" pitchFamily="49" charset="0"/>
              </a:rPr>
              <a:t>        </a:t>
            </a:r>
            <a:r>
              <a:rPr lang="en-US" altLang="zh-CN" sz="1600" dirty="0">
                <a:solidFill>
                  <a:srgbClr val="4EC9B0"/>
                </a:solidFill>
                <a:effectLst/>
                <a:latin typeface="Consolas" panose="020B0609020204030204" pitchFamily="49" charset="0"/>
              </a:rPr>
              <a:t>string</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s5</a:t>
            </a:r>
            <a:r>
              <a:rPr lang="en-US" altLang="zh-CN" sz="1600" dirty="0">
                <a:solidFill>
                  <a:srgbClr val="D4D4D4"/>
                </a:solidFill>
                <a:effectLst/>
                <a:latin typeface="Consolas" panose="020B0609020204030204" pitchFamily="49" charset="0"/>
              </a:rPr>
              <a:t> =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aaa</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bbb</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a:t>
            </a:r>
            <a:r>
              <a:rPr lang="zh-CN" altLang="en-US" sz="1600" dirty="0">
                <a:solidFill>
                  <a:srgbClr val="6A9955"/>
                </a:solidFill>
                <a:effectLst/>
                <a:latin typeface="Consolas" panose="020B0609020204030204" pitchFamily="49" charset="0"/>
              </a:rPr>
              <a:t>错误，等式右边两者均不是</a:t>
            </a:r>
            <a:r>
              <a:rPr lang="en-US" altLang="zh-CN" sz="1600" dirty="0">
                <a:solidFill>
                  <a:srgbClr val="6A9955"/>
                </a:solidFill>
                <a:effectLst/>
                <a:latin typeface="Consolas" panose="020B0609020204030204" pitchFamily="49" charset="0"/>
              </a:rPr>
              <a:t>string</a:t>
            </a:r>
            <a:r>
              <a:rPr lang="zh-CN" altLang="en-US" sz="1600" dirty="0">
                <a:solidFill>
                  <a:srgbClr val="6A9955"/>
                </a:solidFill>
                <a:effectLst/>
                <a:latin typeface="Consolas" panose="020B0609020204030204" pitchFamily="49" charset="0"/>
              </a:rPr>
              <a:t>类型，不可直接相加</a:t>
            </a:r>
            <a:endParaRPr lang="zh-CN" altLang="en-US" sz="1600" dirty="0">
              <a:solidFill>
                <a:srgbClr val="D4D4D4"/>
              </a:solidFill>
              <a:effectLst/>
              <a:latin typeface="Consolas" panose="020B0609020204030204" pitchFamily="49" charset="0"/>
            </a:endParaRPr>
          </a:p>
          <a:p>
            <a:r>
              <a:rPr lang="zh-CN" altLang="en-US" sz="1600" dirty="0">
                <a:solidFill>
                  <a:srgbClr val="D4D4D4"/>
                </a:solidFill>
                <a:effectLst/>
                <a:latin typeface="Consolas" panose="020B0609020204030204" pitchFamily="49" charset="0"/>
              </a:rPr>
              <a:t>        </a:t>
            </a:r>
            <a:r>
              <a:rPr lang="en-US" altLang="zh-CN" sz="1600" dirty="0">
                <a:solidFill>
                  <a:srgbClr val="4EC9B0"/>
                </a:solidFill>
                <a:effectLst/>
                <a:latin typeface="Consolas" panose="020B0609020204030204" pitchFamily="49" charset="0"/>
              </a:rPr>
              <a:t>string</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s6</a:t>
            </a:r>
            <a:r>
              <a:rPr lang="en-US" altLang="zh-CN" sz="1600" dirty="0">
                <a:solidFill>
                  <a:srgbClr val="D4D4D4"/>
                </a:solidFill>
                <a:effectLst/>
                <a:latin typeface="Consolas" panose="020B0609020204030204" pitchFamily="49" charset="0"/>
              </a:rPr>
              <a:t> =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aaa</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bbb</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a:t>
            </a:r>
            <a:r>
              <a:rPr lang="zh-CN" altLang="en-US" sz="1600" dirty="0">
                <a:solidFill>
                  <a:srgbClr val="6A9955"/>
                </a:solidFill>
                <a:effectLst/>
                <a:latin typeface="Consolas" panose="020B0609020204030204" pitchFamily="49" charset="0"/>
              </a:rPr>
              <a:t>错误，等式右边从左至右的运算中，前两者不可直接相加</a:t>
            </a:r>
            <a:endParaRPr lang="zh-CN" altLang="en-US" sz="1600" dirty="0">
              <a:solidFill>
                <a:srgbClr val="D4D4D4"/>
              </a:solidFill>
              <a:effectLst/>
              <a:latin typeface="Consolas" panose="020B0609020204030204" pitchFamily="49" charset="0"/>
            </a:endParaRPr>
          </a:p>
          <a:p>
            <a:r>
              <a:rPr lang="zh-CN" altLang="en-US" sz="1600" dirty="0">
                <a:solidFill>
                  <a:srgbClr val="D4D4D4"/>
                </a:solidFill>
                <a:effectLst/>
                <a:latin typeface="Consolas" panose="020B0609020204030204" pitchFamily="49" charset="0"/>
              </a:rPr>
              <a:t>        </a:t>
            </a:r>
            <a:r>
              <a:rPr lang="en-US" altLang="zh-CN" sz="1600" dirty="0">
                <a:solidFill>
                  <a:srgbClr val="4EC9B0"/>
                </a:solidFill>
                <a:effectLst/>
                <a:latin typeface="Consolas" panose="020B0609020204030204" pitchFamily="49" charset="0"/>
              </a:rPr>
              <a:t>string</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s7</a:t>
            </a:r>
            <a:r>
              <a:rPr lang="en-US" altLang="zh-CN" sz="1600" dirty="0">
                <a:solidFill>
                  <a:srgbClr val="D4D4D4"/>
                </a:solidFill>
                <a:effectLst/>
                <a:latin typeface="Consolas" panose="020B0609020204030204" pitchFamily="49" charset="0"/>
              </a:rPr>
              <a:t> =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aaa</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 </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bbb</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a:t>
            </a:r>
            <a:r>
              <a:rPr lang="zh-CN" altLang="en-US" sz="1600" dirty="0">
                <a:solidFill>
                  <a:srgbClr val="6A9955"/>
                </a:solidFill>
                <a:effectLst/>
                <a:latin typeface="Consolas" panose="020B0609020204030204" pitchFamily="49" charset="0"/>
              </a:rPr>
              <a:t>正确，后两者会在运算过程中转化为</a:t>
            </a:r>
            <a:r>
              <a:rPr lang="en-US" altLang="zh-CN" sz="1600" dirty="0">
                <a:solidFill>
                  <a:srgbClr val="6A9955"/>
                </a:solidFill>
                <a:effectLst/>
                <a:latin typeface="Consolas" panose="020B0609020204030204" pitchFamily="49" charset="0"/>
              </a:rPr>
              <a:t>string</a:t>
            </a:r>
            <a:endParaRPr lang="en-US" altLang="zh-CN" sz="1600" dirty="0">
              <a:solidFill>
                <a:srgbClr val="D4D4D4"/>
              </a:solidFill>
              <a:effectLst/>
              <a:latin typeface="Consolas" panose="020B0609020204030204" pitchFamily="49" charset="0"/>
            </a:endParaRPr>
          </a:p>
          <a:p>
            <a:r>
              <a:rPr lang="en-US" altLang="zh-CN" sz="1600" dirty="0">
                <a:solidFill>
                  <a:srgbClr val="6A9955"/>
                </a:solidFill>
                <a:effectLst/>
                <a:latin typeface="Consolas" panose="020B0609020204030204" pitchFamily="49" charset="0"/>
              </a:rPr>
              <a:t>    //string</a:t>
            </a:r>
            <a:r>
              <a:rPr lang="zh-CN" altLang="en-US" sz="1600" dirty="0">
                <a:solidFill>
                  <a:srgbClr val="6A9955"/>
                </a:solidFill>
                <a:effectLst/>
                <a:latin typeface="Consolas" panose="020B0609020204030204" pitchFamily="49" charset="0"/>
              </a:rPr>
              <a:t>的</a:t>
            </a:r>
            <a:r>
              <a:rPr lang="en-US" altLang="zh-CN" sz="1600" dirty="0" err="1">
                <a:solidFill>
                  <a:srgbClr val="6A9955"/>
                </a:solidFill>
                <a:effectLst/>
                <a:latin typeface="Consolas" panose="020B0609020204030204" pitchFamily="49" charset="0"/>
              </a:rPr>
              <a:t>empty,size,length</a:t>
            </a:r>
            <a:r>
              <a:rPr lang="zh-CN" altLang="en-US" sz="1600" dirty="0">
                <a:solidFill>
                  <a:srgbClr val="6A9955"/>
                </a:solidFill>
                <a:effectLst/>
                <a:latin typeface="Consolas" panose="020B0609020204030204" pitchFamily="49" charset="0"/>
              </a:rPr>
              <a:t>成员函数</a:t>
            </a:r>
            <a:endParaRPr lang="en-US" altLang="zh-CN" sz="1600" dirty="0">
              <a:solidFill>
                <a:srgbClr val="D4D4D4"/>
              </a:solidFill>
              <a:effectLst/>
              <a:latin typeface="Consolas" panose="020B0609020204030204" pitchFamily="49" charset="0"/>
            </a:endParaRPr>
          </a:p>
          <a:p>
            <a:r>
              <a:rPr lang="en-US" altLang="zh-CN" sz="1600" dirty="0">
                <a:solidFill>
                  <a:srgbClr val="D4D4D4"/>
                </a:solidFill>
                <a:effectLst/>
                <a:latin typeface="Consolas" panose="020B0609020204030204" pitchFamily="49" charset="0"/>
              </a:rPr>
              <a:t>        </a:t>
            </a:r>
            <a:r>
              <a:rPr lang="en-US" altLang="zh-CN" sz="1600" dirty="0">
                <a:solidFill>
                  <a:srgbClr val="4EC9B0"/>
                </a:solidFill>
                <a:effectLst/>
                <a:latin typeface="Consolas" panose="020B0609020204030204" pitchFamily="49" charset="0"/>
              </a:rPr>
              <a:t>string</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s2</a:t>
            </a:r>
            <a:r>
              <a:rPr lang="en-US" altLang="zh-CN" sz="1600" dirty="0">
                <a:solidFill>
                  <a:srgbClr val="D4D4D4"/>
                </a:solidFill>
                <a:effectLst/>
                <a:latin typeface="Consolas" panose="020B0609020204030204" pitchFamily="49" charset="0"/>
              </a:rPr>
              <a:t>=</a:t>
            </a:r>
            <a:r>
              <a:rPr lang="en-US" altLang="zh-CN" sz="1600" dirty="0">
                <a:solidFill>
                  <a:srgbClr val="CE9178"/>
                </a:solidFill>
                <a:effectLst/>
                <a:latin typeface="Consolas" panose="020B0609020204030204" pitchFamily="49" charset="0"/>
              </a:rPr>
              <a:t>"</a:t>
            </a:r>
            <a:r>
              <a:rPr lang="en-US" altLang="zh-CN" sz="1600" dirty="0" err="1">
                <a:solidFill>
                  <a:srgbClr val="CE9178"/>
                </a:solidFill>
                <a:effectLst/>
                <a:latin typeface="Consolas" panose="020B0609020204030204" pitchFamily="49" charset="0"/>
              </a:rPr>
              <a:t>abc</a:t>
            </a:r>
            <a:r>
              <a:rPr lang="en-US" altLang="zh-CN" sz="1600" dirty="0">
                <a:solidFill>
                  <a:srgbClr val="CE9178"/>
                </a:solidFill>
                <a:effectLst/>
                <a:latin typeface="Consolas" panose="020B0609020204030204" pitchFamily="49" charset="0"/>
              </a:rPr>
              <a:t>"</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//s1</a:t>
            </a:r>
            <a:r>
              <a:rPr lang="zh-CN" altLang="en-US" sz="1600" dirty="0">
                <a:solidFill>
                  <a:srgbClr val="6A9955"/>
                </a:solidFill>
                <a:effectLst/>
                <a:latin typeface="Consolas" panose="020B0609020204030204" pitchFamily="49" charset="0"/>
              </a:rPr>
              <a:t>为空，</a:t>
            </a:r>
            <a:r>
              <a:rPr lang="en-US" altLang="zh-CN" sz="1600" dirty="0">
                <a:solidFill>
                  <a:srgbClr val="6A9955"/>
                </a:solidFill>
                <a:effectLst/>
                <a:latin typeface="Consolas" panose="020B0609020204030204" pitchFamily="49" charset="0"/>
              </a:rPr>
              <a:t>s2</a:t>
            </a:r>
            <a:r>
              <a:rPr lang="zh-CN" altLang="en-US" sz="1600" dirty="0">
                <a:solidFill>
                  <a:srgbClr val="6A9955"/>
                </a:solidFill>
                <a:effectLst/>
                <a:latin typeface="Consolas" panose="020B0609020204030204" pitchFamily="49" charset="0"/>
              </a:rPr>
              <a:t>为</a:t>
            </a:r>
            <a:r>
              <a:rPr lang="en-US" altLang="zh-CN" sz="1600" dirty="0">
                <a:solidFill>
                  <a:srgbClr val="6A9955"/>
                </a:solidFill>
                <a:effectLst/>
                <a:latin typeface="Consolas" panose="020B0609020204030204" pitchFamily="49" charset="0"/>
              </a:rPr>
              <a:t>"</a:t>
            </a:r>
            <a:r>
              <a:rPr lang="en-US" altLang="zh-CN" sz="1600" dirty="0" err="1">
                <a:solidFill>
                  <a:srgbClr val="6A9955"/>
                </a:solidFill>
                <a:effectLst/>
                <a:latin typeface="Consolas" panose="020B0609020204030204" pitchFamily="49" charset="0"/>
              </a:rPr>
              <a:t>abc</a:t>
            </a:r>
            <a:r>
              <a:rPr lang="en-US" altLang="zh-CN" sz="1600" dirty="0">
                <a:solidFill>
                  <a:srgbClr val="6A9955"/>
                </a:solidFill>
                <a:effectLst/>
                <a:latin typeface="Consolas" panose="020B0609020204030204" pitchFamily="49" charset="0"/>
              </a:rPr>
              <a:t>"</a:t>
            </a:r>
            <a:endParaRPr lang="en-US" altLang="zh-CN" sz="1600" dirty="0">
              <a:solidFill>
                <a:srgbClr val="D4D4D4"/>
              </a:solidFill>
              <a:effectLst/>
              <a:latin typeface="Consolas" panose="020B0609020204030204" pitchFamily="49" charset="0"/>
            </a:endParaRPr>
          </a:p>
          <a:p>
            <a:r>
              <a:rPr lang="en-US" altLang="zh-CN" sz="1600" dirty="0">
                <a:solidFill>
                  <a:srgbClr val="D4D4D4"/>
                </a:solidFill>
                <a:effectLst/>
                <a:latin typeface="Consolas" panose="020B0609020204030204" pitchFamily="49" charset="0"/>
              </a:rPr>
              <a:t>        </a:t>
            </a:r>
            <a:r>
              <a:rPr lang="en-US" altLang="zh-CN" sz="1600" dirty="0" err="1">
                <a:solidFill>
                  <a:srgbClr val="9CDCFE"/>
                </a:solidFill>
                <a:effectLst/>
                <a:latin typeface="Consolas" panose="020B0609020204030204" pitchFamily="49" charset="0"/>
              </a:rPr>
              <a:t>cout</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&lt;&lt;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s1</a:t>
            </a:r>
            <a:r>
              <a:rPr lang="en-US" altLang="zh-CN" sz="1600" dirty="0">
                <a:solidFill>
                  <a:srgbClr val="D4D4D4"/>
                </a:solidFill>
                <a:effectLst/>
                <a:latin typeface="Consolas" panose="020B0609020204030204" pitchFamily="49" charset="0"/>
              </a:rPr>
              <a:t>.</a:t>
            </a:r>
            <a:r>
              <a:rPr lang="en-US" altLang="zh-CN" sz="1600" dirty="0">
                <a:solidFill>
                  <a:srgbClr val="DCDCAA"/>
                </a:solidFill>
                <a:effectLst/>
                <a:latin typeface="Consolas" panose="020B0609020204030204" pitchFamily="49" charset="0"/>
              </a:rPr>
              <a:t>empty</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&lt;&lt;</a:t>
            </a:r>
            <a:r>
              <a:rPr lang="en-US" altLang="zh-CN" sz="1600" dirty="0">
                <a:solidFill>
                  <a:srgbClr val="D4D4D4"/>
                </a:solidFill>
                <a:effectLst/>
                <a:latin typeface="Consolas" panose="020B0609020204030204" pitchFamily="49" charset="0"/>
              </a:rPr>
              <a:t> </a:t>
            </a:r>
            <a:r>
              <a:rPr lang="en-US" altLang="zh-CN" sz="1600" dirty="0" err="1">
                <a:solidFill>
                  <a:srgbClr val="DCDCAA"/>
                </a:solidFill>
                <a:effectLst/>
                <a:latin typeface="Consolas" panose="020B0609020204030204" pitchFamily="49" charset="0"/>
              </a:rPr>
              <a:t>endl</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a:t>
            </a:r>
            <a:r>
              <a:rPr lang="zh-CN" altLang="en-US" sz="1600" dirty="0">
                <a:solidFill>
                  <a:srgbClr val="6A9955"/>
                </a:solidFill>
                <a:effectLst/>
                <a:latin typeface="Consolas" panose="020B0609020204030204" pitchFamily="49" charset="0"/>
              </a:rPr>
              <a:t>结果为</a:t>
            </a:r>
            <a:r>
              <a:rPr lang="en-US" altLang="zh-CN" sz="1600" dirty="0">
                <a:solidFill>
                  <a:srgbClr val="6A9955"/>
                </a:solidFill>
                <a:effectLst/>
                <a:latin typeface="Consolas" panose="020B0609020204030204" pitchFamily="49" charset="0"/>
              </a:rPr>
              <a:t>1</a:t>
            </a:r>
            <a:r>
              <a:rPr lang="zh-CN" altLang="en-US" sz="1600" dirty="0">
                <a:solidFill>
                  <a:srgbClr val="6A9955"/>
                </a:solidFill>
                <a:effectLst/>
                <a:latin typeface="Consolas" panose="020B0609020204030204" pitchFamily="49" charset="0"/>
              </a:rPr>
              <a:t>，表示</a:t>
            </a:r>
            <a:r>
              <a:rPr lang="en-US" altLang="zh-CN" sz="1600" dirty="0">
                <a:solidFill>
                  <a:srgbClr val="6A9955"/>
                </a:solidFill>
                <a:effectLst/>
                <a:latin typeface="Consolas" panose="020B0609020204030204" pitchFamily="49" charset="0"/>
              </a:rPr>
              <a:t>s1</a:t>
            </a:r>
            <a:r>
              <a:rPr lang="zh-CN" altLang="en-US" sz="1600" dirty="0">
                <a:solidFill>
                  <a:srgbClr val="6A9955"/>
                </a:solidFill>
                <a:effectLst/>
                <a:latin typeface="Consolas" panose="020B0609020204030204" pitchFamily="49" charset="0"/>
              </a:rPr>
              <a:t>为空</a:t>
            </a:r>
            <a:endParaRPr lang="zh-CN" altLang="en-US" sz="1600" dirty="0">
              <a:solidFill>
                <a:srgbClr val="D4D4D4"/>
              </a:solidFill>
              <a:effectLst/>
              <a:latin typeface="Consolas" panose="020B0609020204030204" pitchFamily="49" charset="0"/>
            </a:endParaRPr>
          </a:p>
          <a:p>
            <a:r>
              <a:rPr lang="zh-CN" altLang="en-US" sz="1600" dirty="0">
                <a:solidFill>
                  <a:srgbClr val="D4D4D4"/>
                </a:solidFill>
                <a:effectLst/>
                <a:latin typeface="Consolas" panose="020B0609020204030204" pitchFamily="49" charset="0"/>
              </a:rPr>
              <a:t>        </a:t>
            </a:r>
            <a:r>
              <a:rPr lang="en-US" altLang="zh-CN" sz="1600" dirty="0" err="1">
                <a:solidFill>
                  <a:srgbClr val="9CDCFE"/>
                </a:solidFill>
                <a:effectLst/>
                <a:latin typeface="Consolas" panose="020B0609020204030204" pitchFamily="49" charset="0"/>
              </a:rPr>
              <a:t>cout</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&lt;&lt;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s2</a:t>
            </a:r>
            <a:r>
              <a:rPr lang="en-US" altLang="zh-CN" sz="1600" dirty="0">
                <a:solidFill>
                  <a:srgbClr val="D4D4D4"/>
                </a:solidFill>
                <a:effectLst/>
                <a:latin typeface="Consolas" panose="020B0609020204030204" pitchFamily="49" charset="0"/>
              </a:rPr>
              <a:t>.</a:t>
            </a:r>
            <a:r>
              <a:rPr lang="en-US" altLang="zh-CN" sz="1600" dirty="0">
                <a:solidFill>
                  <a:srgbClr val="DCDCAA"/>
                </a:solidFill>
                <a:effectLst/>
                <a:latin typeface="Consolas" panose="020B0609020204030204" pitchFamily="49" charset="0"/>
              </a:rPr>
              <a:t>empty</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&lt;&lt;</a:t>
            </a:r>
            <a:r>
              <a:rPr lang="en-US" altLang="zh-CN" sz="1600" dirty="0">
                <a:solidFill>
                  <a:srgbClr val="D4D4D4"/>
                </a:solidFill>
                <a:effectLst/>
                <a:latin typeface="Consolas" panose="020B0609020204030204" pitchFamily="49" charset="0"/>
              </a:rPr>
              <a:t> </a:t>
            </a:r>
            <a:r>
              <a:rPr lang="en-US" altLang="zh-CN" sz="1600" dirty="0" err="1">
                <a:solidFill>
                  <a:srgbClr val="DCDCAA"/>
                </a:solidFill>
                <a:effectLst/>
                <a:latin typeface="Consolas" panose="020B0609020204030204" pitchFamily="49" charset="0"/>
              </a:rPr>
              <a:t>endl</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a:t>
            </a:r>
            <a:r>
              <a:rPr lang="zh-CN" altLang="en-US" sz="1600" dirty="0">
                <a:solidFill>
                  <a:srgbClr val="6A9955"/>
                </a:solidFill>
                <a:effectLst/>
                <a:latin typeface="Consolas" panose="020B0609020204030204" pitchFamily="49" charset="0"/>
              </a:rPr>
              <a:t>结果为</a:t>
            </a:r>
            <a:r>
              <a:rPr lang="en-US" altLang="zh-CN" sz="1600" dirty="0">
                <a:solidFill>
                  <a:srgbClr val="6A9955"/>
                </a:solidFill>
                <a:effectLst/>
                <a:latin typeface="Consolas" panose="020B0609020204030204" pitchFamily="49" charset="0"/>
              </a:rPr>
              <a:t>0</a:t>
            </a:r>
            <a:r>
              <a:rPr lang="zh-CN" altLang="en-US" sz="1600" dirty="0">
                <a:solidFill>
                  <a:srgbClr val="6A9955"/>
                </a:solidFill>
                <a:effectLst/>
                <a:latin typeface="Consolas" panose="020B0609020204030204" pitchFamily="49" charset="0"/>
              </a:rPr>
              <a:t>，表示</a:t>
            </a:r>
            <a:r>
              <a:rPr lang="en-US" altLang="zh-CN" sz="1600" dirty="0">
                <a:solidFill>
                  <a:srgbClr val="6A9955"/>
                </a:solidFill>
                <a:effectLst/>
                <a:latin typeface="Consolas" panose="020B0609020204030204" pitchFamily="49" charset="0"/>
              </a:rPr>
              <a:t>s2</a:t>
            </a:r>
            <a:r>
              <a:rPr lang="zh-CN" altLang="en-US" sz="1600" dirty="0">
                <a:solidFill>
                  <a:srgbClr val="6A9955"/>
                </a:solidFill>
                <a:effectLst/>
                <a:latin typeface="Consolas" panose="020B0609020204030204" pitchFamily="49" charset="0"/>
              </a:rPr>
              <a:t>非空</a:t>
            </a:r>
            <a:endParaRPr lang="zh-CN" altLang="en-US" sz="1600" dirty="0">
              <a:solidFill>
                <a:srgbClr val="D4D4D4"/>
              </a:solidFill>
              <a:effectLst/>
              <a:latin typeface="Consolas" panose="020B0609020204030204" pitchFamily="49" charset="0"/>
            </a:endParaRPr>
          </a:p>
          <a:p>
            <a:r>
              <a:rPr lang="zh-CN" altLang="en-US" sz="1600" dirty="0">
                <a:solidFill>
                  <a:srgbClr val="D4D4D4"/>
                </a:solidFill>
                <a:effectLst/>
                <a:latin typeface="Consolas" panose="020B0609020204030204" pitchFamily="49" charset="0"/>
              </a:rPr>
              <a:t>        </a:t>
            </a:r>
            <a:r>
              <a:rPr lang="en-US" altLang="zh-CN" sz="1600" dirty="0" err="1">
                <a:solidFill>
                  <a:srgbClr val="9CDCFE"/>
                </a:solidFill>
                <a:effectLst/>
                <a:latin typeface="Consolas" panose="020B0609020204030204" pitchFamily="49" charset="0"/>
              </a:rPr>
              <a:t>cout</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&lt;&lt;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s2</a:t>
            </a:r>
            <a:r>
              <a:rPr lang="en-US" altLang="zh-CN" sz="1600" dirty="0">
                <a:solidFill>
                  <a:srgbClr val="D4D4D4"/>
                </a:solidFill>
                <a:effectLst/>
                <a:latin typeface="Consolas" panose="020B0609020204030204" pitchFamily="49" charset="0"/>
              </a:rPr>
              <a:t>.</a:t>
            </a:r>
            <a:r>
              <a:rPr lang="en-US" altLang="zh-CN" sz="1600" dirty="0">
                <a:solidFill>
                  <a:srgbClr val="DCDCAA"/>
                </a:solidFill>
                <a:effectLst/>
                <a:latin typeface="Consolas" panose="020B0609020204030204" pitchFamily="49" charset="0"/>
              </a:rPr>
              <a:t>size</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&lt;&lt;</a:t>
            </a:r>
            <a:r>
              <a:rPr lang="en-US" altLang="zh-CN" sz="1600" dirty="0">
                <a:solidFill>
                  <a:srgbClr val="D4D4D4"/>
                </a:solidFill>
                <a:effectLst/>
                <a:latin typeface="Consolas" panose="020B0609020204030204" pitchFamily="49" charset="0"/>
              </a:rPr>
              <a:t> </a:t>
            </a:r>
            <a:r>
              <a:rPr lang="en-US" altLang="zh-CN" sz="1600" dirty="0" err="1">
                <a:solidFill>
                  <a:srgbClr val="DCDCAA"/>
                </a:solidFill>
                <a:effectLst/>
                <a:latin typeface="Consolas" panose="020B0609020204030204" pitchFamily="49" charset="0"/>
              </a:rPr>
              <a:t>endl</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a:t>
            </a:r>
            <a:r>
              <a:rPr lang="zh-CN" altLang="en-US" sz="1600" dirty="0">
                <a:solidFill>
                  <a:srgbClr val="6A9955"/>
                </a:solidFill>
                <a:effectLst/>
                <a:latin typeface="Consolas" panose="020B0609020204030204" pitchFamily="49" charset="0"/>
              </a:rPr>
              <a:t>结果为</a:t>
            </a:r>
            <a:r>
              <a:rPr lang="en-US" altLang="zh-CN" sz="1600" dirty="0">
                <a:solidFill>
                  <a:srgbClr val="6A9955"/>
                </a:solidFill>
                <a:effectLst/>
                <a:latin typeface="Consolas" panose="020B0609020204030204" pitchFamily="49" charset="0"/>
              </a:rPr>
              <a:t>3</a:t>
            </a:r>
            <a:r>
              <a:rPr lang="zh-CN" altLang="en-US" sz="1600" dirty="0">
                <a:solidFill>
                  <a:srgbClr val="6A9955"/>
                </a:solidFill>
                <a:effectLst/>
                <a:latin typeface="Consolas" panose="020B0609020204030204" pitchFamily="49" charset="0"/>
              </a:rPr>
              <a:t>，表示</a:t>
            </a:r>
            <a:r>
              <a:rPr lang="en-US" altLang="zh-CN" sz="1600" dirty="0">
                <a:solidFill>
                  <a:srgbClr val="6A9955"/>
                </a:solidFill>
                <a:effectLst/>
                <a:latin typeface="Consolas" panose="020B0609020204030204" pitchFamily="49" charset="0"/>
              </a:rPr>
              <a:t>s2</a:t>
            </a:r>
            <a:r>
              <a:rPr lang="zh-CN" altLang="en-US" sz="1600" dirty="0">
                <a:solidFill>
                  <a:srgbClr val="6A9955"/>
                </a:solidFill>
                <a:effectLst/>
                <a:latin typeface="Consolas" panose="020B0609020204030204" pitchFamily="49" charset="0"/>
              </a:rPr>
              <a:t>中有</a:t>
            </a:r>
            <a:r>
              <a:rPr lang="en-US" altLang="zh-CN" sz="1600" dirty="0">
                <a:solidFill>
                  <a:srgbClr val="6A9955"/>
                </a:solidFill>
                <a:effectLst/>
                <a:latin typeface="Consolas" panose="020B0609020204030204" pitchFamily="49" charset="0"/>
              </a:rPr>
              <a:t>3</a:t>
            </a:r>
            <a:r>
              <a:rPr lang="zh-CN" altLang="en-US" sz="1600" dirty="0">
                <a:solidFill>
                  <a:srgbClr val="6A9955"/>
                </a:solidFill>
                <a:effectLst/>
                <a:latin typeface="Consolas" panose="020B0609020204030204" pitchFamily="49" charset="0"/>
              </a:rPr>
              <a:t>个元素</a:t>
            </a:r>
            <a:endParaRPr lang="zh-CN" altLang="en-US" sz="1600" dirty="0">
              <a:solidFill>
                <a:srgbClr val="D4D4D4"/>
              </a:solidFill>
              <a:effectLst/>
              <a:latin typeface="Consolas" panose="020B0609020204030204" pitchFamily="49" charset="0"/>
            </a:endParaRPr>
          </a:p>
          <a:p>
            <a:r>
              <a:rPr lang="zh-CN" altLang="en-US" sz="1600" dirty="0">
                <a:solidFill>
                  <a:srgbClr val="D4D4D4"/>
                </a:solidFill>
                <a:effectLst/>
                <a:latin typeface="Consolas" panose="020B0609020204030204" pitchFamily="49" charset="0"/>
              </a:rPr>
              <a:t>        </a:t>
            </a:r>
            <a:r>
              <a:rPr lang="en-US" altLang="zh-CN" sz="1600" dirty="0" err="1">
                <a:solidFill>
                  <a:srgbClr val="9CDCFE"/>
                </a:solidFill>
                <a:effectLst/>
                <a:latin typeface="Consolas" panose="020B0609020204030204" pitchFamily="49" charset="0"/>
              </a:rPr>
              <a:t>cout</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&lt;&lt;</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s2</a:t>
            </a:r>
            <a:r>
              <a:rPr lang="en-US" altLang="zh-CN" sz="1600" dirty="0">
                <a:solidFill>
                  <a:srgbClr val="D4D4D4"/>
                </a:solidFill>
                <a:effectLst/>
                <a:latin typeface="Consolas" panose="020B0609020204030204" pitchFamily="49" charset="0"/>
              </a:rPr>
              <a:t>.</a:t>
            </a:r>
            <a:r>
              <a:rPr lang="en-US" altLang="zh-CN" sz="1600" dirty="0">
                <a:solidFill>
                  <a:srgbClr val="DCDCAA"/>
                </a:solidFill>
                <a:effectLst/>
                <a:latin typeface="Consolas" panose="020B0609020204030204" pitchFamily="49" charset="0"/>
              </a:rPr>
              <a:t>length</a:t>
            </a:r>
            <a:r>
              <a:rPr lang="en-US" altLang="zh-CN" sz="1600" dirty="0">
                <a:solidFill>
                  <a:srgbClr val="D4D4D4"/>
                </a:solidFill>
                <a:effectLst/>
                <a:latin typeface="Consolas" panose="020B0609020204030204" pitchFamily="49" charset="0"/>
              </a:rPr>
              <a:t>() </a:t>
            </a:r>
            <a:r>
              <a:rPr lang="en-US" altLang="zh-CN" sz="1600" dirty="0">
                <a:solidFill>
                  <a:srgbClr val="DCDCAA"/>
                </a:solidFill>
                <a:effectLst/>
                <a:latin typeface="Consolas" panose="020B0609020204030204" pitchFamily="49" charset="0"/>
              </a:rPr>
              <a:t>&lt;&lt;</a:t>
            </a:r>
            <a:r>
              <a:rPr lang="en-US" altLang="zh-CN" sz="1600" dirty="0">
                <a:solidFill>
                  <a:srgbClr val="D4D4D4"/>
                </a:solidFill>
                <a:effectLst/>
                <a:latin typeface="Consolas" panose="020B0609020204030204" pitchFamily="49" charset="0"/>
              </a:rPr>
              <a:t> </a:t>
            </a:r>
            <a:r>
              <a:rPr lang="en-US" altLang="zh-CN" sz="1600" dirty="0" err="1">
                <a:solidFill>
                  <a:srgbClr val="DCDCAA"/>
                </a:solidFill>
                <a:effectLst/>
                <a:latin typeface="Consolas" panose="020B0609020204030204" pitchFamily="49" charset="0"/>
              </a:rPr>
              <a:t>endl</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a:t>
            </a:r>
            <a:r>
              <a:rPr lang="zh-CN" altLang="en-US" sz="1600" dirty="0">
                <a:solidFill>
                  <a:srgbClr val="6A9955"/>
                </a:solidFill>
                <a:effectLst/>
                <a:latin typeface="Consolas" panose="020B0609020204030204" pitchFamily="49" charset="0"/>
              </a:rPr>
              <a:t>结果与</a:t>
            </a:r>
            <a:r>
              <a:rPr lang="en-US" altLang="zh-CN" sz="1600" dirty="0">
                <a:solidFill>
                  <a:srgbClr val="6A9955"/>
                </a:solidFill>
                <a:effectLst/>
                <a:latin typeface="Consolas" panose="020B0609020204030204" pitchFamily="49" charset="0"/>
              </a:rPr>
              <a:t>size</a:t>
            </a:r>
            <a:r>
              <a:rPr lang="zh-CN" altLang="en-US" sz="1600" dirty="0">
                <a:solidFill>
                  <a:srgbClr val="6A9955"/>
                </a:solidFill>
                <a:effectLst/>
                <a:latin typeface="Consolas" panose="020B0609020204030204" pitchFamily="49" charset="0"/>
              </a:rPr>
              <a:t>一致，两者并无区别</a:t>
            </a:r>
            <a:endParaRPr lang="zh-CN" altLang="en-US" sz="1600" dirty="0">
              <a:solidFill>
                <a:srgbClr val="D4D4D4"/>
              </a:solidFill>
              <a:effectLst/>
              <a:latin typeface="Consolas" panose="020B0609020204030204" pitchFamily="49" charset="0"/>
            </a:endParaRPr>
          </a:p>
          <a:p>
            <a:r>
              <a:rPr lang="zh-CN" altLang="en-US" sz="1600" dirty="0">
                <a:solidFill>
                  <a:srgbClr val="6A9955"/>
                </a:solidFill>
                <a:effectLst/>
                <a:latin typeface="Consolas" panose="020B0609020204030204" pitchFamily="49" charset="0"/>
              </a:rPr>
              <a:t>    </a:t>
            </a:r>
            <a:r>
              <a:rPr lang="en-US" altLang="zh-CN" sz="1600" dirty="0">
                <a:solidFill>
                  <a:srgbClr val="6A9955"/>
                </a:solidFill>
                <a:effectLst/>
                <a:latin typeface="Consolas" panose="020B0609020204030204" pitchFamily="49" charset="0"/>
              </a:rPr>
              <a:t>//</a:t>
            </a:r>
            <a:r>
              <a:rPr lang="zh-CN" altLang="en-US" sz="1600" dirty="0">
                <a:solidFill>
                  <a:srgbClr val="6A9955"/>
                </a:solidFill>
                <a:effectLst/>
                <a:latin typeface="Consolas" panose="020B0609020204030204" pitchFamily="49" charset="0"/>
              </a:rPr>
              <a:t>访问</a:t>
            </a:r>
            <a:r>
              <a:rPr lang="en-US" altLang="zh-CN" sz="1600" dirty="0">
                <a:solidFill>
                  <a:srgbClr val="6A9955"/>
                </a:solidFill>
                <a:effectLst/>
                <a:latin typeface="Consolas" panose="020B0609020204030204" pitchFamily="49" charset="0"/>
              </a:rPr>
              <a:t>string</a:t>
            </a:r>
            <a:r>
              <a:rPr lang="zh-CN" altLang="en-US" sz="1600" dirty="0">
                <a:solidFill>
                  <a:srgbClr val="6A9955"/>
                </a:solidFill>
                <a:effectLst/>
                <a:latin typeface="Consolas" panose="020B0609020204030204" pitchFamily="49" charset="0"/>
              </a:rPr>
              <a:t>中的元素</a:t>
            </a:r>
            <a:endParaRPr lang="zh-CN" altLang="en-US" sz="1600" dirty="0">
              <a:solidFill>
                <a:srgbClr val="D4D4D4"/>
              </a:solidFill>
              <a:effectLst/>
              <a:latin typeface="Consolas" panose="020B0609020204030204" pitchFamily="49" charset="0"/>
            </a:endParaRPr>
          </a:p>
          <a:p>
            <a:r>
              <a:rPr lang="zh-CN" altLang="en-US" sz="1600" dirty="0">
                <a:solidFill>
                  <a:srgbClr val="D4D4D4"/>
                </a:solidFill>
                <a:effectLst/>
                <a:latin typeface="Consolas" panose="020B0609020204030204" pitchFamily="49" charset="0"/>
              </a:rPr>
              <a:t>        </a:t>
            </a:r>
            <a:r>
              <a:rPr lang="en-US" altLang="zh-CN" sz="1600" dirty="0">
                <a:solidFill>
                  <a:srgbClr val="4EC9B0"/>
                </a:solidFill>
                <a:effectLst/>
                <a:latin typeface="Consolas" panose="020B0609020204030204" pitchFamily="49" charset="0"/>
              </a:rPr>
              <a:t>string</a:t>
            </a:r>
            <a:r>
              <a:rPr lang="en-US" altLang="zh-CN" sz="1600" dirty="0">
                <a:solidFill>
                  <a:srgbClr val="D4D4D4"/>
                </a:solidFill>
                <a:effectLst/>
                <a:latin typeface="Consolas" panose="020B0609020204030204" pitchFamily="49" charset="0"/>
              </a:rPr>
              <a:t> </a:t>
            </a:r>
            <a:r>
              <a:rPr lang="en-US" altLang="zh-CN" sz="1600" dirty="0">
                <a:solidFill>
                  <a:srgbClr val="9CDCFE"/>
                </a:solidFill>
                <a:effectLst/>
                <a:latin typeface="Consolas" panose="020B0609020204030204" pitchFamily="49" charset="0"/>
              </a:rPr>
              <a:t>s</a:t>
            </a:r>
            <a:r>
              <a:rPr lang="en-US" altLang="zh-CN" sz="1600" dirty="0">
                <a:solidFill>
                  <a:srgbClr val="D4D4D4"/>
                </a:solidFill>
                <a:effectLst/>
                <a:latin typeface="Consolas" panose="020B0609020204030204" pitchFamily="49" charset="0"/>
              </a:rPr>
              <a:t> = </a:t>
            </a:r>
            <a:r>
              <a:rPr lang="en-US" altLang="zh-CN" sz="1600" dirty="0">
                <a:solidFill>
                  <a:srgbClr val="CE9178"/>
                </a:solidFill>
                <a:effectLst/>
                <a:latin typeface="Consolas" panose="020B0609020204030204" pitchFamily="49" charset="0"/>
              </a:rPr>
              <a:t>"hello world"</a:t>
            </a:r>
            <a:r>
              <a:rPr lang="en-US" altLang="zh-CN" sz="1600" dirty="0">
                <a:solidFill>
                  <a:srgbClr val="D4D4D4"/>
                </a:solidFill>
                <a:effectLst/>
                <a:latin typeface="Consolas" panose="020B0609020204030204" pitchFamily="49" charset="0"/>
              </a:rPr>
              <a:t>;</a:t>
            </a:r>
          </a:p>
          <a:p>
            <a:r>
              <a:rPr lang="en-US" altLang="zh-CN" sz="1600" dirty="0">
                <a:solidFill>
                  <a:srgbClr val="D4D4D4"/>
                </a:solidFill>
                <a:effectLst/>
                <a:latin typeface="Consolas" panose="020B0609020204030204" pitchFamily="49" charset="0"/>
              </a:rPr>
              <a:t>        </a:t>
            </a:r>
            <a:r>
              <a:rPr lang="en-US" altLang="zh-CN" sz="1600" dirty="0">
                <a:solidFill>
                  <a:srgbClr val="C586C0"/>
                </a:solidFill>
                <a:effectLst/>
                <a:latin typeface="Consolas" panose="020B0609020204030204" pitchFamily="49" charset="0"/>
              </a:rPr>
              <a:t>for</a:t>
            </a:r>
            <a:r>
              <a:rPr lang="en-US" altLang="zh-CN" sz="1600" dirty="0">
                <a:solidFill>
                  <a:srgbClr val="D4D4D4"/>
                </a:solidFill>
                <a:effectLst/>
                <a:latin typeface="Consolas" panose="020B0609020204030204" pitchFamily="49" charset="0"/>
              </a:rPr>
              <a:t>(</a:t>
            </a:r>
            <a:r>
              <a:rPr lang="en-US" altLang="zh-CN" sz="1600" dirty="0">
                <a:solidFill>
                  <a:srgbClr val="569CD6"/>
                </a:solidFill>
                <a:effectLst/>
                <a:latin typeface="Consolas" panose="020B0609020204030204" pitchFamily="49" charset="0"/>
              </a:rPr>
              <a:t>int</a:t>
            </a:r>
            <a:r>
              <a:rPr lang="en-US" altLang="zh-CN" sz="1600" dirty="0">
                <a:solidFill>
                  <a:srgbClr val="D4D4D4"/>
                </a:solidFill>
                <a:effectLst/>
                <a:latin typeface="Consolas" panose="020B0609020204030204" pitchFamily="49" charset="0"/>
              </a:rPr>
              <a:t> </a:t>
            </a:r>
            <a:r>
              <a:rPr lang="en-US" altLang="zh-CN" sz="1600" dirty="0" err="1">
                <a:solidFill>
                  <a:srgbClr val="9CDCFE"/>
                </a:solidFill>
                <a:effectLst/>
                <a:latin typeface="Consolas" panose="020B0609020204030204" pitchFamily="49" charset="0"/>
              </a:rPr>
              <a:t>i</a:t>
            </a:r>
            <a:r>
              <a:rPr lang="en-US" altLang="zh-CN" sz="1600" dirty="0">
                <a:solidFill>
                  <a:srgbClr val="D4D4D4"/>
                </a:solidFill>
                <a:effectLst/>
                <a:latin typeface="Consolas" panose="020B0609020204030204" pitchFamily="49" charset="0"/>
              </a:rPr>
              <a:t>=</a:t>
            </a:r>
            <a:r>
              <a:rPr lang="en-US" altLang="zh-CN" sz="1600" dirty="0">
                <a:solidFill>
                  <a:srgbClr val="B5CEA8"/>
                </a:solidFill>
                <a:effectLst/>
                <a:latin typeface="Consolas" panose="020B0609020204030204" pitchFamily="49" charset="0"/>
              </a:rPr>
              <a:t>0</a:t>
            </a:r>
            <a:r>
              <a:rPr lang="en-US" altLang="zh-CN" sz="1600" dirty="0">
                <a:solidFill>
                  <a:srgbClr val="D4D4D4"/>
                </a:solidFill>
                <a:effectLst/>
                <a:latin typeface="Consolas" panose="020B0609020204030204" pitchFamily="49" charset="0"/>
              </a:rPr>
              <a:t>; </a:t>
            </a:r>
            <a:r>
              <a:rPr lang="en-US" altLang="zh-CN" sz="1600" dirty="0" err="1">
                <a:solidFill>
                  <a:srgbClr val="9CDCFE"/>
                </a:solidFill>
                <a:latin typeface="Consolas" panose="020B0609020204030204" pitchFamily="49" charset="0"/>
              </a:rPr>
              <a:t>i</a:t>
            </a:r>
            <a:r>
              <a:rPr lang="en-US" altLang="zh-CN" sz="1600" dirty="0">
                <a:solidFill>
                  <a:srgbClr val="D4D4D4"/>
                </a:solidFill>
                <a:effectLst/>
                <a:latin typeface="Consolas" panose="020B0609020204030204" pitchFamily="49" charset="0"/>
              </a:rPr>
              <a:t>&lt;</a:t>
            </a:r>
            <a:r>
              <a:rPr lang="en-US" altLang="zh-CN" sz="1600" dirty="0" err="1">
                <a:solidFill>
                  <a:srgbClr val="9CDCFE"/>
                </a:solidFill>
                <a:effectLst/>
                <a:latin typeface="Consolas" panose="020B0609020204030204" pitchFamily="49" charset="0"/>
              </a:rPr>
              <a:t>s</a:t>
            </a:r>
            <a:r>
              <a:rPr lang="en-US" altLang="zh-CN" sz="1600" dirty="0" err="1">
                <a:solidFill>
                  <a:srgbClr val="D4D4D4"/>
                </a:solidFill>
                <a:effectLst/>
                <a:latin typeface="Consolas" panose="020B0609020204030204" pitchFamily="49" charset="0"/>
              </a:rPr>
              <a:t>.</a:t>
            </a:r>
            <a:r>
              <a:rPr lang="en-US" altLang="zh-CN" sz="1600" dirty="0" err="1">
                <a:solidFill>
                  <a:srgbClr val="DCDCAA"/>
                </a:solidFill>
                <a:effectLst/>
                <a:latin typeface="Consolas" panose="020B0609020204030204" pitchFamily="49" charset="0"/>
              </a:rPr>
              <a:t>size</a:t>
            </a:r>
            <a:r>
              <a:rPr lang="en-US" altLang="zh-CN" sz="1600" dirty="0">
                <a:solidFill>
                  <a:srgbClr val="D4D4D4"/>
                </a:solidFill>
                <a:effectLst/>
                <a:latin typeface="Consolas" panose="020B0609020204030204" pitchFamily="49" charset="0"/>
              </a:rPr>
              <a:t>(); </a:t>
            </a:r>
            <a:r>
              <a:rPr lang="en-US" altLang="zh-CN" sz="1600" dirty="0" err="1">
                <a:solidFill>
                  <a:srgbClr val="9CDCFE"/>
                </a:solidFill>
                <a:effectLst/>
                <a:latin typeface="Consolas" panose="020B0609020204030204" pitchFamily="49" charset="0"/>
              </a:rPr>
              <a:t>i</a:t>
            </a:r>
            <a:r>
              <a:rPr lang="en-US" altLang="zh-CN" sz="1600" dirty="0">
                <a:solidFill>
                  <a:srgbClr val="D4D4D4"/>
                </a:solidFill>
                <a:effectLst/>
                <a:latin typeface="Consolas" panose="020B0609020204030204" pitchFamily="49" charset="0"/>
              </a:rPr>
              <a:t>++)</a:t>
            </a:r>
          </a:p>
          <a:p>
            <a:r>
              <a:rPr lang="en-US" altLang="zh-CN" sz="1600" dirty="0">
                <a:solidFill>
                  <a:srgbClr val="D4D4D4"/>
                </a:solidFill>
                <a:effectLst/>
                <a:latin typeface="Consolas" panose="020B0609020204030204" pitchFamily="49" charset="0"/>
              </a:rPr>
              <a:t>            </a:t>
            </a:r>
            <a:r>
              <a:rPr lang="en-US" altLang="zh-CN" sz="1600" dirty="0" err="1">
                <a:solidFill>
                  <a:srgbClr val="9CDCFE"/>
                </a:solidFill>
                <a:effectLst/>
                <a:latin typeface="Consolas" panose="020B0609020204030204" pitchFamily="49" charset="0"/>
              </a:rPr>
              <a:t>cout</a:t>
            </a:r>
            <a:r>
              <a:rPr lang="en-US" altLang="zh-CN" sz="1600" dirty="0">
                <a:solidFill>
                  <a:srgbClr val="DCDCAA"/>
                </a:solidFill>
                <a:effectLst/>
                <a:latin typeface="Consolas" panose="020B0609020204030204" pitchFamily="49" charset="0"/>
              </a:rPr>
              <a:t>&lt;&lt;</a:t>
            </a:r>
            <a:r>
              <a:rPr lang="en-US" altLang="zh-CN" sz="1600" dirty="0">
                <a:solidFill>
                  <a:srgbClr val="9CDCFE"/>
                </a:solidFill>
                <a:effectLst/>
                <a:latin typeface="Consolas" panose="020B0609020204030204" pitchFamily="49" charset="0"/>
              </a:rPr>
              <a:t>s</a:t>
            </a:r>
            <a:r>
              <a:rPr lang="en-US" altLang="zh-CN" sz="1600" dirty="0">
                <a:solidFill>
                  <a:srgbClr val="DCDCAA"/>
                </a:solidFill>
                <a:effectLst/>
                <a:latin typeface="Consolas" panose="020B0609020204030204" pitchFamily="49" charset="0"/>
              </a:rPr>
              <a:t>[</a:t>
            </a:r>
            <a:r>
              <a:rPr lang="en-US" altLang="zh-CN" sz="1600" dirty="0" err="1">
                <a:solidFill>
                  <a:srgbClr val="9CDCFE"/>
                </a:solidFill>
                <a:effectLst/>
                <a:latin typeface="Consolas" panose="020B0609020204030204" pitchFamily="49" charset="0"/>
              </a:rPr>
              <a:t>i</a:t>
            </a:r>
            <a:r>
              <a:rPr lang="en-US" altLang="zh-CN" sz="1600" dirty="0">
                <a:solidFill>
                  <a:srgbClr val="DCDCAA"/>
                </a:solidFill>
                <a:effectLst/>
                <a:latin typeface="Consolas" panose="020B0609020204030204" pitchFamily="49" charset="0"/>
              </a:rPr>
              <a:t>]&lt;&lt;</a:t>
            </a:r>
            <a:r>
              <a:rPr lang="en-US" altLang="zh-CN" sz="1600" dirty="0" err="1">
                <a:solidFill>
                  <a:srgbClr val="DCDCAA"/>
                </a:solidFill>
                <a:effectLst/>
                <a:latin typeface="Consolas" panose="020B0609020204030204" pitchFamily="49" charset="0"/>
              </a:rPr>
              <a:t>endl</a:t>
            </a:r>
            <a:r>
              <a:rPr lang="en-US" altLang="zh-CN" sz="1600" dirty="0">
                <a:solidFill>
                  <a:srgbClr val="D4D4D4"/>
                </a:solidFill>
                <a:effectLst/>
                <a:latin typeface="Consolas" panose="020B0609020204030204" pitchFamily="49" charset="0"/>
              </a:rPr>
              <a:t>;</a:t>
            </a:r>
            <a:r>
              <a:rPr lang="en-US" altLang="zh-CN" sz="1600" dirty="0">
                <a:solidFill>
                  <a:srgbClr val="6A9955"/>
                </a:solidFill>
                <a:effectLst/>
                <a:latin typeface="Consolas" panose="020B0609020204030204" pitchFamily="49" charset="0"/>
              </a:rPr>
              <a:t>       //</a:t>
            </a:r>
            <a:r>
              <a:rPr lang="zh-CN" altLang="en-US" sz="1600" dirty="0">
                <a:solidFill>
                  <a:srgbClr val="6A9955"/>
                </a:solidFill>
                <a:effectLst/>
                <a:latin typeface="Consolas" panose="020B0609020204030204" pitchFamily="49" charset="0"/>
              </a:rPr>
              <a:t>可以直接将</a:t>
            </a:r>
            <a:r>
              <a:rPr lang="en-US" altLang="zh-CN" sz="1600" dirty="0">
                <a:solidFill>
                  <a:srgbClr val="6A9955"/>
                </a:solidFill>
                <a:effectLst/>
                <a:latin typeface="Consolas" panose="020B0609020204030204" pitchFamily="49" charset="0"/>
              </a:rPr>
              <a:t>string</a:t>
            </a:r>
            <a:r>
              <a:rPr lang="zh-CN" altLang="en-US" sz="1600" dirty="0">
                <a:solidFill>
                  <a:srgbClr val="6A9955"/>
                </a:solidFill>
                <a:effectLst/>
                <a:latin typeface="Consolas" panose="020B0609020204030204" pitchFamily="49" charset="0"/>
              </a:rPr>
              <a:t>对象当成字符数组进行访问</a:t>
            </a:r>
            <a:br>
              <a:rPr lang="en-US" altLang="zh-CN" sz="1600" dirty="0">
                <a:solidFill>
                  <a:srgbClr val="D4D4D4"/>
                </a:solidFill>
                <a:effectLst/>
                <a:latin typeface="Consolas" panose="020B0609020204030204" pitchFamily="49" charset="0"/>
              </a:rPr>
            </a:br>
            <a:r>
              <a:rPr lang="en-US" altLang="zh-CN" sz="1600" dirty="0">
                <a:solidFill>
                  <a:srgbClr val="D4D4D4"/>
                </a:solidFill>
                <a:effectLst/>
                <a:latin typeface="Consolas" panose="020B0609020204030204" pitchFamily="49" charset="0"/>
              </a:rPr>
              <a:t>    </a:t>
            </a:r>
            <a:r>
              <a:rPr lang="en-US" altLang="zh-CN" sz="1600" dirty="0">
                <a:solidFill>
                  <a:srgbClr val="C586C0"/>
                </a:solidFill>
                <a:effectLst/>
                <a:latin typeface="Consolas" panose="020B0609020204030204" pitchFamily="49" charset="0"/>
              </a:rPr>
              <a:t>return</a:t>
            </a:r>
            <a:r>
              <a:rPr lang="en-US" altLang="zh-CN" sz="1600" dirty="0">
                <a:solidFill>
                  <a:srgbClr val="D4D4D4"/>
                </a:solidFill>
                <a:effectLst/>
                <a:latin typeface="Consolas" panose="020B0609020204030204" pitchFamily="49" charset="0"/>
              </a:rPr>
              <a:t> </a:t>
            </a:r>
            <a:r>
              <a:rPr lang="en-US" altLang="zh-CN" sz="1600" dirty="0">
                <a:solidFill>
                  <a:srgbClr val="B5CEA8"/>
                </a:solidFill>
                <a:effectLst/>
                <a:latin typeface="Consolas" panose="020B0609020204030204" pitchFamily="49" charset="0"/>
              </a:rPr>
              <a:t>0</a:t>
            </a:r>
            <a:r>
              <a:rPr lang="en-US" altLang="zh-CN" sz="1600" dirty="0">
                <a:solidFill>
                  <a:srgbClr val="D4D4D4"/>
                </a:solidFill>
                <a:effectLst/>
                <a:latin typeface="Consolas" panose="020B0609020204030204" pitchFamily="49" charset="0"/>
              </a:rPr>
              <a:t>;</a:t>
            </a:r>
          </a:p>
          <a:p>
            <a:r>
              <a:rPr lang="en-US" altLang="zh-CN"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2875100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94D0557-BFFC-41F2-9DE6-56021DF2D02A}"/>
              </a:ext>
            </a:extLst>
          </p:cNvPr>
          <p:cNvSpPr txBox="1"/>
          <p:nvPr/>
        </p:nvSpPr>
        <p:spPr>
          <a:xfrm>
            <a:off x="800100" y="207645"/>
            <a:ext cx="6738936" cy="6186309"/>
          </a:xfrm>
          <a:prstGeom prst="rect">
            <a:avLst/>
          </a:prstGeom>
          <a:noFill/>
        </p:spPr>
        <p:txBody>
          <a:bodyPr wrap="square">
            <a:spAutoFit/>
          </a:bodyPr>
          <a:lstStyle/>
          <a:p>
            <a:r>
              <a:rPr lang="en-US" altLang="zh-CN" b="0" dirty="0">
                <a:solidFill>
                  <a:srgbClr val="C586C0"/>
                </a:solidFill>
                <a:effectLst/>
                <a:latin typeface="Consolas" panose="020B0609020204030204" pitchFamily="49" charset="0"/>
              </a:rPr>
              <a:t>#include</a:t>
            </a:r>
            <a:r>
              <a:rPr lang="en-US" altLang="zh-CN" b="0" dirty="0">
                <a:solidFill>
                  <a:srgbClr val="CE9178"/>
                </a:solidFill>
                <a:effectLst/>
                <a:latin typeface="Consolas" panose="020B0609020204030204" pitchFamily="49" charset="0"/>
              </a:rPr>
              <a:t>&lt;iostream&gt;</a:t>
            </a:r>
          </a:p>
          <a:p>
            <a:r>
              <a:rPr lang="en-US" altLang="zh-CN" b="0" dirty="0">
                <a:solidFill>
                  <a:srgbClr val="C586C0"/>
                </a:solidFill>
                <a:effectLst/>
                <a:latin typeface="Consolas" panose="020B0609020204030204" pitchFamily="49" charset="0"/>
              </a:rPr>
              <a:t>#include</a:t>
            </a:r>
            <a:r>
              <a:rPr lang="en-US" altLang="zh-CN" b="0" dirty="0">
                <a:solidFill>
                  <a:srgbClr val="CE9178"/>
                </a:solidFill>
                <a:effectLst/>
                <a:latin typeface="Consolas" panose="020B0609020204030204" pitchFamily="49" charset="0"/>
              </a:rPr>
              <a:t>&lt;string&gt;</a:t>
            </a:r>
            <a:endParaRPr lang="en-US" altLang="zh-CN" b="0" dirty="0">
              <a:solidFill>
                <a:srgbClr val="D4D4D4"/>
              </a:solidFill>
              <a:effectLst/>
              <a:latin typeface="Consolas" panose="020B0609020204030204" pitchFamily="49" charset="0"/>
            </a:endParaRPr>
          </a:p>
          <a:p>
            <a:r>
              <a:rPr lang="en-US" altLang="zh-CN" b="0" dirty="0">
                <a:solidFill>
                  <a:srgbClr val="C586C0"/>
                </a:solidFill>
                <a:effectLst/>
                <a:latin typeface="Consolas" panose="020B0609020204030204" pitchFamily="49" charset="0"/>
              </a:rPr>
              <a:t>using</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namespace</a:t>
            </a:r>
            <a:r>
              <a:rPr lang="en-US" altLang="zh-CN" b="0" dirty="0">
                <a:solidFill>
                  <a:srgbClr val="D4D4D4"/>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std</a:t>
            </a:r>
            <a:r>
              <a:rPr lang="en-US" altLang="zh-CN" b="0" dirty="0">
                <a:solidFill>
                  <a:srgbClr val="D4D4D4"/>
                </a:solidFill>
                <a:effectLst/>
                <a:latin typeface="Consolas" panose="020B0609020204030204" pitchFamily="49" charset="0"/>
              </a:rPr>
              <a:t>;</a:t>
            </a:r>
          </a:p>
          <a:p>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main</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a:t>
            </a:r>
          </a:p>
          <a:p>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基于范围的</a:t>
            </a:r>
            <a:r>
              <a:rPr lang="en-US" altLang="zh-CN" b="0" dirty="0">
                <a:solidFill>
                  <a:srgbClr val="6A9955"/>
                </a:solidFill>
                <a:effectLst/>
                <a:latin typeface="Consolas" panose="020B0609020204030204" pitchFamily="49" charset="0"/>
              </a:rPr>
              <a:t>for</a:t>
            </a:r>
            <a:r>
              <a:rPr lang="zh-CN" altLang="en-US" b="0" dirty="0">
                <a:solidFill>
                  <a:srgbClr val="6A9955"/>
                </a:solidFill>
                <a:effectLst/>
                <a:latin typeface="Consolas" panose="020B0609020204030204" pitchFamily="49" charset="0"/>
              </a:rPr>
              <a:t>循环</a:t>
            </a:r>
            <a:endParaRPr lang="zh-CN" altLang="en-US" b="0" dirty="0">
              <a:solidFill>
                <a:srgbClr val="D4D4D4"/>
              </a:solidFill>
              <a:effectLst/>
              <a:latin typeface="Consolas" panose="020B0609020204030204" pitchFamily="49" charset="0"/>
            </a:endParaRPr>
          </a:p>
          <a:p>
            <a:pPr lvl="1"/>
            <a:r>
              <a:rPr lang="zh-CN" altLang="en-US" b="0" dirty="0">
                <a:solidFill>
                  <a:srgbClr val="D4D4D4"/>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string</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 = </a:t>
            </a:r>
            <a:r>
              <a:rPr lang="en-US" altLang="zh-CN" b="0" dirty="0">
                <a:solidFill>
                  <a:srgbClr val="CE9178"/>
                </a:solidFill>
                <a:effectLst/>
                <a:latin typeface="Consolas" panose="020B0609020204030204" pitchFamily="49" charset="0"/>
              </a:rPr>
              <a:t>"hello world"</a:t>
            </a:r>
            <a:r>
              <a:rPr lang="en-US" altLang="zh-CN" b="0" dirty="0">
                <a:solidFill>
                  <a:srgbClr val="D4D4D4"/>
                </a:solidFill>
                <a:effectLst/>
                <a:latin typeface="Consolas" panose="020B0609020204030204" pitchFamily="49" charset="0"/>
              </a:rPr>
              <a:t>;</a:t>
            </a:r>
          </a:p>
          <a:p>
            <a:pPr lvl="1"/>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 (</a:t>
            </a:r>
            <a:r>
              <a:rPr lang="en-US" altLang="zh-CN" b="0" dirty="0">
                <a:solidFill>
                  <a:srgbClr val="569CD6"/>
                </a:solidFill>
                <a:effectLst/>
                <a:latin typeface="Consolas" panose="020B0609020204030204" pitchFamily="49" charset="0"/>
              </a:rPr>
              <a:t>char</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c</a:t>
            </a:r>
            <a:r>
              <a:rPr lang="en-US" altLang="zh-CN" b="0" dirty="0">
                <a:solidFill>
                  <a:srgbClr val="D4D4D4"/>
                </a:solidFill>
                <a:effectLst/>
                <a:latin typeface="Consolas" panose="020B0609020204030204" pitchFamily="49" charset="0"/>
              </a:rPr>
              <a:t> : s) </a:t>
            </a:r>
            <a:r>
              <a:rPr lang="en-US" altLang="zh-CN" b="0" dirty="0" err="1">
                <a:solidFill>
                  <a:srgbClr val="9CDCFE"/>
                </a:solidFill>
                <a:effectLst/>
                <a:latin typeface="Consolas" panose="020B0609020204030204" pitchFamily="49" charset="0"/>
              </a:rPr>
              <a:t>cout</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c</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endl</a:t>
            </a:r>
            <a:r>
              <a:rPr lang="en-US" altLang="zh-CN" b="0" dirty="0">
                <a:solidFill>
                  <a:srgbClr val="D4D4D4"/>
                </a:solidFill>
                <a:effectLst/>
                <a:latin typeface="Consolas" panose="020B0609020204030204" pitchFamily="49" charset="0"/>
              </a:rPr>
              <a:t>;</a:t>
            </a:r>
          </a:p>
          <a:p>
            <a:pPr lvl="1"/>
            <a:r>
              <a:rPr lang="en-US" altLang="zh-CN" b="0" dirty="0">
                <a:solidFill>
                  <a:srgbClr val="D4D4D4"/>
                </a:solidFill>
                <a:effectLst/>
                <a:latin typeface="Consolas" panose="020B0609020204030204" pitchFamily="49" charset="0"/>
              </a:rPr>
              <a:t>    </a:t>
            </a:r>
          </a:p>
          <a:p>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比较大小</a:t>
            </a:r>
            <a:endParaRPr lang="zh-CN" altLang="en-US" b="0" dirty="0">
              <a:solidFill>
                <a:srgbClr val="D4D4D4"/>
              </a:solidFill>
              <a:effectLst/>
              <a:latin typeface="Consolas" panose="020B0609020204030204" pitchFamily="49" charset="0"/>
            </a:endParaRPr>
          </a:p>
          <a:p>
            <a:pPr lvl="1"/>
            <a:r>
              <a:rPr lang="zh-CN" altLang="en-US" b="0" dirty="0">
                <a:solidFill>
                  <a:srgbClr val="D4D4D4"/>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string</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s1</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s2</a:t>
            </a:r>
            <a:r>
              <a:rPr lang="en-US" altLang="zh-CN" b="0" dirty="0">
                <a:solidFill>
                  <a:srgbClr val="D4D4D4"/>
                </a:solidFill>
                <a:effectLst/>
                <a:latin typeface="Consolas" panose="020B0609020204030204" pitchFamily="49" charset="0"/>
              </a:rPr>
              <a:t>;</a:t>
            </a:r>
          </a:p>
          <a:p>
            <a:pPr lvl="1"/>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cin</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&gt;&gt;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s1</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&gt;&gt;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s2</a:t>
            </a:r>
            <a:r>
              <a:rPr lang="en-US" altLang="zh-CN" b="0" dirty="0">
                <a:solidFill>
                  <a:srgbClr val="D4D4D4"/>
                </a:solidFill>
                <a:effectLst/>
                <a:latin typeface="Consolas" panose="020B0609020204030204" pitchFamily="49" charset="0"/>
              </a:rPr>
              <a:t>;</a:t>
            </a:r>
          </a:p>
          <a:p>
            <a:pPr lvl="1"/>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可直接使用 </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或 </a:t>
            </a: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判断两者是否相等</a:t>
            </a:r>
            <a:endParaRPr lang="zh-CN" altLang="en-US" b="0" dirty="0">
              <a:solidFill>
                <a:srgbClr val="D4D4D4"/>
              </a:solidFill>
              <a:effectLst/>
              <a:latin typeface="Consolas" panose="020B0609020204030204" pitchFamily="49" charset="0"/>
            </a:endParaRPr>
          </a:p>
          <a:p>
            <a:pPr lvl="1"/>
            <a:r>
              <a:rPr lang="zh-CN" altLang="en-US"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s1</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s2</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cout</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"Yes"</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endl</a:t>
            </a:r>
            <a:r>
              <a:rPr lang="en-US" altLang="zh-CN" b="0" dirty="0">
                <a:solidFill>
                  <a:srgbClr val="D4D4D4"/>
                </a:solidFill>
                <a:effectLst/>
                <a:latin typeface="Consolas" panose="020B0609020204030204" pitchFamily="49" charset="0"/>
              </a:rPr>
              <a:t>;</a:t>
            </a:r>
          </a:p>
          <a:p>
            <a:pPr lvl="1"/>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cout</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"No"</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endl</a:t>
            </a:r>
            <a:r>
              <a:rPr lang="en-US" altLang="zh-CN" b="0" dirty="0">
                <a:solidFill>
                  <a:srgbClr val="D4D4D4"/>
                </a:solidFill>
                <a:effectLst/>
                <a:latin typeface="Consolas" panose="020B0609020204030204" pitchFamily="49" charset="0"/>
              </a:rPr>
              <a:t>; </a:t>
            </a:r>
          </a:p>
          <a:p>
            <a:pPr lvl="1"/>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也可以对两个字符串比较大小，排序方式为字典序</a:t>
            </a:r>
            <a:endParaRPr lang="zh-CN" altLang="en-US" b="0" dirty="0">
              <a:solidFill>
                <a:srgbClr val="D4D4D4"/>
              </a:solidFill>
              <a:effectLst/>
              <a:latin typeface="Consolas" panose="020B0609020204030204" pitchFamily="49" charset="0"/>
            </a:endParaRPr>
          </a:p>
          <a:p>
            <a:pPr lvl="1"/>
            <a:r>
              <a:rPr lang="en-US" altLang="zh-CN" b="0" dirty="0">
                <a:solidFill>
                  <a:srgbClr val="6A9955"/>
                </a:solidFill>
                <a:effectLst/>
                <a:latin typeface="Consolas" panose="020B0609020204030204" pitchFamily="49" charset="0"/>
              </a:rPr>
              <a:t>// &lt; &lt;= &gt; &gt;= </a:t>
            </a:r>
            <a:r>
              <a:rPr lang="zh-CN" altLang="en-US" b="0" dirty="0">
                <a:solidFill>
                  <a:srgbClr val="6A9955"/>
                </a:solidFill>
                <a:effectLst/>
                <a:latin typeface="Consolas" panose="020B0609020204030204" pitchFamily="49" charset="0"/>
              </a:rPr>
              <a:t>均可用</a:t>
            </a:r>
            <a:endParaRPr lang="zh-CN" altLang="en-US" b="0" dirty="0">
              <a:solidFill>
                <a:srgbClr val="D4D4D4"/>
              </a:solidFill>
              <a:effectLst/>
              <a:latin typeface="Consolas" panose="020B0609020204030204" pitchFamily="49" charset="0"/>
            </a:endParaRPr>
          </a:p>
          <a:p>
            <a:pPr lvl="1"/>
            <a:r>
              <a:rPr lang="zh-CN" altLang="en-US"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if</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s1</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s2</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cout</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"Yes"</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endl</a:t>
            </a:r>
            <a:r>
              <a:rPr lang="en-US" altLang="zh-CN" b="0" dirty="0">
                <a:solidFill>
                  <a:srgbClr val="D4D4D4"/>
                </a:solidFill>
                <a:effectLst/>
                <a:latin typeface="Consolas" panose="020B0609020204030204" pitchFamily="49" charset="0"/>
              </a:rPr>
              <a:t>;</a:t>
            </a:r>
          </a:p>
          <a:p>
            <a:pPr lvl="1"/>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else</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cout</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a:solidFill>
                  <a:srgbClr val="CE9178"/>
                </a:solidFill>
                <a:effectLst/>
                <a:latin typeface="Consolas" panose="020B0609020204030204" pitchFamily="49" charset="0"/>
              </a:rPr>
              <a:t>"No"</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&lt;&lt;</a:t>
            </a:r>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endl</a:t>
            </a:r>
            <a:r>
              <a:rPr lang="en-US" altLang="zh-CN" b="0" dirty="0">
                <a:solidFill>
                  <a:srgbClr val="D4D4D4"/>
                </a:solidFill>
                <a:effectLst/>
                <a:latin typeface="Consolas" panose="020B0609020204030204" pitchFamily="49" charset="0"/>
              </a:rPr>
              <a:t>;</a:t>
            </a:r>
          </a:p>
          <a:p>
            <a:pPr lvl="1"/>
            <a:br>
              <a:rPr lang="en-US" altLang="zh-CN" b="0" dirty="0">
                <a:solidFill>
                  <a:srgbClr val="D4D4D4"/>
                </a:solidFill>
                <a:effectLst/>
                <a:latin typeface="Consolas" panose="020B0609020204030204" pitchFamily="49" charset="0"/>
              </a:rPr>
            </a:br>
            <a:r>
              <a:rPr lang="en-US" altLang="zh-CN"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return</a:t>
            </a:r>
            <a:r>
              <a:rPr lang="en-US" altLang="zh-CN" b="0" dirty="0">
                <a:solidFill>
                  <a:srgbClr val="D4D4D4"/>
                </a:solidFill>
                <a:effectLst/>
                <a:latin typeface="Consolas" panose="020B0609020204030204" pitchFamily="49" charset="0"/>
              </a:rPr>
              <a:t> </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54372253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6B9F80C-207F-4409-8254-E58C2399E975}"/>
              </a:ext>
            </a:extLst>
          </p:cNvPr>
          <p:cNvSpPr txBox="1"/>
          <p:nvPr/>
        </p:nvSpPr>
        <p:spPr>
          <a:xfrm>
            <a:off x="114300" y="151179"/>
            <a:ext cx="12230100" cy="6555641"/>
          </a:xfrm>
          <a:prstGeom prst="rect">
            <a:avLst/>
          </a:prstGeom>
          <a:noFill/>
        </p:spPr>
        <p:txBody>
          <a:bodyPr wrap="square">
            <a:spAutoFit/>
          </a:bodyPr>
          <a:lstStyle/>
          <a:p>
            <a:r>
              <a:rPr lang="en-US" altLang="zh-CN" sz="2000" b="0" dirty="0">
                <a:solidFill>
                  <a:srgbClr val="D4D4D4"/>
                </a:solidFill>
                <a:effectLst/>
                <a:latin typeface="Consolas" panose="020B0609020204030204" pitchFamily="49" charset="0"/>
              </a:rPr>
              <a:t>    </a:t>
            </a:r>
            <a:r>
              <a:rPr lang="en-US" altLang="zh-CN" sz="2000" b="0" dirty="0">
                <a:solidFill>
                  <a:srgbClr val="4EC9B0"/>
                </a:solidFill>
                <a:effectLst/>
                <a:latin typeface="Consolas" panose="020B0609020204030204" pitchFamily="49" charset="0"/>
              </a:rPr>
              <a:t>string</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s1</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s2</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a:t>
            </a:r>
          </a:p>
          <a:p>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aaabbb</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bbb</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a:t>
            </a:r>
          </a:p>
          <a:p>
            <a:r>
              <a:rPr lang="en-US" altLang="zh-CN" sz="2000" b="0" dirty="0">
                <a:solidFill>
                  <a:srgbClr val="6A9955"/>
                </a:solidFill>
                <a:effectLst/>
                <a:latin typeface="Consolas" panose="020B0609020204030204" pitchFamily="49" charset="0"/>
              </a:rPr>
              <a:t>    //</a:t>
            </a:r>
            <a:r>
              <a:rPr lang="en-US" altLang="zh-CN" sz="2000" b="0" dirty="0" err="1">
                <a:solidFill>
                  <a:srgbClr val="6A9955"/>
                </a:solidFill>
                <a:effectLst/>
                <a:latin typeface="Consolas" panose="020B0609020204030204" pitchFamily="49" charset="0"/>
              </a:rPr>
              <a:t>s.find</a:t>
            </a:r>
            <a:r>
              <a:rPr lang="en-US" altLang="zh-CN" sz="2000" b="0" dirty="0">
                <a:solidFill>
                  <a:srgbClr val="6A9955"/>
                </a:solidFill>
                <a:effectLst/>
                <a:latin typeface="Consolas" panose="020B0609020204030204" pitchFamily="49" charset="0"/>
              </a:rPr>
              <a:t>(str),s</a:t>
            </a:r>
            <a:r>
              <a:rPr lang="zh-CN" altLang="en-US" sz="2000" b="0" dirty="0">
                <a:solidFill>
                  <a:srgbClr val="6A9955"/>
                </a:solidFill>
                <a:effectLst/>
                <a:latin typeface="Consolas" panose="020B0609020204030204" pitchFamily="49" charset="0"/>
              </a:rPr>
              <a:t>里</a:t>
            </a:r>
            <a:r>
              <a:rPr lang="zh-CN" altLang="en-US" sz="2000" dirty="0">
                <a:solidFill>
                  <a:srgbClr val="6A9955"/>
                </a:solidFill>
                <a:latin typeface="Consolas" panose="020B0609020204030204" pitchFamily="49" charset="0"/>
              </a:rPr>
              <a:t>寻</a:t>
            </a:r>
            <a:r>
              <a:rPr lang="zh-CN" altLang="en-US" sz="2000" b="0" dirty="0">
                <a:solidFill>
                  <a:srgbClr val="6A9955"/>
                </a:solidFill>
                <a:effectLst/>
                <a:latin typeface="Consolas" panose="020B0609020204030204" pitchFamily="49" charset="0"/>
              </a:rPr>
              <a:t>找</a:t>
            </a:r>
            <a:r>
              <a:rPr lang="en-US" altLang="zh-CN" sz="2000" b="0" dirty="0">
                <a:solidFill>
                  <a:srgbClr val="6A9955"/>
                </a:solidFill>
                <a:effectLst/>
                <a:latin typeface="Consolas" panose="020B0609020204030204" pitchFamily="49" charset="0"/>
              </a:rPr>
              <a:t>str,</a:t>
            </a:r>
            <a:r>
              <a:rPr lang="zh-CN" altLang="en-US" sz="2000" b="0" dirty="0">
                <a:solidFill>
                  <a:srgbClr val="6A9955"/>
                </a:solidFill>
                <a:effectLst/>
                <a:latin typeface="Consolas" panose="020B0609020204030204" pitchFamily="49" charset="0"/>
              </a:rPr>
              <a:t>返回第一次匹配成功的位置</a:t>
            </a:r>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没有则返回</a:t>
            </a:r>
            <a:r>
              <a:rPr lang="en-US" altLang="zh-CN" sz="2000" b="0" dirty="0">
                <a:solidFill>
                  <a:srgbClr val="6A9955"/>
                </a:solidFill>
                <a:effectLst/>
                <a:latin typeface="Consolas" panose="020B0609020204030204" pitchFamily="49" charset="0"/>
              </a:rPr>
              <a:t>-1</a:t>
            </a:r>
            <a:endParaRPr lang="zh-CN" altLang="en-US" sz="2000" b="0" dirty="0">
              <a:solidFill>
                <a:srgbClr val="D4D4D4"/>
              </a:solidFill>
              <a:effectLst/>
              <a:latin typeface="Consolas" panose="020B0609020204030204" pitchFamily="49" charset="0"/>
            </a:endParaRPr>
          </a:p>
          <a:p>
            <a:pPr lvl="1"/>
            <a:r>
              <a:rPr lang="zh-CN" altLang="en-US"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cout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569CD6"/>
                </a:solidFill>
                <a:effectLst/>
                <a:latin typeface="Consolas" panose="020B0609020204030204" pitchFamily="49" charset="0"/>
              </a:rPr>
              <a:t>int</a:t>
            </a:r>
            <a:r>
              <a:rPr lang="en-US" altLang="zh-CN" sz="2000" b="0" dirty="0">
                <a:solidFill>
                  <a:srgbClr val="D4D4D4"/>
                </a:solidFill>
                <a:effectLst/>
                <a:latin typeface="Consolas" panose="020B0609020204030204" pitchFamily="49" charset="0"/>
              </a:rPr>
              <a:t>)</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find</a:t>
            </a:r>
            <a:r>
              <a:rPr lang="en-US" altLang="zh-CN" sz="2000" b="0" dirty="0">
                <a:solidFill>
                  <a:srgbClr val="D4D4D4"/>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abc</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endl</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返回值为</a:t>
            </a:r>
            <a:r>
              <a:rPr lang="en-US" altLang="zh-CN" sz="2000" b="0" dirty="0">
                <a:solidFill>
                  <a:srgbClr val="6A9955"/>
                </a:solidFill>
                <a:effectLst/>
                <a:latin typeface="Consolas" panose="020B0609020204030204" pitchFamily="49" charset="0"/>
              </a:rPr>
              <a:t>-1(2^64-1)</a:t>
            </a:r>
            <a:r>
              <a:rPr lang="zh-CN" altLang="en-US" sz="2000" b="0" dirty="0">
                <a:solidFill>
                  <a:srgbClr val="6A9955"/>
                </a:solidFill>
                <a:effectLst/>
                <a:latin typeface="Consolas" panose="020B0609020204030204" pitchFamily="49" charset="0"/>
              </a:rPr>
              <a:t>，表示没有找到</a:t>
            </a:r>
            <a:endParaRPr lang="zh-CN" altLang="en-US" sz="2000" b="0" dirty="0">
              <a:solidFill>
                <a:srgbClr val="D4D4D4"/>
              </a:solidFill>
              <a:effectLst/>
              <a:latin typeface="Consolas" panose="020B0609020204030204" pitchFamily="49" charset="0"/>
            </a:endParaRPr>
          </a:p>
          <a:p>
            <a:pPr lvl="1"/>
            <a:r>
              <a:rPr lang="zh-CN" altLang="en-US"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cout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find</a:t>
            </a:r>
            <a:r>
              <a:rPr lang="en-US" altLang="zh-CN" sz="2000" b="0" dirty="0">
                <a:solidFill>
                  <a:srgbClr val="D4D4D4"/>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bbb</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endl</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返回值为</a:t>
            </a:r>
            <a:r>
              <a:rPr lang="en-US" altLang="zh-CN" sz="2000" b="0" dirty="0">
                <a:solidFill>
                  <a:srgbClr val="6A9955"/>
                </a:solidFill>
                <a:effectLst/>
                <a:latin typeface="Consolas" panose="020B0609020204030204" pitchFamily="49" charset="0"/>
              </a:rPr>
              <a:t>3</a:t>
            </a:r>
            <a:r>
              <a:rPr lang="zh-CN" altLang="en-US" sz="2000" b="0" dirty="0">
                <a:solidFill>
                  <a:srgbClr val="6A9955"/>
                </a:solidFill>
                <a:effectLst/>
                <a:latin typeface="Consolas" panose="020B0609020204030204" pitchFamily="49" charset="0"/>
              </a:rPr>
              <a:t>，及找到的第一个字符串首字符下标为</a:t>
            </a:r>
            <a:r>
              <a:rPr lang="en-US" altLang="zh-CN" sz="2000" b="0" dirty="0">
                <a:solidFill>
                  <a:srgbClr val="6A9955"/>
                </a:solidFill>
                <a:effectLst/>
                <a:latin typeface="Consolas" panose="020B0609020204030204" pitchFamily="49" charset="0"/>
              </a:rPr>
              <a:t>3</a:t>
            </a:r>
            <a:endParaRPr lang="zh-CN" altLang="en-US" sz="2000" b="0" dirty="0">
              <a:solidFill>
                <a:srgbClr val="D4D4D4"/>
              </a:solidFill>
              <a:effectLst/>
              <a:latin typeface="Consolas" panose="020B0609020204030204" pitchFamily="49" charset="0"/>
            </a:endParaRPr>
          </a:p>
          <a:p>
            <a:pPr lvl="1"/>
            <a:r>
              <a:rPr lang="zh-CN" altLang="en-US"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cout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find</a:t>
            </a:r>
            <a:r>
              <a:rPr lang="en-US" altLang="zh-CN" sz="2000" b="0" dirty="0">
                <a:solidFill>
                  <a:srgbClr val="D4D4D4"/>
                </a:solidFill>
                <a:effectLst/>
                <a:latin typeface="Consolas" panose="020B0609020204030204" pitchFamily="49" charset="0"/>
              </a:rPr>
              <a:t>(</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endl</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返回值为</a:t>
            </a:r>
            <a:r>
              <a:rPr lang="en-US" altLang="zh-CN" sz="2000" b="0" dirty="0">
                <a:solidFill>
                  <a:srgbClr val="6A9955"/>
                </a:solidFill>
                <a:effectLst/>
                <a:latin typeface="Consolas" panose="020B0609020204030204" pitchFamily="49" charset="0"/>
              </a:rPr>
              <a:t>3</a:t>
            </a:r>
            <a:r>
              <a:rPr lang="zh-CN" altLang="en-US" sz="2000" b="0" dirty="0">
                <a:solidFill>
                  <a:srgbClr val="6A9955"/>
                </a:solidFill>
                <a:effectLst/>
                <a:latin typeface="Consolas" panose="020B0609020204030204" pitchFamily="49" charset="0"/>
              </a:rPr>
              <a:t>，在</a:t>
            </a:r>
            <a:r>
              <a:rPr lang="en-US" altLang="zh-CN" sz="2000" b="0" dirty="0">
                <a:solidFill>
                  <a:srgbClr val="6A9955"/>
                </a:solidFill>
                <a:effectLst/>
                <a:latin typeface="Consolas" panose="020B0609020204030204" pitchFamily="49" charset="0"/>
              </a:rPr>
              <a:t>s</a:t>
            </a:r>
            <a:r>
              <a:rPr lang="zh-CN" altLang="en-US" sz="2000" b="0" dirty="0">
                <a:solidFill>
                  <a:srgbClr val="6A9955"/>
                </a:solidFill>
                <a:effectLst/>
                <a:latin typeface="Consolas" panose="020B0609020204030204" pitchFamily="49" charset="0"/>
              </a:rPr>
              <a:t>中找到了</a:t>
            </a:r>
            <a:r>
              <a:rPr lang="en-US" altLang="zh-CN" sz="2000" b="0" dirty="0">
                <a:solidFill>
                  <a:srgbClr val="6A9955"/>
                </a:solidFill>
                <a:effectLst/>
                <a:latin typeface="Consolas" panose="020B0609020204030204" pitchFamily="49" charset="0"/>
              </a:rPr>
              <a:t>str</a:t>
            </a:r>
            <a:r>
              <a:rPr lang="zh-CN" altLang="en-US" sz="2000" b="0" dirty="0">
                <a:solidFill>
                  <a:srgbClr val="6A9955"/>
                </a:solidFill>
                <a:effectLst/>
                <a:latin typeface="Consolas" panose="020B0609020204030204" pitchFamily="49" charset="0"/>
              </a:rPr>
              <a:t>，返回下标</a:t>
            </a:r>
            <a:endParaRPr lang="en-US" altLang="zh-CN" sz="2000" b="0" dirty="0">
              <a:solidFill>
                <a:srgbClr val="6A9955"/>
              </a:solidFill>
              <a:effectLst/>
              <a:latin typeface="Consolas" panose="020B0609020204030204" pitchFamily="49" charset="0"/>
            </a:endParaRPr>
          </a:p>
          <a:p>
            <a:pPr lvl="1"/>
            <a:endParaRPr lang="zh-CN" altLang="en-US" sz="2000" b="0" dirty="0">
              <a:solidFill>
                <a:srgbClr val="D4D4D4"/>
              </a:solidFill>
              <a:effectLst/>
              <a:latin typeface="Consolas" panose="020B0609020204030204" pitchFamily="49" charset="0"/>
            </a:endParaRPr>
          </a:p>
          <a:p>
            <a:r>
              <a:rPr lang="zh-CN" altLang="en-US" sz="2000" b="0" dirty="0">
                <a:solidFill>
                  <a:srgbClr val="6A9955"/>
                </a:solidFill>
                <a:effectLst/>
                <a:latin typeface="Consolas" panose="020B0609020204030204" pitchFamily="49" charset="0"/>
              </a:rPr>
              <a:t>    </a:t>
            </a: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s.find</a:t>
            </a:r>
            <a:r>
              <a:rPr lang="en-US" altLang="zh-CN" sz="2000" b="0" dirty="0">
                <a:solidFill>
                  <a:srgbClr val="6A9955"/>
                </a:solidFill>
                <a:effectLst/>
                <a:latin typeface="Consolas" panose="020B0609020204030204" pitchFamily="49" charset="0"/>
              </a:rPr>
              <a:t>(str, pos),</a:t>
            </a:r>
            <a:r>
              <a:rPr lang="zh-CN" altLang="en-US" sz="2000" b="0" dirty="0">
                <a:solidFill>
                  <a:srgbClr val="6A9955"/>
                </a:solidFill>
                <a:effectLst/>
                <a:latin typeface="Consolas" panose="020B0609020204030204" pitchFamily="49" charset="0"/>
              </a:rPr>
              <a:t>从字符串</a:t>
            </a:r>
            <a:r>
              <a:rPr lang="en-US" altLang="zh-CN" sz="2000" b="0" dirty="0">
                <a:solidFill>
                  <a:srgbClr val="6A9955"/>
                </a:solidFill>
                <a:effectLst/>
                <a:latin typeface="Consolas" panose="020B0609020204030204" pitchFamily="49" charset="0"/>
              </a:rPr>
              <a:t>s</a:t>
            </a:r>
            <a:r>
              <a:rPr lang="zh-CN" altLang="en-US" sz="2000" b="0" dirty="0">
                <a:solidFill>
                  <a:srgbClr val="6A9955"/>
                </a:solidFill>
                <a:effectLst/>
                <a:latin typeface="Consolas" panose="020B0609020204030204" pitchFamily="49" charset="0"/>
              </a:rPr>
              <a:t>的</a:t>
            </a:r>
            <a:r>
              <a:rPr lang="en-US" altLang="zh-CN" sz="2000" b="0" dirty="0">
                <a:solidFill>
                  <a:srgbClr val="6A9955"/>
                </a:solidFill>
                <a:effectLst/>
                <a:latin typeface="Consolas" panose="020B0609020204030204" pitchFamily="49" charset="0"/>
              </a:rPr>
              <a:t>pos</a:t>
            </a:r>
            <a:r>
              <a:rPr lang="zh-CN" altLang="en-US" sz="2000" b="0" dirty="0">
                <a:solidFill>
                  <a:srgbClr val="6A9955"/>
                </a:solidFill>
                <a:effectLst/>
                <a:latin typeface="Consolas" panose="020B0609020204030204" pitchFamily="49" charset="0"/>
              </a:rPr>
              <a:t>位置</a:t>
            </a:r>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下标</a:t>
            </a:r>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开始查找</a:t>
            </a:r>
            <a:r>
              <a:rPr lang="en-US" altLang="zh-CN" sz="2000" b="0" dirty="0">
                <a:solidFill>
                  <a:srgbClr val="6A9955"/>
                </a:solidFill>
                <a:effectLst/>
                <a:latin typeface="Consolas" panose="020B0609020204030204" pitchFamily="49" charset="0"/>
              </a:rPr>
              <a:t>str</a:t>
            </a:r>
            <a:endParaRPr lang="en-US" altLang="zh-CN" sz="2000" b="0" dirty="0">
              <a:solidFill>
                <a:srgbClr val="D4D4D4"/>
              </a:solidFill>
              <a:effectLst/>
              <a:latin typeface="Consolas" panose="020B0609020204030204" pitchFamily="49" charset="0"/>
            </a:endParaRPr>
          </a:p>
          <a:p>
            <a:pPr lvl="1"/>
            <a:r>
              <a:rPr lang="en-US" altLang="zh-CN" sz="2000" b="0" dirty="0">
                <a:solidFill>
                  <a:srgbClr val="D4D4D4"/>
                </a:solidFill>
                <a:effectLst/>
                <a:latin typeface="Consolas" panose="020B0609020204030204" pitchFamily="49" charset="0"/>
              </a:rPr>
              <a:t>    </a:t>
            </a:r>
            <a:r>
              <a:rPr lang="en-US" altLang="zh-CN" sz="2000" b="0" dirty="0">
                <a:solidFill>
                  <a:srgbClr val="C586C0"/>
                </a:solidFill>
                <a:effectLst/>
                <a:latin typeface="Consolas" panose="020B0609020204030204" pitchFamily="49" charset="0"/>
              </a:rPr>
              <a:t>if</a:t>
            </a:r>
            <a:r>
              <a:rPr lang="en-US" altLang="zh-CN" sz="2000" b="0" dirty="0">
                <a:solidFill>
                  <a:srgbClr val="D4D4D4"/>
                </a:solidFill>
                <a:effectLst/>
                <a:latin typeface="Consolas" panose="020B0609020204030204" pitchFamily="49" charset="0"/>
              </a:rPr>
              <a:t>(</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find</a:t>
            </a:r>
            <a:r>
              <a:rPr lang="en-US" altLang="zh-CN" sz="2000" b="0" dirty="0">
                <a:solidFill>
                  <a:srgbClr val="D4D4D4"/>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aaa</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 -</a:t>
            </a:r>
            <a:r>
              <a:rPr lang="en-US" altLang="zh-CN" sz="2000" b="0" dirty="0">
                <a:solidFill>
                  <a:srgbClr val="B5CEA8"/>
                </a:solidFill>
                <a:effectLst/>
                <a:latin typeface="Consolas" panose="020B0609020204030204" pitchFamily="49" charset="0"/>
              </a:rPr>
              <a:t>1</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从</a:t>
            </a:r>
            <a:r>
              <a:rPr lang="en-US" altLang="zh-CN" sz="2000" b="0" dirty="0">
                <a:solidFill>
                  <a:srgbClr val="6A9955"/>
                </a:solidFill>
                <a:effectLst/>
                <a:latin typeface="Consolas" panose="020B0609020204030204" pitchFamily="49" charset="0"/>
              </a:rPr>
              <a:t>s</a:t>
            </a:r>
            <a:r>
              <a:rPr lang="zh-CN" altLang="en-US" sz="2000" b="0" dirty="0">
                <a:solidFill>
                  <a:srgbClr val="6A9955"/>
                </a:solidFill>
                <a:effectLst/>
                <a:latin typeface="Consolas" panose="020B0609020204030204" pitchFamily="49" charset="0"/>
              </a:rPr>
              <a:t>中可以找到</a:t>
            </a: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aaa</a:t>
            </a:r>
            <a:r>
              <a:rPr lang="en-US" altLang="zh-CN" sz="2000" b="0" dirty="0">
                <a:solidFill>
                  <a:srgbClr val="6A9955"/>
                </a:solidFill>
                <a:effectLst/>
                <a:latin typeface="Consolas" panose="020B0609020204030204" pitchFamily="49" charset="0"/>
              </a:rPr>
              <a:t>"</a:t>
            </a:r>
            <a:endParaRPr lang="en-US" altLang="zh-CN" sz="2000" b="0" dirty="0">
              <a:solidFill>
                <a:srgbClr val="D4D4D4"/>
              </a:solidFill>
              <a:effectLst/>
              <a:latin typeface="Consolas" panose="020B0609020204030204" pitchFamily="49" charset="0"/>
            </a:endParaRPr>
          </a:p>
          <a:p>
            <a:pPr lvl="1"/>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cout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find</a:t>
            </a:r>
            <a:r>
              <a:rPr lang="en-US" altLang="zh-CN" sz="2000" b="0" dirty="0">
                <a:solidFill>
                  <a:srgbClr val="D4D4D4"/>
                </a:solidFill>
                <a:effectLst/>
                <a:latin typeface="Consolas" panose="020B0609020204030204" pitchFamily="49" charset="0"/>
              </a:rPr>
              <a:t>(</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aaa</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1</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endl</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返回</a:t>
            </a:r>
            <a:r>
              <a:rPr lang="en-US" altLang="zh-CN" sz="2000" b="0" dirty="0">
                <a:solidFill>
                  <a:srgbClr val="6A9955"/>
                </a:solidFill>
                <a:effectLst/>
                <a:latin typeface="Consolas" panose="020B0609020204030204" pitchFamily="49" charset="0"/>
              </a:rPr>
              <a:t>-1</a:t>
            </a:r>
            <a:r>
              <a:rPr lang="zh-CN" altLang="en-US" sz="2000" b="0" dirty="0">
                <a:solidFill>
                  <a:srgbClr val="6A9955"/>
                </a:solidFill>
                <a:effectLst/>
                <a:latin typeface="Consolas" panose="020B0609020204030204" pitchFamily="49" charset="0"/>
              </a:rPr>
              <a:t>，从下标</a:t>
            </a:r>
            <a:r>
              <a:rPr lang="en-US" altLang="zh-CN" sz="2000" b="0" dirty="0">
                <a:solidFill>
                  <a:srgbClr val="6A9955"/>
                </a:solidFill>
                <a:effectLst/>
                <a:latin typeface="Consolas" panose="020B0609020204030204" pitchFamily="49" charset="0"/>
              </a:rPr>
              <a:t>1</a:t>
            </a:r>
            <a:r>
              <a:rPr lang="zh-CN" altLang="en-US" sz="2000" b="0" dirty="0">
                <a:solidFill>
                  <a:srgbClr val="6A9955"/>
                </a:solidFill>
                <a:effectLst/>
                <a:latin typeface="Consolas" panose="020B0609020204030204" pitchFamily="49" charset="0"/>
              </a:rPr>
              <a:t>开始访问，无法找到</a:t>
            </a:r>
            <a:endParaRPr lang="zh-CN" altLang="en-US" sz="2000" b="0" dirty="0">
              <a:solidFill>
                <a:srgbClr val="D4D4D4"/>
              </a:solidFill>
              <a:effectLst/>
              <a:latin typeface="Consolas" panose="020B0609020204030204" pitchFamily="49" charset="0"/>
            </a:endParaRPr>
          </a:p>
          <a:p>
            <a:br>
              <a:rPr lang="zh-CN" altLang="en-US" sz="2000" b="0" dirty="0">
                <a:solidFill>
                  <a:srgbClr val="D4D4D4"/>
                </a:solidFill>
                <a:effectLst/>
                <a:latin typeface="Consolas" panose="020B0609020204030204" pitchFamily="49" charset="0"/>
              </a:rPr>
            </a:br>
            <a:r>
              <a:rPr lang="zh-CN" altLang="en-US" sz="2000" b="0" dirty="0">
                <a:solidFill>
                  <a:srgbClr val="6A9955"/>
                </a:solidFill>
                <a:effectLst/>
                <a:latin typeface="Consolas" panose="020B0609020204030204" pitchFamily="49" charset="0"/>
              </a:rPr>
              <a:t>    </a:t>
            </a: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s.substr</a:t>
            </a:r>
            <a:r>
              <a:rPr lang="en-US" altLang="zh-CN" sz="2000" b="0" dirty="0">
                <a:solidFill>
                  <a:srgbClr val="6A9955"/>
                </a:solidFill>
                <a:effectLst/>
                <a:latin typeface="Consolas" panose="020B0609020204030204" pitchFamily="49" charset="0"/>
              </a:rPr>
              <a:t>(pos)</a:t>
            </a:r>
            <a:r>
              <a:rPr lang="zh-CN" altLang="en-US" sz="2000" b="0" dirty="0">
                <a:solidFill>
                  <a:srgbClr val="6A9955"/>
                </a:solidFill>
                <a:effectLst/>
                <a:latin typeface="Consolas" panose="020B0609020204030204" pitchFamily="49" charset="0"/>
              </a:rPr>
              <a:t>与</a:t>
            </a:r>
            <a:r>
              <a:rPr lang="en-US" altLang="zh-CN" sz="2000" b="0" dirty="0" err="1">
                <a:solidFill>
                  <a:srgbClr val="6A9955"/>
                </a:solidFill>
                <a:effectLst/>
                <a:latin typeface="Consolas" panose="020B0609020204030204" pitchFamily="49" charset="0"/>
              </a:rPr>
              <a:t>s.substr</a:t>
            </a:r>
            <a:r>
              <a:rPr lang="en-US" altLang="zh-CN" sz="2000" b="0" dirty="0">
                <a:solidFill>
                  <a:srgbClr val="6A9955"/>
                </a:solidFill>
                <a:effectLst/>
                <a:latin typeface="Consolas" panose="020B0609020204030204" pitchFamily="49" charset="0"/>
              </a:rPr>
              <a:t>(pos, </a:t>
            </a:r>
            <a:r>
              <a:rPr lang="en-US" altLang="zh-CN" sz="2000" b="0" dirty="0" err="1">
                <a:solidFill>
                  <a:srgbClr val="6A9955"/>
                </a:solidFill>
                <a:effectLst/>
                <a:latin typeface="Consolas" panose="020B0609020204030204" pitchFamily="49" charset="0"/>
              </a:rPr>
              <a:t>len</a:t>
            </a:r>
            <a:r>
              <a:rPr lang="en-US" altLang="zh-CN" sz="2000" b="0" dirty="0">
                <a:solidFill>
                  <a:srgbClr val="6A9955"/>
                </a:solidFill>
                <a:effectLst/>
                <a:latin typeface="Consolas" panose="020B0609020204030204" pitchFamily="49" charset="0"/>
              </a:rPr>
              <a:t>)</a:t>
            </a:r>
            <a:endParaRPr lang="en-US" altLang="zh-CN" sz="2000" b="0" dirty="0">
              <a:solidFill>
                <a:srgbClr val="D4D4D4"/>
              </a:solidFill>
              <a:effectLst/>
              <a:latin typeface="Consolas" panose="020B0609020204030204" pitchFamily="49" charset="0"/>
            </a:endParaRPr>
          </a:p>
          <a:p>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分别为返回从</a:t>
            </a:r>
            <a:r>
              <a:rPr lang="en-US" altLang="zh-CN" sz="2000" b="0" dirty="0">
                <a:solidFill>
                  <a:srgbClr val="6A9955"/>
                </a:solidFill>
                <a:effectLst/>
                <a:latin typeface="Consolas" panose="020B0609020204030204" pitchFamily="49" charset="0"/>
              </a:rPr>
              <a:t>pos</a:t>
            </a:r>
            <a:r>
              <a:rPr lang="zh-CN" altLang="en-US" sz="2000" b="0" dirty="0">
                <a:solidFill>
                  <a:srgbClr val="6A9955"/>
                </a:solidFill>
                <a:effectLst/>
                <a:latin typeface="Consolas" panose="020B0609020204030204" pitchFamily="49" charset="0"/>
              </a:rPr>
              <a:t>位置开始到结尾的字符串，长度为</a:t>
            </a:r>
            <a:r>
              <a:rPr lang="en-US" altLang="zh-CN" sz="2000" b="0" dirty="0" err="1">
                <a:solidFill>
                  <a:srgbClr val="6A9955"/>
                </a:solidFill>
                <a:effectLst/>
                <a:latin typeface="Consolas" panose="020B0609020204030204" pitchFamily="49" charset="0"/>
              </a:rPr>
              <a:t>len</a:t>
            </a:r>
            <a:r>
              <a:rPr lang="zh-CN" altLang="en-US" sz="2000" b="0" dirty="0">
                <a:solidFill>
                  <a:srgbClr val="6A9955"/>
                </a:solidFill>
                <a:effectLst/>
                <a:latin typeface="Consolas" panose="020B0609020204030204" pitchFamily="49" charset="0"/>
              </a:rPr>
              <a:t>的字符串</a:t>
            </a:r>
            <a:endParaRPr lang="zh-CN" altLang="en-US" sz="2000" b="0" dirty="0">
              <a:solidFill>
                <a:srgbClr val="D4D4D4"/>
              </a:solidFill>
              <a:effectLst/>
              <a:latin typeface="Consolas" panose="020B0609020204030204" pitchFamily="49" charset="0"/>
            </a:endParaRPr>
          </a:p>
          <a:p>
            <a:pPr lvl="1"/>
            <a:r>
              <a:rPr lang="zh-CN" altLang="en-US"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s1</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substr</a:t>
            </a:r>
            <a:r>
              <a:rPr lang="en-US" altLang="zh-CN" sz="2000" b="0" dirty="0">
                <a:solidFill>
                  <a:srgbClr val="D4D4D4"/>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3</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 </a:t>
            </a:r>
            <a:r>
              <a:rPr lang="zh-CN" altLang="en-US" sz="2000" b="0" dirty="0">
                <a:solidFill>
                  <a:srgbClr val="6A9955"/>
                </a:solidFill>
                <a:effectLst/>
                <a:latin typeface="Consolas" panose="020B0609020204030204" pitchFamily="49" charset="0"/>
              </a:rPr>
              <a:t>从下标</a:t>
            </a:r>
            <a:r>
              <a:rPr lang="en-US" altLang="zh-CN" sz="2000" b="0" dirty="0">
                <a:solidFill>
                  <a:srgbClr val="6A9955"/>
                </a:solidFill>
                <a:effectLst/>
                <a:latin typeface="Consolas" panose="020B0609020204030204" pitchFamily="49" charset="0"/>
              </a:rPr>
              <a:t>3</a:t>
            </a:r>
            <a:r>
              <a:rPr lang="zh-CN" altLang="en-US" sz="2000" b="0" dirty="0">
                <a:solidFill>
                  <a:srgbClr val="6A9955"/>
                </a:solidFill>
                <a:effectLst/>
                <a:latin typeface="Consolas" panose="020B0609020204030204" pitchFamily="49" charset="0"/>
              </a:rPr>
              <a:t>开始</a:t>
            </a:r>
            <a:r>
              <a:rPr lang="zh-CN" altLang="en-US" sz="2000" dirty="0">
                <a:solidFill>
                  <a:srgbClr val="6A9955"/>
                </a:solidFill>
                <a:latin typeface="Consolas" panose="020B0609020204030204" pitchFamily="49" charset="0"/>
              </a:rPr>
              <a:t>直到结束</a:t>
            </a:r>
            <a:r>
              <a:rPr lang="zh-CN" altLang="en-US" sz="2000" b="0" dirty="0">
                <a:solidFill>
                  <a:srgbClr val="6A9955"/>
                </a:solidFill>
                <a:effectLst/>
                <a:latin typeface="Consolas" panose="020B0609020204030204" pitchFamily="49" charset="0"/>
              </a:rPr>
              <a:t>，则</a:t>
            </a:r>
            <a:r>
              <a:rPr lang="en-US" altLang="zh-CN" sz="2000" b="0" dirty="0">
                <a:solidFill>
                  <a:srgbClr val="6A9955"/>
                </a:solidFill>
                <a:effectLst/>
                <a:latin typeface="Consolas" panose="020B0609020204030204" pitchFamily="49" charset="0"/>
              </a:rPr>
              <a:t>s1</a:t>
            </a:r>
            <a:r>
              <a:rPr lang="zh-CN" altLang="en-US" sz="2000" b="0" dirty="0">
                <a:solidFill>
                  <a:srgbClr val="6A9955"/>
                </a:solidFill>
                <a:effectLst/>
                <a:latin typeface="Consolas" panose="020B0609020204030204" pitchFamily="49" charset="0"/>
              </a:rPr>
              <a:t>为</a:t>
            </a: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bbb</a:t>
            </a:r>
            <a:r>
              <a:rPr lang="en-US" altLang="zh-CN" sz="2000" b="0" dirty="0">
                <a:solidFill>
                  <a:srgbClr val="6A9955"/>
                </a:solidFill>
                <a:effectLst/>
                <a:latin typeface="Consolas" panose="020B0609020204030204" pitchFamily="49" charset="0"/>
              </a:rPr>
              <a:t>"</a:t>
            </a:r>
            <a:endParaRPr lang="en-US" altLang="zh-CN" sz="2000" b="0" dirty="0">
              <a:solidFill>
                <a:srgbClr val="D4D4D4"/>
              </a:solidFill>
              <a:effectLst/>
              <a:latin typeface="Consolas" panose="020B0609020204030204" pitchFamily="49" charset="0"/>
            </a:endParaRPr>
          </a:p>
          <a:p>
            <a:pPr lvl="1"/>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s2</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substr</a:t>
            </a:r>
            <a:r>
              <a:rPr lang="en-US" altLang="zh-CN" sz="2000" b="0" dirty="0">
                <a:solidFill>
                  <a:srgbClr val="D4D4D4"/>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0</a:t>
            </a:r>
            <a:r>
              <a:rPr lang="en-US" altLang="zh-CN" sz="2000" b="0" dirty="0">
                <a:solidFill>
                  <a:srgbClr val="D4D4D4"/>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3</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 </a:t>
            </a:r>
            <a:r>
              <a:rPr lang="zh-CN" altLang="en-US" sz="2000" b="0" dirty="0">
                <a:solidFill>
                  <a:srgbClr val="6A9955"/>
                </a:solidFill>
                <a:effectLst/>
                <a:latin typeface="Consolas" panose="020B0609020204030204" pitchFamily="49" charset="0"/>
              </a:rPr>
              <a:t>从下标</a:t>
            </a:r>
            <a:r>
              <a:rPr lang="en-US" altLang="zh-CN" sz="2000" b="0" dirty="0">
                <a:solidFill>
                  <a:srgbClr val="6A9955"/>
                </a:solidFill>
                <a:effectLst/>
                <a:latin typeface="Consolas" panose="020B0609020204030204" pitchFamily="49" charset="0"/>
              </a:rPr>
              <a:t>0</a:t>
            </a:r>
            <a:r>
              <a:rPr lang="zh-CN" altLang="en-US" sz="2000" b="0" dirty="0">
                <a:solidFill>
                  <a:srgbClr val="6A9955"/>
                </a:solidFill>
                <a:effectLst/>
                <a:latin typeface="Consolas" panose="020B0609020204030204" pitchFamily="49" charset="0"/>
              </a:rPr>
              <a:t>开始，长度为</a:t>
            </a:r>
            <a:r>
              <a:rPr lang="en-US" altLang="zh-CN" sz="2000" b="0" dirty="0">
                <a:solidFill>
                  <a:srgbClr val="6A9955"/>
                </a:solidFill>
                <a:effectLst/>
                <a:latin typeface="Consolas" panose="020B0609020204030204" pitchFamily="49" charset="0"/>
              </a:rPr>
              <a:t>3</a:t>
            </a:r>
            <a:r>
              <a:rPr lang="zh-CN" altLang="en-US" sz="2000" b="0" dirty="0">
                <a:solidFill>
                  <a:srgbClr val="6A9955"/>
                </a:solidFill>
                <a:effectLst/>
                <a:latin typeface="Consolas" panose="020B0609020204030204" pitchFamily="49" charset="0"/>
              </a:rPr>
              <a:t>， 则</a:t>
            </a:r>
            <a:r>
              <a:rPr lang="en-US" altLang="zh-CN" sz="2000" b="0" dirty="0">
                <a:solidFill>
                  <a:srgbClr val="6A9955"/>
                </a:solidFill>
                <a:effectLst/>
                <a:latin typeface="Consolas" panose="020B0609020204030204" pitchFamily="49" charset="0"/>
              </a:rPr>
              <a:t>s2</a:t>
            </a:r>
            <a:r>
              <a:rPr lang="zh-CN" altLang="en-US" sz="2000" b="0" dirty="0">
                <a:solidFill>
                  <a:srgbClr val="6A9955"/>
                </a:solidFill>
                <a:effectLst/>
                <a:latin typeface="Consolas" panose="020B0609020204030204" pitchFamily="49" charset="0"/>
              </a:rPr>
              <a:t>为</a:t>
            </a: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aaa</a:t>
            </a:r>
            <a:r>
              <a:rPr lang="en-US" altLang="zh-CN" sz="2000" b="0" dirty="0">
                <a:solidFill>
                  <a:srgbClr val="6A9955"/>
                </a:solidFill>
                <a:effectLst/>
                <a:latin typeface="Consolas" panose="020B0609020204030204" pitchFamily="49" charset="0"/>
              </a:rPr>
              <a:t>"</a:t>
            </a:r>
            <a:endParaRPr lang="en-US" altLang="zh-CN" sz="2000" b="0" dirty="0">
              <a:solidFill>
                <a:srgbClr val="D4D4D4"/>
              </a:solidFill>
              <a:effectLst/>
              <a:latin typeface="Consolas" panose="020B0609020204030204" pitchFamily="49" charset="0"/>
            </a:endParaRPr>
          </a:p>
          <a:p>
            <a:br>
              <a:rPr lang="en-US" altLang="zh-CN" sz="2000" b="0" dirty="0">
                <a:solidFill>
                  <a:srgbClr val="D4D4D4"/>
                </a:solidFill>
                <a:effectLst/>
                <a:latin typeface="Consolas" panose="020B0609020204030204" pitchFamily="49" charset="0"/>
              </a:rPr>
            </a:br>
            <a:r>
              <a:rPr lang="en-US" altLang="zh-CN" sz="2000" b="0" dirty="0">
                <a:solidFill>
                  <a:srgbClr val="6A9955"/>
                </a:solidFill>
                <a:effectLst/>
                <a:latin typeface="Consolas" panose="020B0609020204030204" pitchFamily="49" charset="0"/>
              </a:rPr>
              <a:t>    //</a:t>
            </a:r>
            <a:r>
              <a:rPr lang="en-US" altLang="zh-CN" sz="2000" b="0" dirty="0" err="1">
                <a:solidFill>
                  <a:srgbClr val="6A9955"/>
                </a:solidFill>
                <a:effectLst/>
                <a:latin typeface="Consolas" panose="020B0609020204030204" pitchFamily="49" charset="0"/>
              </a:rPr>
              <a:t>s.replace</a:t>
            </a:r>
            <a:r>
              <a:rPr lang="en-US" altLang="zh-CN" sz="2000" b="0" dirty="0">
                <a:solidFill>
                  <a:srgbClr val="6A9955"/>
                </a:solidFill>
                <a:effectLst/>
                <a:latin typeface="Consolas" panose="020B0609020204030204" pitchFamily="49" charset="0"/>
              </a:rPr>
              <a:t>(pos, </a:t>
            </a:r>
            <a:r>
              <a:rPr lang="en-US" altLang="zh-CN" sz="2000" b="0" dirty="0" err="1">
                <a:solidFill>
                  <a:srgbClr val="6A9955"/>
                </a:solidFill>
                <a:effectLst/>
                <a:latin typeface="Consolas" panose="020B0609020204030204" pitchFamily="49" charset="0"/>
              </a:rPr>
              <a:t>len</a:t>
            </a:r>
            <a:r>
              <a:rPr lang="en-US" altLang="zh-CN" sz="2000" b="0" dirty="0">
                <a:solidFill>
                  <a:srgbClr val="6A9955"/>
                </a:solidFill>
                <a:effectLst/>
                <a:latin typeface="Consolas" panose="020B0609020204030204" pitchFamily="49" charset="0"/>
              </a:rPr>
              <a:t>, str)</a:t>
            </a:r>
            <a:r>
              <a:rPr lang="zh-CN" altLang="en-US" sz="2000" b="0" dirty="0">
                <a:solidFill>
                  <a:srgbClr val="6A9955"/>
                </a:solidFill>
                <a:effectLst/>
                <a:latin typeface="Consolas" panose="020B0609020204030204" pitchFamily="49" charset="0"/>
              </a:rPr>
              <a:t>将</a:t>
            </a:r>
            <a:r>
              <a:rPr lang="en-US" altLang="zh-CN" sz="2000" b="0" dirty="0">
                <a:solidFill>
                  <a:srgbClr val="6A9955"/>
                </a:solidFill>
                <a:effectLst/>
                <a:latin typeface="Consolas" panose="020B0609020204030204" pitchFamily="49" charset="0"/>
              </a:rPr>
              <a:t>s</a:t>
            </a:r>
            <a:r>
              <a:rPr lang="zh-CN" altLang="en-US" sz="2000" b="0" dirty="0">
                <a:solidFill>
                  <a:srgbClr val="6A9955"/>
                </a:solidFill>
                <a:effectLst/>
                <a:latin typeface="Consolas" panose="020B0609020204030204" pitchFamily="49" charset="0"/>
              </a:rPr>
              <a:t>从</a:t>
            </a:r>
            <a:r>
              <a:rPr lang="en-US" altLang="zh-CN" sz="2000" b="0" dirty="0">
                <a:solidFill>
                  <a:srgbClr val="6A9955"/>
                </a:solidFill>
                <a:effectLst/>
                <a:latin typeface="Consolas" panose="020B0609020204030204" pitchFamily="49" charset="0"/>
              </a:rPr>
              <a:t>pos</a:t>
            </a:r>
            <a:r>
              <a:rPr lang="zh-CN" altLang="en-US" sz="2000" b="0" dirty="0">
                <a:solidFill>
                  <a:srgbClr val="6A9955"/>
                </a:solidFill>
                <a:effectLst/>
                <a:latin typeface="Consolas" panose="020B0609020204030204" pitchFamily="49" charset="0"/>
              </a:rPr>
              <a:t>位置开始，长度为</a:t>
            </a:r>
            <a:r>
              <a:rPr lang="en-US" altLang="zh-CN" sz="2000" b="0" dirty="0" err="1">
                <a:solidFill>
                  <a:srgbClr val="6A9955"/>
                </a:solidFill>
                <a:effectLst/>
                <a:latin typeface="Consolas" panose="020B0609020204030204" pitchFamily="49" charset="0"/>
              </a:rPr>
              <a:t>len</a:t>
            </a:r>
            <a:r>
              <a:rPr lang="zh-CN" altLang="en-US" sz="2000" b="0" dirty="0">
                <a:solidFill>
                  <a:srgbClr val="6A9955"/>
                </a:solidFill>
                <a:effectLst/>
                <a:latin typeface="Consolas" panose="020B0609020204030204" pitchFamily="49" charset="0"/>
              </a:rPr>
              <a:t>的字符串替换为</a:t>
            </a:r>
            <a:r>
              <a:rPr lang="en-US" altLang="zh-CN" sz="2000" b="0" dirty="0">
                <a:solidFill>
                  <a:srgbClr val="6A9955"/>
                </a:solidFill>
                <a:effectLst/>
                <a:latin typeface="Consolas" panose="020B0609020204030204" pitchFamily="49" charset="0"/>
              </a:rPr>
              <a:t>str</a:t>
            </a:r>
            <a:endParaRPr lang="en-US" altLang="zh-CN" sz="2000" b="0" dirty="0">
              <a:solidFill>
                <a:srgbClr val="D4D4D4"/>
              </a:solidFill>
              <a:effectLst/>
              <a:latin typeface="Consolas" panose="020B0609020204030204" pitchFamily="49" charset="0"/>
            </a:endParaRPr>
          </a:p>
          <a:p>
            <a:pPr lvl="1"/>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replace</a:t>
            </a:r>
            <a:r>
              <a:rPr lang="en-US" altLang="zh-CN" sz="2000" b="0" dirty="0">
                <a:solidFill>
                  <a:srgbClr val="D4D4D4"/>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0</a:t>
            </a:r>
            <a:r>
              <a:rPr lang="en-US" altLang="zh-CN" sz="2000" b="0" dirty="0">
                <a:solidFill>
                  <a:srgbClr val="D4D4D4"/>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3</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将</a:t>
            </a:r>
            <a:r>
              <a:rPr lang="en-US" altLang="zh-CN" sz="2000" b="0" dirty="0">
                <a:solidFill>
                  <a:srgbClr val="6A9955"/>
                </a:solidFill>
                <a:effectLst/>
                <a:latin typeface="Consolas" panose="020B0609020204030204" pitchFamily="49" charset="0"/>
              </a:rPr>
              <a:t>s</a:t>
            </a:r>
            <a:r>
              <a:rPr lang="zh-CN" altLang="en-US" sz="2000" b="0" dirty="0">
                <a:solidFill>
                  <a:srgbClr val="6A9955"/>
                </a:solidFill>
                <a:effectLst/>
                <a:latin typeface="Consolas" panose="020B0609020204030204" pitchFamily="49" charset="0"/>
              </a:rPr>
              <a:t>从下标</a:t>
            </a:r>
            <a:r>
              <a:rPr lang="en-US" altLang="zh-CN" sz="2000" b="0" dirty="0">
                <a:solidFill>
                  <a:srgbClr val="6A9955"/>
                </a:solidFill>
                <a:effectLst/>
                <a:latin typeface="Consolas" panose="020B0609020204030204" pitchFamily="49" charset="0"/>
              </a:rPr>
              <a:t>0</a:t>
            </a:r>
            <a:r>
              <a:rPr lang="zh-CN" altLang="en-US" sz="2000" b="0" dirty="0">
                <a:solidFill>
                  <a:srgbClr val="6A9955"/>
                </a:solidFill>
                <a:effectLst/>
                <a:latin typeface="Consolas" panose="020B0609020204030204" pitchFamily="49" charset="0"/>
              </a:rPr>
              <a:t>开始的三个字符</a:t>
            </a: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aaa</a:t>
            </a:r>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替换为</a:t>
            </a:r>
            <a:r>
              <a:rPr lang="en-US" altLang="zh-CN" sz="2000" b="0" dirty="0">
                <a:solidFill>
                  <a:srgbClr val="6A9955"/>
                </a:solidFill>
                <a:effectLst/>
                <a:latin typeface="Consolas" panose="020B0609020204030204" pitchFamily="49" charset="0"/>
              </a:rPr>
              <a:t>str</a:t>
            </a:r>
            <a:r>
              <a:rPr lang="zh-CN" altLang="en-US" sz="2000" b="0" dirty="0">
                <a:solidFill>
                  <a:srgbClr val="6A9955"/>
                </a:solidFill>
                <a:effectLst/>
                <a:latin typeface="Consolas" panose="020B0609020204030204" pitchFamily="49" charset="0"/>
              </a:rPr>
              <a:t>，变为</a:t>
            </a: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bbbbbb</a:t>
            </a:r>
            <a:r>
              <a:rPr lang="en-US" altLang="zh-CN" sz="2000" b="0" dirty="0">
                <a:solidFill>
                  <a:srgbClr val="6A9955"/>
                </a:solidFill>
                <a:effectLst/>
                <a:latin typeface="Consolas" panose="020B0609020204030204" pitchFamily="49" charset="0"/>
              </a:rPr>
              <a:t>"</a:t>
            </a:r>
            <a:endParaRPr lang="en-US" altLang="zh-CN" sz="2000" b="0" dirty="0">
              <a:solidFill>
                <a:srgbClr val="D4D4D4"/>
              </a:solidFill>
              <a:effectLst/>
              <a:latin typeface="Consolas" panose="020B0609020204030204" pitchFamily="49" charset="0"/>
            </a:endParaRPr>
          </a:p>
          <a:p>
            <a:pPr lvl="1"/>
            <a:br>
              <a:rPr lang="en-US" altLang="zh-CN" sz="2000" b="0" dirty="0">
                <a:solidFill>
                  <a:srgbClr val="D4D4D4"/>
                </a:solidFill>
                <a:effectLst/>
                <a:latin typeface="Consolas" panose="020B0609020204030204" pitchFamily="49" charset="0"/>
              </a:rPr>
            </a:b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s.clear</a:t>
            </a:r>
            <a:r>
              <a:rPr lang="en-US" altLang="zh-CN" sz="2000" b="0" dirty="0">
                <a:solidFill>
                  <a:srgbClr val="6A9955"/>
                </a:solidFill>
                <a:effectLst/>
                <a:latin typeface="Consolas" panose="020B0609020204030204" pitchFamily="49" charset="0"/>
              </a:rPr>
              <a:t>()</a:t>
            </a:r>
            <a:r>
              <a:rPr lang="zh-CN" altLang="en-US" sz="2000" b="0" dirty="0">
                <a:solidFill>
                  <a:srgbClr val="6A9955"/>
                </a:solidFill>
                <a:effectLst/>
                <a:latin typeface="Consolas" panose="020B0609020204030204" pitchFamily="49" charset="0"/>
              </a:rPr>
              <a:t>清空</a:t>
            </a:r>
            <a:endParaRPr lang="zh-CN" altLang="en-US" sz="2000" b="0" dirty="0">
              <a:solidFill>
                <a:srgbClr val="D4D4D4"/>
              </a:solidFill>
              <a:effectLst/>
              <a:latin typeface="Consolas" panose="020B0609020204030204" pitchFamily="49" charset="0"/>
            </a:endParaRPr>
          </a:p>
          <a:p>
            <a:pPr lvl="1"/>
            <a:r>
              <a:rPr lang="zh-CN" altLang="en-US"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clear</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//s</a:t>
            </a:r>
            <a:r>
              <a:rPr lang="zh-CN" altLang="en-US" sz="2000" b="0" dirty="0">
                <a:solidFill>
                  <a:srgbClr val="6A9955"/>
                </a:solidFill>
                <a:effectLst/>
                <a:latin typeface="Consolas" panose="020B0609020204030204" pitchFamily="49" charset="0"/>
              </a:rPr>
              <a:t>变为空字符串</a:t>
            </a:r>
            <a:endParaRPr lang="zh-CN" altLang="en-US"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240008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067BB15-C415-494F-A6AB-8BE737CACC07}"/>
              </a:ext>
            </a:extLst>
          </p:cNvPr>
          <p:cNvSpPr txBox="1"/>
          <p:nvPr/>
        </p:nvSpPr>
        <p:spPr>
          <a:xfrm>
            <a:off x="607218" y="1228397"/>
            <a:ext cx="9717881" cy="4401205"/>
          </a:xfrm>
          <a:prstGeom prst="rect">
            <a:avLst/>
          </a:prstGeom>
          <a:noFill/>
        </p:spPr>
        <p:txBody>
          <a:bodyPr wrap="square">
            <a:spAutoFit/>
          </a:bodyPr>
          <a:lstStyle/>
          <a:p>
            <a:r>
              <a:rPr lang="en-US" altLang="zh-CN" sz="2000" b="0" dirty="0">
                <a:solidFill>
                  <a:srgbClr val="D4D4D4"/>
                </a:solidFill>
                <a:effectLst/>
                <a:latin typeface="Consolas" panose="020B0609020204030204" pitchFamily="49" charset="0"/>
              </a:rPr>
              <a:t>    </a:t>
            </a:r>
            <a:r>
              <a:rPr lang="en-US" altLang="zh-CN" sz="2000" b="0" dirty="0">
                <a:solidFill>
                  <a:srgbClr val="4EC9B0"/>
                </a:solidFill>
                <a:effectLst/>
                <a:latin typeface="Consolas" panose="020B0609020204030204" pitchFamily="49" charset="0"/>
              </a:rPr>
              <a:t>string</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a:t>
            </a:r>
          </a:p>
          <a:p>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aaaccc</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bbb</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a:t>
            </a:r>
          </a:p>
          <a:p>
            <a:endParaRPr lang="en-US" altLang="zh-CN" sz="2000" b="0" dirty="0">
              <a:solidFill>
                <a:srgbClr val="D4D4D4"/>
              </a:solidFill>
              <a:effectLst/>
              <a:latin typeface="Consolas" panose="020B0609020204030204" pitchFamily="49" charset="0"/>
            </a:endParaRPr>
          </a:p>
          <a:p>
            <a:r>
              <a:rPr lang="en-US" altLang="zh-CN" sz="2000" b="0" dirty="0">
                <a:solidFill>
                  <a:srgbClr val="6A9955"/>
                </a:solidFill>
                <a:effectLst/>
                <a:latin typeface="Consolas" panose="020B0609020204030204" pitchFamily="49" charset="0"/>
              </a:rPr>
              <a:t>    //</a:t>
            </a:r>
            <a:r>
              <a:rPr lang="en-US" altLang="zh-CN" sz="2000" b="0" dirty="0" err="1">
                <a:solidFill>
                  <a:srgbClr val="6A9955"/>
                </a:solidFill>
                <a:effectLst/>
                <a:latin typeface="Consolas" panose="020B0609020204030204" pitchFamily="49" charset="0"/>
              </a:rPr>
              <a:t>s.insert</a:t>
            </a:r>
            <a:r>
              <a:rPr lang="en-US" altLang="zh-CN" sz="2000" b="0" dirty="0">
                <a:solidFill>
                  <a:srgbClr val="6A9955"/>
                </a:solidFill>
                <a:effectLst/>
                <a:latin typeface="Consolas" panose="020B0609020204030204" pitchFamily="49" charset="0"/>
              </a:rPr>
              <a:t>(pos, str), </a:t>
            </a:r>
            <a:r>
              <a:rPr lang="zh-CN" altLang="en-US" sz="2000" b="0" dirty="0">
                <a:solidFill>
                  <a:srgbClr val="6A9955"/>
                </a:solidFill>
                <a:effectLst/>
                <a:latin typeface="Consolas" panose="020B0609020204030204" pitchFamily="49" charset="0"/>
              </a:rPr>
              <a:t>在</a:t>
            </a:r>
            <a:r>
              <a:rPr lang="en-US" altLang="zh-CN" sz="2000" b="0" dirty="0">
                <a:solidFill>
                  <a:srgbClr val="6A9955"/>
                </a:solidFill>
                <a:effectLst/>
                <a:latin typeface="Consolas" panose="020B0609020204030204" pitchFamily="49" charset="0"/>
              </a:rPr>
              <a:t>pos</a:t>
            </a:r>
            <a:r>
              <a:rPr lang="zh-CN" altLang="en-US" sz="2000" b="0" dirty="0">
                <a:solidFill>
                  <a:srgbClr val="6A9955"/>
                </a:solidFill>
                <a:effectLst/>
                <a:latin typeface="Consolas" panose="020B0609020204030204" pitchFamily="49" charset="0"/>
              </a:rPr>
              <a:t>位置插入</a:t>
            </a:r>
            <a:r>
              <a:rPr lang="en-US" altLang="zh-CN" sz="2000" b="0" dirty="0">
                <a:solidFill>
                  <a:srgbClr val="6A9955"/>
                </a:solidFill>
                <a:effectLst/>
                <a:latin typeface="Consolas" panose="020B0609020204030204" pitchFamily="49" charset="0"/>
              </a:rPr>
              <a:t>str</a:t>
            </a:r>
            <a:endParaRPr lang="en-US" altLang="zh-CN" sz="2000" b="0" dirty="0">
              <a:solidFill>
                <a:srgbClr val="D4D4D4"/>
              </a:solidFill>
              <a:effectLst/>
              <a:latin typeface="Consolas" panose="020B0609020204030204" pitchFamily="49" charset="0"/>
            </a:endParaRPr>
          </a:p>
          <a:p>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insert</a:t>
            </a:r>
            <a:r>
              <a:rPr lang="en-US" altLang="zh-CN" sz="2000" b="0" dirty="0">
                <a:solidFill>
                  <a:srgbClr val="D4D4D4"/>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3</a:t>
            </a:r>
            <a:r>
              <a:rPr lang="en-US" altLang="zh-CN" sz="2000" b="0" dirty="0">
                <a:solidFill>
                  <a:srgbClr val="D4D4D4"/>
                </a:solidFill>
                <a:effectLst/>
                <a:latin typeface="Consolas" panose="020B0609020204030204" pitchFamily="49" charset="0"/>
              </a:rPr>
              <a:t>,</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a:t>
            </a:r>
          </a:p>
          <a:p>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cout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endl</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输出</a:t>
            </a:r>
            <a:r>
              <a:rPr lang="en-US" altLang="zh-CN" sz="2000" b="0" dirty="0">
                <a:solidFill>
                  <a:srgbClr val="6A9955"/>
                </a:solidFill>
                <a:effectLst/>
                <a:latin typeface="Consolas" panose="020B0609020204030204" pitchFamily="49" charset="0"/>
              </a:rPr>
              <a:t>"</a:t>
            </a:r>
            <a:r>
              <a:rPr lang="en-US" altLang="zh-CN" sz="2000" b="0" dirty="0" err="1">
                <a:solidFill>
                  <a:srgbClr val="6A9955"/>
                </a:solidFill>
                <a:effectLst/>
                <a:latin typeface="Consolas" panose="020B0609020204030204" pitchFamily="49" charset="0"/>
              </a:rPr>
              <a:t>aaabbbccc</a:t>
            </a:r>
            <a:r>
              <a:rPr lang="en-US" altLang="zh-CN" sz="2000" b="0" dirty="0">
                <a:solidFill>
                  <a:srgbClr val="6A9955"/>
                </a:solidFill>
                <a:effectLst/>
                <a:latin typeface="Consolas" panose="020B0609020204030204" pitchFamily="49" charset="0"/>
              </a:rPr>
              <a:t>"</a:t>
            </a:r>
            <a:endParaRPr lang="en-US" altLang="zh-CN" sz="2000" b="0" dirty="0">
              <a:solidFill>
                <a:srgbClr val="D4D4D4"/>
              </a:solidFill>
              <a:effectLst/>
              <a:latin typeface="Consolas" panose="020B0609020204030204" pitchFamily="49" charset="0"/>
            </a:endParaRPr>
          </a:p>
          <a:p>
            <a:r>
              <a:rPr lang="en-US" altLang="zh-CN" sz="2000" b="0" dirty="0">
                <a:solidFill>
                  <a:srgbClr val="D4D4D4"/>
                </a:solidFill>
                <a:effectLst/>
                <a:latin typeface="Consolas" panose="020B0609020204030204" pitchFamily="49" charset="0"/>
              </a:rPr>
              <a:t>    </a:t>
            </a:r>
          </a:p>
          <a:p>
            <a:r>
              <a:rPr lang="en-US" altLang="zh-CN" sz="2000" b="0" dirty="0">
                <a:solidFill>
                  <a:srgbClr val="6A9955"/>
                </a:solidFill>
                <a:effectLst/>
                <a:latin typeface="Consolas" panose="020B0609020204030204" pitchFamily="49" charset="0"/>
              </a:rPr>
              <a:t>    //</a:t>
            </a:r>
            <a:r>
              <a:rPr lang="en-US" altLang="zh-CN" sz="2000" b="0" dirty="0" err="1">
                <a:solidFill>
                  <a:srgbClr val="6A9955"/>
                </a:solidFill>
                <a:effectLst/>
                <a:latin typeface="Consolas" panose="020B0609020204030204" pitchFamily="49" charset="0"/>
              </a:rPr>
              <a:t>s.erase</a:t>
            </a:r>
            <a:r>
              <a:rPr lang="en-US" altLang="zh-CN" sz="2000" b="0" dirty="0">
                <a:solidFill>
                  <a:srgbClr val="6A9955"/>
                </a:solidFill>
                <a:effectLst/>
                <a:latin typeface="Consolas" panose="020B0609020204030204" pitchFamily="49" charset="0"/>
              </a:rPr>
              <a:t>(pos), </a:t>
            </a:r>
            <a:r>
              <a:rPr lang="en-US" altLang="zh-CN" sz="2000" b="0" dirty="0" err="1">
                <a:solidFill>
                  <a:srgbClr val="6A9955"/>
                </a:solidFill>
                <a:effectLst/>
                <a:latin typeface="Consolas" panose="020B0609020204030204" pitchFamily="49" charset="0"/>
              </a:rPr>
              <a:t>s.erase</a:t>
            </a:r>
            <a:r>
              <a:rPr lang="en-US" altLang="zh-CN" sz="2000" b="0" dirty="0">
                <a:solidFill>
                  <a:srgbClr val="6A9955"/>
                </a:solidFill>
                <a:effectLst/>
                <a:latin typeface="Consolas" panose="020B0609020204030204" pitchFamily="49" charset="0"/>
              </a:rPr>
              <a:t>(pos, </a:t>
            </a:r>
            <a:r>
              <a:rPr lang="en-US" altLang="zh-CN" sz="2000" b="0" dirty="0" err="1">
                <a:solidFill>
                  <a:srgbClr val="6A9955"/>
                </a:solidFill>
                <a:effectLst/>
                <a:latin typeface="Consolas" panose="020B0609020204030204" pitchFamily="49" charset="0"/>
              </a:rPr>
              <a:t>len</a:t>
            </a:r>
            <a:r>
              <a:rPr lang="en-US" altLang="zh-CN" sz="2000" b="0" dirty="0">
                <a:solidFill>
                  <a:srgbClr val="6A9955"/>
                </a:solidFill>
                <a:effectLst/>
                <a:latin typeface="Consolas" panose="020B0609020204030204" pitchFamily="49" charset="0"/>
              </a:rPr>
              <a:t>)</a:t>
            </a:r>
            <a:endParaRPr lang="en-US" altLang="zh-CN" sz="2000" b="0" dirty="0">
              <a:solidFill>
                <a:srgbClr val="D4D4D4"/>
              </a:solidFill>
              <a:effectLst/>
              <a:latin typeface="Consolas" panose="020B0609020204030204" pitchFamily="49" charset="0"/>
            </a:endParaRPr>
          </a:p>
          <a:p>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分别为删除</a:t>
            </a:r>
            <a:r>
              <a:rPr lang="en-US" altLang="zh-CN" sz="2000" b="0" dirty="0">
                <a:solidFill>
                  <a:srgbClr val="6A9955"/>
                </a:solidFill>
                <a:effectLst/>
                <a:latin typeface="Consolas" panose="020B0609020204030204" pitchFamily="49" charset="0"/>
              </a:rPr>
              <a:t>pos</a:t>
            </a:r>
            <a:r>
              <a:rPr lang="zh-CN" altLang="en-US" sz="2000" b="0" dirty="0">
                <a:solidFill>
                  <a:srgbClr val="6A9955"/>
                </a:solidFill>
                <a:effectLst/>
                <a:latin typeface="Consolas" panose="020B0609020204030204" pitchFamily="49" charset="0"/>
              </a:rPr>
              <a:t>位置开始的字符串，</a:t>
            </a:r>
            <a:r>
              <a:rPr lang="en-US" altLang="zh-CN" sz="2000" b="0" dirty="0">
                <a:solidFill>
                  <a:srgbClr val="6A9955"/>
                </a:solidFill>
                <a:effectLst/>
                <a:latin typeface="Consolas" panose="020B0609020204030204" pitchFamily="49" charset="0"/>
              </a:rPr>
              <a:t>pos</a:t>
            </a:r>
            <a:r>
              <a:rPr lang="zh-CN" altLang="en-US" sz="2000" b="0" dirty="0">
                <a:solidFill>
                  <a:srgbClr val="6A9955"/>
                </a:solidFill>
                <a:effectLst/>
                <a:latin typeface="Consolas" panose="020B0609020204030204" pitchFamily="49" charset="0"/>
              </a:rPr>
              <a:t>位置开始的长度为</a:t>
            </a:r>
            <a:r>
              <a:rPr lang="en-US" altLang="zh-CN" sz="2000" b="0" dirty="0" err="1">
                <a:solidFill>
                  <a:srgbClr val="6A9955"/>
                </a:solidFill>
                <a:effectLst/>
                <a:latin typeface="Consolas" panose="020B0609020204030204" pitchFamily="49" charset="0"/>
              </a:rPr>
              <a:t>len</a:t>
            </a:r>
            <a:r>
              <a:rPr lang="zh-CN" altLang="en-US" sz="2000" b="0" dirty="0">
                <a:solidFill>
                  <a:srgbClr val="6A9955"/>
                </a:solidFill>
                <a:effectLst/>
                <a:latin typeface="Consolas" panose="020B0609020204030204" pitchFamily="49" charset="0"/>
              </a:rPr>
              <a:t>的字符串</a:t>
            </a:r>
            <a:endParaRPr lang="zh-CN" altLang="en-US" sz="2000" b="0" dirty="0">
              <a:solidFill>
                <a:srgbClr val="D4D4D4"/>
              </a:solidFill>
              <a:effectLst/>
              <a:latin typeface="Consolas" panose="020B0609020204030204" pitchFamily="49" charset="0"/>
            </a:endParaRPr>
          </a:p>
          <a:p>
            <a:r>
              <a:rPr lang="zh-CN" altLang="en-US"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abcdef</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 </a:t>
            </a:r>
            <a:r>
              <a:rPr lang="en-US" altLang="zh-CN" sz="2000" b="0" dirty="0">
                <a:solidFill>
                  <a:srgbClr val="CE9178"/>
                </a:solidFill>
                <a:effectLst/>
                <a:latin typeface="Consolas" panose="020B0609020204030204" pitchFamily="49" charset="0"/>
              </a:rPr>
              <a:t>"</a:t>
            </a:r>
            <a:r>
              <a:rPr lang="en-US" altLang="zh-CN" sz="2000" b="0" dirty="0" err="1">
                <a:solidFill>
                  <a:srgbClr val="CE9178"/>
                </a:solidFill>
                <a:effectLst/>
                <a:latin typeface="Consolas" panose="020B0609020204030204" pitchFamily="49" charset="0"/>
              </a:rPr>
              <a:t>abcdef</a:t>
            </a:r>
            <a:r>
              <a:rPr lang="en-US" altLang="zh-CN" sz="2000" b="0" dirty="0">
                <a:solidFill>
                  <a:srgbClr val="CE9178"/>
                </a:solidFill>
                <a:effectLst/>
                <a:latin typeface="Consolas" panose="020B0609020204030204" pitchFamily="49" charset="0"/>
              </a:rPr>
              <a:t>"</a:t>
            </a:r>
            <a:r>
              <a:rPr lang="en-US" altLang="zh-CN" sz="2000" b="0" dirty="0">
                <a:solidFill>
                  <a:srgbClr val="D4D4D4"/>
                </a:solidFill>
                <a:effectLst/>
                <a:latin typeface="Consolas" panose="020B0609020204030204" pitchFamily="49" charset="0"/>
              </a:rPr>
              <a:t>;</a:t>
            </a:r>
          </a:p>
          <a:p>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erase</a:t>
            </a:r>
            <a:r>
              <a:rPr lang="en-US" altLang="zh-CN" sz="2000" b="0" dirty="0">
                <a:solidFill>
                  <a:srgbClr val="D4D4D4"/>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3</a:t>
            </a:r>
            <a:r>
              <a:rPr lang="en-US" altLang="zh-CN" sz="2000" b="0" dirty="0">
                <a:solidFill>
                  <a:srgbClr val="D4D4D4"/>
                </a:solidFill>
                <a:effectLst/>
                <a:latin typeface="Consolas" panose="020B0609020204030204" pitchFamily="49" charset="0"/>
              </a:rPr>
              <a:t>);</a:t>
            </a:r>
          </a:p>
          <a:p>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cout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endl</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输出</a:t>
            </a:r>
            <a:r>
              <a:rPr lang="en-US" altLang="zh-CN" sz="2000" b="0" dirty="0" err="1">
                <a:solidFill>
                  <a:srgbClr val="6A9955"/>
                </a:solidFill>
                <a:effectLst/>
                <a:latin typeface="Consolas" panose="020B0609020204030204" pitchFamily="49" charset="0"/>
              </a:rPr>
              <a:t>abc</a:t>
            </a:r>
            <a:r>
              <a:rPr lang="zh-CN" altLang="en-US" sz="2000" b="0" dirty="0">
                <a:solidFill>
                  <a:srgbClr val="6A9955"/>
                </a:solidFill>
                <a:effectLst/>
                <a:latin typeface="Consolas" panose="020B0609020204030204" pitchFamily="49" charset="0"/>
              </a:rPr>
              <a:t>，删除下标为</a:t>
            </a:r>
            <a:r>
              <a:rPr lang="en-US" altLang="zh-CN" sz="2000" b="0" dirty="0">
                <a:solidFill>
                  <a:srgbClr val="6A9955"/>
                </a:solidFill>
                <a:effectLst/>
                <a:latin typeface="Consolas" panose="020B0609020204030204" pitchFamily="49" charset="0"/>
              </a:rPr>
              <a:t>3</a:t>
            </a:r>
            <a:r>
              <a:rPr lang="zh-CN" altLang="en-US" sz="2000" b="0" dirty="0">
                <a:solidFill>
                  <a:srgbClr val="6A9955"/>
                </a:solidFill>
                <a:effectLst/>
                <a:latin typeface="Consolas" panose="020B0609020204030204" pitchFamily="49" charset="0"/>
              </a:rPr>
              <a:t>以及以后的所有元素</a:t>
            </a:r>
            <a:endParaRPr lang="zh-CN" altLang="en-US" sz="2000" b="0" dirty="0">
              <a:solidFill>
                <a:srgbClr val="D4D4D4"/>
              </a:solidFill>
              <a:effectLst/>
              <a:latin typeface="Consolas" panose="020B0609020204030204" pitchFamily="49" charset="0"/>
            </a:endParaRPr>
          </a:p>
          <a:p>
            <a:r>
              <a:rPr lang="zh-CN" altLang="en-US"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str</a:t>
            </a:r>
            <a:r>
              <a:rPr lang="en-US" altLang="zh-CN" sz="2000" b="0" dirty="0" err="1">
                <a:solidFill>
                  <a:srgbClr val="D4D4D4"/>
                </a:solidFill>
                <a:effectLst/>
                <a:latin typeface="Consolas" panose="020B0609020204030204" pitchFamily="49" charset="0"/>
              </a:rPr>
              <a:t>.</a:t>
            </a:r>
            <a:r>
              <a:rPr lang="en-US" altLang="zh-CN" sz="2000" b="0" dirty="0" err="1">
                <a:solidFill>
                  <a:srgbClr val="DCDCAA"/>
                </a:solidFill>
                <a:effectLst/>
                <a:latin typeface="Consolas" panose="020B0609020204030204" pitchFamily="49" charset="0"/>
              </a:rPr>
              <a:t>erase</a:t>
            </a:r>
            <a:r>
              <a:rPr lang="en-US" altLang="zh-CN" sz="2000" b="0" dirty="0">
                <a:solidFill>
                  <a:srgbClr val="D4D4D4"/>
                </a:solidFill>
                <a:effectLst/>
                <a:latin typeface="Consolas" panose="020B0609020204030204" pitchFamily="49" charset="0"/>
              </a:rPr>
              <a:t>(</a:t>
            </a:r>
            <a:r>
              <a:rPr lang="en-US" altLang="zh-CN" sz="2000" b="0" dirty="0">
                <a:solidFill>
                  <a:srgbClr val="B5CEA8"/>
                </a:solidFill>
                <a:effectLst/>
                <a:latin typeface="Consolas" panose="020B0609020204030204" pitchFamily="49" charset="0"/>
              </a:rPr>
              <a:t>3</a:t>
            </a:r>
            <a:r>
              <a:rPr lang="en-US" altLang="zh-CN" sz="2000" b="0" dirty="0">
                <a:solidFill>
                  <a:srgbClr val="D4D4D4"/>
                </a:solidFill>
                <a:effectLst/>
                <a:latin typeface="Consolas" panose="020B0609020204030204" pitchFamily="49" charset="0"/>
              </a:rPr>
              <a:t>, </a:t>
            </a:r>
            <a:r>
              <a:rPr lang="en-US" altLang="zh-CN" sz="2000" b="0" dirty="0">
                <a:solidFill>
                  <a:srgbClr val="B5CEA8"/>
                </a:solidFill>
                <a:effectLst/>
                <a:latin typeface="Consolas" panose="020B0609020204030204" pitchFamily="49" charset="0"/>
              </a:rPr>
              <a:t>2</a:t>
            </a:r>
            <a:r>
              <a:rPr lang="en-US" altLang="zh-CN" sz="2000" b="0" dirty="0">
                <a:solidFill>
                  <a:srgbClr val="D4D4D4"/>
                </a:solidFill>
                <a:effectLst/>
                <a:latin typeface="Consolas" panose="020B0609020204030204" pitchFamily="49" charset="0"/>
              </a:rPr>
              <a:t>);</a:t>
            </a:r>
          </a:p>
          <a:p>
            <a:r>
              <a:rPr lang="en-US" altLang="zh-CN" sz="2000" b="0" dirty="0">
                <a:solidFill>
                  <a:srgbClr val="D4D4D4"/>
                </a:solidFill>
                <a:effectLst/>
                <a:latin typeface="Consolas" panose="020B0609020204030204" pitchFamily="49" charset="0"/>
              </a:rPr>
              <a:t>        </a:t>
            </a:r>
            <a:r>
              <a:rPr lang="en-US" altLang="zh-CN" sz="2000" b="0" dirty="0" err="1">
                <a:solidFill>
                  <a:srgbClr val="9CDCFE"/>
                </a:solidFill>
                <a:effectLst/>
                <a:latin typeface="Consolas" panose="020B0609020204030204" pitchFamily="49" charset="0"/>
              </a:rPr>
              <a:t>cout</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a:solidFill>
                  <a:srgbClr val="9CDCFE"/>
                </a:solidFill>
                <a:effectLst/>
                <a:latin typeface="Consolas" panose="020B0609020204030204" pitchFamily="49" charset="0"/>
              </a:rPr>
              <a:t>str</a:t>
            </a:r>
            <a:r>
              <a:rPr lang="en-US" altLang="zh-CN" sz="2000" b="0" dirty="0">
                <a:solidFill>
                  <a:srgbClr val="D4D4D4"/>
                </a:solidFill>
                <a:effectLst/>
                <a:latin typeface="Consolas" panose="020B0609020204030204" pitchFamily="49" charset="0"/>
              </a:rPr>
              <a:t> </a:t>
            </a:r>
            <a:r>
              <a:rPr lang="en-US" altLang="zh-CN" sz="2000" b="0" dirty="0">
                <a:solidFill>
                  <a:srgbClr val="DCDCAA"/>
                </a:solidFill>
                <a:effectLst/>
                <a:latin typeface="Consolas" panose="020B0609020204030204" pitchFamily="49" charset="0"/>
              </a:rPr>
              <a:t>&lt;&lt;</a:t>
            </a:r>
            <a:r>
              <a:rPr lang="en-US" altLang="zh-CN" sz="2000" b="0" dirty="0">
                <a:solidFill>
                  <a:srgbClr val="D4D4D4"/>
                </a:solidFill>
                <a:effectLst/>
                <a:latin typeface="Consolas" panose="020B0609020204030204" pitchFamily="49" charset="0"/>
              </a:rPr>
              <a:t> </a:t>
            </a:r>
            <a:r>
              <a:rPr lang="en-US" altLang="zh-CN" sz="2000" b="0" dirty="0" err="1">
                <a:solidFill>
                  <a:srgbClr val="DCDCAA"/>
                </a:solidFill>
                <a:effectLst/>
                <a:latin typeface="Consolas" panose="020B0609020204030204" pitchFamily="49" charset="0"/>
              </a:rPr>
              <a:t>endl</a:t>
            </a:r>
            <a:r>
              <a:rPr lang="en-US" altLang="zh-CN" sz="2000" b="0" dirty="0">
                <a:solidFill>
                  <a:srgbClr val="D4D4D4"/>
                </a:solidFill>
                <a:effectLst/>
                <a:latin typeface="Consolas" panose="020B0609020204030204" pitchFamily="49" charset="0"/>
              </a:rPr>
              <a:t>;</a:t>
            </a:r>
            <a:r>
              <a:rPr lang="en-US" altLang="zh-CN" sz="2000" b="0" dirty="0">
                <a:solidFill>
                  <a:srgbClr val="6A9955"/>
                </a:solidFill>
                <a:effectLst/>
                <a:latin typeface="Consolas" panose="020B0609020204030204" pitchFamily="49" charset="0"/>
              </a:rPr>
              <a:t> //</a:t>
            </a:r>
            <a:r>
              <a:rPr lang="zh-CN" altLang="en-US" sz="2000" b="0" dirty="0">
                <a:solidFill>
                  <a:srgbClr val="6A9955"/>
                </a:solidFill>
                <a:effectLst/>
                <a:latin typeface="Consolas" panose="020B0609020204030204" pitchFamily="49" charset="0"/>
              </a:rPr>
              <a:t>输出</a:t>
            </a:r>
            <a:r>
              <a:rPr lang="en-US" altLang="zh-CN" sz="2000" b="0" dirty="0" err="1">
                <a:solidFill>
                  <a:srgbClr val="6A9955"/>
                </a:solidFill>
                <a:effectLst/>
                <a:latin typeface="Consolas" panose="020B0609020204030204" pitchFamily="49" charset="0"/>
              </a:rPr>
              <a:t>abcf</a:t>
            </a:r>
            <a:r>
              <a:rPr lang="zh-CN" altLang="en-US" sz="2000" b="0" dirty="0">
                <a:solidFill>
                  <a:srgbClr val="6A9955"/>
                </a:solidFill>
                <a:effectLst/>
                <a:latin typeface="Consolas" panose="020B0609020204030204" pitchFamily="49" charset="0"/>
              </a:rPr>
              <a:t>，删除从下标</a:t>
            </a:r>
            <a:r>
              <a:rPr lang="en-US" altLang="zh-CN" sz="2000" b="0" dirty="0">
                <a:solidFill>
                  <a:srgbClr val="6A9955"/>
                </a:solidFill>
                <a:effectLst/>
                <a:latin typeface="Consolas" panose="020B0609020204030204" pitchFamily="49" charset="0"/>
              </a:rPr>
              <a:t>3</a:t>
            </a:r>
            <a:r>
              <a:rPr lang="zh-CN" altLang="en-US" sz="2000" b="0" dirty="0">
                <a:solidFill>
                  <a:srgbClr val="6A9955"/>
                </a:solidFill>
                <a:effectLst/>
                <a:latin typeface="Consolas" panose="020B0609020204030204" pitchFamily="49" charset="0"/>
              </a:rPr>
              <a:t>开始的</a:t>
            </a:r>
            <a:r>
              <a:rPr lang="en-US" altLang="zh-CN" sz="2000" b="0" dirty="0">
                <a:solidFill>
                  <a:srgbClr val="6A9955"/>
                </a:solidFill>
                <a:effectLst/>
                <a:latin typeface="Consolas" panose="020B0609020204030204" pitchFamily="49" charset="0"/>
              </a:rPr>
              <a:t>2</a:t>
            </a:r>
            <a:r>
              <a:rPr lang="zh-CN" altLang="en-US" sz="2000" b="0" dirty="0">
                <a:solidFill>
                  <a:srgbClr val="6A9955"/>
                </a:solidFill>
                <a:effectLst/>
                <a:latin typeface="Consolas" panose="020B0609020204030204" pitchFamily="49" charset="0"/>
              </a:rPr>
              <a:t>个元素</a:t>
            </a:r>
            <a:endParaRPr lang="zh-CN" altLang="en-US"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32760235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835CF66-E8B4-4BDC-B57C-FCD425C5C26E}"/>
              </a:ext>
            </a:extLst>
          </p:cNvPr>
          <p:cNvSpPr txBox="1"/>
          <p:nvPr/>
        </p:nvSpPr>
        <p:spPr>
          <a:xfrm>
            <a:off x="335444" y="256120"/>
            <a:ext cx="11437455" cy="230832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zh-CN" b="0" dirty="0">
                <a:solidFill>
                  <a:srgbClr val="6A9955"/>
                </a:solidFill>
                <a:effectLst/>
                <a:latin typeface="Consolas" panose="020B0609020204030204" pitchFamily="49" charset="0"/>
              </a:rPr>
              <a:t>// </a:t>
            </a:r>
            <a:r>
              <a:rPr lang="zh-CN" altLang="en-US" b="0" dirty="0">
                <a:solidFill>
                  <a:srgbClr val="6A9955"/>
                </a:solidFill>
                <a:effectLst/>
                <a:latin typeface="Consolas" panose="020B0609020204030204" pitchFamily="49" charset="0"/>
              </a:rPr>
              <a:t>多行字符串读入</a:t>
            </a:r>
            <a:endPar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r>
              <a:rPr lang="en-US" altLang="zh-CN" dirty="0">
                <a:solidFill>
                  <a:srgbClr val="569CD6"/>
                </a:solidFill>
                <a:latin typeface="Consolas" panose="020B0609020204030204" pitchFamily="49" charset="0"/>
              </a:rPr>
              <a:t>    </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n</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a:solidFill>
                  <a:srgbClr val="4EC9B0"/>
                </a:solidFill>
                <a:effectLst/>
                <a:latin typeface="Consolas" panose="020B0609020204030204" pitchFamily="49" charset="0"/>
              </a:rPr>
              <a:t>string</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a:t>
            </a:r>
            <a:r>
              <a:rPr lang="en-US" altLang="zh-CN" dirty="0">
                <a:solidFill>
                  <a:srgbClr val="9CDCFE"/>
                </a:solidFill>
                <a:latin typeface="Consolas" panose="020B0609020204030204" pitchFamily="49" charset="0"/>
              </a:rPr>
              <a:t>100</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cin</a:t>
            </a:r>
            <a:r>
              <a:rPr lang="en-US" altLang="zh-CN" b="0" dirty="0">
                <a:solidFill>
                  <a:srgbClr val="D4D4D4"/>
                </a:solidFill>
                <a:effectLst/>
                <a:latin typeface="Consolas" panose="020B0609020204030204" pitchFamily="49" charset="0"/>
              </a:rPr>
              <a:t> </a:t>
            </a:r>
            <a:r>
              <a:rPr lang="en-US" altLang="zh-CN" b="0" dirty="0">
                <a:solidFill>
                  <a:srgbClr val="DCDCAA"/>
                </a:solidFill>
                <a:effectLst/>
                <a:latin typeface="Consolas" panose="020B0609020204030204" pitchFamily="49" charset="0"/>
              </a:rPr>
              <a:t>&gt;&gt;</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n</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getchar</a:t>
            </a:r>
            <a:r>
              <a:rPr lang="en-US" altLang="zh-CN" b="0" dirty="0">
                <a:solidFill>
                  <a:srgbClr val="D4D4D4"/>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在读入数字</a:t>
            </a:r>
            <a:r>
              <a:rPr lang="en-US" altLang="zh-CN" b="0" dirty="0">
                <a:solidFill>
                  <a:srgbClr val="6A9955"/>
                </a:solidFill>
                <a:effectLst/>
                <a:latin typeface="Consolas" panose="020B0609020204030204" pitchFamily="49" charset="0"/>
              </a:rPr>
              <a:t>n</a:t>
            </a:r>
            <a:r>
              <a:rPr lang="zh-CN" altLang="en-US" b="0" dirty="0">
                <a:solidFill>
                  <a:srgbClr val="6A9955"/>
                </a:solidFill>
                <a:effectLst/>
                <a:latin typeface="Consolas" panose="020B0609020204030204" pitchFamily="49" charset="0"/>
              </a:rPr>
              <a:t>后，</a:t>
            </a:r>
            <a:r>
              <a:rPr lang="en-US" altLang="zh-CN" b="0" dirty="0">
                <a:solidFill>
                  <a:srgbClr val="6A9955"/>
                </a:solidFill>
                <a:effectLst/>
                <a:latin typeface="Consolas" panose="020B0609020204030204" pitchFamily="49" charset="0"/>
              </a:rPr>
              <a:t>n</a:t>
            </a:r>
            <a:r>
              <a:rPr lang="zh-CN" altLang="en-US" b="0" dirty="0">
                <a:solidFill>
                  <a:srgbClr val="6A9955"/>
                </a:solidFill>
                <a:effectLst/>
                <a:latin typeface="Consolas" panose="020B0609020204030204" pitchFamily="49" charset="0"/>
              </a:rPr>
              <a:t>后方的回车并未被</a:t>
            </a:r>
            <a:r>
              <a:rPr lang="en-US" altLang="zh-CN" b="0" dirty="0" err="1">
                <a:solidFill>
                  <a:srgbClr val="6A9955"/>
                </a:solidFill>
                <a:effectLst/>
                <a:latin typeface="Consolas" panose="020B0609020204030204" pitchFamily="49" charset="0"/>
              </a:rPr>
              <a:t>cin</a:t>
            </a:r>
            <a:r>
              <a:rPr lang="zh-CN" altLang="en-US" b="0" dirty="0">
                <a:solidFill>
                  <a:srgbClr val="6A9955"/>
                </a:solidFill>
                <a:effectLst/>
                <a:latin typeface="Consolas" panose="020B0609020204030204" pitchFamily="49" charset="0"/>
              </a:rPr>
              <a:t>读入，所以需要使用</a:t>
            </a:r>
            <a:r>
              <a:rPr lang="en-US" altLang="zh-CN" b="0" dirty="0" err="1">
                <a:solidFill>
                  <a:srgbClr val="6A9955"/>
                </a:solidFill>
                <a:effectLst/>
                <a:latin typeface="Consolas" panose="020B0609020204030204" pitchFamily="49" charset="0"/>
              </a:rPr>
              <a:t>getchar</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将</a:t>
            </a:r>
            <a:r>
              <a:rPr lang="en-US" altLang="zh-CN" b="0" dirty="0">
                <a:solidFill>
                  <a:srgbClr val="CE9178"/>
                </a:solidFill>
                <a:effectLst/>
                <a:latin typeface="Consolas" panose="020B0609020204030204" pitchFamily="49" charset="0"/>
              </a:rPr>
              <a:t>'</a:t>
            </a:r>
            <a:r>
              <a:rPr lang="en-US" altLang="zh-CN" b="0" dirty="0">
                <a:solidFill>
                  <a:srgbClr val="D7BA7D"/>
                </a:solidFill>
                <a:effectLst/>
                <a:latin typeface="Consolas" panose="020B0609020204030204" pitchFamily="49" charset="0"/>
              </a:rPr>
              <a:t>\n</a:t>
            </a:r>
            <a:r>
              <a:rPr lang="en-US" altLang="zh-CN" b="0" dirty="0">
                <a:solidFill>
                  <a:srgbClr val="CE9178"/>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读入</a:t>
            </a:r>
            <a:endParaRPr lang="zh-CN" altLang="en-US" b="0" dirty="0">
              <a:solidFill>
                <a:srgbClr val="D4D4D4"/>
              </a:solidFill>
              <a:effectLst/>
              <a:latin typeface="Consolas" panose="020B0609020204030204" pitchFamily="49" charset="0"/>
            </a:endParaRPr>
          </a:p>
          <a:p>
            <a:r>
              <a:rPr lang="zh-CN" altLang="en-US" b="0" dirty="0">
                <a:solidFill>
                  <a:srgbClr val="D4D4D4"/>
                </a:solidFill>
                <a:effectLst/>
                <a:latin typeface="Consolas" panose="020B0609020204030204" pitchFamily="49" charset="0"/>
              </a:rPr>
              <a:t>    </a:t>
            </a:r>
          </a:p>
          <a:p>
            <a:r>
              <a:rPr lang="zh-CN" altLang="en-US" b="0" dirty="0">
                <a:solidFill>
                  <a:srgbClr val="D4D4D4"/>
                </a:solidFill>
                <a:effectLst/>
                <a:latin typeface="Consolas" panose="020B0609020204030204" pitchFamily="49" charset="0"/>
              </a:rPr>
              <a:t>    </a:t>
            </a:r>
            <a:r>
              <a:rPr lang="en-US" altLang="zh-CN" b="0" dirty="0">
                <a:solidFill>
                  <a:srgbClr val="C586C0"/>
                </a:solidFill>
                <a:effectLst/>
                <a:latin typeface="Consolas" panose="020B0609020204030204" pitchFamily="49" charset="0"/>
              </a:rPr>
              <a:t>for</a:t>
            </a:r>
            <a:r>
              <a:rPr lang="en-US" altLang="zh-CN" b="0" dirty="0">
                <a:solidFill>
                  <a:srgbClr val="D4D4D4"/>
                </a:solidFill>
                <a:effectLst/>
                <a:latin typeface="Consolas" panose="020B0609020204030204" pitchFamily="49" charset="0"/>
              </a:rPr>
              <a:t>(</a:t>
            </a:r>
            <a:r>
              <a:rPr lang="en-US" altLang="zh-CN" b="0" dirty="0">
                <a:solidFill>
                  <a:srgbClr val="569CD6"/>
                </a:solidFill>
                <a:effectLst/>
                <a:latin typeface="Consolas" panose="020B0609020204030204" pitchFamily="49" charset="0"/>
              </a:rPr>
              <a:t>int</a:t>
            </a:r>
            <a:r>
              <a:rPr lang="en-US" altLang="zh-CN" b="0" dirty="0">
                <a:solidFill>
                  <a:srgbClr val="D4D4D4"/>
                </a:solidFill>
                <a:effectLst/>
                <a:latin typeface="Consolas" panose="020B0609020204030204" pitchFamily="49" charset="0"/>
              </a:rPr>
              <a:t> </a:t>
            </a:r>
            <a:r>
              <a:rPr lang="en-US" altLang="zh-CN" b="0" dirty="0" err="1">
                <a:solidFill>
                  <a:srgbClr val="9CDCFE"/>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r>
              <a:rPr lang="en-US" altLang="zh-CN" b="0" dirty="0">
                <a:solidFill>
                  <a:srgbClr val="B5CEA8"/>
                </a:solidFill>
                <a:effectLst/>
                <a:latin typeface="Consolas" panose="020B0609020204030204" pitchFamily="49" charset="0"/>
              </a:rPr>
              <a:t>0</a:t>
            </a:r>
            <a:r>
              <a:rPr lang="en-US" altLang="zh-CN" b="0" dirty="0">
                <a:solidFill>
                  <a:srgbClr val="D4D4D4"/>
                </a:solidFill>
                <a:effectLst/>
                <a:latin typeface="Consolas" panose="020B0609020204030204" pitchFamily="49" charset="0"/>
              </a:rPr>
              <a:t>;</a:t>
            </a:r>
            <a:r>
              <a:rPr lang="en-US" altLang="zh-CN" b="0" dirty="0">
                <a:solidFill>
                  <a:srgbClr val="9CDCFE"/>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&lt;</a:t>
            </a:r>
            <a:r>
              <a:rPr lang="en-US" altLang="zh-CN" b="0" dirty="0" err="1">
                <a:solidFill>
                  <a:srgbClr val="9CDCFE"/>
                </a:solidFill>
                <a:effectLst/>
                <a:latin typeface="Consolas" panose="020B0609020204030204" pitchFamily="49" charset="0"/>
              </a:rPr>
              <a:t>n</a:t>
            </a:r>
            <a:r>
              <a:rPr lang="en-US" altLang="zh-CN" b="0" dirty="0" err="1">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a:p>
            <a:r>
              <a:rPr lang="en-US" altLang="zh-CN" b="0" dirty="0">
                <a:solidFill>
                  <a:srgbClr val="D4D4D4"/>
                </a:solidFill>
                <a:effectLst/>
                <a:latin typeface="Consolas" panose="020B0609020204030204" pitchFamily="49" charset="0"/>
              </a:rPr>
              <a:t>        </a:t>
            </a:r>
            <a:r>
              <a:rPr lang="en-US" altLang="zh-CN" b="0" dirty="0" err="1">
                <a:solidFill>
                  <a:srgbClr val="DCDCAA"/>
                </a:solidFill>
                <a:effectLst/>
                <a:latin typeface="Consolas" panose="020B0609020204030204" pitchFamily="49" charset="0"/>
              </a:rPr>
              <a:t>getline</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cin</a:t>
            </a:r>
            <a:r>
              <a:rPr lang="en-US" altLang="zh-CN" b="0" dirty="0">
                <a:solidFill>
                  <a:srgbClr val="D4D4D4"/>
                </a:solidFill>
                <a:effectLst/>
                <a:latin typeface="Consolas" panose="020B0609020204030204" pitchFamily="49" charset="0"/>
              </a:rPr>
              <a:t>, </a:t>
            </a:r>
            <a:r>
              <a:rPr lang="en-US" altLang="zh-CN" b="0" dirty="0">
                <a:solidFill>
                  <a:srgbClr val="9CDCFE"/>
                </a:solidFill>
                <a:effectLst/>
                <a:latin typeface="Consolas" panose="020B0609020204030204" pitchFamily="49" charset="0"/>
              </a:rPr>
              <a:t>s</a:t>
            </a:r>
            <a:r>
              <a:rPr lang="en-US" altLang="zh-CN" b="0" dirty="0">
                <a:solidFill>
                  <a:srgbClr val="D4D4D4"/>
                </a:solidFill>
                <a:effectLst/>
                <a:latin typeface="Consolas" panose="020B0609020204030204" pitchFamily="49" charset="0"/>
              </a:rPr>
              <a:t>[</a:t>
            </a:r>
            <a:r>
              <a:rPr lang="en-US" altLang="zh-CN" b="0" dirty="0" err="1">
                <a:solidFill>
                  <a:srgbClr val="9CDCFE"/>
                </a:solidFill>
                <a:effectLst/>
                <a:latin typeface="Consolas" panose="020B0609020204030204" pitchFamily="49" charset="0"/>
              </a:rPr>
              <a:t>i</a:t>
            </a:r>
            <a:r>
              <a:rPr lang="en-US" altLang="zh-CN" b="0" dirty="0">
                <a:solidFill>
                  <a:srgbClr val="D4D4D4"/>
                </a:solidFill>
                <a:effectLst/>
                <a:latin typeface="Consolas" panose="020B0609020204030204" pitchFamily="49" charset="0"/>
              </a:rPr>
              <a:t>]);</a:t>
            </a:r>
          </a:p>
        </p:txBody>
      </p:sp>
      <p:sp>
        <p:nvSpPr>
          <p:cNvPr id="5" name="文本框 4">
            <a:extLst>
              <a:ext uri="{FF2B5EF4-FFF2-40B4-BE49-F238E27FC236}">
                <a16:creationId xmlns:a16="http://schemas.microsoft.com/office/drawing/2014/main" id="{FF539C2C-BEF9-4F86-BFF6-CC95DC95514F}"/>
              </a:ext>
            </a:extLst>
          </p:cNvPr>
          <p:cNvSpPr txBox="1"/>
          <p:nvPr/>
        </p:nvSpPr>
        <p:spPr>
          <a:xfrm>
            <a:off x="335444" y="2958065"/>
            <a:ext cx="10427805" cy="3687933"/>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zh-CN" b="0" dirty="0">
                <a:solidFill>
                  <a:srgbClr val="6A9955"/>
                </a:solidFill>
                <a:effectLst/>
                <a:latin typeface="Consolas" panose="020B0609020204030204" pitchFamily="49" charset="0"/>
              </a:rPr>
              <a:t>// int</a:t>
            </a:r>
            <a:r>
              <a:rPr lang="zh-CN" altLang="en-US" b="0" dirty="0">
                <a:solidFill>
                  <a:srgbClr val="6A9955"/>
                </a:solidFill>
                <a:effectLst/>
                <a:latin typeface="Consolas" panose="020B0609020204030204" pitchFamily="49" charset="0"/>
              </a:rPr>
              <a:t>与</a:t>
            </a:r>
            <a:r>
              <a:rPr lang="en-US" altLang="zh-CN" b="0" dirty="0">
                <a:solidFill>
                  <a:srgbClr val="6A9955"/>
                </a:solidFill>
                <a:effectLst/>
                <a:latin typeface="Consolas" panose="020B0609020204030204" pitchFamily="49" charset="0"/>
              </a:rPr>
              <a:t>string</a:t>
            </a:r>
            <a:r>
              <a:rPr lang="zh-CN" altLang="en-US" b="0" dirty="0">
                <a:solidFill>
                  <a:srgbClr val="6A9955"/>
                </a:solidFill>
                <a:effectLst/>
                <a:latin typeface="Consolas" panose="020B0609020204030204" pitchFamily="49" charset="0"/>
              </a:rPr>
              <a:t>的转换</a:t>
            </a:r>
            <a:endParaRPr lang="en-US" altLang="zh-CN" b="0" dirty="0">
              <a:solidFill>
                <a:srgbClr val="6A9955"/>
              </a:solidFill>
              <a:effectLst/>
              <a:latin typeface="Consolas" panose="020B0609020204030204" pitchFamily="49" charset="0"/>
            </a:endParaRPr>
          </a:p>
          <a:p>
            <a:r>
              <a:rPr lang="en-US" altLang="zh-CN" b="0" dirty="0">
                <a:solidFill>
                  <a:srgbClr val="6A9955"/>
                </a:solidFill>
                <a:effectLst/>
                <a:latin typeface="Consolas" panose="020B0609020204030204" pitchFamily="49" charset="0"/>
              </a:rPr>
              <a:t>// int -&gt; string    </a:t>
            </a:r>
            <a:r>
              <a:rPr lang="en-US" altLang="zh-CN" b="0" dirty="0" err="1">
                <a:solidFill>
                  <a:srgbClr val="6A9955"/>
                </a:solidFill>
                <a:effectLst/>
                <a:latin typeface="Consolas" panose="020B0609020204030204" pitchFamily="49" charset="0"/>
              </a:rPr>
              <a:t>to_string</a:t>
            </a:r>
            <a:r>
              <a:rPr lang="en-US" altLang="zh-CN" b="0" dirty="0">
                <a:solidFill>
                  <a:srgbClr val="6A9955"/>
                </a:solidFill>
                <a:effectLst/>
                <a:latin typeface="Consolas" panose="020B0609020204030204" pitchFamily="49" charset="0"/>
              </a:rPr>
              <a:t>()</a:t>
            </a:r>
            <a:endParaRPr lang="en-US" altLang="zh-CN" b="0" dirty="0">
              <a:solidFill>
                <a:srgbClr val="D4D4D4"/>
              </a:solidFill>
              <a:effectLst/>
              <a:latin typeface="Consolas" panose="020B0609020204030204" pitchFamily="49" charset="0"/>
            </a:endParaRPr>
          </a:p>
          <a:p>
            <a:r>
              <a:rPr lang="en-US" altLang="zh-CN" b="0" dirty="0">
                <a:solidFill>
                  <a:srgbClr val="6A9955"/>
                </a:solidFill>
                <a:effectLst/>
                <a:latin typeface="Consolas" panose="020B0609020204030204" pitchFamily="49" charset="0"/>
              </a:rPr>
              <a:t>// string -&gt; int    </a:t>
            </a:r>
            <a:r>
              <a:rPr lang="en-US" altLang="zh-CN" b="0" dirty="0" err="1">
                <a:solidFill>
                  <a:srgbClr val="6A9955"/>
                </a:solidFill>
                <a:effectLst/>
                <a:latin typeface="Consolas" panose="020B0609020204030204" pitchFamily="49" charset="0"/>
              </a:rPr>
              <a:t>stoi</a:t>
            </a:r>
            <a:r>
              <a:rPr lang="en-US" altLang="zh-CN" b="0" dirty="0">
                <a:solidFill>
                  <a:srgbClr val="6A9955"/>
                </a:solidFill>
                <a:effectLst/>
                <a:latin typeface="Consolas" panose="020B0609020204030204" pitchFamily="49" charset="0"/>
              </a:rPr>
              <a:t>()</a:t>
            </a:r>
            <a:endParaRPr lang="en-US" altLang="zh-CN" b="0" dirty="0">
              <a:solidFill>
                <a:srgbClr val="D4D4D4"/>
              </a:solidFill>
              <a:effectLst/>
              <a:latin typeface="Consolas" panose="020B0609020204030204" pitchFamily="49" charset="0"/>
            </a:endParaRPr>
          </a:p>
          <a:p>
            <a:endPar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   string</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s</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"123"</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n</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stoi</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s</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printf</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"%d</a:t>
            </a:r>
            <a:r>
              <a:rPr kumimoji="0" lang="en-US" altLang="zh-CN" b="0" i="0" u="none" strike="noStrike" kern="1200" cap="none" spc="0" normalizeH="0" baseline="0" noProof="0" dirty="0">
                <a:ln>
                  <a:noFill/>
                </a:ln>
                <a:solidFill>
                  <a:srgbClr val="D7BA7D"/>
                </a:solidFill>
                <a:effectLst/>
                <a:uLnTx/>
                <a:uFillTx/>
                <a:latin typeface="Consolas" panose="020B0609020204030204" pitchFamily="49" charset="0"/>
                <a:ea typeface="楷体"/>
                <a:cs typeface="+mn-cs"/>
              </a:rPr>
              <a:t>\n</a:t>
            </a:r>
            <a:r>
              <a:rPr kumimoji="0" lang="en-US" altLang="zh-CN" b="0" i="0" u="none" strike="noStrike" kern="1200" cap="none" spc="0" normalizeH="0" baseline="0" noProof="0" dirty="0">
                <a:ln>
                  <a:noFill/>
                </a:ln>
                <a:solidFill>
                  <a:srgbClr val="CE9178"/>
                </a:solidFill>
                <a:effectLst/>
                <a:uLnTx/>
                <a:uFillTx/>
                <a:latin typeface="Consolas" panose="020B0609020204030204" pitchFamily="49" charset="0"/>
                <a:ea typeface="楷体"/>
                <a:cs typeface="+mn-cs"/>
              </a:rPr>
              <a:t>"</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n</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569CD6"/>
                </a:solidFill>
                <a:effectLst/>
                <a:uLnTx/>
                <a:uFillTx/>
                <a:latin typeface="Consolas" panose="020B0609020204030204" pitchFamily="49" charset="0"/>
                <a:ea typeface="楷体"/>
                <a:cs typeface="+mn-cs"/>
              </a:rPr>
              <a:t>int</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m</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b="0" i="0" u="none" strike="noStrike" kern="1200" cap="none" spc="0" normalizeH="0" baseline="0" noProof="0" dirty="0">
                <a:ln>
                  <a:noFill/>
                </a:ln>
                <a:solidFill>
                  <a:srgbClr val="B5CEA8"/>
                </a:solidFill>
                <a:effectLst/>
                <a:uLnTx/>
                <a:uFillTx/>
                <a:latin typeface="Consolas" panose="020B0609020204030204" pitchFamily="49" charset="0"/>
                <a:ea typeface="楷体"/>
                <a:cs typeface="+mn-cs"/>
              </a:rPr>
              <a:t>24</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defTabSz="914367">
              <a:defRPr/>
            </a:pP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4EC9B0"/>
                </a:solidFill>
                <a:effectLst/>
                <a:uLnTx/>
                <a:uFillTx/>
                <a:latin typeface="Consolas" panose="020B0609020204030204" pitchFamily="49" charset="0"/>
                <a:ea typeface="楷体"/>
                <a:cs typeface="+mn-cs"/>
              </a:rPr>
              <a:t>string</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t</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 </a:t>
            </a:r>
            <a:r>
              <a:rPr kumimoji="0" lang="en-US" altLang="zh-CN"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to_string</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kumimoji="0" lang="en-US" altLang="zh-CN"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m</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r>
              <a:rPr lang="zh-CN" altLang="en-US" b="0" dirty="0">
                <a:solidFill>
                  <a:srgbClr val="6A9955"/>
                </a:solidFill>
                <a:effectLst/>
                <a:latin typeface="Consolas" panose="020B0609020204030204" pitchFamily="49" charset="0"/>
              </a:rPr>
              <a:t> </a:t>
            </a:r>
            <a:r>
              <a:rPr lang="en-US" altLang="zh-CN" b="0" dirty="0">
                <a:solidFill>
                  <a:srgbClr val="6A9955"/>
                </a:solidFill>
                <a:effectLst/>
                <a:latin typeface="Consolas" panose="020B0609020204030204" pitchFamily="49" charset="0"/>
              </a:rPr>
              <a:t>//</a:t>
            </a:r>
            <a:r>
              <a:rPr lang="zh-CN" altLang="en-US" b="0" dirty="0">
                <a:solidFill>
                  <a:srgbClr val="6A9955"/>
                </a:solidFill>
                <a:effectLst/>
                <a:latin typeface="Consolas" panose="020B0609020204030204" pitchFamily="49" charset="0"/>
              </a:rPr>
              <a:t>使用该函数需支持</a:t>
            </a:r>
            <a:r>
              <a:rPr lang="en-US" altLang="zh-CN" b="0" dirty="0">
                <a:solidFill>
                  <a:srgbClr val="6A9955"/>
                </a:solidFill>
                <a:effectLst/>
                <a:latin typeface="Consolas" panose="020B0609020204030204" pitchFamily="49" charset="0"/>
              </a:rPr>
              <a:t>C++11</a:t>
            </a:r>
            <a:r>
              <a:rPr lang="zh-CN" altLang="en-US" b="0" dirty="0">
                <a:solidFill>
                  <a:srgbClr val="6A9955"/>
                </a:solidFill>
                <a:effectLst/>
                <a:latin typeface="Consolas" panose="020B0609020204030204" pitchFamily="49" charset="0"/>
              </a:rPr>
              <a:t>标准，请自行确认好环境</a:t>
            </a:r>
            <a:endParaRPr lang="zh-CN" alt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err="1">
                <a:ln>
                  <a:noFill/>
                </a:ln>
                <a:solidFill>
                  <a:srgbClr val="9CDCFE"/>
                </a:solidFill>
                <a:effectLst/>
                <a:uLnTx/>
                <a:uFillTx/>
                <a:latin typeface="Consolas" panose="020B0609020204030204" pitchFamily="49" charset="0"/>
                <a:ea typeface="楷体"/>
                <a:cs typeface="+mn-cs"/>
              </a:rPr>
              <a:t>cout</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9CDCFE"/>
                </a:solidFill>
                <a:effectLst/>
                <a:uLnTx/>
                <a:uFillTx/>
                <a:latin typeface="Consolas" panose="020B0609020204030204" pitchFamily="49" charset="0"/>
                <a:ea typeface="楷体"/>
                <a:cs typeface="+mn-cs"/>
              </a:rPr>
              <a:t>t</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a:ln>
                  <a:noFill/>
                </a:ln>
                <a:solidFill>
                  <a:srgbClr val="DCDCAA"/>
                </a:solidFill>
                <a:effectLst/>
                <a:uLnTx/>
                <a:uFillTx/>
                <a:latin typeface="Consolas" panose="020B0609020204030204" pitchFamily="49" charset="0"/>
                <a:ea typeface="楷体"/>
                <a:cs typeface="+mn-cs"/>
              </a:rPr>
              <a:t>&lt;&lt;</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 </a:t>
            </a:r>
            <a:r>
              <a:rPr kumimoji="0" lang="en-US" altLang="zh-CN" b="0" i="0" u="none" strike="noStrike" kern="1200" cap="none" spc="0" normalizeH="0" baseline="0" noProof="0" dirty="0" err="1">
                <a:ln>
                  <a:noFill/>
                </a:ln>
                <a:solidFill>
                  <a:srgbClr val="DCDCAA"/>
                </a:solidFill>
                <a:effectLst/>
                <a:uLnTx/>
                <a:uFillTx/>
                <a:latin typeface="Consolas" panose="020B0609020204030204" pitchFamily="49" charset="0"/>
                <a:ea typeface="楷体"/>
                <a:cs typeface="+mn-cs"/>
              </a:rPr>
              <a:t>endl</a:t>
            </a:r>
            <a:r>
              <a:rPr kumimoji="0" lang="en-US" altLang="zh-CN"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altLang="zh-CN" sz="1765" b="0" i="0" u="none" strike="noStrike" kern="1200" cap="none" spc="0" normalizeH="0" baseline="0" noProof="0" dirty="0">
              <a:ln>
                <a:noFill/>
              </a:ln>
              <a:solidFill>
                <a:srgbClr val="D4D4D4"/>
              </a:solidFill>
              <a:effectLst/>
              <a:uLnTx/>
              <a:uFillTx/>
              <a:latin typeface="Consolas" panose="020B0609020204030204" pitchFamily="49" charset="0"/>
              <a:ea typeface="楷体"/>
              <a:cs typeface="+mn-cs"/>
            </a:endParaRPr>
          </a:p>
        </p:txBody>
      </p:sp>
    </p:spTree>
    <p:extLst>
      <p:ext uri="{BB962C8B-B14F-4D97-AF65-F5344CB8AC3E}">
        <p14:creationId xmlns:p14="http://schemas.microsoft.com/office/powerpoint/2010/main" val="1485227130"/>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eynote_Black Template">
  <a:themeElements>
    <a:clrScheme name="Build 2019 Dark">
      <a:dk1>
        <a:srgbClr val="000000"/>
      </a:dk1>
      <a:lt1>
        <a:srgbClr val="FFFFFF"/>
      </a:lt1>
      <a:dk2>
        <a:srgbClr val="274B47"/>
      </a:dk2>
      <a:lt2>
        <a:srgbClr val="E6E6E6"/>
      </a:lt2>
      <a:accent1>
        <a:srgbClr val="0078D4"/>
      </a:accent1>
      <a:accent2>
        <a:srgbClr val="243A5E"/>
      </a:accent2>
      <a:accent3>
        <a:srgbClr val="008575"/>
      </a:accent3>
      <a:accent4>
        <a:srgbClr val="274B47"/>
      </a:accent4>
      <a:accent5>
        <a:srgbClr val="D83B01"/>
      </a:accent5>
      <a:accent6>
        <a:srgbClr val="FF9349"/>
      </a:accent6>
      <a:hlink>
        <a:srgbClr val="50E6FF"/>
      </a:hlink>
      <a:folHlink>
        <a:srgbClr val="50E6FF"/>
      </a:folHlink>
    </a:clrScheme>
    <a:fontScheme name="自定义 6">
      <a:majorFont>
        <a:latin typeface="Times New Roman"/>
        <a:ea typeface="宋体"/>
        <a:cs typeface=""/>
      </a:majorFont>
      <a:minorFont>
        <a:latin typeface="Times New Roman"/>
        <a:ea typeface="楷体"/>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Keynote_Template.potx" id="{6685DD4E-F092-4CB9-9A6E-6267A4540671}" vid="{10771A2C-2001-4E80-BBD6-F997C127D6B0}"/>
    </a:ext>
  </a:extLst>
</a:theme>
</file>

<file path=ppt/theme/theme3.xml><?xml version="1.0" encoding="utf-8"?>
<a:theme xmlns:a="http://schemas.openxmlformats.org/drawingml/2006/main" name="Keynote_Light Gray Template">
  <a:themeElements>
    <a:clrScheme name="Build 2019 Light">
      <a:dk1>
        <a:srgbClr val="000000"/>
      </a:dk1>
      <a:lt1>
        <a:srgbClr val="FFFFFF"/>
      </a:lt1>
      <a:dk2>
        <a:srgbClr val="274B47"/>
      </a:dk2>
      <a:lt2>
        <a:srgbClr val="E6E6E6"/>
      </a:lt2>
      <a:accent1>
        <a:srgbClr val="0078D4"/>
      </a:accent1>
      <a:accent2>
        <a:srgbClr val="243A5E"/>
      </a:accent2>
      <a:accent3>
        <a:srgbClr val="008575"/>
      </a:accent3>
      <a:accent4>
        <a:srgbClr val="274B47"/>
      </a:accent4>
      <a:accent5>
        <a:srgbClr val="D83B01"/>
      </a:accent5>
      <a:accent6>
        <a:srgbClr val="FF9349"/>
      </a:accent6>
      <a:hlink>
        <a:srgbClr val="0078D4"/>
      </a:hlink>
      <a:folHlink>
        <a:srgbClr val="0078D4"/>
      </a:folHlink>
    </a:clrScheme>
    <a:fontScheme name="自定义 2">
      <a:majorFont>
        <a:latin typeface="Times New Roman"/>
        <a:ea typeface=""/>
        <a:cs typeface=""/>
      </a:majorFont>
      <a:minorFont>
        <a:latin typeface="Times New Roman"/>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solidFill>
          <a:srgbClr val="FFFFFF"/>
        </a:solidFill>
        <a:ln w="15875" cap="rnd" cmpd="sng" algn="ctr">
          <a:solidFill>
            <a:schemeClr val="bg1">
              <a:lumMod val="65000"/>
            </a:schemeClr>
          </a:solidFill>
          <a:prstDash val="solid"/>
          <a:headEnd type="none" w="lg" len="med"/>
          <a:tailEnd type="none" w="lg" len="med"/>
        </a:ln>
        <a:effectLst/>
      </a:spPr>
      <a:bodyPr/>
      <a:lst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Keynote_Template.potx" id="{6685DD4E-F092-4CB9-9A6E-6267A4540671}" vid="{A3BD0681-E664-493A-8341-310D834FCD1E}"/>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1331</TotalTime>
  <Words>7206</Words>
  <Application>Microsoft Office PowerPoint</Application>
  <PresentationFormat>宽屏</PresentationFormat>
  <Paragraphs>573</Paragraphs>
  <Slides>36</Slides>
  <Notes>2</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36</vt:i4>
      </vt:variant>
    </vt:vector>
  </HeadingPairs>
  <TitlesOfParts>
    <vt:vector size="48" baseType="lpstr">
      <vt:lpstr>等线</vt:lpstr>
      <vt:lpstr>楷体</vt:lpstr>
      <vt:lpstr>宋体</vt:lpstr>
      <vt:lpstr>Arial</vt:lpstr>
      <vt:lpstr>Calibri</vt:lpstr>
      <vt:lpstr>Consolas</vt:lpstr>
      <vt:lpstr>Segoe UI</vt:lpstr>
      <vt:lpstr>Times New Roman</vt:lpstr>
      <vt:lpstr>Wingdings</vt:lpstr>
      <vt:lpstr>Office 主题</vt:lpstr>
      <vt:lpstr>Keynote_Black Template</vt:lpstr>
      <vt:lpstr>Keynote_Light Gray Template</vt:lpstr>
      <vt:lpstr>C++标准模板库STL</vt:lpstr>
      <vt:lpstr>STL简介</vt:lpstr>
      <vt:lpstr>标准库类型 字符串string</vt:lpstr>
      <vt:lpstr>PowerPoint 演示文稿</vt:lpstr>
      <vt:lpstr>PowerPoint 演示文稿</vt:lpstr>
      <vt:lpstr>PowerPoint 演示文稿</vt:lpstr>
      <vt:lpstr>PowerPoint 演示文稿</vt:lpstr>
      <vt:lpstr>PowerPoint 演示文稿</vt:lpstr>
      <vt:lpstr>PowerPoint 演示文稿</vt:lpstr>
      <vt:lpstr>STL中常用的容器</vt:lpstr>
      <vt:lpstr>STL通用操作</vt:lpstr>
      <vt:lpstr>栈</vt:lpstr>
      <vt:lpstr>栈</vt:lpstr>
      <vt:lpstr>队列</vt:lpstr>
      <vt:lpstr>队列</vt:lpstr>
      <vt:lpstr>Priority_queue 优先队列</vt:lpstr>
      <vt:lpstr>本质</vt:lpstr>
      <vt:lpstr>双端队列</vt:lpstr>
      <vt:lpstr>PowerPoint 演示文稿</vt:lpstr>
      <vt:lpstr>向量</vt:lpstr>
      <vt:lpstr>PowerPoint 演示文稿</vt:lpstr>
      <vt:lpstr>映射</vt:lpstr>
      <vt:lpstr>PowerPoint 演示文稿</vt:lpstr>
      <vt:lpstr>集合</vt:lpstr>
      <vt:lpstr>PowerPoint 演示文稿</vt:lpstr>
      <vt:lpstr>表</vt:lpstr>
      <vt:lpstr>PowerPoint 演示文稿</vt:lpstr>
      <vt:lpstr>PowerPoint 演示文稿</vt:lpstr>
      <vt:lpstr>比较</vt:lpstr>
      <vt:lpstr>迭代器</vt:lpstr>
      <vt:lpstr>PowerPoint 演示文稿</vt:lpstr>
      <vt:lpstr>STL STL的算法部分</vt:lpstr>
      <vt:lpstr>排序</vt:lpstr>
      <vt:lpstr>其他</vt:lpstr>
      <vt:lpstr>一些细节</vt:lpstr>
      <vt:lpstr>文件重定向</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C++标准模板库STL</dc:title>
  <dc:creator>咳咳</dc:creator>
  <cp:lastModifiedBy>1844329805@qq.com</cp:lastModifiedBy>
  <cp:revision>13</cp:revision>
  <dcterms:created xsi:type="dcterms:W3CDTF">2021-07-09T07:04:04Z</dcterms:created>
  <dcterms:modified xsi:type="dcterms:W3CDTF">2021-07-16T13:16:11Z</dcterms:modified>
</cp:coreProperties>
</file>