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8" r:id="rId4"/>
    <p:sldId id="267" r:id="rId5"/>
    <p:sldId id="268" r:id="rId6"/>
    <p:sldId id="343" r:id="rId7"/>
    <p:sldId id="331" r:id="rId8"/>
    <p:sldId id="329" r:id="rId9"/>
    <p:sldId id="332" r:id="rId10"/>
    <p:sldId id="347" r:id="rId11"/>
    <p:sldId id="323" r:id="rId12"/>
    <p:sldId id="324" r:id="rId13"/>
    <p:sldId id="337" r:id="rId14"/>
    <p:sldId id="338" r:id="rId15"/>
    <p:sldId id="348" r:id="rId16"/>
    <p:sldId id="349" r:id="rId17"/>
    <p:sldId id="259" r:id="rId18"/>
    <p:sldId id="277" r:id="rId19"/>
    <p:sldId id="340" r:id="rId20"/>
    <p:sldId id="341" r:id="rId21"/>
    <p:sldId id="278" r:id="rId22"/>
    <p:sldId id="279" r:id="rId23"/>
    <p:sldId id="281" r:id="rId24"/>
    <p:sldId id="282" r:id="rId25"/>
    <p:sldId id="283" r:id="rId26"/>
    <p:sldId id="344" r:id="rId27"/>
    <p:sldId id="345" r:id="rId28"/>
    <p:sldId id="288" r:id="rId29"/>
    <p:sldId id="284" r:id="rId30"/>
    <p:sldId id="285" r:id="rId31"/>
    <p:sldId id="299" r:id="rId32"/>
    <p:sldId id="342" r:id="rId33"/>
    <p:sldId id="289" r:id="rId34"/>
    <p:sldId id="287" r:id="rId35"/>
    <p:sldId id="290" r:id="rId36"/>
    <p:sldId id="291" r:id="rId37"/>
    <p:sldId id="292" r:id="rId38"/>
    <p:sldId id="293" r:id="rId39"/>
    <p:sldId id="294" r:id="rId40"/>
    <p:sldId id="295" r:id="rId41"/>
    <p:sldId id="286" r:id="rId42"/>
    <p:sldId id="297" r:id="rId43"/>
    <p:sldId id="296" r:id="rId44"/>
    <p:sldId id="350" r:id="rId45"/>
    <p:sldId id="346"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575"/>
    <a:srgbClr val="274B47"/>
    <a:srgbClr val="2AD0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648" autoAdjust="0"/>
  </p:normalViewPr>
  <p:slideViewPr>
    <p:cSldViewPr snapToGrid="0">
      <p:cViewPr varScale="1">
        <p:scale>
          <a:sx n="71" d="100"/>
          <a:sy n="71" d="100"/>
        </p:scale>
        <p:origin x="113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5.emf"/><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E6EBEC"/>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1520289A-F15E-4E82-B8AA-F997437DB200}"/>
              </a:ext>
            </a:extLst>
          </p:cNvPr>
          <p:cNvGrpSpPr/>
          <p:nvPr userDrawn="1"/>
        </p:nvGrpSpPr>
        <p:grpSpPr bwMode="gray">
          <a:xfrm>
            <a:off x="0" y="0"/>
            <a:ext cx="12192000" cy="6858000"/>
            <a:chOff x="0" y="0"/>
            <a:chExt cx="12192000" cy="6858000"/>
          </a:xfrm>
        </p:grpSpPr>
        <p:pic>
          <p:nvPicPr>
            <p:cNvPr id="15" name="Picture 14" descr="A picture containing sky, indoor&#10;&#10;Description automatically generated">
              <a:extLst>
                <a:ext uri="{FF2B5EF4-FFF2-40B4-BE49-F238E27FC236}">
                  <a16:creationId xmlns:a16="http://schemas.microsoft.com/office/drawing/2014/main" id="{3C046356-1CEE-4849-B80A-2AA2CA19D65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7806" r="-15765"/>
            <a:stretch/>
          </p:blipFill>
          <p:spPr bwMode="gray">
            <a:xfrm>
              <a:off x="0" y="0"/>
              <a:ext cx="7299959" cy="6858000"/>
            </a:xfrm>
            <a:prstGeom prst="rect">
              <a:avLst/>
            </a:prstGeom>
            <a:solidFill>
              <a:srgbClr val="E6EBED"/>
            </a:solidFill>
          </p:spPr>
        </p:pic>
        <p:pic>
          <p:nvPicPr>
            <p:cNvPr id="16" name="Picture 15" descr="A picture containing sky, indoor&#10;&#10;Description automatically generated">
              <a:extLst>
                <a:ext uri="{FF2B5EF4-FFF2-40B4-BE49-F238E27FC236}">
                  <a16:creationId xmlns:a16="http://schemas.microsoft.com/office/drawing/2014/main" id="{0B638CEF-F82F-4426-9320-8484F3BE467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1" b="-1"/>
            <a:stretch/>
          </p:blipFill>
          <p:spPr bwMode="gray">
            <a:xfrm>
              <a:off x="7299960" y="0"/>
              <a:ext cx="4892040" cy="6858000"/>
            </a:xfrm>
            <a:prstGeom prst="rect">
              <a:avLst/>
            </a:prstGeom>
          </p:spPr>
        </p:pic>
        <p:pic>
          <p:nvPicPr>
            <p:cNvPr id="17" name="Picture 16" descr="A picture containing sky, indoor&#10;&#10;Description automatically generated">
              <a:extLst>
                <a:ext uri="{FF2B5EF4-FFF2-40B4-BE49-F238E27FC236}">
                  <a16:creationId xmlns:a16="http://schemas.microsoft.com/office/drawing/2014/main" id="{B9BDC56A-BE28-4BFC-983B-6530DAC642F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7806" r="-15765"/>
            <a:stretch/>
          </p:blipFill>
          <p:spPr bwMode="gray">
            <a:xfrm>
              <a:off x="2788920" y="0"/>
              <a:ext cx="7299959" cy="6858000"/>
            </a:xfrm>
            <a:prstGeom prst="rect">
              <a:avLst/>
            </a:prstGeom>
            <a:solidFill>
              <a:srgbClr val="E6EBED"/>
            </a:solidFill>
          </p:spPr>
        </p:pic>
        <p:pic>
          <p:nvPicPr>
            <p:cNvPr id="18" name="Picture 17" descr="A picture containing sky, indoor&#10;&#10;Description automatically generated">
              <a:extLst>
                <a:ext uri="{FF2B5EF4-FFF2-40B4-BE49-F238E27FC236}">
                  <a16:creationId xmlns:a16="http://schemas.microsoft.com/office/drawing/2014/main" id="{5C7CC09F-7116-4C84-98AC-4CA3D3F94DE5}"/>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bwMode="gray">
            <a:xfrm>
              <a:off x="6267450" y="0"/>
              <a:ext cx="5924550" cy="2081724"/>
            </a:xfrm>
            <a:prstGeom prst="rect">
              <a:avLst/>
            </a:prstGeom>
          </p:spPr>
        </p:pic>
      </p:grpSp>
      <p:sp>
        <p:nvSpPr>
          <p:cNvPr id="7" name="Text Placeholder 4">
            <a:extLst>
              <a:ext uri="{FF2B5EF4-FFF2-40B4-BE49-F238E27FC236}">
                <a16:creationId xmlns:a16="http://schemas.microsoft.com/office/drawing/2014/main" id="{812B2AD1-076F-40BF-98F1-311E3BBCE5BE}"/>
              </a:ext>
            </a:extLst>
          </p:cNvPr>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itle 1">
            <a:extLst>
              <a:ext uri="{FF2B5EF4-FFF2-40B4-BE49-F238E27FC236}">
                <a16:creationId xmlns:a16="http://schemas.microsoft.com/office/drawing/2014/main" id="{EE7D0842-89C9-4B62-8E7E-CD55867316F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Tree>
    <p:extLst>
      <p:ext uri="{BB962C8B-B14F-4D97-AF65-F5344CB8AC3E}">
        <p14:creationId xmlns:p14="http://schemas.microsoft.com/office/powerpoint/2010/main" val="109137983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365-DEMO">
    <p:bg>
      <p:bgPr>
        <a:solidFill>
          <a:srgbClr val="E6EBEC"/>
        </a:solidFill>
        <a:effectLst/>
      </p:bgPr>
    </p:bg>
    <p:spTree>
      <p:nvGrpSpPr>
        <p:cNvPr id="1" name=""/>
        <p:cNvGrpSpPr/>
        <p:nvPr/>
      </p:nvGrpSpPr>
      <p:grpSpPr>
        <a:xfrm>
          <a:off x="0" y="0"/>
          <a:ext cx="0" cy="0"/>
          <a:chOff x="0" y="0"/>
          <a:chExt cx="0" cy="0"/>
        </a:xfrm>
      </p:grpSpPr>
      <p:grpSp>
        <p:nvGrpSpPr>
          <p:cNvPr id="14" name="Group 13" hidden="1">
            <a:extLst>
              <a:ext uri="{FF2B5EF4-FFF2-40B4-BE49-F238E27FC236}">
                <a16:creationId xmlns:a16="http://schemas.microsoft.com/office/drawing/2014/main" id="{1520289A-F15E-4E82-B8AA-F997437DB200}"/>
              </a:ext>
            </a:extLst>
          </p:cNvPr>
          <p:cNvGrpSpPr/>
          <p:nvPr userDrawn="1"/>
        </p:nvGrpSpPr>
        <p:grpSpPr bwMode="gray">
          <a:xfrm>
            <a:off x="0" y="0"/>
            <a:ext cx="12192000" cy="6858000"/>
            <a:chOff x="0" y="0"/>
            <a:chExt cx="12192000" cy="6858000"/>
          </a:xfrm>
        </p:grpSpPr>
        <p:pic>
          <p:nvPicPr>
            <p:cNvPr id="15" name="Picture 14" descr="A picture containing sky, indoor&#10;&#10;Description automatically generated">
              <a:extLst>
                <a:ext uri="{FF2B5EF4-FFF2-40B4-BE49-F238E27FC236}">
                  <a16:creationId xmlns:a16="http://schemas.microsoft.com/office/drawing/2014/main" id="{3C046356-1CEE-4849-B80A-2AA2CA19D65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7806" r="-15765"/>
            <a:stretch/>
          </p:blipFill>
          <p:spPr bwMode="gray">
            <a:xfrm>
              <a:off x="0" y="0"/>
              <a:ext cx="7299959" cy="6858000"/>
            </a:xfrm>
            <a:prstGeom prst="rect">
              <a:avLst/>
            </a:prstGeom>
            <a:solidFill>
              <a:srgbClr val="E6EBED"/>
            </a:solidFill>
          </p:spPr>
        </p:pic>
        <p:pic>
          <p:nvPicPr>
            <p:cNvPr id="16" name="Picture 15" descr="A picture containing sky, indoor&#10;&#10;Description automatically generated">
              <a:extLst>
                <a:ext uri="{FF2B5EF4-FFF2-40B4-BE49-F238E27FC236}">
                  <a16:creationId xmlns:a16="http://schemas.microsoft.com/office/drawing/2014/main" id="{0B638CEF-F82F-4426-9320-8484F3BE467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1" b="-1"/>
            <a:stretch/>
          </p:blipFill>
          <p:spPr bwMode="gray">
            <a:xfrm>
              <a:off x="7299960" y="0"/>
              <a:ext cx="4892040" cy="6858000"/>
            </a:xfrm>
            <a:prstGeom prst="rect">
              <a:avLst/>
            </a:prstGeom>
          </p:spPr>
        </p:pic>
        <p:pic>
          <p:nvPicPr>
            <p:cNvPr id="17" name="Picture 16" descr="A picture containing sky, indoor&#10;&#10;Description automatically generated">
              <a:extLst>
                <a:ext uri="{FF2B5EF4-FFF2-40B4-BE49-F238E27FC236}">
                  <a16:creationId xmlns:a16="http://schemas.microsoft.com/office/drawing/2014/main" id="{B9BDC56A-BE28-4BFC-983B-6530DAC642F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7806" r="-15765"/>
            <a:stretch/>
          </p:blipFill>
          <p:spPr bwMode="gray">
            <a:xfrm>
              <a:off x="2788920" y="0"/>
              <a:ext cx="7299959" cy="6858000"/>
            </a:xfrm>
            <a:prstGeom prst="rect">
              <a:avLst/>
            </a:prstGeom>
            <a:solidFill>
              <a:srgbClr val="E6EBED"/>
            </a:solidFill>
          </p:spPr>
        </p:pic>
        <p:pic>
          <p:nvPicPr>
            <p:cNvPr id="18" name="Picture 17" descr="A picture containing sky, indoor&#10;&#10;Description automatically generated">
              <a:extLst>
                <a:ext uri="{FF2B5EF4-FFF2-40B4-BE49-F238E27FC236}">
                  <a16:creationId xmlns:a16="http://schemas.microsoft.com/office/drawing/2014/main" id="{5C7CC09F-7116-4C84-98AC-4CA3D3F94DE5}"/>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bwMode="gray">
            <a:xfrm>
              <a:off x="6267450" y="0"/>
              <a:ext cx="5924550" cy="2081724"/>
            </a:xfrm>
            <a:prstGeom prst="rect">
              <a:avLst/>
            </a:prstGeom>
          </p:spPr>
        </p:pic>
      </p:grpSp>
      <p:pic>
        <p:nvPicPr>
          <p:cNvPr id="6" name="MS logo gray - EMF" descr="Microsoft logo, gray text version" hidden="1">
            <a:extLst>
              <a:ext uri="{FF2B5EF4-FFF2-40B4-BE49-F238E27FC236}">
                <a16:creationId xmlns:a16="http://schemas.microsoft.com/office/drawing/2014/main" id="{B9532AFA-78E5-4324-9D56-4D4CE7440E29}"/>
              </a:ext>
            </a:extLst>
          </p:cNvPr>
          <p:cNvPicPr>
            <a:picLocks noChangeAspect="1"/>
          </p:cNvPicPr>
          <p:nvPr userDrawn="1"/>
        </p:nvPicPr>
        <p:blipFill>
          <a:blip r:embed="rId5"/>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0060403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169445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906437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22797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62488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954299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0952550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6" name="Picture Placeholder" descr="This photo is a 'placeholder' only. Drag or drop your photo here, or click and tap the center to insert a photo.">
            <a:extLst>
              <a:ext uri="{FF2B5EF4-FFF2-40B4-BE49-F238E27FC236}">
                <a16:creationId xmlns:a16="http://schemas.microsoft.com/office/drawing/2014/main" id="{8CE15EBF-5737-483E-9D18-6313289480DF}"/>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1312596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D1E7E43-E034-4449-B6D2-04DAB4D86A0A}"/>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22756752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
        <p:nvSpPr>
          <p:cNvPr id="6" name="Picture Placeholder" descr="This photo is a 'placeholder' only. Drag or drop your photo here, or click and tap the center to insert a photo.">
            <a:extLst>
              <a:ext uri="{FF2B5EF4-FFF2-40B4-BE49-F238E27FC236}">
                <a16:creationId xmlns:a16="http://schemas.microsoft.com/office/drawing/2014/main" id="{71BB0AFE-5DC7-4E94-A131-9873A161B428}"/>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94411912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BE6435F1-D7F1-4077-924D-A31A71362D74}"/>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660598778"/>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8B7CDBB8-C08E-4346-B958-2AAC5C81AAC5}"/>
              </a:ext>
            </a:extLst>
          </p:cNvPr>
          <p:cNvSpPr>
            <a:spLocks noGrp="1"/>
          </p:cNvSpPr>
          <p:nvPr>
            <p:ph type="pic" sz="quarter" idx="11" hasCustomPrompt="1"/>
          </p:nvPr>
        </p:nvSpPr>
        <p:spPr bwMode="gray">
          <a:xfrm>
            <a:off x="0"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079253680"/>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F6645F76-33FA-4C4C-B179-E7B460149744}"/>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E0A14B4D-FCF1-42C4-A20D-2D2DF33EE048}"/>
              </a:ext>
            </a:extLst>
          </p:cNvPr>
          <p:cNvSpPr>
            <a:spLocks noGrp="1"/>
          </p:cNvSpPr>
          <p:nvPr>
            <p:ph type="pic" sz="quarter" idx="19" hasCustomPrompt="1"/>
          </p:nvPr>
        </p:nvSpPr>
        <p:spPr bwMode="gray">
          <a:xfrm>
            <a:off x="6241860"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851280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D6804FCD-FDB3-4DB4-BDFC-7033A726108D}"/>
              </a:ext>
            </a:extLst>
          </p:cNvPr>
          <p:cNvSpPr>
            <a:spLocks noGrp="1"/>
          </p:cNvSpPr>
          <p:nvPr>
            <p:ph type="pic" sz="quarter" idx="19"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8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D1952726-EE06-4B14-8C08-AF36F8EE46DF}"/>
              </a:ext>
            </a:extLst>
          </p:cNvPr>
          <p:cNvSpPr>
            <a:spLocks noGrp="1"/>
          </p:cNvSpPr>
          <p:nvPr>
            <p:ph type="pic" sz="quarter" idx="20" hasCustomPrompt="1"/>
          </p:nvPr>
        </p:nvSpPr>
        <p:spPr bwMode="gray">
          <a:xfrm>
            <a:off x="4358957" y="2025650"/>
            <a:ext cx="3474720" cy="3474720"/>
          </a:xfrm>
          <a:blipFill>
            <a:blip r:embed="rId2"/>
            <a:stretch>
              <a:fillRect/>
            </a:stretch>
          </a:blipFill>
        </p:spPr>
        <p:txBody>
          <a:bodyPr lIns="0" tIns="0" rIns="0" bIns="100584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8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3AA9C9EC-EA14-45A3-8B02-CD120ECA7883}"/>
              </a:ext>
            </a:extLst>
          </p:cNvPr>
          <p:cNvSpPr>
            <a:spLocks noGrp="1"/>
          </p:cNvSpPr>
          <p:nvPr>
            <p:ph type="pic" sz="quarter" idx="21" hasCustomPrompt="1"/>
          </p:nvPr>
        </p:nvSpPr>
        <p:spPr bwMode="gray">
          <a:xfrm>
            <a:off x="8134509" y="2025650"/>
            <a:ext cx="3474720" cy="3474720"/>
          </a:xfrm>
          <a:blipFill>
            <a:blip r:embed="rId2"/>
            <a:stretch>
              <a:fillRect/>
            </a:stretch>
          </a:blipFill>
        </p:spPr>
        <p:txBody>
          <a:bodyPr lIns="0" tIns="0" rIns="0" bIns="100584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8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10092995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C1B74210-448F-47BC-B1F1-B9CBC10BFFB5}"/>
              </a:ext>
            </a:extLst>
          </p:cNvPr>
          <p:cNvSpPr>
            <a:spLocks noGrp="1"/>
          </p:cNvSpPr>
          <p:nvPr>
            <p:ph type="pic" sz="quarter" idx="21"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6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8F9C3BDD-2DC3-4D67-8CD3-020399AB7097}"/>
              </a:ext>
            </a:extLst>
          </p:cNvPr>
          <p:cNvSpPr>
            <a:spLocks noGrp="1"/>
          </p:cNvSpPr>
          <p:nvPr>
            <p:ph type="pic" sz="quarter" idx="22"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6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D54FD642-CAC2-4C9A-B794-7EBB3F3C42C5}"/>
              </a:ext>
            </a:extLst>
          </p:cNvPr>
          <p:cNvSpPr>
            <a:spLocks noGrp="1"/>
          </p:cNvSpPr>
          <p:nvPr>
            <p:ph type="pic" sz="quarter" idx="23"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6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1" name="Picture Placeholder" descr="This photo is a 'placeholder' only. Drag or drop your photo here, or click and tap the center to insert a photo.">
            <a:extLst>
              <a:ext uri="{FF2B5EF4-FFF2-40B4-BE49-F238E27FC236}">
                <a16:creationId xmlns:a16="http://schemas.microsoft.com/office/drawing/2014/main" id="{2EB3829F-413F-45B9-813C-F48499623135}"/>
              </a:ext>
            </a:extLst>
          </p:cNvPr>
          <p:cNvSpPr>
            <a:spLocks noGrp="1"/>
          </p:cNvSpPr>
          <p:nvPr>
            <p:ph type="pic" sz="quarter" idx="24" hasCustomPrompt="1"/>
          </p:nvPr>
        </p:nvSpPr>
        <p:spPr bwMode="gray">
          <a:xfrm>
            <a:off x="9073895" y="2025650"/>
            <a:ext cx="2532888" cy="2532888"/>
          </a:xfrm>
          <a:blipFill>
            <a:blip r:embed="rId2"/>
            <a:stretch>
              <a:fillRect/>
            </a:stretch>
          </a:blipFill>
        </p:spPr>
        <p:txBody>
          <a:bodyPr lIns="0" tIns="0" rIns="0" bIns="73152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6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306424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9865110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8"/>
          </a:xfrm>
        </p:spPr>
        <p:txBody>
          <a:bodyPr/>
          <a:lstStyle>
            <a:lvl1pPr>
              <a:defRPr sz="3600">
                <a:gradFill>
                  <a:gsLst>
                    <a:gs pos="7051">
                      <a:schemeClr val="tx1"/>
                    </a:gs>
                    <a:gs pos="20000">
                      <a:schemeClr val="tx1"/>
                    </a:gs>
                  </a:gsLst>
                  <a:lin ang="5400000" scaled="1"/>
                </a:gra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306308"/>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185050085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34002185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348240906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90265">
                      <a:srgbClr val="30E5D0"/>
                    </a:gs>
                    <a:gs pos="75641">
                      <a:srgbClr val="30E5D0"/>
                    </a:gs>
                  </a:gsLst>
                  <a:lin ang="5400000" scaled="1"/>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2821955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061766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75641">
                      <a:schemeClr val="tx1"/>
                    </a:gs>
                    <a:gs pos="59615">
                      <a:schemeClr val="tx1"/>
                    </a:gs>
                  </a:gsLst>
                  <a:lin ang="5400000" scaled="1"/>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961655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5124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59233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47440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3">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87233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02711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21579541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2021/7/27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2021/7/27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2021/7/27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image" Target="../media/image1.emf"/><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2021/7/27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64500" y="2843773"/>
            <a:ext cx="6858000" cy="1170455"/>
          </a:xfrm>
          <a:prstGeom prst="rect">
            <a:avLst/>
          </a:prstGeom>
        </p:spPr>
      </p:pic>
      <p:sp>
        <p:nvSpPr>
          <p:cNvPr id="5" name="文本框 4">
            <a:extLst>
              <a:ext uri="{FF2B5EF4-FFF2-40B4-BE49-F238E27FC236}">
                <a16:creationId xmlns:a16="http://schemas.microsoft.com/office/drawing/2014/main" id="{B109AFE1-098F-43E2-9B33-BF674393CE2E}"/>
              </a:ext>
            </a:extLst>
          </p:cNvPr>
          <p:cNvSpPr txBox="1"/>
          <p:nvPr userDrawn="1"/>
        </p:nvSpPr>
        <p:spPr>
          <a:xfrm>
            <a:off x="10542104" y="0"/>
            <a:ext cx="1649897" cy="307777"/>
          </a:xfrm>
          <a:prstGeom prst="rect">
            <a:avLst/>
          </a:prstGeom>
          <a:noFill/>
        </p:spPr>
        <p:txBody>
          <a:bodyPr wrap="square" lIns="0" tIns="0" rIns="0" bIns="0" rtlCol="0">
            <a:spAutoFit/>
          </a:bodyPr>
          <a:lstStyle/>
          <a:p>
            <a:pPr algn="l"/>
            <a:fld id="{1533F535-138E-4B0F-AFF0-E42C5ACAB41D}" type="datetime12">
              <a:rPr lang="zh-CN" altLang="en-US" sz="2000" baseline="0" smtClean="0">
                <a:gradFill>
                  <a:gsLst>
                    <a:gs pos="2917">
                      <a:schemeClr val="tx1"/>
                    </a:gs>
                    <a:gs pos="30000">
                      <a:schemeClr val="tx1"/>
                    </a:gs>
                  </a:gsLst>
                  <a:lin ang="5400000" scaled="0"/>
                </a:gradFill>
                <a:latin typeface="Times New Roman" panose="02020603050405020304" pitchFamily="18" charset="0"/>
                <a:ea typeface="楷体" panose="02010609060101010101" pitchFamily="49" charset="-122"/>
              </a:rPr>
              <a:t>下午10时55分</a:t>
            </a:fld>
            <a:endParaRPr lang="zh-CN" altLang="en-US" sz="2000" baseline="0" dirty="0">
              <a:gradFill>
                <a:gsLst>
                  <a:gs pos="2917">
                    <a:schemeClr val="tx1"/>
                  </a:gs>
                  <a:gs pos="30000">
                    <a:schemeClr val="tx1"/>
                  </a:gs>
                </a:gsLst>
                <a:lin ang="5400000" scaled="0"/>
              </a:gradFill>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17015584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Lst>
  <p:transition>
    <p:fade/>
  </p:transition>
  <p:hf sldNum="0" hdr="0" ftr="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7051">
                <a:schemeClr val="tx1"/>
              </a:gs>
              <a:gs pos="20000">
                <a:schemeClr val="tx1"/>
              </a:gs>
            </a:gsLst>
            <a:lin ang="5400000" scaled="1"/>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1DA4C38-9F38-4F93-BB4C-3F9AD606E933}"/>
              </a:ext>
            </a:extLst>
          </p:cNvPr>
          <p:cNvSpPr>
            <a:spLocks noGrp="1"/>
          </p:cNvSpPr>
          <p:nvPr>
            <p:ph type="body" sz="quarter" idx="12"/>
          </p:nvPr>
        </p:nvSpPr>
        <p:spPr/>
        <p:txBody>
          <a:bodyPr/>
          <a:lstStyle/>
          <a:p>
            <a:endParaRPr lang="zh-CN" altLang="en-US" dirty="0"/>
          </a:p>
        </p:txBody>
      </p:sp>
      <p:sp>
        <p:nvSpPr>
          <p:cNvPr id="3" name="标题 2">
            <a:extLst>
              <a:ext uri="{FF2B5EF4-FFF2-40B4-BE49-F238E27FC236}">
                <a16:creationId xmlns:a16="http://schemas.microsoft.com/office/drawing/2014/main" id="{1D85EA42-D87B-40AA-A7A9-AB4CED8DF0DC}"/>
              </a:ext>
            </a:extLst>
          </p:cNvPr>
          <p:cNvSpPr>
            <a:spLocks noGrp="1"/>
          </p:cNvSpPr>
          <p:nvPr>
            <p:ph type="title"/>
          </p:nvPr>
        </p:nvSpPr>
        <p:spPr>
          <a:xfrm>
            <a:off x="588263" y="2979539"/>
            <a:ext cx="4167887" cy="553998"/>
          </a:xfrm>
        </p:spPr>
        <p:txBody>
          <a:bodyPr/>
          <a:lstStyle/>
          <a:p>
            <a:r>
              <a:rPr lang="en-US" altLang="zh-CN" dirty="0"/>
              <a:t>Day 3</a:t>
            </a:r>
            <a:endParaRPr lang="zh-CN" altLang="en-US" dirty="0"/>
          </a:p>
        </p:txBody>
      </p:sp>
    </p:spTree>
    <p:extLst>
      <p:ext uri="{BB962C8B-B14F-4D97-AF65-F5344CB8AC3E}">
        <p14:creationId xmlns:p14="http://schemas.microsoft.com/office/powerpoint/2010/main" val="108117536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9384B51-12D1-459A-860A-A2ED6FF39402}"/>
              </a:ext>
            </a:extLst>
          </p:cNvPr>
          <p:cNvSpPr>
            <a:spLocks noGrp="1"/>
          </p:cNvSpPr>
          <p:nvPr>
            <p:ph type="title"/>
          </p:nvPr>
        </p:nvSpPr>
        <p:spPr>
          <a:xfrm>
            <a:off x="588263" y="2874528"/>
            <a:ext cx="3183637" cy="1107996"/>
          </a:xfrm>
        </p:spPr>
        <p:txBody>
          <a:bodyPr/>
          <a:lstStyle/>
          <a:p>
            <a:r>
              <a:rPr lang="zh-CN" altLang="en-US">
                <a:latin typeface="宋体" panose="02010600030101010101" pitchFamily="2" charset="-122"/>
                <a:ea typeface="宋体" panose="02010600030101010101" pitchFamily="2" charset="-122"/>
              </a:rPr>
              <a:t>二分查找法</a:t>
            </a:r>
            <a:br>
              <a:rPr lang="en-US" altLang="zh-CN">
                <a:latin typeface="宋体" panose="02010600030101010101" pitchFamily="2" charset="-122"/>
                <a:ea typeface="宋体" panose="02010600030101010101" pitchFamily="2" charset="-122"/>
              </a:rPr>
            </a:br>
            <a:r>
              <a:rPr lang="zh-CN" altLang="en-US">
                <a:latin typeface="宋体" panose="02010600030101010101" pitchFamily="2" charset="-122"/>
                <a:ea typeface="宋体" panose="02010600030101010101" pitchFamily="2" charset="-122"/>
              </a:rPr>
              <a:t>（求上界）</a:t>
            </a:r>
          </a:p>
        </p:txBody>
      </p:sp>
      <p:sp>
        <p:nvSpPr>
          <p:cNvPr id="5" name="文本框 4">
            <a:extLst>
              <a:ext uri="{FF2B5EF4-FFF2-40B4-BE49-F238E27FC236}">
                <a16:creationId xmlns:a16="http://schemas.microsoft.com/office/drawing/2014/main" id="{69C10769-92DD-46C1-BF0B-366C8C94BB37}"/>
              </a:ext>
            </a:extLst>
          </p:cNvPr>
          <p:cNvSpPr txBox="1"/>
          <p:nvPr/>
        </p:nvSpPr>
        <p:spPr>
          <a:xfrm>
            <a:off x="4747592" y="1481070"/>
            <a:ext cx="6738730" cy="3970318"/>
          </a:xfrm>
          <a:prstGeom prst="rect">
            <a:avLst/>
          </a:prstGeom>
          <a:noFill/>
        </p:spPr>
        <p:txBody>
          <a:bodyPr wrap="square">
            <a:spAutoFit/>
          </a:bodyPr>
          <a:lstStyle/>
          <a:p>
            <a:r>
              <a:rPr lang="en-US" altLang="zh-CN" b="0" dirty="0">
                <a:effectLst/>
                <a:latin typeface="Consolas" panose="020B0609020204030204" pitchFamily="49" charset="0"/>
              </a:rPr>
              <a:t>int </a:t>
            </a:r>
            <a:r>
              <a:rPr lang="en-US" altLang="zh-CN" b="0" dirty="0" err="1">
                <a:effectLst/>
                <a:latin typeface="Consolas" panose="020B0609020204030204" pitchFamily="49" charset="0"/>
              </a:rPr>
              <a:t>upper_bound</a:t>
            </a:r>
            <a:r>
              <a:rPr lang="en-US" altLang="zh-CN" b="0" dirty="0">
                <a:effectLst/>
                <a:latin typeface="Consolas" panose="020B0609020204030204" pitchFamily="49" charset="0"/>
              </a:rPr>
              <a:t>(int *a, int x, int y, int v)</a:t>
            </a:r>
          </a:p>
          <a:p>
            <a:r>
              <a:rPr lang="en-US" altLang="zh-CN" b="0" dirty="0">
                <a:effectLst/>
                <a:latin typeface="Consolas" panose="020B0609020204030204" pitchFamily="49" charset="0"/>
              </a:rPr>
              <a:t>{</a:t>
            </a:r>
          </a:p>
          <a:p>
            <a:r>
              <a:rPr lang="en-US" altLang="zh-CN" b="0" dirty="0">
                <a:effectLst/>
                <a:latin typeface="Consolas" panose="020B0609020204030204" pitchFamily="49" charset="0"/>
              </a:rPr>
              <a:t>    </a:t>
            </a:r>
            <a:r>
              <a:rPr lang="en-US" altLang="zh-CN" b="0" i="1" dirty="0">
                <a:effectLst/>
                <a:latin typeface="Consolas" panose="020B0609020204030204" pitchFamily="49" charset="0"/>
              </a:rPr>
              <a:t>while</a:t>
            </a:r>
            <a:r>
              <a:rPr lang="en-US" altLang="zh-CN" b="0" dirty="0">
                <a:effectLst/>
                <a:latin typeface="Consolas" panose="020B0609020204030204" pitchFamily="49" charset="0"/>
              </a:rPr>
              <a:t> (x &lt; y)</a:t>
            </a:r>
          </a:p>
          <a:p>
            <a:r>
              <a:rPr lang="en-US" altLang="zh-CN" b="0" dirty="0">
                <a:effectLst/>
                <a:latin typeface="Consolas" panose="020B0609020204030204" pitchFamily="49" charset="0"/>
              </a:rPr>
              <a:t>    {</a:t>
            </a:r>
          </a:p>
          <a:p>
            <a:r>
              <a:rPr lang="en-US" altLang="zh-CN" b="0" dirty="0">
                <a:effectLst/>
                <a:latin typeface="Consolas" panose="020B0609020204030204" pitchFamily="49" charset="0"/>
              </a:rPr>
              <a:t>        int mid = x + (y - x) / 2;</a:t>
            </a:r>
          </a:p>
          <a:p>
            <a:r>
              <a:rPr lang="en-US" altLang="zh-CN" b="0" dirty="0">
                <a:effectLst/>
                <a:latin typeface="Consolas" panose="020B0609020204030204" pitchFamily="49" charset="0"/>
              </a:rPr>
              <a:t>        </a:t>
            </a:r>
            <a:r>
              <a:rPr lang="en-US" altLang="zh-CN" b="0" i="1" dirty="0">
                <a:effectLst/>
                <a:latin typeface="Consolas" panose="020B0609020204030204" pitchFamily="49" charset="0"/>
              </a:rPr>
              <a:t>if</a:t>
            </a:r>
            <a:r>
              <a:rPr lang="en-US" altLang="zh-CN" b="0" dirty="0">
                <a:effectLst/>
                <a:latin typeface="Consolas" panose="020B0609020204030204" pitchFamily="49" charset="0"/>
              </a:rPr>
              <a:t> (v &gt;= a[mid])</a:t>
            </a:r>
          </a:p>
          <a:p>
            <a:r>
              <a:rPr lang="en-US" altLang="zh-CN" b="0" dirty="0">
                <a:effectLst/>
                <a:latin typeface="Consolas" panose="020B0609020204030204" pitchFamily="49" charset="0"/>
              </a:rPr>
              <a:t>            x = mid + 1;</a:t>
            </a:r>
          </a:p>
          <a:p>
            <a:r>
              <a:rPr lang="en-US" altLang="zh-CN" b="0" dirty="0">
                <a:effectLst/>
                <a:latin typeface="Consolas" panose="020B0609020204030204" pitchFamily="49" charset="0"/>
              </a:rPr>
              <a:t>        </a:t>
            </a:r>
            <a:r>
              <a:rPr lang="en-US" altLang="zh-CN" b="0" i="1" dirty="0">
                <a:effectLst/>
                <a:latin typeface="Consolas" panose="020B0609020204030204" pitchFamily="49" charset="0"/>
              </a:rPr>
              <a:t>else</a:t>
            </a:r>
            <a:endParaRPr lang="en-US" altLang="zh-CN" b="0" dirty="0">
              <a:effectLst/>
              <a:latin typeface="Consolas" panose="020B0609020204030204" pitchFamily="49" charset="0"/>
            </a:endParaRPr>
          </a:p>
          <a:p>
            <a:r>
              <a:rPr lang="en-US" altLang="zh-CN" b="0" dirty="0">
                <a:effectLst/>
                <a:latin typeface="Consolas" panose="020B0609020204030204" pitchFamily="49" charset="0"/>
              </a:rPr>
              <a:t>            y = mid;</a:t>
            </a:r>
          </a:p>
          <a:p>
            <a:r>
              <a:rPr lang="en-US" altLang="zh-CN" b="0" dirty="0">
                <a:effectLst/>
                <a:latin typeface="Consolas" panose="020B0609020204030204" pitchFamily="49" charset="0"/>
              </a:rPr>
              <a:t>    }</a:t>
            </a:r>
          </a:p>
          <a:p>
            <a:r>
              <a:rPr lang="en-US" altLang="zh-CN" b="0" dirty="0">
                <a:effectLst/>
                <a:latin typeface="Consolas" panose="020B0609020204030204" pitchFamily="49" charset="0"/>
              </a:rPr>
              <a:t>    </a:t>
            </a:r>
            <a:r>
              <a:rPr lang="en-US" altLang="zh-CN" b="0" i="1" dirty="0">
                <a:effectLst/>
                <a:latin typeface="Consolas" panose="020B0609020204030204" pitchFamily="49" charset="0"/>
              </a:rPr>
              <a:t>return</a:t>
            </a:r>
            <a:r>
              <a:rPr lang="en-US" altLang="zh-CN" b="0" dirty="0">
                <a:effectLst/>
                <a:latin typeface="Consolas" panose="020B0609020204030204" pitchFamily="49" charset="0"/>
              </a:rPr>
              <a:t> </a:t>
            </a:r>
            <a:r>
              <a:rPr lang="en-US" altLang="zh-CN" dirty="0">
                <a:latin typeface="Consolas" panose="020B0609020204030204" pitchFamily="49" charset="0"/>
              </a:rPr>
              <a:t>x</a:t>
            </a:r>
            <a:r>
              <a:rPr lang="en-US" altLang="zh-CN" b="0" dirty="0">
                <a:effectLst/>
                <a:latin typeface="Consolas" panose="020B0609020204030204" pitchFamily="49" charset="0"/>
              </a:rPr>
              <a:t>;</a:t>
            </a:r>
          </a:p>
          <a:p>
            <a:r>
              <a:rPr lang="en-US" altLang="zh-CN" b="0" dirty="0">
                <a:effectLst/>
                <a:latin typeface="Consolas" panose="020B0609020204030204" pitchFamily="49" charset="0"/>
              </a:rPr>
              <a:t>}</a:t>
            </a:r>
          </a:p>
          <a:p>
            <a:br>
              <a:rPr lang="en-US" altLang="zh-CN" b="0" dirty="0">
                <a:effectLst/>
                <a:latin typeface="Consolas" panose="020B0609020204030204" pitchFamily="49" charset="0"/>
              </a:rPr>
            </a:br>
            <a:endParaRPr lang="en-US" altLang="zh-CN" b="0" dirty="0">
              <a:effectLst/>
              <a:latin typeface="Consolas" panose="020B0609020204030204" pitchFamily="49" charset="0"/>
            </a:endParaRPr>
          </a:p>
        </p:txBody>
      </p:sp>
      <p:sp>
        <p:nvSpPr>
          <p:cNvPr id="9" name="文本框 8">
            <a:extLst>
              <a:ext uri="{FF2B5EF4-FFF2-40B4-BE49-F238E27FC236}">
                <a16:creationId xmlns:a16="http://schemas.microsoft.com/office/drawing/2014/main" id="{CDC99734-5B14-4D98-B2E5-54713EC7079D}"/>
              </a:ext>
            </a:extLst>
          </p:cNvPr>
          <p:cNvSpPr txBox="1"/>
          <p:nvPr/>
        </p:nvSpPr>
        <p:spPr>
          <a:xfrm>
            <a:off x="238539" y="4364143"/>
            <a:ext cx="4075044" cy="923330"/>
          </a:xfrm>
          <a:prstGeom prst="rect">
            <a:avLst/>
          </a:prstGeom>
          <a:noFill/>
        </p:spPr>
        <p:txBody>
          <a:bodyPr wrap="square" lIns="91440" tIns="45720" rIns="91440" bIns="45720" anchor="t">
            <a:spAutoFit/>
          </a:bodyPr>
          <a:lstStyle/>
          <a:p>
            <a:r>
              <a:rPr lang="zh-CN" altLang="zh-CN" sz="1800">
                <a:effectLst/>
                <a:latin typeface="Courier New"/>
                <a:ea typeface="楷体"/>
                <a:cs typeface="宋体" panose="02010600030101010101" pitchFamily="2" charset="-122"/>
              </a:rPr>
              <a:t>寻找</a:t>
            </a:r>
            <a:r>
              <a:rPr lang="en-US" altLang="zh-CN" sz="1800">
                <a:effectLst/>
                <a:latin typeface="Courier New"/>
                <a:ea typeface="楷体"/>
                <a:cs typeface="宋体" panose="02010600030101010101" pitchFamily="2" charset="-122"/>
              </a:rPr>
              <a:t>a</a:t>
            </a:r>
            <a:r>
              <a:rPr lang="zh-CN" altLang="zh-CN" sz="1800">
                <a:effectLst/>
                <a:latin typeface="Courier New"/>
                <a:ea typeface="楷体"/>
                <a:cs typeface="宋体" panose="02010600030101010101" pitchFamily="2" charset="-122"/>
              </a:rPr>
              <a:t>的区间</a:t>
            </a:r>
            <a:r>
              <a:rPr lang="en-US" altLang="zh-CN" sz="1800">
                <a:effectLst/>
                <a:latin typeface="Courier New"/>
                <a:ea typeface="楷体"/>
                <a:cs typeface="宋体" panose="02010600030101010101" pitchFamily="2" charset="-122"/>
              </a:rPr>
              <a:t>[</a:t>
            </a:r>
            <a:r>
              <a:rPr lang="en-US" altLang="zh-CN" sz="1800" i="1" err="1">
                <a:effectLst/>
                <a:latin typeface="Times New Roman"/>
                <a:ea typeface="楷体"/>
                <a:cs typeface="宋体" panose="02010600030101010101" pitchFamily="2" charset="-122"/>
              </a:rPr>
              <a:t>x</a:t>
            </a:r>
            <a:r>
              <a:rPr lang="en-US" altLang="zh-CN" sz="1800" err="1">
                <a:effectLst/>
                <a:latin typeface="Courier New"/>
                <a:ea typeface="楷体"/>
                <a:cs typeface="宋体" panose="02010600030101010101" pitchFamily="2" charset="-122"/>
              </a:rPr>
              <a:t>,</a:t>
            </a:r>
            <a:r>
              <a:rPr lang="en-US" altLang="zh-CN" sz="1800" i="1" err="1">
                <a:effectLst/>
                <a:latin typeface="Times New Roman"/>
                <a:ea typeface="楷体"/>
                <a:cs typeface="宋体" panose="02010600030101010101" pitchFamily="2" charset="-122"/>
              </a:rPr>
              <a:t>y</a:t>
            </a:r>
            <a:r>
              <a:rPr lang="en-US" altLang="zh-CN" sz="1800">
                <a:effectLst/>
                <a:latin typeface="Courier New"/>
                <a:ea typeface="楷体"/>
                <a:cs typeface="宋体" panose="02010600030101010101" pitchFamily="2" charset="-122"/>
              </a:rPr>
              <a:t>)</a:t>
            </a:r>
            <a:r>
              <a:rPr lang="zh-CN" altLang="zh-CN" sz="1800">
                <a:effectLst/>
                <a:latin typeface="Courier New"/>
                <a:ea typeface="楷体"/>
                <a:cs typeface="宋体" panose="02010600030101010101" pitchFamily="2" charset="-122"/>
              </a:rPr>
              <a:t>小于等于</a:t>
            </a:r>
            <a:r>
              <a:rPr lang="en-US" altLang="zh-CN" sz="1800">
                <a:effectLst/>
                <a:latin typeface="Courier New"/>
                <a:ea typeface="楷体"/>
                <a:cs typeface="宋体" panose="02010600030101010101" pitchFamily="2" charset="-122"/>
              </a:rPr>
              <a:t>v</a:t>
            </a:r>
            <a:r>
              <a:rPr lang="zh-CN" altLang="zh-CN" sz="1800">
                <a:effectLst/>
                <a:latin typeface="Courier New"/>
                <a:ea typeface="楷体"/>
                <a:cs typeface="宋体" panose="02010600030101010101" pitchFamily="2" charset="-122"/>
              </a:rPr>
              <a:t>的最后一个数</a:t>
            </a:r>
            <a:r>
              <a:rPr lang="zh-CN" altLang="en-US" sz="1800">
                <a:effectLst/>
                <a:latin typeface="Courier New"/>
                <a:ea typeface="楷体"/>
                <a:cs typeface="宋体" panose="02010600030101010101" pitchFamily="2" charset="-122"/>
              </a:rPr>
              <a:t>的下一个数</a:t>
            </a:r>
            <a:endParaRPr lang="en-US" altLang="zh-CN" sz="1800">
              <a:effectLst/>
              <a:latin typeface="Courier New"/>
              <a:ea typeface="楷体"/>
              <a:cs typeface="宋体" panose="02010600030101010101" pitchFamily="2" charset="-122"/>
            </a:endParaRPr>
          </a:p>
          <a:p>
            <a:r>
              <a:rPr lang="zh-CN" altLang="en-US" sz="1800">
                <a:latin typeface="Courier New"/>
                <a:ea typeface="楷体"/>
                <a:cs typeface="Courier New"/>
              </a:rPr>
              <a:t>（此部分的区间数据按从</a:t>
            </a:r>
            <a:r>
              <a:rPr lang="zh-CN" sz="1800">
                <a:latin typeface="Courier New"/>
                <a:ea typeface="楷体"/>
                <a:cs typeface="Courier New"/>
              </a:rPr>
              <a:t>小</a:t>
            </a:r>
            <a:r>
              <a:rPr lang="zh-CN" altLang="en-US" sz="1800">
                <a:latin typeface="Courier New"/>
                <a:ea typeface="楷体"/>
                <a:cs typeface="Courier New"/>
              </a:rPr>
              <a:t>到大排列。）</a:t>
            </a:r>
          </a:p>
        </p:txBody>
      </p:sp>
    </p:spTree>
    <p:extLst>
      <p:ext uri="{BB962C8B-B14F-4D97-AF65-F5344CB8AC3E}">
        <p14:creationId xmlns:p14="http://schemas.microsoft.com/office/powerpoint/2010/main" val="177803582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9384B51-12D1-459A-860A-A2ED6FF39402}"/>
              </a:ext>
            </a:extLst>
          </p:cNvPr>
          <p:cNvSpPr>
            <a:spLocks noGrp="1"/>
          </p:cNvSpPr>
          <p:nvPr>
            <p:ph type="title"/>
          </p:nvPr>
        </p:nvSpPr>
        <p:spPr>
          <a:xfrm>
            <a:off x="588263" y="2873415"/>
            <a:ext cx="3183637" cy="1107996"/>
          </a:xfrm>
        </p:spPr>
        <p:txBody>
          <a:bodyPr/>
          <a:lstStyle/>
          <a:p>
            <a:r>
              <a:rPr lang="zh-CN" altLang="en-US">
                <a:latin typeface="宋体" panose="02010600030101010101" pitchFamily="2" charset="-122"/>
                <a:ea typeface="宋体" panose="02010600030101010101" pitchFamily="2" charset="-122"/>
              </a:rPr>
              <a:t>二分查找法</a:t>
            </a:r>
            <a:br>
              <a:rPr lang="en-US" altLang="zh-CN">
                <a:latin typeface="宋体" panose="02010600030101010101" pitchFamily="2" charset="-122"/>
                <a:ea typeface="宋体" panose="02010600030101010101" pitchFamily="2" charset="-122"/>
              </a:rPr>
            </a:br>
            <a:r>
              <a:rPr lang="zh-CN" altLang="en-US">
                <a:latin typeface="宋体" panose="02010600030101010101" pitchFamily="2" charset="-122"/>
                <a:ea typeface="宋体" panose="02010600030101010101" pitchFamily="2" charset="-122"/>
              </a:rPr>
              <a:t>（求下界）</a:t>
            </a:r>
          </a:p>
        </p:txBody>
      </p:sp>
      <p:sp>
        <p:nvSpPr>
          <p:cNvPr id="6" name="文本框 5">
            <a:extLst>
              <a:ext uri="{FF2B5EF4-FFF2-40B4-BE49-F238E27FC236}">
                <a16:creationId xmlns:a16="http://schemas.microsoft.com/office/drawing/2014/main" id="{27DB6420-B060-4C23-8CD5-65E3A5B3CC34}"/>
              </a:ext>
            </a:extLst>
          </p:cNvPr>
          <p:cNvSpPr txBox="1"/>
          <p:nvPr/>
        </p:nvSpPr>
        <p:spPr>
          <a:xfrm>
            <a:off x="4747592" y="1479957"/>
            <a:ext cx="6738730" cy="3970318"/>
          </a:xfrm>
          <a:prstGeom prst="rect">
            <a:avLst/>
          </a:prstGeom>
          <a:noFill/>
        </p:spPr>
        <p:txBody>
          <a:bodyPr wrap="square">
            <a:spAutoFit/>
          </a:bodyPr>
          <a:lstStyle/>
          <a:p>
            <a:r>
              <a:rPr lang="en-US" altLang="zh-CN" b="0" dirty="0">
                <a:effectLst/>
                <a:latin typeface="Consolas" panose="020B0609020204030204" pitchFamily="49" charset="0"/>
              </a:rPr>
              <a:t>int </a:t>
            </a:r>
            <a:r>
              <a:rPr lang="en-US" altLang="zh-CN" b="0" dirty="0" err="1">
                <a:effectLst/>
                <a:latin typeface="Consolas" panose="020B0609020204030204" pitchFamily="49" charset="0"/>
              </a:rPr>
              <a:t>lower_bound</a:t>
            </a:r>
            <a:r>
              <a:rPr lang="en-US" altLang="zh-CN" b="0" dirty="0">
                <a:effectLst/>
                <a:latin typeface="Consolas" panose="020B0609020204030204" pitchFamily="49" charset="0"/>
              </a:rPr>
              <a:t>(int *a, int x, int y, int v)</a:t>
            </a:r>
          </a:p>
          <a:p>
            <a:r>
              <a:rPr lang="en-US" altLang="zh-CN" b="0" dirty="0">
                <a:effectLst/>
                <a:latin typeface="Consolas" panose="020B0609020204030204" pitchFamily="49" charset="0"/>
              </a:rPr>
              <a:t>{</a:t>
            </a:r>
          </a:p>
          <a:p>
            <a:r>
              <a:rPr lang="en-US" altLang="zh-CN" b="0" dirty="0">
                <a:effectLst/>
                <a:latin typeface="Consolas" panose="020B0609020204030204" pitchFamily="49" charset="0"/>
              </a:rPr>
              <a:t>    </a:t>
            </a:r>
            <a:r>
              <a:rPr lang="en-US" altLang="zh-CN" b="0" i="1" dirty="0">
                <a:effectLst/>
                <a:latin typeface="Consolas" panose="020B0609020204030204" pitchFamily="49" charset="0"/>
              </a:rPr>
              <a:t>while</a:t>
            </a:r>
            <a:r>
              <a:rPr lang="en-US" altLang="zh-CN" b="0" dirty="0">
                <a:effectLst/>
                <a:latin typeface="Consolas" panose="020B0609020204030204" pitchFamily="49" charset="0"/>
              </a:rPr>
              <a:t> (x &lt; y)</a:t>
            </a:r>
          </a:p>
          <a:p>
            <a:r>
              <a:rPr lang="en-US" altLang="zh-CN" b="0" dirty="0">
                <a:effectLst/>
                <a:latin typeface="Consolas" panose="020B0609020204030204" pitchFamily="49" charset="0"/>
              </a:rPr>
              <a:t>    {</a:t>
            </a:r>
          </a:p>
          <a:p>
            <a:r>
              <a:rPr lang="en-US" altLang="zh-CN" b="0" dirty="0">
                <a:effectLst/>
                <a:latin typeface="Consolas" panose="020B0609020204030204" pitchFamily="49" charset="0"/>
              </a:rPr>
              <a:t>        int mid = x + (y - x) / 2;</a:t>
            </a:r>
          </a:p>
          <a:p>
            <a:r>
              <a:rPr lang="en-US" altLang="zh-CN" b="0" dirty="0">
                <a:effectLst/>
                <a:latin typeface="Consolas" panose="020B0609020204030204" pitchFamily="49" charset="0"/>
              </a:rPr>
              <a:t>        </a:t>
            </a:r>
            <a:r>
              <a:rPr lang="en-US" altLang="zh-CN" b="0" i="1" dirty="0">
                <a:effectLst/>
                <a:latin typeface="Consolas" panose="020B0609020204030204" pitchFamily="49" charset="0"/>
              </a:rPr>
              <a:t>if</a:t>
            </a:r>
            <a:r>
              <a:rPr lang="en-US" altLang="zh-CN" b="0" dirty="0">
                <a:effectLst/>
                <a:latin typeface="Consolas" panose="020B0609020204030204" pitchFamily="49" charset="0"/>
              </a:rPr>
              <a:t> (v &gt; a[mid])</a:t>
            </a:r>
          </a:p>
          <a:p>
            <a:r>
              <a:rPr lang="en-US" altLang="zh-CN" b="0" dirty="0">
                <a:effectLst/>
                <a:latin typeface="Consolas" panose="020B0609020204030204" pitchFamily="49" charset="0"/>
              </a:rPr>
              <a:t>            x = mid + 1;</a:t>
            </a:r>
          </a:p>
          <a:p>
            <a:r>
              <a:rPr lang="en-US" altLang="zh-CN" b="0" dirty="0">
                <a:effectLst/>
                <a:latin typeface="Consolas" panose="020B0609020204030204" pitchFamily="49" charset="0"/>
              </a:rPr>
              <a:t>        </a:t>
            </a:r>
            <a:r>
              <a:rPr lang="en-US" altLang="zh-CN" b="0" i="1" dirty="0">
                <a:effectLst/>
                <a:latin typeface="Consolas" panose="020B0609020204030204" pitchFamily="49" charset="0"/>
              </a:rPr>
              <a:t>else</a:t>
            </a:r>
            <a:endParaRPr lang="en-US" altLang="zh-CN" b="0" dirty="0">
              <a:effectLst/>
              <a:latin typeface="Consolas" panose="020B0609020204030204" pitchFamily="49" charset="0"/>
            </a:endParaRPr>
          </a:p>
          <a:p>
            <a:r>
              <a:rPr lang="en-US" altLang="zh-CN" b="0" dirty="0">
                <a:effectLst/>
                <a:latin typeface="Consolas" panose="020B0609020204030204" pitchFamily="49" charset="0"/>
              </a:rPr>
              <a:t>            y = mid;</a:t>
            </a:r>
          </a:p>
          <a:p>
            <a:r>
              <a:rPr lang="en-US" altLang="zh-CN" b="0" dirty="0">
                <a:effectLst/>
                <a:latin typeface="Consolas" panose="020B0609020204030204" pitchFamily="49" charset="0"/>
              </a:rPr>
              <a:t>    }</a:t>
            </a:r>
          </a:p>
          <a:p>
            <a:r>
              <a:rPr lang="en-US" altLang="zh-CN" b="0" dirty="0">
                <a:effectLst/>
                <a:latin typeface="Consolas" panose="020B0609020204030204" pitchFamily="49" charset="0"/>
              </a:rPr>
              <a:t>    </a:t>
            </a:r>
            <a:r>
              <a:rPr lang="en-US" altLang="zh-CN" b="0" i="1" dirty="0">
                <a:effectLst/>
                <a:latin typeface="Consolas" panose="020B0609020204030204" pitchFamily="49" charset="0"/>
              </a:rPr>
              <a:t>return</a:t>
            </a:r>
            <a:r>
              <a:rPr lang="en-US" altLang="zh-CN" b="0" dirty="0">
                <a:effectLst/>
                <a:latin typeface="Consolas" panose="020B0609020204030204" pitchFamily="49" charset="0"/>
              </a:rPr>
              <a:t> y;</a:t>
            </a:r>
          </a:p>
          <a:p>
            <a:r>
              <a:rPr lang="en-US" altLang="zh-CN" b="0" dirty="0">
                <a:effectLst/>
                <a:latin typeface="Consolas" panose="020B0609020204030204" pitchFamily="49" charset="0"/>
              </a:rPr>
              <a:t>}</a:t>
            </a:r>
          </a:p>
          <a:p>
            <a:br>
              <a:rPr lang="en-US" altLang="zh-CN" b="0" dirty="0">
                <a:effectLst/>
                <a:latin typeface="Consolas" panose="020B0609020204030204" pitchFamily="49" charset="0"/>
              </a:rPr>
            </a:br>
            <a:endParaRPr lang="en-US" altLang="zh-CN" b="0" dirty="0">
              <a:effectLst/>
              <a:latin typeface="Consolas" panose="020B0609020204030204" pitchFamily="49" charset="0"/>
            </a:endParaRPr>
          </a:p>
        </p:txBody>
      </p:sp>
      <p:sp>
        <p:nvSpPr>
          <p:cNvPr id="12" name="文本框 11">
            <a:extLst>
              <a:ext uri="{FF2B5EF4-FFF2-40B4-BE49-F238E27FC236}">
                <a16:creationId xmlns:a16="http://schemas.microsoft.com/office/drawing/2014/main" id="{923988BA-8AB2-4406-AC45-61AD16774A02}"/>
              </a:ext>
            </a:extLst>
          </p:cNvPr>
          <p:cNvSpPr txBox="1"/>
          <p:nvPr/>
        </p:nvSpPr>
        <p:spPr>
          <a:xfrm>
            <a:off x="298173" y="4602681"/>
            <a:ext cx="3650974" cy="1164165"/>
          </a:xfrm>
          <a:prstGeom prst="rect">
            <a:avLst/>
          </a:prstGeom>
          <a:noFill/>
        </p:spPr>
        <p:txBody>
          <a:bodyPr wrap="square">
            <a:spAutoFit/>
          </a:bodyPr>
          <a:lstStyle/>
          <a:p>
            <a:r>
              <a:rPr lang="zh-CN" altLang="zh-CN" sz="1800">
                <a:effectLst/>
                <a:latin typeface="Courier New" panose="02070309020205020404" pitchFamily="49" charset="0"/>
                <a:ea typeface="楷体" panose="02010609060101010101" pitchFamily="49" charset="-122"/>
                <a:cs typeface="宋体" panose="02010600030101010101" pitchFamily="2" charset="-122"/>
              </a:rPr>
              <a:t>寻找</a:t>
            </a:r>
            <a:r>
              <a:rPr lang="en-US" altLang="zh-CN" sz="1800">
                <a:effectLst/>
                <a:latin typeface="Courier New" panose="02070309020205020404" pitchFamily="49" charset="0"/>
                <a:ea typeface="楷体" panose="02010609060101010101" pitchFamily="49" charset="-122"/>
                <a:cs typeface="宋体" panose="02010600030101010101" pitchFamily="2" charset="-122"/>
              </a:rPr>
              <a:t>a</a:t>
            </a:r>
            <a:r>
              <a:rPr lang="zh-CN" altLang="zh-CN" sz="1800">
                <a:effectLst/>
                <a:latin typeface="Courier New" panose="02070309020205020404" pitchFamily="49" charset="0"/>
                <a:ea typeface="楷体" panose="02010609060101010101" pitchFamily="49" charset="-122"/>
                <a:cs typeface="宋体" panose="02010600030101010101" pitchFamily="2" charset="-122"/>
              </a:rPr>
              <a:t>的区间</a:t>
            </a:r>
            <a:r>
              <a:rPr lang="en-US" altLang="zh-CN" sz="1800">
                <a:effectLst/>
                <a:latin typeface="Courier New" panose="02070309020205020404" pitchFamily="49" charset="0"/>
                <a:ea typeface="楷体" panose="02010609060101010101" pitchFamily="49" charset="-122"/>
                <a:cs typeface="宋体" panose="02010600030101010101" pitchFamily="2" charset="-122"/>
              </a:rPr>
              <a:t>[</a:t>
            </a:r>
            <a:r>
              <a:rPr lang="en-US" altLang="zh-CN" sz="1800" i="1" err="1">
                <a:effectLst/>
                <a:latin typeface="Times New Roman" panose="02020603050405020304" pitchFamily="18" charset="0"/>
                <a:ea typeface="楷体" panose="02010609060101010101" pitchFamily="49" charset="-122"/>
                <a:cs typeface="宋体" panose="02010600030101010101" pitchFamily="2" charset="-122"/>
              </a:rPr>
              <a:t>x</a:t>
            </a:r>
            <a:r>
              <a:rPr lang="en-US" altLang="zh-CN" sz="1800" err="1">
                <a:effectLst/>
                <a:latin typeface="Courier New" panose="02070309020205020404" pitchFamily="49" charset="0"/>
                <a:ea typeface="楷体" panose="02010609060101010101" pitchFamily="49" charset="-122"/>
                <a:cs typeface="宋体" panose="02010600030101010101" pitchFamily="2" charset="-122"/>
              </a:rPr>
              <a:t>,</a:t>
            </a:r>
            <a:r>
              <a:rPr lang="en-US" altLang="zh-CN" sz="1800" i="1" err="1">
                <a:effectLst/>
                <a:latin typeface="Times New Roman" panose="02020603050405020304" pitchFamily="18" charset="0"/>
                <a:ea typeface="楷体" panose="02010609060101010101" pitchFamily="49" charset="-122"/>
                <a:cs typeface="宋体" panose="02010600030101010101" pitchFamily="2" charset="-122"/>
              </a:rPr>
              <a:t>y</a:t>
            </a:r>
            <a:r>
              <a:rPr lang="en-US" altLang="zh-CN" sz="1800">
                <a:effectLst/>
                <a:latin typeface="Courier New" panose="02070309020205020404" pitchFamily="49" charset="0"/>
                <a:ea typeface="楷体" panose="02010609060101010101" pitchFamily="49" charset="-122"/>
                <a:cs typeface="宋体" panose="02010600030101010101" pitchFamily="2" charset="-122"/>
              </a:rPr>
              <a:t>]</a:t>
            </a:r>
            <a:r>
              <a:rPr lang="zh-CN" altLang="zh-CN" sz="1800">
                <a:effectLst/>
                <a:latin typeface="Courier New" panose="02070309020205020404" pitchFamily="49" charset="0"/>
                <a:ea typeface="楷体" panose="02010609060101010101" pitchFamily="49" charset="-122"/>
                <a:cs typeface="宋体" panose="02010600030101010101" pitchFamily="2" charset="-122"/>
              </a:rPr>
              <a:t>中大于等于</a:t>
            </a:r>
            <a:r>
              <a:rPr lang="en-US" altLang="zh-CN" sz="1800">
                <a:effectLst/>
                <a:latin typeface="Courier New" panose="02070309020205020404" pitchFamily="49" charset="0"/>
                <a:ea typeface="楷体" panose="02010609060101010101" pitchFamily="49" charset="-122"/>
                <a:cs typeface="宋体" panose="02010600030101010101" pitchFamily="2" charset="-122"/>
              </a:rPr>
              <a:t>v</a:t>
            </a:r>
            <a:r>
              <a:rPr lang="zh-CN" altLang="zh-CN" sz="1800">
                <a:effectLst/>
                <a:latin typeface="Courier New" panose="02070309020205020404" pitchFamily="49" charset="0"/>
                <a:ea typeface="楷体" panose="02010609060101010101" pitchFamily="49" charset="-122"/>
                <a:cs typeface="宋体" panose="02010600030101010101" pitchFamily="2" charset="-122"/>
              </a:rPr>
              <a:t>的第一个数</a:t>
            </a:r>
            <a:endParaRPr lang="en-US" altLang="zh-CN" sz="1800">
              <a:effectLst/>
              <a:latin typeface="Courier New" panose="02070309020205020404" pitchFamily="49" charset="0"/>
              <a:ea typeface="楷体" panose="02010609060101010101" pitchFamily="49" charset="-122"/>
              <a:cs typeface="宋体" panose="02010600030101010101" pitchFamily="2" charset="-122"/>
            </a:endParaRPr>
          </a:p>
          <a:p>
            <a:r>
              <a:rPr lang="zh-CN" altLang="en-US" sz="1600">
                <a:latin typeface="Courier New" panose="02070309020205020404" pitchFamily="49" charset="0"/>
                <a:ea typeface="楷体" panose="02010609060101010101" pitchFamily="49" charset="-122"/>
              </a:rPr>
              <a:t>（此部分的区间数据按从小到大排列。）</a:t>
            </a:r>
          </a:p>
          <a:p>
            <a:endParaRPr lang="zh-CN" altLang="en-US">
              <a:ea typeface="楷体" panose="02010609060101010101" pitchFamily="49" charset="-122"/>
            </a:endParaRPr>
          </a:p>
        </p:txBody>
      </p:sp>
    </p:spTree>
    <p:extLst>
      <p:ext uri="{BB962C8B-B14F-4D97-AF65-F5344CB8AC3E}">
        <p14:creationId xmlns:p14="http://schemas.microsoft.com/office/powerpoint/2010/main" val="106719274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文本占位符 6">
                <a:extLst>
                  <a:ext uri="{FF2B5EF4-FFF2-40B4-BE49-F238E27FC236}">
                    <a16:creationId xmlns:a16="http://schemas.microsoft.com/office/drawing/2014/main" id="{1EB7BECF-9696-423F-B470-D11F6D87BFEC}"/>
                  </a:ext>
                </a:extLst>
              </p:cNvPr>
              <p:cNvSpPr>
                <a:spLocks noGrp="1"/>
              </p:cNvSpPr>
              <p:nvPr>
                <p:ph type="body" sz="quarter" idx="10"/>
              </p:nvPr>
            </p:nvSpPr>
            <p:spPr>
              <a:xfrm>
                <a:off x="4938315" y="1559209"/>
                <a:ext cx="6669658" cy="3736407"/>
              </a:xfrm>
            </p:spPr>
            <p:txBody>
              <a:bodyPr/>
              <a:lstStyle/>
              <a:p>
                <a:r>
                  <a:rPr lang="zh-CN" altLang="en-US" dirty="0">
                    <a:ea typeface="楷体" panose="02010609060101010101" pitchFamily="49" charset="-122"/>
                  </a:rPr>
                  <a:t>对于在某区间内先单调增后单调减的函数，可以通过三分法以任意精度确定最大值位置</a:t>
                </a:r>
                <a:endParaRPr lang="en-US" altLang="zh-CN" dirty="0">
                  <a:ea typeface="楷体" panose="02010609060101010101" pitchFamily="49" charset="-122"/>
                </a:endParaRPr>
              </a:p>
              <a:p>
                <a:r>
                  <a:rPr lang="zh-CN" altLang="en-US" dirty="0">
                    <a:ea typeface="楷体" panose="02010609060101010101" pitchFamily="49" charset="-122"/>
                  </a:rPr>
                  <a:t>注意：对于实数的情况，不要写</a:t>
                </a:r>
                <a:r>
                  <a:rPr lang="en-US" altLang="zh-CN" dirty="0">
                    <a:ea typeface="楷体" panose="02010609060101010101" pitchFamily="49" charset="-122"/>
                  </a:rPr>
                  <a:t>while(r – l &lt; eps)</a:t>
                </a:r>
                <a:r>
                  <a:rPr lang="zh-CN" altLang="en-US" dirty="0">
                    <a:ea typeface="楷体" panose="02010609060101010101" pitchFamily="49" charset="-122"/>
                  </a:rPr>
                  <a:t>，要写固定循环次数</a:t>
                </a:r>
              </a:p>
              <a:p>
                <a:pPr algn="l"/>
                <a14:m>
                  <m:oMathPara xmlns:m="http://schemas.openxmlformats.org/officeDocument/2006/math">
                    <m:oMathParaPr>
                      <m:jc m:val="centerGroup"/>
                    </m:oMathParaPr>
                    <m:oMath xmlns:m="http://schemas.openxmlformats.org/officeDocument/2006/math">
                      <m:r>
                        <a:rPr lang="en-US" altLang="zh-CN" b="0" i="1" dirty="0" smtClean="0">
                          <a:solidFill>
                            <a:srgbClr val="333333"/>
                          </a:solidFill>
                          <a:effectLst/>
                          <a:latin typeface="Cambria Math" panose="02040503050406030204" pitchFamily="18" charset="0"/>
                        </a:rPr>
                        <m:t>𝑚𝑖𝑑</m:t>
                      </m:r>
                      <m:r>
                        <a:rPr lang="en-US" altLang="zh-CN" b="0" i="1" dirty="0" smtClean="0">
                          <a:solidFill>
                            <a:srgbClr val="333333"/>
                          </a:solidFill>
                          <a:effectLst/>
                          <a:latin typeface="Cambria Math" panose="02040503050406030204" pitchFamily="18" charset="0"/>
                        </a:rPr>
                        <m:t>=(</m:t>
                      </m:r>
                      <m:r>
                        <a:rPr lang="en-US" altLang="zh-CN" b="0" i="1" dirty="0" err="1" smtClean="0">
                          <a:solidFill>
                            <a:srgbClr val="333333"/>
                          </a:solidFill>
                          <a:effectLst/>
                          <a:latin typeface="Cambria Math" panose="02040503050406030204" pitchFamily="18" charset="0"/>
                        </a:rPr>
                        <m:t>𝑙</m:t>
                      </m:r>
                      <m:r>
                        <a:rPr lang="en-US" altLang="zh-CN" b="0" i="1" dirty="0" err="1" smtClean="0">
                          <a:solidFill>
                            <a:srgbClr val="333333"/>
                          </a:solidFill>
                          <a:effectLst/>
                          <a:latin typeface="Cambria Math" panose="02040503050406030204" pitchFamily="18" charset="0"/>
                        </a:rPr>
                        <m:t>+</m:t>
                      </m:r>
                      <m:r>
                        <a:rPr lang="en-US" altLang="zh-CN" b="0" i="1" dirty="0" err="1" smtClean="0">
                          <a:solidFill>
                            <a:srgbClr val="333333"/>
                          </a:solidFill>
                          <a:effectLst/>
                          <a:latin typeface="Cambria Math" panose="02040503050406030204" pitchFamily="18" charset="0"/>
                        </a:rPr>
                        <m:t>𝑟</m:t>
                      </m:r>
                      <m:r>
                        <a:rPr lang="en-US" altLang="zh-CN" b="0" i="1" dirty="0" smtClean="0">
                          <a:solidFill>
                            <a:srgbClr val="333333"/>
                          </a:solidFill>
                          <a:effectLst/>
                          <a:latin typeface="Cambria Math" panose="02040503050406030204" pitchFamily="18" charset="0"/>
                        </a:rPr>
                        <m:t>)/2</m:t>
                      </m:r>
                    </m:oMath>
                  </m:oMathPara>
                </a14:m>
                <a:endParaRPr lang="en-US" altLang="zh-CN" b="0" i="0" dirty="0">
                  <a:solidFill>
                    <a:srgbClr val="333333"/>
                  </a:solidFill>
                  <a:effectLst/>
                  <a:latin typeface="Verdana" panose="020B0604030504040204" pitchFamily="34" charset="0"/>
                  <a:ea typeface="楷体" panose="02010609060101010101" pitchFamily="49" charset="-122"/>
                </a:endParaRPr>
              </a:p>
              <a:p>
                <a:pPr algn="l"/>
                <a14:m>
                  <m:oMathPara xmlns:m="http://schemas.openxmlformats.org/officeDocument/2006/math">
                    <m:oMathParaPr>
                      <m:jc m:val="centerGroup"/>
                    </m:oMathParaPr>
                    <m:oMath xmlns:m="http://schemas.openxmlformats.org/officeDocument/2006/math">
                      <m:r>
                        <a:rPr lang="en-US" altLang="zh-CN" b="0" i="1" dirty="0" smtClean="0">
                          <a:solidFill>
                            <a:srgbClr val="333333"/>
                          </a:solidFill>
                          <a:effectLst/>
                          <a:latin typeface="Cambria Math" panose="02040503050406030204" pitchFamily="18" charset="0"/>
                        </a:rPr>
                        <m:t>𝑚𝑖𝑑</m:t>
                      </m:r>
                      <m:r>
                        <a:rPr lang="en-US" altLang="zh-CN" b="0" i="1" dirty="0" smtClean="0">
                          <a:solidFill>
                            <a:srgbClr val="333333"/>
                          </a:solidFill>
                          <a:effectLst/>
                          <a:latin typeface="Cambria Math" panose="02040503050406030204" pitchFamily="18" charset="0"/>
                        </a:rPr>
                        <m:t>2=(</m:t>
                      </m:r>
                      <m:r>
                        <a:rPr lang="en-US" altLang="zh-CN" b="0" i="1" dirty="0" err="1" smtClean="0">
                          <a:solidFill>
                            <a:srgbClr val="333333"/>
                          </a:solidFill>
                          <a:effectLst/>
                          <a:latin typeface="Cambria Math" panose="02040503050406030204" pitchFamily="18" charset="0"/>
                        </a:rPr>
                        <m:t>𝑚𝑖𝑑</m:t>
                      </m:r>
                      <m:r>
                        <a:rPr lang="en-US" altLang="zh-CN" b="0" i="1" dirty="0" err="1" smtClean="0">
                          <a:solidFill>
                            <a:srgbClr val="333333"/>
                          </a:solidFill>
                          <a:effectLst/>
                          <a:latin typeface="Cambria Math" panose="02040503050406030204" pitchFamily="18" charset="0"/>
                        </a:rPr>
                        <m:t>+</m:t>
                      </m:r>
                      <m:r>
                        <a:rPr lang="en-US" altLang="zh-CN" b="0" i="1" dirty="0" err="1" smtClean="0">
                          <a:solidFill>
                            <a:srgbClr val="333333"/>
                          </a:solidFill>
                          <a:effectLst/>
                          <a:latin typeface="Cambria Math" panose="02040503050406030204" pitchFamily="18" charset="0"/>
                        </a:rPr>
                        <m:t>𝑟</m:t>
                      </m:r>
                      <m:r>
                        <a:rPr lang="en-US" altLang="zh-CN" b="0" i="1" dirty="0" smtClean="0">
                          <a:solidFill>
                            <a:srgbClr val="333333"/>
                          </a:solidFill>
                          <a:effectLst/>
                          <a:latin typeface="Cambria Math" panose="02040503050406030204" pitchFamily="18" charset="0"/>
                        </a:rPr>
                        <m:t>)/2</m:t>
                      </m:r>
                    </m:oMath>
                  </m:oMathPara>
                </a14:m>
                <a:endParaRPr lang="en-US" altLang="zh-CN" b="0" i="0" dirty="0">
                  <a:solidFill>
                    <a:srgbClr val="333333"/>
                  </a:solidFill>
                  <a:effectLst/>
                  <a:latin typeface="Verdana" panose="020B0604030504040204" pitchFamily="34" charset="0"/>
                  <a:ea typeface="楷体" panose="02010609060101010101" pitchFamily="49" charset="-122"/>
                </a:endParaRPr>
              </a:p>
            </p:txBody>
          </p:sp>
        </mc:Choice>
        <mc:Fallback xmlns="">
          <p:sp>
            <p:nvSpPr>
              <p:cNvPr id="7" name="文本占位符 6">
                <a:extLst>
                  <a:ext uri="{FF2B5EF4-FFF2-40B4-BE49-F238E27FC236}">
                    <a16:creationId xmlns:a16="http://schemas.microsoft.com/office/drawing/2014/main" id="{1EB7BECF-9696-423F-B470-D11F6D87BFEC}"/>
                  </a:ext>
                </a:extLst>
              </p:cNvPr>
              <p:cNvSpPr>
                <a:spLocks noGrp="1" noRot="1" noChangeAspect="1" noMove="1" noResize="1" noEditPoints="1" noAdjustHandles="1" noChangeArrowheads="1" noChangeShapeType="1" noTextEdit="1"/>
              </p:cNvSpPr>
              <p:nvPr>
                <p:ph type="body" sz="quarter" idx="10"/>
              </p:nvPr>
            </p:nvSpPr>
            <p:spPr>
              <a:xfrm>
                <a:off x="4938315" y="1559209"/>
                <a:ext cx="6669658" cy="3736407"/>
              </a:xfrm>
              <a:blipFill>
                <a:blip r:embed="rId2"/>
                <a:stretch>
                  <a:fillRect/>
                </a:stretch>
              </a:blipFill>
            </p:spPr>
            <p:txBody>
              <a:bodyPr/>
              <a:lstStyle/>
              <a:p>
                <a:r>
                  <a:rPr lang="en-US">
                    <a:noFill/>
                  </a:rPr>
                  <a:t> </a:t>
                </a:r>
              </a:p>
            </p:txBody>
          </p:sp>
        </mc:Fallback>
      </mc:AlternateContent>
      <p:sp>
        <p:nvSpPr>
          <p:cNvPr id="6" name="标题 5">
            <a:extLst>
              <a:ext uri="{FF2B5EF4-FFF2-40B4-BE49-F238E27FC236}">
                <a16:creationId xmlns:a16="http://schemas.microsoft.com/office/drawing/2014/main" id="{AAD9F7CC-ACC4-43DB-94A1-FCAB00E3C1EB}"/>
              </a:ext>
            </a:extLst>
          </p:cNvPr>
          <p:cNvSpPr>
            <a:spLocks noGrp="1"/>
          </p:cNvSpPr>
          <p:nvPr>
            <p:ph type="title"/>
          </p:nvPr>
        </p:nvSpPr>
        <p:spPr>
          <a:xfrm>
            <a:off x="588263" y="3150414"/>
            <a:ext cx="3183637" cy="553998"/>
          </a:xfrm>
        </p:spPr>
        <p:txBody>
          <a:bodyPr/>
          <a:lstStyle/>
          <a:p>
            <a:pPr algn="ctr"/>
            <a:r>
              <a:rPr lang="zh-CN" altLang="en-US">
                <a:latin typeface="宋体" panose="02010600030101010101" pitchFamily="2" charset="-122"/>
                <a:ea typeface="宋体" panose="02010600030101010101" pitchFamily="2" charset="-122"/>
              </a:rPr>
              <a:t>三分法</a:t>
            </a:r>
          </a:p>
        </p:txBody>
      </p:sp>
    </p:spTree>
    <p:extLst>
      <p:ext uri="{BB962C8B-B14F-4D97-AF65-F5344CB8AC3E}">
        <p14:creationId xmlns:p14="http://schemas.microsoft.com/office/powerpoint/2010/main" val="408096547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9470002F-0436-4801-9C90-6612E0A8D8E6}"/>
              </a:ext>
            </a:extLst>
          </p:cNvPr>
          <p:cNvGraphicFramePr>
            <a:graphicFrameLocks noGrp="1"/>
          </p:cNvGraphicFramePr>
          <p:nvPr/>
        </p:nvGraphicFramePr>
        <p:xfrm>
          <a:off x="423517" y="1421738"/>
          <a:ext cx="11344966" cy="2956560"/>
        </p:xfrm>
        <a:graphic>
          <a:graphicData uri="http://schemas.openxmlformats.org/drawingml/2006/table">
            <a:tbl>
              <a:tblPr firstRow="1" bandRow="1">
                <a:tableStyleId>{5C22544A-7EE6-4342-B048-85BDC9FD1C3A}</a:tableStyleId>
              </a:tblPr>
              <a:tblGrid>
                <a:gridCol w="1250510">
                  <a:extLst>
                    <a:ext uri="{9D8B030D-6E8A-4147-A177-3AD203B41FA5}">
                      <a16:colId xmlns:a16="http://schemas.microsoft.com/office/drawing/2014/main" val="3959987995"/>
                    </a:ext>
                  </a:extLst>
                </a:gridCol>
                <a:gridCol w="4932734">
                  <a:extLst>
                    <a:ext uri="{9D8B030D-6E8A-4147-A177-3AD203B41FA5}">
                      <a16:colId xmlns:a16="http://schemas.microsoft.com/office/drawing/2014/main" val="2155418540"/>
                    </a:ext>
                  </a:extLst>
                </a:gridCol>
                <a:gridCol w="5161722">
                  <a:extLst>
                    <a:ext uri="{9D8B030D-6E8A-4147-A177-3AD203B41FA5}">
                      <a16:colId xmlns:a16="http://schemas.microsoft.com/office/drawing/2014/main" val="659937848"/>
                    </a:ext>
                  </a:extLst>
                </a:gridCol>
              </a:tblGrid>
              <a:tr h="0">
                <a:tc>
                  <a:txBody>
                    <a:bodyPr/>
                    <a:lstStyle/>
                    <a:p>
                      <a:pPr algn="ctr"/>
                      <a:endParaRPr lang="zh-CN" altLang="en-US" sz="3200">
                        <a:latin typeface="楷体" panose="02010609060101010101" pitchFamily="49" charset="-122"/>
                        <a:ea typeface="楷体" panose="02010609060101010101" pitchFamily="49" charset="-122"/>
                      </a:endParaRPr>
                    </a:p>
                  </a:txBody>
                  <a:tcPr/>
                </a:tc>
                <a:tc>
                  <a:txBody>
                    <a:bodyPr/>
                    <a:lstStyle/>
                    <a:p>
                      <a:pPr algn="ctr"/>
                      <a:r>
                        <a:rPr lang="zh-CN" altLang="en-US" sz="3200">
                          <a:latin typeface="楷体" panose="02010609060101010101" pitchFamily="49" charset="-122"/>
                          <a:ea typeface="楷体" panose="02010609060101010101" pitchFamily="49" charset="-122"/>
                        </a:rPr>
                        <a:t>作用</a:t>
                      </a:r>
                    </a:p>
                  </a:txBody>
                  <a:tcPr/>
                </a:tc>
                <a:tc>
                  <a:txBody>
                    <a:bodyPr/>
                    <a:lstStyle/>
                    <a:p>
                      <a:pPr algn="ctr"/>
                      <a:r>
                        <a:rPr lang="zh-CN" altLang="en-US" sz="3200">
                          <a:latin typeface="楷体" panose="02010609060101010101" pitchFamily="49" charset="-122"/>
                          <a:ea typeface="楷体" panose="02010609060101010101" pitchFamily="49" charset="-122"/>
                        </a:rPr>
                        <a:t>条件</a:t>
                      </a:r>
                    </a:p>
                  </a:txBody>
                  <a:tcPr/>
                </a:tc>
                <a:extLst>
                  <a:ext uri="{0D108BD9-81ED-4DB2-BD59-A6C34878D82A}">
                    <a16:rowId xmlns:a16="http://schemas.microsoft.com/office/drawing/2014/main" val="3292067630"/>
                  </a:ext>
                </a:extLst>
              </a:tr>
              <a:tr h="370840">
                <a:tc>
                  <a:txBody>
                    <a:bodyPr/>
                    <a:lstStyle/>
                    <a:p>
                      <a:pPr algn="ctr"/>
                      <a:r>
                        <a:rPr lang="zh-CN" altLang="en-US" sz="2400">
                          <a:latin typeface="楷体" panose="02010609060101010101" pitchFamily="49" charset="-122"/>
                          <a:ea typeface="楷体" panose="02010609060101010101" pitchFamily="49" charset="-122"/>
                        </a:rPr>
                        <a:t>一般的</a:t>
                      </a:r>
                      <a:endParaRPr lang="en-US" altLang="zh-CN" sz="2400">
                        <a:latin typeface="楷体" panose="02010609060101010101" pitchFamily="49" charset="-122"/>
                        <a:ea typeface="楷体" panose="02010609060101010101" pitchFamily="49" charset="-122"/>
                      </a:endParaRPr>
                    </a:p>
                    <a:p>
                      <a:pPr algn="ctr"/>
                      <a:r>
                        <a:rPr lang="zh-CN" altLang="en-US" sz="2400">
                          <a:latin typeface="楷体" panose="02010609060101010101" pitchFamily="49" charset="-122"/>
                          <a:ea typeface="楷体" panose="02010609060101010101" pitchFamily="49" charset="-122"/>
                        </a:rPr>
                        <a:t>二分法</a:t>
                      </a:r>
                    </a:p>
                  </a:txBody>
                  <a:tcPr/>
                </a:tc>
                <a:tc>
                  <a:txBody>
                    <a:bodyPr/>
                    <a:lstStyle/>
                    <a:p>
                      <a:pPr algn="ctr"/>
                      <a:r>
                        <a:rPr lang="zh-CN" altLang="en-US" sz="3600" b="0" i="0" kern="1200">
                          <a:solidFill>
                            <a:schemeClr val="dk1"/>
                          </a:solidFill>
                          <a:effectLst/>
                          <a:latin typeface="楷体" panose="02010609060101010101" pitchFamily="49" charset="-122"/>
                          <a:ea typeface="楷体" panose="02010609060101010101" pitchFamily="49" charset="-122"/>
                          <a:cs typeface="+mn-cs"/>
                        </a:rPr>
                        <a:t>求解一个函数的零点</a:t>
                      </a:r>
                      <a:endParaRPr lang="zh-CN" altLang="en-US" sz="3600">
                        <a:latin typeface="楷体" panose="02010609060101010101" pitchFamily="49" charset="-122"/>
                        <a:ea typeface="楷体" panose="02010609060101010101" pitchFamily="49" charset="-122"/>
                      </a:endParaRPr>
                    </a:p>
                  </a:txBody>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zh-CN" altLang="en-US" sz="3600" b="0" i="0" kern="1200">
                          <a:solidFill>
                            <a:schemeClr val="dk1"/>
                          </a:solidFill>
                          <a:effectLst/>
                          <a:latin typeface="楷体" panose="02010609060101010101" pitchFamily="49" charset="-122"/>
                          <a:ea typeface="楷体" panose="02010609060101010101" pitchFamily="49" charset="-122"/>
                          <a:cs typeface="+mn-cs"/>
                        </a:rPr>
                        <a:t>函数在这个区间是单调函数</a:t>
                      </a:r>
                      <a:endParaRPr lang="zh-CN" altLang="en-US" sz="360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3224440199"/>
                  </a:ext>
                </a:extLst>
              </a:tr>
              <a:tr h="370840">
                <a:tc>
                  <a:txBody>
                    <a:bodyPr/>
                    <a:lstStyle/>
                    <a:p>
                      <a:pPr algn="ctr"/>
                      <a:r>
                        <a:rPr lang="zh-CN" altLang="en-US" sz="2400">
                          <a:latin typeface="楷体" panose="02010609060101010101" pitchFamily="49" charset="-122"/>
                          <a:ea typeface="楷体" panose="02010609060101010101" pitchFamily="49" charset="-122"/>
                        </a:rPr>
                        <a:t>三分法</a:t>
                      </a:r>
                    </a:p>
                  </a:txBody>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zh-CN" altLang="en-US" sz="3600" b="0" i="0" kern="1200">
                          <a:solidFill>
                            <a:schemeClr val="dk1"/>
                          </a:solidFill>
                          <a:effectLst/>
                          <a:latin typeface="楷体" panose="02010609060101010101" pitchFamily="49" charset="-122"/>
                          <a:ea typeface="楷体" panose="02010609060101010101" pitchFamily="49" charset="-122"/>
                          <a:cs typeface="+mn-cs"/>
                        </a:rPr>
                        <a:t>求解一个函数的极大（极小）值点</a:t>
                      </a:r>
                      <a:endParaRPr lang="zh-CN" altLang="en-US" sz="3600">
                        <a:latin typeface="楷体" panose="02010609060101010101" pitchFamily="49" charset="-122"/>
                        <a:ea typeface="楷体" panose="02010609060101010101" pitchFamily="49" charset="-122"/>
                      </a:endParaRPr>
                    </a:p>
                  </a:txBody>
                  <a:tcPr/>
                </a:tc>
                <a:tc>
                  <a:txBody>
                    <a:bodyPr/>
                    <a:lstStyle/>
                    <a:p>
                      <a:pPr algn="ctr"/>
                      <a:r>
                        <a:rPr lang="zh-CN" altLang="en-US" sz="3600" b="0" i="0" kern="1200">
                          <a:solidFill>
                            <a:schemeClr val="dk1"/>
                          </a:solidFill>
                          <a:effectLst/>
                          <a:latin typeface="楷体" panose="02010609060101010101" pitchFamily="49" charset="-122"/>
                          <a:ea typeface="楷体" panose="02010609060101010101" pitchFamily="49" charset="-122"/>
                          <a:cs typeface="+mn-cs"/>
                        </a:rPr>
                        <a:t>函数在这个区间是凸（凹）函数</a:t>
                      </a:r>
                      <a:endParaRPr lang="zh-CN" altLang="en-US" sz="3600">
                        <a:latin typeface="楷体" panose="02010609060101010101" pitchFamily="49" charset="-122"/>
                        <a:ea typeface="楷体" panose="02010609060101010101" pitchFamily="49" charset="-122"/>
                      </a:endParaRPr>
                    </a:p>
                  </a:txBody>
                  <a:tcPr/>
                </a:tc>
                <a:extLst>
                  <a:ext uri="{0D108BD9-81ED-4DB2-BD59-A6C34878D82A}">
                    <a16:rowId xmlns:a16="http://schemas.microsoft.com/office/drawing/2014/main" val="2475254998"/>
                  </a:ext>
                </a:extLst>
              </a:tr>
            </a:tbl>
          </a:graphicData>
        </a:graphic>
      </p:graphicFrame>
    </p:spTree>
    <p:extLst>
      <p:ext uri="{BB962C8B-B14F-4D97-AF65-F5344CB8AC3E}">
        <p14:creationId xmlns:p14="http://schemas.microsoft.com/office/powerpoint/2010/main" val="278263516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DFA1551-0109-46E1-BC0E-A1CCE39696A4}"/>
              </a:ext>
            </a:extLst>
          </p:cNvPr>
          <p:cNvPicPr>
            <a:picLocks noChangeAspect="1"/>
          </p:cNvPicPr>
          <p:nvPr/>
        </p:nvPicPr>
        <p:blipFill>
          <a:blip r:embed="rId2"/>
          <a:stretch>
            <a:fillRect/>
          </a:stretch>
        </p:blipFill>
        <p:spPr>
          <a:xfrm>
            <a:off x="712668" y="1406505"/>
            <a:ext cx="7516931" cy="5043618"/>
          </a:xfrm>
          <a:prstGeom prst="rect">
            <a:avLst/>
          </a:prstGeom>
        </p:spPr>
      </p:pic>
      <p:sp>
        <p:nvSpPr>
          <p:cNvPr id="4" name="文本框 3">
            <a:extLst>
              <a:ext uri="{FF2B5EF4-FFF2-40B4-BE49-F238E27FC236}">
                <a16:creationId xmlns:a16="http://schemas.microsoft.com/office/drawing/2014/main" id="{934518C3-CDAF-4874-A216-025AC0A46999}"/>
              </a:ext>
            </a:extLst>
          </p:cNvPr>
          <p:cNvSpPr txBox="1"/>
          <p:nvPr/>
        </p:nvSpPr>
        <p:spPr>
          <a:xfrm>
            <a:off x="712668" y="544287"/>
            <a:ext cx="4452257" cy="492443"/>
          </a:xfrm>
          <a:prstGeom prst="rect">
            <a:avLst/>
          </a:prstGeom>
          <a:noFill/>
        </p:spPr>
        <p:txBody>
          <a:bodyPr wrap="square" lIns="0" tIns="0" rIns="0" bIns="0" rtlCol="0">
            <a:spAutoFit/>
          </a:bodyPr>
          <a:lstStyle/>
          <a:p>
            <a:pPr algn="l"/>
            <a:r>
              <a:rPr lang="zh-CN" altLang="en-US" sz="3200" dirty="0">
                <a:gradFill>
                  <a:gsLst>
                    <a:gs pos="2917">
                      <a:schemeClr val="tx1"/>
                    </a:gs>
                    <a:gs pos="30000">
                      <a:schemeClr val="tx1"/>
                    </a:gs>
                  </a:gsLst>
                  <a:lin ang="5400000" scaled="0"/>
                </a:gradFill>
              </a:rPr>
              <a:t>洛谷 </a:t>
            </a:r>
            <a:r>
              <a:rPr lang="en-US" altLang="zh-CN" sz="3200" dirty="0">
                <a:gradFill>
                  <a:gsLst>
                    <a:gs pos="2917">
                      <a:schemeClr val="tx1"/>
                    </a:gs>
                    <a:gs pos="30000">
                      <a:schemeClr val="tx1"/>
                    </a:gs>
                  </a:gsLst>
                  <a:lin ang="5400000" scaled="0"/>
                </a:gradFill>
              </a:rPr>
              <a:t>P1163 </a:t>
            </a:r>
            <a:r>
              <a:rPr lang="zh-CN" altLang="en-US" sz="3200" dirty="0">
                <a:gradFill>
                  <a:gsLst>
                    <a:gs pos="2917">
                      <a:schemeClr val="tx1"/>
                    </a:gs>
                    <a:gs pos="30000">
                      <a:schemeClr val="tx1"/>
                    </a:gs>
                  </a:gsLst>
                  <a:lin ang="5400000" scaled="0"/>
                </a:gradFill>
              </a:rPr>
              <a:t>银行贷款</a:t>
            </a:r>
          </a:p>
        </p:txBody>
      </p:sp>
    </p:spTree>
    <p:extLst>
      <p:ext uri="{BB962C8B-B14F-4D97-AF65-F5344CB8AC3E}">
        <p14:creationId xmlns:p14="http://schemas.microsoft.com/office/powerpoint/2010/main" val="105493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1191077-2EE0-452C-B63B-E15260183852}"/>
              </a:ext>
            </a:extLst>
          </p:cNvPr>
          <p:cNvPicPr>
            <a:picLocks noChangeAspect="1"/>
          </p:cNvPicPr>
          <p:nvPr/>
        </p:nvPicPr>
        <p:blipFill rotWithShape="1">
          <a:blip r:embed="rId2"/>
          <a:srcRect l="6199" t="-861" b="1"/>
          <a:stretch/>
        </p:blipFill>
        <p:spPr>
          <a:xfrm>
            <a:off x="6509658" y="1981200"/>
            <a:ext cx="5562600" cy="3902865"/>
          </a:xfrm>
          <a:prstGeom prst="rect">
            <a:avLst/>
          </a:prstGeom>
        </p:spPr>
      </p:pic>
      <p:pic>
        <p:nvPicPr>
          <p:cNvPr id="4" name="图片 3">
            <a:extLst>
              <a:ext uri="{FF2B5EF4-FFF2-40B4-BE49-F238E27FC236}">
                <a16:creationId xmlns:a16="http://schemas.microsoft.com/office/drawing/2014/main" id="{E89625DE-E15F-4647-8984-40A30CCF187D}"/>
              </a:ext>
            </a:extLst>
          </p:cNvPr>
          <p:cNvPicPr>
            <a:picLocks noChangeAspect="1"/>
          </p:cNvPicPr>
          <p:nvPr/>
        </p:nvPicPr>
        <p:blipFill>
          <a:blip r:embed="rId3"/>
          <a:stretch>
            <a:fillRect/>
          </a:stretch>
        </p:blipFill>
        <p:spPr>
          <a:xfrm>
            <a:off x="119742" y="1850570"/>
            <a:ext cx="6206145" cy="4164123"/>
          </a:xfrm>
          <a:prstGeom prst="rect">
            <a:avLst/>
          </a:prstGeom>
        </p:spPr>
      </p:pic>
      <p:sp>
        <p:nvSpPr>
          <p:cNvPr id="5" name="文本框 4">
            <a:extLst>
              <a:ext uri="{FF2B5EF4-FFF2-40B4-BE49-F238E27FC236}">
                <a16:creationId xmlns:a16="http://schemas.microsoft.com/office/drawing/2014/main" id="{65B770D8-9365-4992-94B3-DBADE85FC777}"/>
              </a:ext>
            </a:extLst>
          </p:cNvPr>
          <p:cNvSpPr txBox="1"/>
          <p:nvPr/>
        </p:nvSpPr>
        <p:spPr>
          <a:xfrm>
            <a:off x="538497" y="597085"/>
            <a:ext cx="4452257" cy="492443"/>
          </a:xfrm>
          <a:prstGeom prst="rect">
            <a:avLst/>
          </a:prstGeom>
          <a:noFill/>
        </p:spPr>
        <p:txBody>
          <a:bodyPr wrap="square" lIns="0" tIns="0" rIns="0" bIns="0" rtlCol="0">
            <a:spAutoFit/>
          </a:bodyPr>
          <a:lstStyle/>
          <a:p>
            <a:pPr algn="l"/>
            <a:r>
              <a:rPr lang="zh-CN" altLang="en-US" sz="3200" dirty="0">
                <a:gradFill>
                  <a:gsLst>
                    <a:gs pos="2917">
                      <a:schemeClr val="tx1"/>
                    </a:gs>
                    <a:gs pos="30000">
                      <a:schemeClr val="tx1"/>
                    </a:gs>
                  </a:gsLst>
                  <a:lin ang="5400000" scaled="0"/>
                </a:gradFill>
              </a:rPr>
              <a:t>洛谷 </a:t>
            </a:r>
            <a:r>
              <a:rPr lang="en-US" altLang="zh-CN" sz="3200" dirty="0">
                <a:gradFill>
                  <a:gsLst>
                    <a:gs pos="2917">
                      <a:schemeClr val="tx1"/>
                    </a:gs>
                    <a:gs pos="30000">
                      <a:schemeClr val="tx1"/>
                    </a:gs>
                  </a:gsLst>
                  <a:lin ang="5400000" scaled="0"/>
                </a:gradFill>
              </a:rPr>
              <a:t>P1163 </a:t>
            </a:r>
            <a:r>
              <a:rPr lang="zh-CN" altLang="en-US" sz="3200" dirty="0">
                <a:gradFill>
                  <a:gsLst>
                    <a:gs pos="2917">
                      <a:schemeClr val="tx1"/>
                    </a:gs>
                    <a:gs pos="30000">
                      <a:schemeClr val="tx1"/>
                    </a:gs>
                  </a:gsLst>
                  <a:lin ang="5400000" scaled="0"/>
                </a:gradFill>
              </a:rPr>
              <a:t>银行贷款</a:t>
            </a:r>
          </a:p>
        </p:txBody>
      </p:sp>
      <p:sp>
        <p:nvSpPr>
          <p:cNvPr id="6" name="文本框 5">
            <a:extLst>
              <a:ext uri="{FF2B5EF4-FFF2-40B4-BE49-F238E27FC236}">
                <a16:creationId xmlns:a16="http://schemas.microsoft.com/office/drawing/2014/main" id="{68B786CA-4B4D-47F9-9333-7835DCFD9F41}"/>
              </a:ext>
            </a:extLst>
          </p:cNvPr>
          <p:cNvSpPr txBox="1"/>
          <p:nvPr/>
        </p:nvSpPr>
        <p:spPr>
          <a:xfrm>
            <a:off x="6509658" y="1358127"/>
            <a:ext cx="5943599" cy="492443"/>
          </a:xfrm>
          <a:prstGeom prst="rect">
            <a:avLst/>
          </a:prstGeom>
          <a:noFill/>
        </p:spPr>
        <p:txBody>
          <a:bodyPr wrap="square" lIns="0" tIns="0" rIns="0" bIns="0" rtlCol="0">
            <a:spAutoFit/>
          </a:bodyPr>
          <a:lstStyle/>
          <a:p>
            <a:pPr algn="l"/>
            <a:r>
              <a:rPr lang="zh-CN" altLang="en-US" sz="3200" dirty="0">
                <a:gradFill>
                  <a:gsLst>
                    <a:gs pos="2917">
                      <a:schemeClr val="tx1"/>
                    </a:gs>
                    <a:gs pos="30000">
                      <a:schemeClr val="tx1"/>
                    </a:gs>
                  </a:gsLst>
                  <a:lin ang="5400000" scaled="0"/>
                </a:gradFill>
              </a:rPr>
              <a:t>分析题意  满足单调函数</a:t>
            </a:r>
            <a:r>
              <a:rPr lang="en-US" altLang="zh-CN" sz="3200" dirty="0">
                <a:gradFill>
                  <a:gsLst>
                    <a:gs pos="2917">
                      <a:schemeClr val="tx1"/>
                    </a:gs>
                    <a:gs pos="30000">
                      <a:schemeClr val="tx1"/>
                    </a:gs>
                  </a:gsLst>
                  <a:lin ang="5400000" scaled="0"/>
                </a:gradFill>
              </a:rPr>
              <a:t>yeah!!</a:t>
            </a:r>
            <a:endParaRPr lang="zh-CN" altLang="en-US" sz="32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3438987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A8E0C8-C990-42DF-AB31-B4B2B4CD63ED}"/>
              </a:ext>
            </a:extLst>
          </p:cNvPr>
          <p:cNvSpPr>
            <a:spLocks noGrp="1"/>
          </p:cNvSpPr>
          <p:nvPr>
            <p:ph type="title"/>
          </p:nvPr>
        </p:nvSpPr>
        <p:spPr/>
        <p:txBody>
          <a:bodyPr/>
          <a:lstStyle/>
          <a:p>
            <a:r>
              <a:rPr lang="zh-CN" altLang="en-US" b="1" dirty="0">
                <a:latin typeface="宋体" panose="02010600030101010101" pitchFamily="2" charset="-122"/>
                <a:ea typeface="宋体" panose="02010600030101010101" pitchFamily="2" charset="-122"/>
              </a:rPr>
              <a:t>贪心法</a:t>
            </a:r>
          </a:p>
        </p:txBody>
      </p:sp>
      <p:sp>
        <p:nvSpPr>
          <p:cNvPr id="3" name="文本占位符 2">
            <a:extLst>
              <a:ext uri="{FF2B5EF4-FFF2-40B4-BE49-F238E27FC236}">
                <a16:creationId xmlns:a16="http://schemas.microsoft.com/office/drawing/2014/main" id="{6012F80B-10B0-4534-BE7D-C3FD779FBA31}"/>
              </a:ext>
            </a:extLst>
          </p:cNvPr>
          <p:cNvSpPr>
            <a:spLocks noGrp="1"/>
          </p:cNvSpPr>
          <p:nvPr>
            <p:ph type="body" sz="quarter" idx="12"/>
          </p:nvPr>
        </p:nvSpPr>
        <p:spPr/>
        <p:txBody>
          <a:bodyPr/>
          <a:lstStyle/>
          <a:p>
            <a:endParaRPr lang="zh-CN" altLang="en-US"/>
          </a:p>
        </p:txBody>
      </p:sp>
    </p:spTree>
    <p:extLst>
      <p:ext uri="{BB962C8B-B14F-4D97-AF65-F5344CB8AC3E}">
        <p14:creationId xmlns:p14="http://schemas.microsoft.com/office/powerpoint/2010/main" val="100493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7FF2252-D1B0-4C5A-AD14-680670DB55B8}"/>
              </a:ext>
            </a:extLst>
          </p:cNvPr>
          <p:cNvSpPr>
            <a:spLocks noGrp="1"/>
          </p:cNvSpPr>
          <p:nvPr>
            <p:ph type="body" sz="quarter" idx="10"/>
          </p:nvPr>
        </p:nvSpPr>
        <p:spPr>
          <a:xfrm>
            <a:off x="4934079" y="1380699"/>
            <a:ext cx="6669658" cy="4093428"/>
          </a:xfrm>
        </p:spPr>
        <p:txBody>
          <a:bodyPr/>
          <a:lstStyle/>
          <a:p>
            <a:r>
              <a:rPr lang="zh-CN" altLang="zh-CN" sz="2000" dirty="0">
                <a:ea typeface="楷体" panose="02010609060101010101" pitchFamily="49" charset="-122"/>
              </a:rPr>
              <a:t>从问题的某一个初始解出发，通过一系列的贪心选择</a:t>
            </a:r>
            <a:r>
              <a:rPr lang="en-US" altLang="zh-CN" sz="2000" dirty="0">
                <a:ea typeface="楷体" panose="02010609060101010101" pitchFamily="49" charset="-122"/>
              </a:rPr>
              <a:t>—— </a:t>
            </a:r>
            <a:r>
              <a:rPr lang="zh-CN" altLang="zh-CN" sz="2000" dirty="0">
                <a:ea typeface="楷体" panose="02010609060101010101" pitchFamily="49" charset="-122"/>
              </a:rPr>
              <a:t>当前状态下的局部最优选择，逐步逼近给定的目标，尽可能快地求得更好的解。</a:t>
            </a:r>
          </a:p>
          <a:p>
            <a:r>
              <a:rPr lang="zh-CN" altLang="zh-CN" sz="2000" dirty="0">
                <a:ea typeface="楷体" panose="02010609060101010101" pitchFamily="49" charset="-122"/>
              </a:rPr>
              <a:t>常见问题也是用贪心算法求解的：建立哈夫曼树、</a:t>
            </a:r>
            <a:r>
              <a:rPr lang="en-US" altLang="zh-CN" sz="2000" dirty="0">
                <a:ea typeface="楷体" panose="02010609060101010101" pitchFamily="49" charset="-122"/>
              </a:rPr>
              <a:t>Prim</a:t>
            </a:r>
            <a:r>
              <a:rPr lang="zh-CN" altLang="zh-CN" sz="2000" dirty="0">
                <a:ea typeface="楷体" panose="02010609060101010101" pitchFamily="49" charset="-122"/>
              </a:rPr>
              <a:t>算法、</a:t>
            </a:r>
            <a:r>
              <a:rPr lang="en-US" altLang="zh-CN" sz="2000" dirty="0">
                <a:ea typeface="楷体" panose="02010609060101010101" pitchFamily="49" charset="-122"/>
              </a:rPr>
              <a:t>Kruskal</a:t>
            </a:r>
            <a:r>
              <a:rPr lang="zh-CN" altLang="zh-CN" sz="2000" dirty="0">
                <a:ea typeface="楷体" panose="02010609060101010101" pitchFamily="49" charset="-122"/>
              </a:rPr>
              <a:t>算法、拓扑排序等。</a:t>
            </a:r>
          </a:p>
          <a:p>
            <a:r>
              <a:rPr lang="zh-CN" altLang="zh-CN" sz="2000" dirty="0">
                <a:ea typeface="楷体" panose="02010609060101010101" pitchFamily="49" charset="-122"/>
              </a:rPr>
              <a:t>如果有贪心性质存在，那么一定要采用贪心算法。因为它容易编写，容易调试，速度极快，并且节约空间。几乎可以说，它是所有算法中最好的。</a:t>
            </a:r>
          </a:p>
          <a:p>
            <a:r>
              <a:rPr lang="zh-CN" altLang="zh-CN" sz="2000" dirty="0">
                <a:ea typeface="楷体" panose="02010609060101010101" pitchFamily="49" charset="-122"/>
              </a:rPr>
              <a:t>然而，贪心算法并不总是正确的，因为并不是每次局部最优解都会与整体最优解之间有联系，往往靠贪心生成的解不是最优解。一般情况下，构造出</a:t>
            </a:r>
            <a:r>
              <a:rPr lang="zh-CN" altLang="zh-CN" sz="2400" b="1" dirty="0">
                <a:ea typeface="楷体" panose="02010609060101010101" pitchFamily="49" charset="-122"/>
              </a:rPr>
              <a:t>贪心策略后要进行证明</a:t>
            </a:r>
            <a:r>
              <a:rPr lang="zh-CN" altLang="zh-CN" sz="2000" b="1" dirty="0">
                <a:ea typeface="楷体" panose="02010609060101010101" pitchFamily="49" charset="-122"/>
              </a:rPr>
              <a:t>。</a:t>
            </a:r>
          </a:p>
        </p:txBody>
      </p:sp>
      <p:sp>
        <p:nvSpPr>
          <p:cNvPr id="4" name="标题 3">
            <a:extLst>
              <a:ext uri="{FF2B5EF4-FFF2-40B4-BE49-F238E27FC236}">
                <a16:creationId xmlns:a16="http://schemas.microsoft.com/office/drawing/2014/main" id="{FA6F781D-DF05-428F-8CEE-746C046FBFE2}"/>
              </a:ext>
            </a:extLst>
          </p:cNvPr>
          <p:cNvSpPr>
            <a:spLocks noGrp="1"/>
          </p:cNvSpPr>
          <p:nvPr>
            <p:ph type="title"/>
          </p:nvPr>
        </p:nvSpPr>
        <p:spPr>
          <a:xfrm>
            <a:off x="588263" y="2873415"/>
            <a:ext cx="3183637" cy="1107996"/>
          </a:xfrm>
        </p:spPr>
        <p:txBody>
          <a:bodyPr/>
          <a:lstStyle/>
          <a:p>
            <a:r>
              <a:rPr lang="zh-CN" altLang="en-US" dirty="0">
                <a:latin typeface="宋体" panose="02010600030101010101" pitchFamily="2" charset="-122"/>
                <a:ea typeface="宋体" panose="02010600030101010101" pitchFamily="2" charset="-122"/>
              </a:rPr>
              <a:t>贪心法</a:t>
            </a:r>
            <a:br>
              <a:rPr lang="en-US" altLang="zh-CN" dirty="0">
                <a:latin typeface="宋体" panose="02010600030101010101" pitchFamily="2" charset="-122"/>
                <a:ea typeface="宋体" panose="02010600030101010101" pitchFamily="2" charset="-122"/>
              </a:rPr>
            </a:br>
            <a:r>
              <a:rPr lang="zh-CN" altLang="en-US" dirty="0">
                <a:latin typeface="宋体" panose="02010600030101010101" pitchFamily="2" charset="-122"/>
                <a:ea typeface="宋体" panose="02010600030101010101" pitchFamily="2" charset="-122"/>
              </a:rPr>
              <a:t>介绍</a:t>
            </a:r>
          </a:p>
        </p:txBody>
      </p:sp>
    </p:spTree>
    <p:extLst>
      <p:ext uri="{BB962C8B-B14F-4D97-AF65-F5344CB8AC3E}">
        <p14:creationId xmlns:p14="http://schemas.microsoft.com/office/powerpoint/2010/main" val="230215420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62E7971-B994-4AC9-8806-57AA308401D4}"/>
              </a:ext>
            </a:extLst>
          </p:cNvPr>
          <p:cNvPicPr>
            <a:picLocks noChangeAspect="1"/>
          </p:cNvPicPr>
          <p:nvPr/>
        </p:nvPicPr>
        <p:blipFill rotWithShape="1">
          <a:blip r:embed="rId2">
            <a:extLst>
              <a:ext uri="{28A0092B-C50C-407E-A947-70E740481C1C}">
                <a14:useLocalDpi xmlns:a14="http://schemas.microsoft.com/office/drawing/2010/main" val="0"/>
              </a:ext>
            </a:extLst>
          </a:blip>
          <a:srcRect l="2" t="1563" r="16411" b="22229"/>
          <a:stretch/>
        </p:blipFill>
        <p:spPr>
          <a:xfrm>
            <a:off x="770681" y="1740023"/>
            <a:ext cx="9940424" cy="4703282"/>
          </a:xfrm>
          <a:prstGeom prst="rect">
            <a:avLst/>
          </a:prstGeom>
        </p:spPr>
      </p:pic>
      <p:sp>
        <p:nvSpPr>
          <p:cNvPr id="4" name="文本框 3">
            <a:extLst>
              <a:ext uri="{FF2B5EF4-FFF2-40B4-BE49-F238E27FC236}">
                <a16:creationId xmlns:a16="http://schemas.microsoft.com/office/drawing/2014/main" id="{D6AAD4FF-B743-4DBA-B4FD-07E20F008F29}"/>
              </a:ext>
            </a:extLst>
          </p:cNvPr>
          <p:cNvSpPr txBox="1"/>
          <p:nvPr/>
        </p:nvSpPr>
        <p:spPr>
          <a:xfrm>
            <a:off x="1071042" y="1855433"/>
            <a:ext cx="4119239" cy="430887"/>
          </a:xfrm>
          <a:prstGeom prst="rect">
            <a:avLst/>
          </a:prstGeom>
          <a:noFill/>
        </p:spPr>
        <p:txBody>
          <a:bodyPr wrap="square" lIns="0" tIns="0" rIns="0" bIns="0" rtlCol="0">
            <a:spAutoFit/>
          </a:bodyPr>
          <a:lstStyle/>
          <a:p>
            <a:r>
              <a:rPr lang="zh-CN" altLang="en-US" sz="2800" dirty="0">
                <a:gradFill>
                  <a:gsLst>
                    <a:gs pos="2917">
                      <a:schemeClr val="tx1"/>
                    </a:gs>
                    <a:gs pos="30000">
                      <a:schemeClr val="tx1"/>
                    </a:gs>
                  </a:gsLst>
                  <a:lin ang="5400000" scaled="0"/>
                </a:gradFill>
              </a:rPr>
              <a:t>如果用贪心算法的思想</a:t>
            </a:r>
            <a:endParaRPr lang="en-US" altLang="zh-CN" sz="2800" i="0" dirty="0">
              <a:effectLst/>
              <a:latin typeface="-apple-system"/>
            </a:endParaRPr>
          </a:p>
        </p:txBody>
      </p:sp>
      <p:sp>
        <p:nvSpPr>
          <p:cNvPr id="5" name="文本框 4">
            <a:extLst>
              <a:ext uri="{FF2B5EF4-FFF2-40B4-BE49-F238E27FC236}">
                <a16:creationId xmlns:a16="http://schemas.microsoft.com/office/drawing/2014/main" id="{499F3E1B-9756-41B8-B1DA-77FA26BD3991}"/>
              </a:ext>
            </a:extLst>
          </p:cNvPr>
          <p:cNvSpPr txBox="1"/>
          <p:nvPr/>
        </p:nvSpPr>
        <p:spPr>
          <a:xfrm>
            <a:off x="624003" y="511945"/>
            <a:ext cx="9132556" cy="861774"/>
          </a:xfrm>
          <a:prstGeom prst="rect">
            <a:avLst/>
          </a:prstGeom>
          <a:noFill/>
        </p:spPr>
        <p:txBody>
          <a:bodyPr wrap="square" lIns="0" tIns="0" rIns="0" bIns="0" rtlCol="0">
            <a:spAutoFit/>
          </a:bodyPr>
          <a:lstStyle/>
          <a:p>
            <a:pPr algn="l"/>
            <a:r>
              <a:rPr lang="zh-CN" altLang="en-US" sz="2800" dirty="0">
                <a:gradFill>
                  <a:gsLst>
                    <a:gs pos="2917">
                      <a:schemeClr val="tx1"/>
                    </a:gs>
                    <a:gs pos="30000">
                      <a:schemeClr val="tx1"/>
                    </a:gs>
                  </a:gsLst>
                  <a:lin ang="5400000" scaled="0"/>
                </a:gradFill>
              </a:rPr>
              <a:t>硬币面值</a:t>
            </a:r>
            <a:r>
              <a:rPr lang="en-US" altLang="zh-CN" sz="2800" dirty="0">
                <a:gradFill>
                  <a:gsLst>
                    <a:gs pos="2917">
                      <a:schemeClr val="tx1"/>
                    </a:gs>
                    <a:gs pos="30000">
                      <a:schemeClr val="tx1"/>
                    </a:gs>
                  </a:gsLst>
                  <a:lin ang="5400000" scaled="0"/>
                </a:gradFill>
              </a:rPr>
              <a:t>2</a:t>
            </a:r>
            <a:r>
              <a:rPr lang="zh-CN" altLang="en-US" sz="2800" dirty="0">
                <a:gradFill>
                  <a:gsLst>
                    <a:gs pos="2917">
                      <a:schemeClr val="tx1"/>
                    </a:gs>
                    <a:gs pos="30000">
                      <a:schemeClr val="tx1"/>
                    </a:gs>
                  </a:gsLst>
                  <a:lin ang="5400000" scaled="0"/>
                </a:gradFill>
              </a:rPr>
              <a:t>、</a:t>
            </a:r>
            <a:r>
              <a:rPr lang="en-US" altLang="zh-CN" sz="2800" dirty="0">
                <a:gradFill>
                  <a:gsLst>
                    <a:gs pos="2917">
                      <a:schemeClr val="tx1"/>
                    </a:gs>
                    <a:gs pos="30000">
                      <a:schemeClr val="tx1"/>
                    </a:gs>
                  </a:gsLst>
                  <a:lin ang="5400000" scaled="0"/>
                </a:gradFill>
              </a:rPr>
              <a:t>5</a:t>
            </a:r>
            <a:r>
              <a:rPr lang="zh-CN" altLang="en-US" sz="2800" dirty="0">
                <a:gradFill>
                  <a:gsLst>
                    <a:gs pos="2917">
                      <a:schemeClr val="tx1"/>
                    </a:gs>
                    <a:gs pos="30000">
                      <a:schemeClr val="tx1"/>
                    </a:gs>
                  </a:gsLst>
                  <a:lin ang="5400000" scaled="0"/>
                </a:gradFill>
              </a:rPr>
              <a:t>、</a:t>
            </a:r>
            <a:r>
              <a:rPr lang="en-US" altLang="zh-CN" sz="2800" dirty="0">
                <a:gradFill>
                  <a:gsLst>
                    <a:gs pos="2917">
                      <a:schemeClr val="tx1"/>
                    </a:gs>
                    <a:gs pos="30000">
                      <a:schemeClr val="tx1"/>
                    </a:gs>
                  </a:gsLst>
                  <a:lin ang="5400000" scaled="0"/>
                </a:gradFill>
              </a:rPr>
              <a:t>7</a:t>
            </a:r>
            <a:r>
              <a:rPr lang="zh-CN" altLang="en-US" sz="2800" dirty="0">
                <a:gradFill>
                  <a:gsLst>
                    <a:gs pos="2917">
                      <a:schemeClr val="tx1"/>
                    </a:gs>
                    <a:gs pos="30000">
                      <a:schemeClr val="tx1"/>
                    </a:gs>
                  </a:gsLst>
                  <a:lin ang="5400000" scaled="0"/>
                </a:gradFill>
              </a:rPr>
              <a:t>，要求用数量最少的硬币拼成</a:t>
            </a:r>
            <a:r>
              <a:rPr lang="en-US" altLang="zh-CN" sz="2800" b="1" dirty="0">
                <a:gradFill>
                  <a:gsLst>
                    <a:gs pos="2917">
                      <a:schemeClr val="tx1"/>
                    </a:gs>
                    <a:gs pos="30000">
                      <a:schemeClr val="tx1"/>
                    </a:gs>
                  </a:gsLst>
                  <a:lin ang="5400000" scaled="0"/>
                </a:gradFill>
              </a:rPr>
              <a:t>27</a:t>
            </a:r>
            <a:r>
              <a:rPr lang="zh-CN" altLang="en-US" sz="2800" dirty="0">
                <a:gradFill>
                  <a:gsLst>
                    <a:gs pos="2917">
                      <a:schemeClr val="tx1"/>
                    </a:gs>
                    <a:gs pos="30000">
                      <a:schemeClr val="tx1"/>
                    </a:gs>
                  </a:gsLst>
                  <a:lin ang="5400000" scaled="0"/>
                </a:gradFill>
              </a:rPr>
              <a:t>元，输出最少硬币个数</a:t>
            </a:r>
          </a:p>
        </p:txBody>
      </p:sp>
    </p:spTree>
    <p:extLst>
      <p:ext uri="{BB962C8B-B14F-4D97-AF65-F5344CB8AC3E}">
        <p14:creationId xmlns:p14="http://schemas.microsoft.com/office/powerpoint/2010/main" val="156744287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3BB0107-8424-424E-AAA9-2B277677FAC0}"/>
              </a:ext>
            </a:extLst>
          </p:cNvPr>
          <p:cNvSpPr txBox="1"/>
          <p:nvPr/>
        </p:nvSpPr>
        <p:spPr>
          <a:xfrm>
            <a:off x="1833459" y="1673924"/>
            <a:ext cx="8833282" cy="923330"/>
          </a:xfrm>
          <a:prstGeom prst="rect">
            <a:avLst/>
          </a:prstGeom>
          <a:noFill/>
        </p:spPr>
        <p:txBody>
          <a:bodyPr wrap="square" lIns="0" tIns="0" rIns="0" bIns="0" rtlCol="0">
            <a:spAutoFit/>
          </a:bodyPr>
          <a:lstStyle/>
          <a:p>
            <a:pPr algn="l"/>
            <a:r>
              <a:rPr lang="en-US" altLang="zh-CN" sz="6000" dirty="0">
                <a:gradFill>
                  <a:gsLst>
                    <a:gs pos="2917">
                      <a:schemeClr val="tx1"/>
                    </a:gs>
                    <a:gs pos="30000">
                      <a:schemeClr val="tx1"/>
                    </a:gs>
                  </a:gsLst>
                  <a:lin ang="5400000" scaled="0"/>
                </a:gradFill>
              </a:rPr>
              <a:t>27=7+5+5+5+5 </a:t>
            </a:r>
            <a:r>
              <a:rPr lang="zh-CN" altLang="en-US" sz="6000" dirty="0">
                <a:gradFill>
                  <a:gsLst>
                    <a:gs pos="2917">
                      <a:schemeClr val="tx1"/>
                    </a:gs>
                    <a:gs pos="30000">
                      <a:schemeClr val="tx1"/>
                    </a:gs>
                  </a:gsLst>
                  <a:lin ang="5400000" scaled="0"/>
                </a:gradFill>
              </a:rPr>
              <a:t>共</a:t>
            </a:r>
            <a:r>
              <a:rPr lang="en-US" altLang="zh-CN" sz="6000" dirty="0">
                <a:gradFill>
                  <a:gsLst>
                    <a:gs pos="2917">
                      <a:schemeClr val="tx1"/>
                    </a:gs>
                    <a:gs pos="30000">
                      <a:schemeClr val="tx1"/>
                    </a:gs>
                  </a:gsLst>
                  <a:lin ang="5400000" scaled="0"/>
                </a:gradFill>
              </a:rPr>
              <a:t>5</a:t>
            </a:r>
            <a:r>
              <a:rPr lang="zh-CN" altLang="en-US" sz="6000" dirty="0">
                <a:gradFill>
                  <a:gsLst>
                    <a:gs pos="2917">
                      <a:schemeClr val="tx1"/>
                    </a:gs>
                    <a:gs pos="30000">
                      <a:schemeClr val="tx1"/>
                    </a:gs>
                  </a:gsLst>
                  <a:lin ang="5400000" scaled="0"/>
                </a:gradFill>
              </a:rPr>
              <a:t>枚硬币</a:t>
            </a:r>
          </a:p>
        </p:txBody>
      </p:sp>
      <p:pic>
        <p:nvPicPr>
          <p:cNvPr id="3" name="图片 2">
            <a:extLst>
              <a:ext uri="{FF2B5EF4-FFF2-40B4-BE49-F238E27FC236}">
                <a16:creationId xmlns:a16="http://schemas.microsoft.com/office/drawing/2014/main" id="{DE7BAE3A-7885-4327-9224-D6DBC5381F75}"/>
              </a:ext>
            </a:extLst>
          </p:cNvPr>
          <p:cNvPicPr>
            <a:picLocks noChangeAspect="1"/>
          </p:cNvPicPr>
          <p:nvPr/>
        </p:nvPicPr>
        <p:blipFill rotWithShape="1">
          <a:blip r:embed="rId2">
            <a:extLst>
              <a:ext uri="{28A0092B-C50C-407E-A947-70E740481C1C}">
                <a14:useLocalDpi xmlns:a14="http://schemas.microsoft.com/office/drawing/2010/main" val="0"/>
              </a:ext>
            </a:extLst>
          </a:blip>
          <a:srcRect l="86432" t="72415" b="-1"/>
          <a:stretch/>
        </p:blipFill>
        <p:spPr>
          <a:xfrm>
            <a:off x="9188388" y="2761534"/>
            <a:ext cx="2495019" cy="2632638"/>
          </a:xfrm>
          <a:prstGeom prst="rect">
            <a:avLst/>
          </a:prstGeom>
        </p:spPr>
      </p:pic>
    </p:spTree>
    <p:extLst>
      <p:ext uri="{BB962C8B-B14F-4D97-AF65-F5344CB8AC3E}">
        <p14:creationId xmlns:p14="http://schemas.microsoft.com/office/powerpoint/2010/main" val="191086750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A8E0C8-C990-42DF-AB31-B4B2B4CD63ED}"/>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分治法</a:t>
            </a:r>
          </a:p>
        </p:txBody>
      </p:sp>
      <p:sp>
        <p:nvSpPr>
          <p:cNvPr id="3" name="文本占位符 2">
            <a:extLst>
              <a:ext uri="{FF2B5EF4-FFF2-40B4-BE49-F238E27FC236}">
                <a16:creationId xmlns:a16="http://schemas.microsoft.com/office/drawing/2014/main" id="{6012F80B-10B0-4534-BE7D-C3FD779FBA31}"/>
              </a:ext>
            </a:extLst>
          </p:cNvPr>
          <p:cNvSpPr>
            <a:spLocks noGrp="1"/>
          </p:cNvSpPr>
          <p:nvPr>
            <p:ph type="body" sz="quarter" idx="12"/>
          </p:nvPr>
        </p:nvSpPr>
        <p:spPr/>
        <p:txBody>
          <a:bodyPr/>
          <a:lstStyle/>
          <a:p>
            <a:endParaRPr lang="zh-CN" altLang="en-US"/>
          </a:p>
        </p:txBody>
      </p:sp>
    </p:spTree>
    <p:extLst>
      <p:ext uri="{BB962C8B-B14F-4D97-AF65-F5344CB8AC3E}">
        <p14:creationId xmlns:p14="http://schemas.microsoft.com/office/powerpoint/2010/main" val="1168361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567A79F-6025-460C-BD1F-CF5D27768FCE}"/>
              </a:ext>
            </a:extLst>
          </p:cNvPr>
          <p:cNvSpPr>
            <a:spLocks noGrp="1"/>
          </p:cNvSpPr>
          <p:nvPr>
            <p:ph type="body" sz="quarter" idx="10"/>
          </p:nvPr>
        </p:nvSpPr>
        <p:spPr>
          <a:xfrm>
            <a:off x="4938315" y="2565638"/>
            <a:ext cx="6669658" cy="1723549"/>
          </a:xfrm>
        </p:spPr>
        <p:txBody>
          <a:bodyPr/>
          <a:lstStyle/>
          <a:p>
            <a:r>
              <a:rPr lang="zh-CN" altLang="zh-CN" dirty="0">
                <a:ea typeface="楷体" panose="02010609060101010101" pitchFamily="49" charset="-122"/>
              </a:rPr>
              <a:t>在</a:t>
            </a:r>
            <a:r>
              <a:rPr lang="zh-CN" altLang="zh-CN" b="1" dirty="0">
                <a:ea typeface="楷体" panose="02010609060101010101" pitchFamily="49" charset="-122"/>
              </a:rPr>
              <a:t>贪心算法</a:t>
            </a:r>
            <a:r>
              <a:rPr lang="en-US" altLang="zh-CN" b="1" dirty="0">
                <a:ea typeface="楷体" panose="02010609060101010101" pitchFamily="49" charset="-122"/>
              </a:rPr>
              <a:t>(greedy method)</a:t>
            </a:r>
            <a:r>
              <a:rPr lang="zh-CN" altLang="zh-CN" dirty="0">
                <a:ea typeface="楷体" panose="02010609060101010101" pitchFamily="49" charset="-122"/>
              </a:rPr>
              <a:t>中采用逐步构造最优解的方法。在每个阶段，都作出一个按某个评价函数最优的决策，该评价函数最优称为</a:t>
            </a:r>
            <a:r>
              <a:rPr lang="zh-CN" altLang="zh-CN" b="1" dirty="0">
                <a:ea typeface="楷体" panose="02010609060101010101" pitchFamily="49" charset="-122"/>
              </a:rPr>
              <a:t>贪心准则</a:t>
            </a:r>
            <a:r>
              <a:rPr lang="en-US" altLang="zh-CN" b="1" dirty="0">
                <a:ea typeface="楷体" panose="02010609060101010101" pitchFamily="49" charset="-122"/>
              </a:rPr>
              <a:t>(greedy criterion)</a:t>
            </a:r>
            <a:r>
              <a:rPr lang="zh-CN" altLang="zh-CN" dirty="0">
                <a:ea typeface="楷体" panose="02010609060101010101" pitchFamily="49" charset="-122"/>
              </a:rPr>
              <a:t>。</a:t>
            </a:r>
          </a:p>
        </p:txBody>
      </p:sp>
      <p:sp>
        <p:nvSpPr>
          <p:cNvPr id="3" name="标题 2">
            <a:extLst>
              <a:ext uri="{FF2B5EF4-FFF2-40B4-BE49-F238E27FC236}">
                <a16:creationId xmlns:a16="http://schemas.microsoft.com/office/drawing/2014/main" id="{E0FADE7D-22FD-40AD-9D9C-A4925FFC7268}"/>
              </a:ext>
            </a:extLst>
          </p:cNvPr>
          <p:cNvSpPr>
            <a:spLocks noGrp="1"/>
          </p:cNvSpPr>
          <p:nvPr>
            <p:ph type="title"/>
          </p:nvPr>
        </p:nvSpPr>
        <p:spPr>
          <a:xfrm>
            <a:off x="588263" y="3150414"/>
            <a:ext cx="3183637" cy="553998"/>
          </a:xfrm>
        </p:spPr>
        <p:txBody>
          <a:bodyPr/>
          <a:lstStyle/>
          <a:p>
            <a:r>
              <a:rPr lang="zh-CN" altLang="en-US" dirty="0">
                <a:latin typeface="宋体" panose="02010600030101010101" pitchFamily="2" charset="-122"/>
                <a:ea typeface="宋体" panose="02010600030101010101" pitchFamily="2" charset="-122"/>
              </a:rPr>
              <a:t>基本思想</a:t>
            </a:r>
          </a:p>
        </p:txBody>
      </p:sp>
    </p:spTree>
    <p:extLst>
      <p:ext uri="{BB962C8B-B14F-4D97-AF65-F5344CB8AC3E}">
        <p14:creationId xmlns:p14="http://schemas.microsoft.com/office/powerpoint/2010/main" val="356637310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28B7B2A-F5DF-4FE9-9FFF-54462ED953A3}"/>
              </a:ext>
            </a:extLst>
          </p:cNvPr>
          <p:cNvSpPr>
            <a:spLocks noGrp="1"/>
          </p:cNvSpPr>
          <p:nvPr>
            <p:ph type="body" sz="quarter" idx="10"/>
          </p:nvPr>
        </p:nvSpPr>
        <p:spPr>
          <a:xfrm>
            <a:off x="5085273" y="852731"/>
            <a:ext cx="6669658" cy="5539978"/>
          </a:xfrm>
        </p:spPr>
        <p:txBody>
          <a:bodyPr/>
          <a:lstStyle/>
          <a:p>
            <a:r>
              <a:rPr lang="zh-CN" altLang="en-US" sz="2400" dirty="0"/>
              <a:t>按串行任务分</a:t>
            </a:r>
            <a:br>
              <a:rPr lang="zh-CN" altLang="en-US" sz="2400" dirty="0"/>
            </a:br>
            <a:r>
              <a:rPr lang="zh-CN" altLang="en-US" sz="2400" dirty="0"/>
              <a:t>时间串行的任务，按子任务来分解，即每一步都是在前一步的基础上再选择当前的最优解。</a:t>
            </a:r>
            <a:br>
              <a:rPr lang="zh-CN" altLang="en-US" sz="2400" dirty="0"/>
            </a:br>
            <a:br>
              <a:rPr lang="zh-CN" altLang="en-US" sz="2400" dirty="0"/>
            </a:br>
            <a:r>
              <a:rPr lang="zh-CN" altLang="en-US" sz="2400" dirty="0"/>
              <a:t>按规模递减分</a:t>
            </a:r>
            <a:br>
              <a:rPr lang="zh-CN" altLang="en-US" sz="2400" dirty="0"/>
            </a:br>
            <a:r>
              <a:rPr lang="zh-CN" altLang="en-US" sz="2400" dirty="0"/>
              <a:t>规模较大的复杂问题，可以借助递归思想，分解成一个规模小一点点的问题，循环解决，当最后一步的求解完成后就得到了所谓的“全局最优解”。</a:t>
            </a:r>
            <a:br>
              <a:rPr lang="zh-CN" altLang="en-US" sz="2400" dirty="0"/>
            </a:br>
            <a:br>
              <a:rPr lang="zh-CN" altLang="en-US" sz="2400" dirty="0"/>
            </a:br>
            <a:r>
              <a:rPr lang="zh-CN" altLang="en-US" sz="2400" dirty="0"/>
              <a:t>按并行任务分</a:t>
            </a:r>
            <a:br>
              <a:rPr lang="zh-CN" altLang="en-US" sz="2400" dirty="0"/>
            </a:br>
            <a:r>
              <a:rPr lang="zh-CN" altLang="en-US" sz="2400" dirty="0"/>
              <a:t>这种问题的任务不分先后，可能是并行的，可以分别求解后，再按一定的规则（比如某种配比公式）将其组合后得到最终解。</a:t>
            </a:r>
            <a:br>
              <a:rPr lang="zh-CN" altLang="en-US" sz="2400" dirty="0"/>
            </a:br>
            <a:endParaRPr lang="zh-CN" altLang="en-US" sz="2400" dirty="0">
              <a:ea typeface="楷体" panose="02010609060101010101" pitchFamily="49" charset="-122"/>
            </a:endParaRPr>
          </a:p>
        </p:txBody>
      </p:sp>
      <p:sp>
        <p:nvSpPr>
          <p:cNvPr id="3" name="标题 2">
            <a:extLst>
              <a:ext uri="{FF2B5EF4-FFF2-40B4-BE49-F238E27FC236}">
                <a16:creationId xmlns:a16="http://schemas.microsoft.com/office/drawing/2014/main" id="{587AAD42-88D4-4C00-89FB-060B3F8972B5}"/>
              </a:ext>
            </a:extLst>
          </p:cNvPr>
          <p:cNvSpPr>
            <a:spLocks noGrp="1"/>
          </p:cNvSpPr>
          <p:nvPr>
            <p:ph type="title"/>
          </p:nvPr>
        </p:nvSpPr>
        <p:spPr>
          <a:xfrm>
            <a:off x="588263" y="3150414"/>
            <a:ext cx="3183637" cy="553998"/>
          </a:xfrm>
        </p:spPr>
        <p:txBody>
          <a:bodyPr/>
          <a:lstStyle/>
          <a:p>
            <a:r>
              <a:rPr lang="zh-CN" altLang="en-US" dirty="0">
                <a:latin typeface="宋体" panose="02010600030101010101" pitchFamily="2" charset="-122"/>
                <a:ea typeface="宋体" panose="02010600030101010101" pitchFamily="2" charset="-122"/>
              </a:rPr>
              <a:t>基本步骤</a:t>
            </a:r>
          </a:p>
        </p:txBody>
      </p:sp>
    </p:spTree>
    <p:extLst>
      <p:ext uri="{BB962C8B-B14F-4D97-AF65-F5344CB8AC3E}">
        <p14:creationId xmlns:p14="http://schemas.microsoft.com/office/powerpoint/2010/main" val="302255648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D88C69F8-E2A1-47BA-B47D-7545D4F7AA82}"/>
              </a:ext>
            </a:extLst>
          </p:cNvPr>
          <p:cNvSpPr/>
          <p:nvPr/>
        </p:nvSpPr>
        <p:spPr>
          <a:xfrm>
            <a:off x="1716693" y="1803062"/>
            <a:ext cx="8467066" cy="3539430"/>
          </a:xfrm>
          <a:prstGeom prst="rect">
            <a:avLst/>
          </a:prstGeom>
        </p:spPr>
        <p:txBody>
          <a:bodyPr wrap="square">
            <a:spAutoFit/>
          </a:bodyPr>
          <a:lstStyle/>
          <a:p>
            <a:pPr marL="0" marR="0" lvl="0" indent="304800" algn="l" defTabSz="914367" rtl="0" eaLnBrk="1" fontAlgn="auto" latinLnBrk="0" hangingPunct="1">
              <a:lnSpc>
                <a:spcPct val="100000"/>
              </a:lnSpc>
              <a:spcBef>
                <a:spcPts val="0"/>
              </a:spcBef>
              <a:spcAft>
                <a:spcPts val="0"/>
              </a:spcAft>
              <a:buClrTx/>
              <a:buSzTx/>
              <a:buFontTx/>
              <a:buNone/>
              <a:tabLst/>
              <a:defRPr/>
            </a:pPr>
            <a:r>
              <a:rPr kumimoji="0" lang="zh-CN" altLang="zh-CN" sz="3200" b="0" i="0" u="none" strike="noStrike" kern="100" cap="none" spc="0" normalizeH="0" baseline="0" noProof="0" dirty="0">
                <a:ln>
                  <a:noFill/>
                </a:ln>
                <a:solidFill>
                  <a:srgbClr val="FFFFFF"/>
                </a:solidFill>
                <a:effectLst/>
                <a:uLnTx/>
                <a:uFillTx/>
                <a:latin typeface="楷体" panose="02010609060101010101" pitchFamily="49" charset="-122"/>
                <a:ea typeface="楷体" panose="02010609060101010101" pitchFamily="49" charset="-122"/>
                <a:cs typeface="Times New Roman" panose="02020603050405020304" pitchFamily="18" charset="0"/>
              </a:rPr>
              <a:t>那么，对于一个具体的问题，怎么知道是否可用贪心算法解此问题，以及能否得到问题的最优解呢</a:t>
            </a:r>
            <a:r>
              <a:rPr kumimoji="0" lang="en-US" altLang="zh-CN" sz="3200" b="0" i="0" u="none" strike="noStrike" kern="100" cap="none" spc="0" normalizeH="0" baseline="0" noProof="0" dirty="0">
                <a:ln>
                  <a:noFill/>
                </a:ln>
                <a:solidFill>
                  <a:srgbClr val="FFFFFF"/>
                </a:solidFill>
                <a:effectLst/>
                <a:uLnTx/>
                <a:uFillTx/>
                <a:latin typeface="楷体" panose="02010609060101010101" pitchFamily="49" charset="-122"/>
                <a:ea typeface="楷体" panose="02010609060101010101" pitchFamily="49" charset="-122"/>
                <a:cs typeface="Times New Roman" panose="02020603050405020304" pitchFamily="18" charset="0"/>
              </a:rPr>
              <a:t>?</a:t>
            </a:r>
            <a:r>
              <a:rPr kumimoji="0" lang="zh-CN" altLang="zh-CN" sz="3200" b="0" i="0" u="none" strike="noStrike" kern="100" cap="none" spc="0" normalizeH="0" baseline="0" noProof="0" dirty="0">
                <a:ln>
                  <a:noFill/>
                </a:ln>
                <a:solidFill>
                  <a:srgbClr val="FFFFFF"/>
                </a:solidFill>
                <a:effectLst/>
                <a:uLnTx/>
                <a:uFillTx/>
                <a:latin typeface="楷体" panose="02010609060101010101" pitchFamily="49" charset="-122"/>
                <a:ea typeface="楷体" panose="02010609060101010101" pitchFamily="49" charset="-122"/>
                <a:cs typeface="Times New Roman" panose="02020603050405020304" pitchFamily="18" charset="0"/>
              </a:rPr>
              <a:t>这个问题很难给予肯定的回答。</a:t>
            </a:r>
            <a:endParaRPr kumimoji="0" lang="en-US" altLang="zh-CN" sz="3200" b="0" i="0" u="none" strike="noStrike" kern="100" cap="none" spc="0" normalizeH="0" baseline="0" noProof="0" dirty="0">
              <a:ln>
                <a:noFill/>
              </a:ln>
              <a:solidFill>
                <a:srgbClr val="FFFFFF"/>
              </a:solidFill>
              <a:effectLst/>
              <a:uLnTx/>
              <a:uFillTx/>
              <a:latin typeface="楷体" panose="02010609060101010101" pitchFamily="49" charset="-122"/>
              <a:ea typeface="楷体" panose="02010609060101010101" pitchFamily="49" charset="-122"/>
              <a:cs typeface="Times New Roman" panose="02020603050405020304" pitchFamily="18" charset="0"/>
            </a:endParaRPr>
          </a:p>
          <a:p>
            <a:pPr marL="0" marR="0" lvl="0" indent="304800" algn="l" defTabSz="914367" rtl="0" eaLnBrk="1" fontAlgn="auto" latinLnBrk="0" hangingPunct="1">
              <a:lnSpc>
                <a:spcPct val="100000"/>
              </a:lnSpc>
              <a:spcBef>
                <a:spcPts val="0"/>
              </a:spcBef>
              <a:spcAft>
                <a:spcPts val="0"/>
              </a:spcAft>
              <a:buClrTx/>
              <a:buSzTx/>
              <a:buFontTx/>
              <a:buNone/>
              <a:tabLst/>
              <a:defRPr/>
            </a:pPr>
            <a:endParaRPr kumimoji="0" lang="en-US" altLang="zh-CN" sz="3200" b="0" i="0" u="none" strike="noStrike" kern="100" cap="none" spc="0" normalizeH="0" baseline="0" noProof="0" dirty="0">
              <a:ln>
                <a:noFill/>
              </a:ln>
              <a:solidFill>
                <a:srgbClr val="FFFFFF"/>
              </a:solidFill>
              <a:effectLst/>
              <a:uLnTx/>
              <a:uFillTx/>
              <a:latin typeface="楷体" panose="02010609060101010101" pitchFamily="49" charset="-122"/>
              <a:ea typeface="楷体" panose="02010609060101010101" pitchFamily="49" charset="-122"/>
              <a:cs typeface="Times New Roman" panose="02020603050405020304" pitchFamily="18" charset="0"/>
            </a:endParaRPr>
          </a:p>
          <a:p>
            <a:pPr marL="0" marR="0" lvl="0" indent="304800" algn="l" defTabSz="914367" rtl="0" eaLnBrk="1" fontAlgn="auto" latinLnBrk="0" hangingPunct="1">
              <a:lnSpc>
                <a:spcPct val="100000"/>
              </a:lnSpc>
              <a:spcBef>
                <a:spcPts val="0"/>
              </a:spcBef>
              <a:spcAft>
                <a:spcPts val="0"/>
              </a:spcAft>
              <a:buClrTx/>
              <a:buSzTx/>
              <a:buFontTx/>
              <a:buNone/>
              <a:tabLst/>
              <a:defRPr/>
            </a:pPr>
            <a:r>
              <a:rPr kumimoji="0" lang="zh-CN" altLang="zh-CN" sz="3200" b="0" i="0" u="none" strike="noStrike" kern="100" cap="none" spc="0" normalizeH="0" baseline="0" noProof="0" dirty="0">
                <a:ln>
                  <a:noFill/>
                </a:ln>
                <a:solidFill>
                  <a:srgbClr val="FFFFFF"/>
                </a:solidFill>
                <a:effectLst/>
                <a:uLnTx/>
                <a:uFillTx/>
                <a:latin typeface="楷体" panose="02010609060101010101" pitchFamily="49" charset="-122"/>
                <a:ea typeface="楷体" panose="02010609060101010101" pitchFamily="49" charset="-122"/>
                <a:cs typeface="Times New Roman" panose="02020603050405020304" pitchFamily="18" charset="0"/>
              </a:rPr>
              <a:t>但是，从许多可以用贪心算法求解的问题中看到这类问题一般具有</a:t>
            </a:r>
            <a:r>
              <a:rPr kumimoji="0" lang="en-US" altLang="zh-CN" sz="3200" b="0" i="0" u="none" strike="noStrike" kern="100" cap="none" spc="0" normalizeH="0" baseline="0" noProof="0" dirty="0">
                <a:ln>
                  <a:noFill/>
                </a:ln>
                <a:solidFill>
                  <a:srgbClr val="FFFFFF"/>
                </a:solidFill>
                <a:effectLst/>
                <a:uLnTx/>
                <a:uFillTx/>
                <a:latin typeface="Times New Roman"/>
                <a:ea typeface="楷体" panose="02010609060101010101" pitchFamily="49" charset="-122"/>
                <a:cs typeface="Times New Roman" panose="02020603050405020304" pitchFamily="18" charset="0"/>
              </a:rPr>
              <a:t>2</a:t>
            </a:r>
            <a:r>
              <a:rPr kumimoji="0" lang="zh-CN" altLang="zh-CN" sz="3200" b="0" i="0" u="none" strike="noStrike" kern="100" cap="none" spc="0" normalizeH="0" baseline="0" noProof="0" dirty="0">
                <a:ln>
                  <a:noFill/>
                </a:ln>
                <a:solidFill>
                  <a:srgbClr val="FFFFFF"/>
                </a:solidFill>
                <a:effectLst/>
                <a:uLnTx/>
                <a:uFillTx/>
                <a:latin typeface="楷体" panose="02010609060101010101" pitchFamily="49" charset="-122"/>
                <a:ea typeface="楷体" panose="02010609060101010101" pitchFamily="49" charset="-122"/>
                <a:cs typeface="Times New Roman" panose="02020603050405020304" pitchFamily="18" charset="0"/>
              </a:rPr>
              <a:t>个重要的性质：贪心选择性质和最优子结构性质。</a:t>
            </a:r>
          </a:p>
        </p:txBody>
      </p:sp>
    </p:spTree>
    <p:extLst>
      <p:ext uri="{BB962C8B-B14F-4D97-AF65-F5344CB8AC3E}">
        <p14:creationId xmlns:p14="http://schemas.microsoft.com/office/powerpoint/2010/main" val="840547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0356621B-6D9D-4E80-A1F6-B310555EC43E}"/>
              </a:ext>
            </a:extLst>
          </p:cNvPr>
          <p:cNvSpPr>
            <a:spLocks noGrp="1"/>
          </p:cNvSpPr>
          <p:nvPr>
            <p:ph type="body" sz="quarter" idx="11"/>
          </p:nvPr>
        </p:nvSpPr>
        <p:spPr>
          <a:xfrm>
            <a:off x="4941888" y="1229888"/>
            <a:ext cx="6667500" cy="4395049"/>
          </a:xfrm>
        </p:spPr>
        <p:txBody>
          <a:bodyPr/>
          <a:lstStyle/>
          <a:p>
            <a:r>
              <a:rPr lang="zh-CN" altLang="en-US" dirty="0">
                <a:ea typeface="楷体" panose="02010609060101010101" pitchFamily="49" charset="-122"/>
              </a:rPr>
              <a:t>所谓贪心选择性质是指所求问题的整体最优解可以通过一系列局部最优的选择，即贪心选择来达到。这是贪心算法可行的第一个基本要素，也是贪心算法与动态规划算法的主要区别。</a:t>
            </a:r>
          </a:p>
          <a:p>
            <a:r>
              <a:rPr lang="zh-CN" altLang="en-US" dirty="0">
                <a:ea typeface="楷体" panose="02010609060101010101" pitchFamily="49" charset="-122"/>
              </a:rPr>
              <a:t>动态规划算法通常以自底向上的方式解各子问题，而贪心算法则通常以自顶向下的方式进行，以迭代的方式作出相继的贪心选择，每作一次贪心选择就将所求问题简化为规模更小的子问题。</a:t>
            </a:r>
          </a:p>
        </p:txBody>
      </p:sp>
      <p:sp>
        <p:nvSpPr>
          <p:cNvPr id="4" name="标题 3">
            <a:extLst>
              <a:ext uri="{FF2B5EF4-FFF2-40B4-BE49-F238E27FC236}">
                <a16:creationId xmlns:a16="http://schemas.microsoft.com/office/drawing/2014/main" id="{785DA3D4-4562-4997-AD52-19A440F441DE}"/>
              </a:ext>
            </a:extLst>
          </p:cNvPr>
          <p:cNvSpPr>
            <a:spLocks noGrp="1"/>
          </p:cNvSpPr>
          <p:nvPr>
            <p:ph type="title"/>
          </p:nvPr>
        </p:nvSpPr>
        <p:spPr>
          <a:xfrm>
            <a:off x="588263" y="3150414"/>
            <a:ext cx="3182027" cy="553998"/>
          </a:xfrm>
        </p:spPr>
        <p:txBody>
          <a:bodyPr/>
          <a:lstStyle/>
          <a:p>
            <a:r>
              <a:rPr lang="zh-CN" altLang="en-US" dirty="0">
                <a:latin typeface="宋体" panose="02010600030101010101" pitchFamily="2" charset="-122"/>
                <a:ea typeface="宋体" panose="02010600030101010101" pitchFamily="2" charset="-122"/>
              </a:rPr>
              <a:t>贪心选择性质</a:t>
            </a:r>
          </a:p>
        </p:txBody>
      </p:sp>
    </p:spTree>
    <p:extLst>
      <p:ext uri="{BB962C8B-B14F-4D97-AF65-F5344CB8AC3E}">
        <p14:creationId xmlns:p14="http://schemas.microsoft.com/office/powerpoint/2010/main" val="24780406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7AEC9AF-24FD-4CA4-998B-C2393BDF1E2D}"/>
              </a:ext>
            </a:extLst>
          </p:cNvPr>
          <p:cNvSpPr>
            <a:spLocks noGrp="1"/>
          </p:cNvSpPr>
          <p:nvPr>
            <p:ph type="body" sz="quarter" idx="11"/>
          </p:nvPr>
        </p:nvSpPr>
        <p:spPr>
          <a:xfrm>
            <a:off x="4941888" y="1617686"/>
            <a:ext cx="6667500" cy="3619452"/>
          </a:xfrm>
        </p:spPr>
        <p:txBody>
          <a:bodyPr/>
          <a:lstStyle/>
          <a:p>
            <a:r>
              <a:rPr lang="zh-CN" altLang="en-US" dirty="0">
                <a:latin typeface="楷体" panose="02010609060101010101" pitchFamily="49" charset="-122"/>
                <a:ea typeface="楷体" panose="02010609060101010101" pitchFamily="49" charset="-122"/>
              </a:rPr>
              <a:t>当一个问题的最优解包含其子问题的最优解时，称此问题具有最优子结构性质。问题的最优子结构性质是该问题可用动态规划算法或贪心算法求解的关键特征。</a:t>
            </a:r>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但是，需要注意的是，并非所有具有最优子结构性质的问题都可以采用贪心策略来得到最优解。</a:t>
            </a:r>
          </a:p>
        </p:txBody>
      </p:sp>
      <p:sp>
        <p:nvSpPr>
          <p:cNvPr id="3" name="标题 2">
            <a:extLst>
              <a:ext uri="{FF2B5EF4-FFF2-40B4-BE49-F238E27FC236}">
                <a16:creationId xmlns:a16="http://schemas.microsoft.com/office/drawing/2014/main" id="{6E5D7318-15F8-4AA8-8269-AEF900A8EE4A}"/>
              </a:ext>
            </a:extLst>
          </p:cNvPr>
          <p:cNvSpPr>
            <a:spLocks noGrp="1"/>
          </p:cNvSpPr>
          <p:nvPr>
            <p:ph type="title"/>
          </p:nvPr>
        </p:nvSpPr>
        <p:spPr>
          <a:xfrm>
            <a:off x="588263" y="3150414"/>
            <a:ext cx="3182027" cy="553998"/>
          </a:xfrm>
        </p:spPr>
        <p:txBody>
          <a:bodyPr/>
          <a:lstStyle/>
          <a:p>
            <a:r>
              <a:rPr lang="zh-CN" altLang="en-US" dirty="0">
                <a:latin typeface="宋体" panose="02010600030101010101" pitchFamily="2" charset="-122"/>
                <a:ea typeface="宋体" panose="02010600030101010101" pitchFamily="2" charset="-122"/>
              </a:rPr>
              <a:t>最优子结构性质</a:t>
            </a:r>
          </a:p>
        </p:txBody>
      </p:sp>
    </p:spTree>
    <p:extLst>
      <p:ext uri="{BB962C8B-B14F-4D97-AF65-F5344CB8AC3E}">
        <p14:creationId xmlns:p14="http://schemas.microsoft.com/office/powerpoint/2010/main" val="5703481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4ED1DDB3-0E96-4E59-B19F-4ECEF6937F64}"/>
              </a:ext>
            </a:extLst>
          </p:cNvPr>
          <p:cNvSpPr>
            <a:spLocks noGrp="1"/>
          </p:cNvSpPr>
          <p:nvPr>
            <p:ph type="body" sz="quarter" idx="11"/>
          </p:nvPr>
        </p:nvSpPr>
        <p:spPr>
          <a:xfrm>
            <a:off x="4941888" y="2781082"/>
            <a:ext cx="6667500" cy="1292662"/>
          </a:xfrm>
        </p:spPr>
        <p:txBody>
          <a:bodyPr/>
          <a:lstStyle/>
          <a:p>
            <a:r>
              <a:rPr lang="zh-CN" altLang="en-US" dirty="0">
                <a:ea typeface="楷体" panose="02010609060101010101" pitchFamily="49" charset="-122"/>
              </a:rPr>
              <a:t>给定货币的面值和每种面值货币的数量，从中抽取 </a:t>
            </a:r>
            <a:r>
              <a:rPr lang="en-US" altLang="zh-CN" i="1" dirty="0">
                <a:ea typeface="楷体" panose="02010609060101010101" pitchFamily="49" charset="-122"/>
              </a:rPr>
              <a:t>k </a:t>
            </a:r>
            <a:r>
              <a:rPr lang="zh-CN" altLang="en-US" dirty="0">
                <a:ea typeface="楷体" panose="02010609060101010101" pitchFamily="49" charset="-122"/>
              </a:rPr>
              <a:t>张货币，问如何选择使得选出货币的总面值最高？</a:t>
            </a:r>
          </a:p>
        </p:txBody>
      </p:sp>
      <p:sp>
        <p:nvSpPr>
          <p:cNvPr id="6" name="标题 5">
            <a:extLst>
              <a:ext uri="{FF2B5EF4-FFF2-40B4-BE49-F238E27FC236}">
                <a16:creationId xmlns:a16="http://schemas.microsoft.com/office/drawing/2014/main" id="{4FB45ED2-BBB1-4A68-976B-31CFAE027FFE}"/>
              </a:ext>
            </a:extLst>
          </p:cNvPr>
          <p:cNvSpPr>
            <a:spLocks noGrp="1"/>
          </p:cNvSpPr>
          <p:nvPr>
            <p:ph type="title"/>
          </p:nvPr>
        </p:nvSpPr>
        <p:spPr>
          <a:xfrm>
            <a:off x="588263" y="3150414"/>
            <a:ext cx="3182027" cy="553998"/>
          </a:xfrm>
        </p:spPr>
        <p:txBody>
          <a:bodyPr/>
          <a:lstStyle/>
          <a:p>
            <a:r>
              <a:rPr lang="zh-CN" altLang="en-US" b="1" dirty="0">
                <a:latin typeface="宋体" panose="02010600030101010101" pitchFamily="2" charset="-122"/>
                <a:ea typeface="宋体" panose="02010600030101010101" pitchFamily="2" charset="-122"/>
              </a:rPr>
              <a:t>货币问题</a:t>
            </a:r>
          </a:p>
        </p:txBody>
      </p:sp>
    </p:spTree>
    <p:extLst>
      <p:ext uri="{BB962C8B-B14F-4D97-AF65-F5344CB8AC3E}">
        <p14:creationId xmlns:p14="http://schemas.microsoft.com/office/powerpoint/2010/main" val="12135684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5DF585-2F78-4D0F-84FC-9F53554A7E8A}"/>
              </a:ext>
            </a:extLst>
          </p:cNvPr>
          <p:cNvPicPr>
            <a:picLocks noChangeAspect="1"/>
          </p:cNvPicPr>
          <p:nvPr/>
        </p:nvPicPr>
        <p:blipFill>
          <a:blip r:embed="rId2"/>
          <a:stretch>
            <a:fillRect/>
          </a:stretch>
        </p:blipFill>
        <p:spPr>
          <a:xfrm>
            <a:off x="506538" y="961901"/>
            <a:ext cx="6922417" cy="5256073"/>
          </a:xfrm>
          <a:prstGeom prst="rect">
            <a:avLst/>
          </a:prstGeom>
        </p:spPr>
      </p:pic>
      <p:pic>
        <p:nvPicPr>
          <p:cNvPr id="5" name="图片 4">
            <a:extLst>
              <a:ext uri="{FF2B5EF4-FFF2-40B4-BE49-F238E27FC236}">
                <a16:creationId xmlns:a16="http://schemas.microsoft.com/office/drawing/2014/main" id="{F5D3A467-9504-4974-A94F-3856BDD62BCA}"/>
              </a:ext>
            </a:extLst>
          </p:cNvPr>
          <p:cNvPicPr>
            <a:picLocks noChangeAspect="1"/>
          </p:cNvPicPr>
          <p:nvPr/>
        </p:nvPicPr>
        <p:blipFill>
          <a:blip r:embed="rId3"/>
          <a:stretch>
            <a:fillRect/>
          </a:stretch>
        </p:blipFill>
        <p:spPr>
          <a:xfrm>
            <a:off x="7598560" y="1154507"/>
            <a:ext cx="4333831" cy="4287727"/>
          </a:xfrm>
          <a:prstGeom prst="rect">
            <a:avLst/>
          </a:prstGeom>
        </p:spPr>
      </p:pic>
      <p:sp>
        <p:nvSpPr>
          <p:cNvPr id="2" name="文本框 1">
            <a:extLst>
              <a:ext uri="{FF2B5EF4-FFF2-40B4-BE49-F238E27FC236}">
                <a16:creationId xmlns:a16="http://schemas.microsoft.com/office/drawing/2014/main" id="{B6277C4F-3DB8-4F39-A098-045D0FCC8A13}"/>
              </a:ext>
            </a:extLst>
          </p:cNvPr>
          <p:cNvSpPr txBox="1"/>
          <p:nvPr/>
        </p:nvSpPr>
        <p:spPr>
          <a:xfrm>
            <a:off x="506538" y="328474"/>
            <a:ext cx="3665967" cy="430887"/>
          </a:xfrm>
          <a:prstGeom prst="rect">
            <a:avLst/>
          </a:prstGeom>
          <a:noFill/>
        </p:spPr>
        <p:txBody>
          <a:bodyPr wrap="square" lIns="0" tIns="0" rIns="0" bIns="0" rtlCol="0">
            <a:spAutoFit/>
          </a:bodyPr>
          <a:lstStyle/>
          <a:p>
            <a:r>
              <a:rPr lang="zh-CN" altLang="en-US" sz="2800" b="1" i="0" dirty="0">
                <a:effectLst/>
                <a:latin typeface="-apple-system"/>
              </a:rPr>
              <a:t>洛谷 </a:t>
            </a:r>
            <a:r>
              <a:rPr lang="en-US" altLang="zh-CN" sz="2800" b="1" i="0" dirty="0">
                <a:effectLst/>
                <a:latin typeface="-apple-system"/>
              </a:rPr>
              <a:t>P1658 </a:t>
            </a:r>
            <a:r>
              <a:rPr lang="zh-CN" altLang="en-US" sz="2800" b="1" i="0" dirty="0">
                <a:effectLst/>
                <a:latin typeface="-apple-system"/>
              </a:rPr>
              <a:t>购物</a:t>
            </a:r>
          </a:p>
        </p:txBody>
      </p:sp>
    </p:spTree>
    <p:extLst>
      <p:ext uri="{BB962C8B-B14F-4D97-AF65-F5344CB8AC3E}">
        <p14:creationId xmlns:p14="http://schemas.microsoft.com/office/powerpoint/2010/main" val="36228844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1EACF8B-8694-41BF-AE1B-032AA0E3279F}"/>
              </a:ext>
            </a:extLst>
          </p:cNvPr>
          <p:cNvSpPr>
            <a:spLocks noGrp="1"/>
          </p:cNvSpPr>
          <p:nvPr>
            <p:ph type="title"/>
          </p:nvPr>
        </p:nvSpPr>
        <p:spPr/>
        <p:txBody>
          <a:bodyPr/>
          <a:lstStyle/>
          <a:p>
            <a:r>
              <a:rPr lang="zh-CN" altLang="en-US" b="1" dirty="0">
                <a:latin typeface="宋体" panose="02010600030101010101" pitchFamily="2" charset="-122"/>
                <a:ea typeface="宋体" panose="02010600030101010101" pitchFamily="2" charset="-122"/>
              </a:rPr>
              <a:t>装载问题选例</a:t>
            </a:r>
          </a:p>
        </p:txBody>
      </p:sp>
      <p:sp>
        <p:nvSpPr>
          <p:cNvPr id="5" name="文本占位符 4">
            <a:extLst>
              <a:ext uri="{FF2B5EF4-FFF2-40B4-BE49-F238E27FC236}">
                <a16:creationId xmlns:a16="http://schemas.microsoft.com/office/drawing/2014/main" id="{C19737BA-DAC1-4ACD-A04F-CDEDBF07EFAC}"/>
              </a:ext>
            </a:extLst>
          </p:cNvPr>
          <p:cNvSpPr>
            <a:spLocks noGrp="1"/>
          </p:cNvSpPr>
          <p:nvPr>
            <p:ph type="body" sz="quarter" idx="12"/>
          </p:nvPr>
        </p:nvSpPr>
        <p:spPr/>
        <p:txBody>
          <a:bodyPr/>
          <a:lstStyle/>
          <a:p>
            <a:endParaRPr lang="zh-CN" altLang="en-US"/>
          </a:p>
        </p:txBody>
      </p:sp>
    </p:spTree>
    <p:extLst>
      <p:ext uri="{BB962C8B-B14F-4D97-AF65-F5344CB8AC3E}">
        <p14:creationId xmlns:p14="http://schemas.microsoft.com/office/powerpoint/2010/main" val="239267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7D2C5B82-7CD1-4F13-94C2-FEDBC4E2E5AB}"/>
              </a:ext>
            </a:extLst>
          </p:cNvPr>
          <p:cNvSpPr>
            <a:spLocks noGrp="1"/>
          </p:cNvSpPr>
          <p:nvPr>
            <p:ph type="body" sz="quarter" idx="11"/>
          </p:nvPr>
        </p:nvSpPr>
        <p:spPr>
          <a:xfrm>
            <a:off x="4941888" y="1790042"/>
            <a:ext cx="6667500" cy="3274743"/>
          </a:xfrm>
        </p:spPr>
        <p:txBody>
          <a:bodyPr/>
          <a:lstStyle/>
          <a:p>
            <a:r>
              <a:rPr lang="zh-CN" altLang="zh-CN" dirty="0">
                <a:ea typeface="楷体" panose="02010609060101010101" pitchFamily="49" charset="-122"/>
              </a:rPr>
              <a:t>有</a:t>
            </a:r>
            <a:r>
              <a:rPr lang="en-US" altLang="zh-CN" i="1" dirty="0">
                <a:ea typeface="楷体" panose="02010609060101010101" pitchFamily="49" charset="-122"/>
              </a:rPr>
              <a:t>n</a:t>
            </a:r>
            <a:r>
              <a:rPr lang="zh-CN" altLang="zh-CN" dirty="0">
                <a:ea typeface="楷体" panose="02010609060101010101" pitchFamily="49" charset="-122"/>
              </a:rPr>
              <a:t>件物品和一个容量为</a:t>
            </a:r>
            <a:r>
              <a:rPr lang="en-US" altLang="zh-CN" i="1" dirty="0">
                <a:ea typeface="楷体" panose="02010609060101010101" pitchFamily="49" charset="-122"/>
              </a:rPr>
              <a:t>C</a:t>
            </a:r>
            <a:r>
              <a:rPr lang="zh-CN" altLang="zh-CN" dirty="0">
                <a:ea typeface="楷体" panose="02010609060101010101" pitchFamily="49" charset="-122"/>
              </a:rPr>
              <a:t>的背包。第</a:t>
            </a:r>
            <a:r>
              <a:rPr lang="en-US" altLang="zh-CN" i="1" dirty="0">
                <a:ea typeface="楷体" panose="02010609060101010101" pitchFamily="49" charset="-122"/>
              </a:rPr>
              <a:t>i</a:t>
            </a:r>
            <a:r>
              <a:rPr lang="zh-CN" altLang="zh-CN" dirty="0">
                <a:ea typeface="楷体" panose="02010609060101010101" pitchFamily="49" charset="-122"/>
              </a:rPr>
              <a:t>件物品的重量是</a:t>
            </a:r>
            <a:r>
              <a:rPr lang="en-US" altLang="zh-CN" i="1" dirty="0">
                <a:ea typeface="楷体" panose="02010609060101010101" pitchFamily="49" charset="-122"/>
              </a:rPr>
              <a:t>w</a:t>
            </a:r>
            <a:r>
              <a:rPr lang="en-US" altLang="zh-CN" dirty="0">
                <a:ea typeface="楷体" panose="02010609060101010101" pitchFamily="49" charset="-122"/>
              </a:rPr>
              <a:t>[</a:t>
            </a:r>
            <a:r>
              <a:rPr lang="en-US" altLang="zh-CN" i="1" dirty="0">
                <a:ea typeface="楷体" panose="02010609060101010101" pitchFamily="49" charset="-122"/>
              </a:rPr>
              <a:t>i</a:t>
            </a:r>
            <a:r>
              <a:rPr lang="en-US" altLang="zh-CN" dirty="0">
                <a:ea typeface="楷体" panose="02010609060101010101" pitchFamily="49" charset="-122"/>
              </a:rPr>
              <a:t>]</a:t>
            </a:r>
            <a:r>
              <a:rPr lang="zh-CN" altLang="zh-CN" dirty="0">
                <a:ea typeface="楷体" panose="02010609060101010101" pitchFamily="49" charset="-122"/>
              </a:rPr>
              <a:t>。求解将哪些物品装入背包可</a:t>
            </a:r>
            <a:r>
              <a:rPr lang="zh-CN" altLang="en-US" dirty="0">
                <a:ea typeface="楷体" panose="02010609060101010101" pitchFamily="49" charset="-122"/>
              </a:rPr>
              <a:t>使得</a:t>
            </a:r>
            <a:r>
              <a:rPr lang="zh-CN" altLang="zh-CN" dirty="0">
                <a:ea typeface="楷体" panose="02010609060101010101" pitchFamily="49" charset="-122"/>
              </a:rPr>
              <a:t>物品数量最多。</a:t>
            </a:r>
            <a:endParaRPr lang="en-US" altLang="zh-CN" dirty="0">
              <a:ea typeface="楷体" panose="02010609060101010101" pitchFamily="49" charset="-122"/>
            </a:endParaRPr>
          </a:p>
          <a:p>
            <a:endParaRPr lang="en-US" altLang="zh-CN" dirty="0">
              <a:ea typeface="楷体" panose="02010609060101010101" pitchFamily="49" charset="-122"/>
            </a:endParaRPr>
          </a:p>
          <a:p>
            <a:endParaRPr lang="en-US" altLang="zh-CN" dirty="0">
              <a:ea typeface="楷体" panose="02010609060101010101" pitchFamily="49" charset="-122"/>
            </a:endParaRPr>
          </a:p>
          <a:p>
            <a:r>
              <a:rPr lang="zh-CN" altLang="en-US" dirty="0">
                <a:ea typeface="楷体" panose="02010609060101010101" pitchFamily="49" charset="-122"/>
              </a:rPr>
              <a:t>将物品重量从小到大进行排序，优先挑重量轻的装入背包。</a:t>
            </a:r>
          </a:p>
        </p:txBody>
      </p:sp>
      <p:sp>
        <p:nvSpPr>
          <p:cNvPr id="4" name="标题 3">
            <a:extLst>
              <a:ext uri="{FF2B5EF4-FFF2-40B4-BE49-F238E27FC236}">
                <a16:creationId xmlns:a16="http://schemas.microsoft.com/office/drawing/2014/main" id="{E556509D-5429-4AD3-8B8F-A8E15656FBFB}"/>
              </a:ext>
            </a:extLst>
          </p:cNvPr>
          <p:cNvSpPr>
            <a:spLocks noGrp="1"/>
          </p:cNvSpPr>
          <p:nvPr>
            <p:ph type="title"/>
          </p:nvPr>
        </p:nvSpPr>
        <p:spPr>
          <a:xfrm>
            <a:off x="588263" y="3150414"/>
            <a:ext cx="3182027" cy="553998"/>
          </a:xfrm>
        </p:spPr>
        <p:txBody>
          <a:bodyPr/>
          <a:lstStyle/>
          <a:p>
            <a:r>
              <a:rPr lang="zh-CN" altLang="zh-CN" dirty="0">
                <a:latin typeface="宋体" panose="02010600030101010101" pitchFamily="2" charset="-122"/>
                <a:ea typeface="宋体" panose="02010600030101010101" pitchFamily="2" charset="-122"/>
              </a:rPr>
              <a:t>简单的装载问题</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612400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1000"/>
                                        <p:tgtEl>
                                          <p:spTgt spid="5">
                                            <p:txEl>
                                              <p:pRg st="3" end="3"/>
                                            </p:txEl>
                                          </p:spTgt>
                                        </p:tgtEl>
                                      </p:cBhvr>
                                    </p:animEffect>
                                    <p:anim calcmode="lin" valueType="num">
                                      <p:cBhvr>
                                        <p:cTn id="8"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3D3DBF3-2261-4389-A82E-909CD95802AA}"/>
              </a:ext>
            </a:extLst>
          </p:cNvPr>
          <p:cNvSpPr>
            <a:spLocks noGrp="1"/>
          </p:cNvSpPr>
          <p:nvPr>
            <p:ph type="body" sz="quarter" idx="11"/>
          </p:nvPr>
        </p:nvSpPr>
        <p:spPr>
          <a:xfrm>
            <a:off x="4941888" y="1402242"/>
            <a:ext cx="6667500" cy="4050340"/>
          </a:xfrm>
        </p:spPr>
        <p:txBody>
          <a:bodyPr/>
          <a:lstStyle/>
          <a:p>
            <a:r>
              <a:rPr lang="zh-CN" altLang="zh-CN" dirty="0">
                <a:ea typeface="楷体" panose="02010609060101010101" pitchFamily="49" charset="-122"/>
              </a:rPr>
              <a:t>有</a:t>
            </a:r>
            <a:r>
              <a:rPr lang="en-US" altLang="zh-CN" i="1" dirty="0">
                <a:ea typeface="楷体" panose="02010609060101010101" pitchFamily="49" charset="-122"/>
              </a:rPr>
              <a:t>n</a:t>
            </a:r>
            <a:r>
              <a:rPr lang="zh-CN" altLang="zh-CN" dirty="0">
                <a:ea typeface="楷体" panose="02010609060101010101" pitchFamily="49" charset="-122"/>
              </a:rPr>
              <a:t>件物品和一个容量为</a:t>
            </a:r>
            <a:r>
              <a:rPr lang="en-US" altLang="zh-CN" i="1" dirty="0">
                <a:ea typeface="楷体" panose="02010609060101010101" pitchFamily="49" charset="-122"/>
              </a:rPr>
              <a:t>C</a:t>
            </a:r>
            <a:r>
              <a:rPr lang="zh-CN" altLang="zh-CN" dirty="0">
                <a:ea typeface="楷体" panose="02010609060101010101" pitchFamily="49" charset="-122"/>
              </a:rPr>
              <a:t>的背包。第</a:t>
            </a:r>
            <a:r>
              <a:rPr lang="en-US" altLang="zh-CN" i="1" dirty="0">
                <a:ea typeface="楷体" panose="02010609060101010101" pitchFamily="49" charset="-122"/>
              </a:rPr>
              <a:t>i</a:t>
            </a:r>
            <a:r>
              <a:rPr lang="zh-CN" altLang="zh-CN" dirty="0">
                <a:ea typeface="楷体" panose="02010609060101010101" pitchFamily="49" charset="-122"/>
              </a:rPr>
              <a:t>件物品的重量是</a:t>
            </a:r>
            <a:r>
              <a:rPr lang="en-US" altLang="zh-CN" i="1" dirty="0">
                <a:ea typeface="楷体" panose="02010609060101010101" pitchFamily="49" charset="-122"/>
              </a:rPr>
              <a:t>w</a:t>
            </a:r>
            <a:r>
              <a:rPr lang="en-US" altLang="zh-CN" dirty="0">
                <a:ea typeface="楷体" panose="02010609060101010101" pitchFamily="49" charset="-122"/>
              </a:rPr>
              <a:t>[</a:t>
            </a:r>
            <a:r>
              <a:rPr lang="en-US" altLang="zh-CN" i="1" dirty="0">
                <a:ea typeface="楷体" panose="02010609060101010101" pitchFamily="49" charset="-122"/>
              </a:rPr>
              <a:t>i</a:t>
            </a:r>
            <a:r>
              <a:rPr lang="en-US" altLang="zh-CN" dirty="0">
                <a:ea typeface="楷体" panose="02010609060101010101" pitchFamily="49" charset="-122"/>
              </a:rPr>
              <a:t>]</a:t>
            </a:r>
            <a:r>
              <a:rPr lang="zh-CN" altLang="zh-CN" dirty="0">
                <a:ea typeface="楷体" panose="02010609060101010101" pitchFamily="49" charset="-122"/>
              </a:rPr>
              <a:t>，价值是</a:t>
            </a:r>
            <a:r>
              <a:rPr lang="en-US" altLang="zh-CN" i="1" dirty="0">
                <a:ea typeface="楷体" panose="02010609060101010101" pitchFamily="49" charset="-122"/>
              </a:rPr>
              <a:t>v</a:t>
            </a:r>
            <a:r>
              <a:rPr lang="en-US" altLang="zh-CN" dirty="0">
                <a:ea typeface="楷体" panose="02010609060101010101" pitchFamily="49" charset="-122"/>
              </a:rPr>
              <a:t>[</a:t>
            </a:r>
            <a:r>
              <a:rPr lang="en-US" altLang="zh-CN" i="1" dirty="0">
                <a:ea typeface="楷体" panose="02010609060101010101" pitchFamily="49" charset="-122"/>
              </a:rPr>
              <a:t>i</a:t>
            </a:r>
            <a:r>
              <a:rPr lang="en-US" altLang="zh-CN" dirty="0">
                <a:ea typeface="楷体" panose="02010609060101010101" pitchFamily="49" charset="-122"/>
              </a:rPr>
              <a:t>]</a:t>
            </a:r>
            <a:r>
              <a:rPr lang="zh-CN" altLang="zh-CN" dirty="0">
                <a:ea typeface="楷体" panose="02010609060101010101" pitchFamily="49" charset="-122"/>
              </a:rPr>
              <a:t>。每个物体可以取走一部分，价值和重量按比例计算。求解将哪些物品装入背包可使价值总和最大。</a:t>
            </a:r>
            <a:endParaRPr lang="en-US" altLang="zh-CN" dirty="0">
              <a:ea typeface="楷体" panose="02010609060101010101" pitchFamily="49" charset="-122"/>
            </a:endParaRPr>
          </a:p>
          <a:p>
            <a:endParaRPr lang="en-US" altLang="zh-CN" dirty="0">
              <a:ea typeface="楷体" panose="02010609060101010101" pitchFamily="49" charset="-122"/>
            </a:endParaRPr>
          </a:p>
          <a:p>
            <a:r>
              <a:rPr lang="zh-CN" altLang="zh-CN" dirty="0">
                <a:ea typeface="楷体" panose="02010609060101010101" pitchFamily="49" charset="-122"/>
              </a:rPr>
              <a:t>将背包按照单价（价值</a:t>
            </a:r>
            <a:r>
              <a:rPr lang="en-US" altLang="zh-CN" dirty="0">
                <a:ea typeface="楷体" panose="02010609060101010101" pitchFamily="49" charset="-122"/>
              </a:rPr>
              <a:t>/</a:t>
            </a:r>
            <a:r>
              <a:rPr lang="zh-CN" altLang="zh-CN" dirty="0">
                <a:ea typeface="楷体" panose="02010609060101010101" pitchFamily="49" charset="-122"/>
              </a:rPr>
              <a:t>重量的比值）排序。从物美价廉（单价尽可能大）的物体开始挑起，直到背包装满或没有物体可拿。</a:t>
            </a:r>
            <a:endParaRPr lang="zh-CN" altLang="en-US" dirty="0">
              <a:ea typeface="楷体" panose="02010609060101010101" pitchFamily="49" charset="-122"/>
            </a:endParaRPr>
          </a:p>
        </p:txBody>
      </p:sp>
      <p:sp>
        <p:nvSpPr>
          <p:cNvPr id="3" name="标题 2">
            <a:extLst>
              <a:ext uri="{FF2B5EF4-FFF2-40B4-BE49-F238E27FC236}">
                <a16:creationId xmlns:a16="http://schemas.microsoft.com/office/drawing/2014/main" id="{A7D7C2B7-04F6-49E5-B5F3-A0AE69CF4EEB}"/>
              </a:ext>
            </a:extLst>
          </p:cNvPr>
          <p:cNvSpPr>
            <a:spLocks noGrp="1"/>
          </p:cNvSpPr>
          <p:nvPr>
            <p:ph type="title"/>
          </p:nvPr>
        </p:nvSpPr>
        <p:spPr>
          <a:xfrm>
            <a:off x="588263" y="3150414"/>
            <a:ext cx="3182027" cy="553998"/>
          </a:xfrm>
        </p:spPr>
        <p:txBody>
          <a:bodyPr/>
          <a:lstStyle/>
          <a:p>
            <a:r>
              <a:rPr lang="zh-CN" altLang="en-US" b="1" dirty="0">
                <a:latin typeface="宋体" panose="02010600030101010101" pitchFamily="2" charset="-122"/>
                <a:ea typeface="宋体" panose="02010600030101010101" pitchFamily="2" charset="-122"/>
              </a:rPr>
              <a:t>部分背包问题</a:t>
            </a:r>
          </a:p>
        </p:txBody>
      </p:sp>
    </p:spTree>
    <p:extLst>
      <p:ext uri="{BB962C8B-B14F-4D97-AF65-F5344CB8AC3E}">
        <p14:creationId xmlns:p14="http://schemas.microsoft.com/office/powerpoint/2010/main" val="17942850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78B7D-BD13-4BFC-B4D8-FA9E78B18A00}"/>
              </a:ext>
            </a:extLst>
          </p:cNvPr>
          <p:cNvSpPr>
            <a:spLocks noGrp="1"/>
          </p:cNvSpPr>
          <p:nvPr>
            <p:ph type="title"/>
          </p:nvPr>
        </p:nvSpPr>
        <p:spPr>
          <a:xfrm>
            <a:off x="3986887" y="697753"/>
            <a:ext cx="4056281" cy="553998"/>
          </a:xfrm>
        </p:spPr>
        <p:txBody>
          <a:bodyPr/>
          <a:lstStyle/>
          <a:p>
            <a:pPr algn="ctr"/>
            <a:r>
              <a:rPr lang="zh-CN" altLang="en-US" dirty="0">
                <a:latin typeface="宋体" panose="02010600030101010101" pitchFamily="2" charset="-122"/>
                <a:ea typeface="宋体" panose="02010600030101010101" pitchFamily="2" charset="-122"/>
              </a:rPr>
              <a:t>分治的基本概念</a:t>
            </a:r>
          </a:p>
        </p:txBody>
      </p:sp>
      <p:sp>
        <p:nvSpPr>
          <p:cNvPr id="3" name="文本占位符 2">
            <a:extLst>
              <a:ext uri="{FF2B5EF4-FFF2-40B4-BE49-F238E27FC236}">
                <a16:creationId xmlns:a16="http://schemas.microsoft.com/office/drawing/2014/main" id="{BD2879A1-83A9-40C8-BF1D-B61F46E9A3E6}"/>
              </a:ext>
            </a:extLst>
          </p:cNvPr>
          <p:cNvSpPr>
            <a:spLocks noGrp="1"/>
          </p:cNvSpPr>
          <p:nvPr>
            <p:ph type="body" sz="quarter" idx="10"/>
          </p:nvPr>
        </p:nvSpPr>
        <p:spPr>
          <a:xfrm>
            <a:off x="1305481" y="2484697"/>
            <a:ext cx="9782729" cy="2096182"/>
          </a:xfrm>
        </p:spPr>
        <p:txBody>
          <a:bodyPr/>
          <a:lstStyle/>
          <a:p>
            <a:r>
              <a:rPr lang="zh-CN" altLang="en-US" dirty="0">
                <a:latin typeface="楷体" panose="02010609060101010101" pitchFamily="49" charset="-122"/>
                <a:ea typeface="楷体" panose="02010609060101010101" pitchFamily="49" charset="-122"/>
              </a:rPr>
              <a:t>把一个任务，分成形式和原任务相同，但规模更小的几个部分任务（通常是两个部分），分别完成，或只需要选一部完成。然后再处理完成后的这一个或几个部分的结果，实现整个任务的完成。</a:t>
            </a:r>
          </a:p>
        </p:txBody>
      </p:sp>
    </p:spTree>
    <p:extLst>
      <p:ext uri="{BB962C8B-B14F-4D97-AF65-F5344CB8AC3E}">
        <p14:creationId xmlns:p14="http://schemas.microsoft.com/office/powerpoint/2010/main" val="1911094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048E3A3-593A-4082-902F-B783708ACB76}"/>
              </a:ext>
            </a:extLst>
          </p:cNvPr>
          <p:cNvPicPr>
            <a:picLocks noChangeAspect="1"/>
          </p:cNvPicPr>
          <p:nvPr/>
        </p:nvPicPr>
        <p:blipFill>
          <a:blip r:embed="rId2"/>
          <a:stretch>
            <a:fillRect/>
          </a:stretch>
        </p:blipFill>
        <p:spPr>
          <a:xfrm>
            <a:off x="577790" y="1226456"/>
            <a:ext cx="6001281" cy="4856350"/>
          </a:xfrm>
          <a:prstGeom prst="rect">
            <a:avLst/>
          </a:prstGeom>
        </p:spPr>
      </p:pic>
      <p:sp>
        <p:nvSpPr>
          <p:cNvPr id="6" name="文本框 5">
            <a:extLst>
              <a:ext uri="{FF2B5EF4-FFF2-40B4-BE49-F238E27FC236}">
                <a16:creationId xmlns:a16="http://schemas.microsoft.com/office/drawing/2014/main" id="{45523E19-0D8F-4726-B623-8D73984F8ED7}"/>
              </a:ext>
            </a:extLst>
          </p:cNvPr>
          <p:cNvSpPr txBox="1"/>
          <p:nvPr/>
        </p:nvSpPr>
        <p:spPr>
          <a:xfrm>
            <a:off x="577790" y="403761"/>
            <a:ext cx="5716132" cy="307777"/>
          </a:xfrm>
          <a:prstGeom prst="rect">
            <a:avLst/>
          </a:prstGeom>
          <a:noFill/>
        </p:spPr>
        <p:txBody>
          <a:bodyPr wrap="square" lIns="0" tIns="0" rIns="0" bIns="0" rtlCol="0">
            <a:spAutoFit/>
          </a:bodyPr>
          <a:lstStyle/>
          <a:p>
            <a:pPr algn="l"/>
            <a:r>
              <a:rPr lang="en-US" altLang="zh-CN" sz="2000" b="1" i="0" dirty="0">
                <a:effectLst/>
                <a:latin typeface="-apple-system"/>
              </a:rPr>
              <a:t>P2240 【</a:t>
            </a:r>
            <a:r>
              <a:rPr lang="zh-CN" altLang="en-US" sz="2000" b="1" i="0" dirty="0">
                <a:effectLst/>
                <a:latin typeface="-apple-system"/>
              </a:rPr>
              <a:t>深基</a:t>
            </a:r>
            <a:r>
              <a:rPr lang="en-US" altLang="zh-CN" sz="2000" b="1" i="0" dirty="0">
                <a:effectLst/>
                <a:latin typeface="-apple-system"/>
              </a:rPr>
              <a:t>12.</a:t>
            </a:r>
            <a:r>
              <a:rPr lang="zh-CN" altLang="en-US" sz="2000" b="1" i="0" dirty="0">
                <a:effectLst/>
                <a:latin typeface="-apple-system"/>
              </a:rPr>
              <a:t>例</a:t>
            </a:r>
            <a:r>
              <a:rPr lang="en-US" altLang="zh-CN" sz="2000" b="1" i="0" dirty="0">
                <a:effectLst/>
                <a:latin typeface="-apple-system"/>
              </a:rPr>
              <a:t>1】</a:t>
            </a:r>
            <a:r>
              <a:rPr lang="zh-CN" altLang="en-US" sz="2000" b="1" i="0" dirty="0">
                <a:effectLst/>
                <a:latin typeface="-apple-system"/>
              </a:rPr>
              <a:t>部分背包问题</a:t>
            </a:r>
          </a:p>
        </p:txBody>
      </p:sp>
      <p:sp>
        <p:nvSpPr>
          <p:cNvPr id="9" name="文本框 8">
            <a:extLst>
              <a:ext uri="{FF2B5EF4-FFF2-40B4-BE49-F238E27FC236}">
                <a16:creationId xmlns:a16="http://schemas.microsoft.com/office/drawing/2014/main" id="{13476186-549E-4772-8CFB-A6259719E93F}"/>
              </a:ext>
            </a:extLst>
          </p:cNvPr>
          <p:cNvSpPr txBox="1"/>
          <p:nvPr/>
        </p:nvSpPr>
        <p:spPr>
          <a:xfrm>
            <a:off x="7128769" y="2052900"/>
            <a:ext cx="3568823" cy="984885"/>
          </a:xfrm>
          <a:prstGeom prst="rect">
            <a:avLst/>
          </a:prstGeom>
          <a:noFill/>
        </p:spPr>
        <p:txBody>
          <a:bodyPr wrap="square" lIns="0" tIns="0" rIns="0" bIns="0" rtlCol="0">
            <a:spAutoFit/>
          </a:bodyPr>
          <a:lstStyle/>
          <a:p>
            <a:pPr algn="l"/>
            <a:r>
              <a:rPr lang="zh-CN" altLang="en-US" sz="3200" dirty="0">
                <a:gradFill>
                  <a:gsLst>
                    <a:gs pos="2917">
                      <a:schemeClr val="tx1"/>
                    </a:gs>
                    <a:gs pos="30000">
                      <a:schemeClr val="tx1"/>
                    </a:gs>
                  </a:gsLst>
                  <a:lin ang="5400000" scaled="0"/>
                </a:gradFill>
              </a:rPr>
              <a:t>最优子问题按重量最轻分？</a:t>
            </a:r>
          </a:p>
        </p:txBody>
      </p:sp>
      <p:sp>
        <p:nvSpPr>
          <p:cNvPr id="10" name="文本框 9">
            <a:extLst>
              <a:ext uri="{FF2B5EF4-FFF2-40B4-BE49-F238E27FC236}">
                <a16:creationId xmlns:a16="http://schemas.microsoft.com/office/drawing/2014/main" id="{595D91BA-7CAB-40ED-A79C-E30A7EB963B0}"/>
              </a:ext>
            </a:extLst>
          </p:cNvPr>
          <p:cNvSpPr txBox="1"/>
          <p:nvPr/>
        </p:nvSpPr>
        <p:spPr>
          <a:xfrm>
            <a:off x="7128769" y="3820215"/>
            <a:ext cx="3568823" cy="984885"/>
          </a:xfrm>
          <a:prstGeom prst="rect">
            <a:avLst/>
          </a:prstGeom>
          <a:noFill/>
        </p:spPr>
        <p:txBody>
          <a:bodyPr wrap="square" lIns="0" tIns="0" rIns="0" bIns="0" rtlCol="0">
            <a:spAutoFit/>
          </a:bodyPr>
          <a:lstStyle/>
          <a:p>
            <a:pPr algn="l"/>
            <a:r>
              <a:rPr lang="zh-CN" altLang="en-US" sz="3200" dirty="0">
                <a:gradFill>
                  <a:gsLst>
                    <a:gs pos="2917">
                      <a:schemeClr val="tx1"/>
                    </a:gs>
                    <a:gs pos="30000">
                      <a:schemeClr val="tx1"/>
                    </a:gs>
                  </a:gsLst>
                  <a:lin ang="5400000" scaled="0"/>
                </a:gradFill>
              </a:rPr>
              <a:t>最优子问题按价值最高分？</a:t>
            </a:r>
          </a:p>
        </p:txBody>
      </p:sp>
    </p:spTree>
    <p:extLst>
      <p:ext uri="{BB962C8B-B14F-4D97-AF65-F5344CB8AC3E}">
        <p14:creationId xmlns:p14="http://schemas.microsoft.com/office/powerpoint/2010/main" val="6920273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6BC38BB-076A-4655-ADCC-64DBFA9E8C3E}"/>
              </a:ext>
            </a:extLst>
          </p:cNvPr>
          <p:cNvPicPr>
            <a:picLocks noChangeAspect="1"/>
          </p:cNvPicPr>
          <p:nvPr/>
        </p:nvPicPr>
        <p:blipFill>
          <a:blip r:embed="rId2"/>
          <a:stretch>
            <a:fillRect/>
          </a:stretch>
        </p:blipFill>
        <p:spPr>
          <a:xfrm>
            <a:off x="6877027" y="561110"/>
            <a:ext cx="4741089" cy="6062753"/>
          </a:xfrm>
          <a:prstGeom prst="rect">
            <a:avLst/>
          </a:prstGeom>
        </p:spPr>
      </p:pic>
      <p:sp>
        <p:nvSpPr>
          <p:cNvPr id="3" name="文本框 2">
            <a:extLst>
              <a:ext uri="{FF2B5EF4-FFF2-40B4-BE49-F238E27FC236}">
                <a16:creationId xmlns:a16="http://schemas.microsoft.com/office/drawing/2014/main" id="{B38C35C3-C7BB-4DBF-B4E3-946BD1296165}"/>
              </a:ext>
            </a:extLst>
          </p:cNvPr>
          <p:cNvSpPr txBox="1"/>
          <p:nvPr/>
        </p:nvSpPr>
        <p:spPr>
          <a:xfrm>
            <a:off x="573884" y="561110"/>
            <a:ext cx="3746377" cy="492443"/>
          </a:xfrm>
          <a:prstGeom prst="rect">
            <a:avLst/>
          </a:prstGeom>
          <a:noFill/>
        </p:spPr>
        <p:txBody>
          <a:bodyPr wrap="square" lIns="0" tIns="0" rIns="0" bIns="0" rtlCol="0">
            <a:spAutoFit/>
          </a:bodyPr>
          <a:lstStyle/>
          <a:p>
            <a:pPr algn="l"/>
            <a:r>
              <a:rPr lang="zh-CN" altLang="en-US" sz="3200" dirty="0">
                <a:gradFill>
                  <a:gsLst>
                    <a:gs pos="2917">
                      <a:schemeClr val="tx1"/>
                    </a:gs>
                    <a:gs pos="30000">
                      <a:schemeClr val="tx1"/>
                    </a:gs>
                  </a:gsLst>
                  <a:lin ang="5400000" scaled="0"/>
                </a:gradFill>
              </a:rPr>
              <a:t>按照价值密度分</a:t>
            </a:r>
          </a:p>
        </p:txBody>
      </p:sp>
      <p:pic>
        <p:nvPicPr>
          <p:cNvPr id="4" name="图片 3">
            <a:extLst>
              <a:ext uri="{FF2B5EF4-FFF2-40B4-BE49-F238E27FC236}">
                <a16:creationId xmlns:a16="http://schemas.microsoft.com/office/drawing/2014/main" id="{BBED9F4E-9B60-428A-A931-3797D10975CF}"/>
              </a:ext>
            </a:extLst>
          </p:cNvPr>
          <p:cNvPicPr>
            <a:picLocks noChangeAspect="1"/>
          </p:cNvPicPr>
          <p:nvPr/>
        </p:nvPicPr>
        <p:blipFill>
          <a:blip r:embed="rId3"/>
          <a:stretch>
            <a:fillRect/>
          </a:stretch>
        </p:blipFill>
        <p:spPr>
          <a:xfrm>
            <a:off x="573884" y="1572684"/>
            <a:ext cx="6001281" cy="4856350"/>
          </a:xfrm>
          <a:prstGeom prst="rect">
            <a:avLst/>
          </a:prstGeom>
        </p:spPr>
      </p:pic>
    </p:spTree>
    <p:extLst>
      <p:ext uri="{BB962C8B-B14F-4D97-AF65-F5344CB8AC3E}">
        <p14:creationId xmlns:p14="http://schemas.microsoft.com/office/powerpoint/2010/main" val="330095227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BBC7711-0358-4EDD-A0D9-5BC817C559F0}"/>
              </a:ext>
            </a:extLst>
          </p:cNvPr>
          <p:cNvSpPr>
            <a:spLocks noGrp="1"/>
          </p:cNvSpPr>
          <p:nvPr>
            <p:ph type="title"/>
          </p:nvPr>
        </p:nvSpPr>
        <p:spPr/>
        <p:txBody>
          <a:bodyPr/>
          <a:lstStyle/>
          <a:p>
            <a:r>
              <a:rPr lang="zh-CN" altLang="en-US" b="1" dirty="0">
                <a:latin typeface="宋体" panose="02010600030101010101" pitchFamily="2" charset="-122"/>
                <a:ea typeface="宋体" panose="02010600030101010101" pitchFamily="2" charset="-122"/>
              </a:rPr>
              <a:t>区间问题选例</a:t>
            </a:r>
          </a:p>
        </p:txBody>
      </p:sp>
      <p:sp>
        <p:nvSpPr>
          <p:cNvPr id="5" name="文本占位符 4">
            <a:extLst>
              <a:ext uri="{FF2B5EF4-FFF2-40B4-BE49-F238E27FC236}">
                <a16:creationId xmlns:a16="http://schemas.microsoft.com/office/drawing/2014/main" id="{CC66879D-01F7-45C4-8259-06EB19177B10}"/>
              </a:ext>
            </a:extLst>
          </p:cNvPr>
          <p:cNvSpPr>
            <a:spLocks noGrp="1"/>
          </p:cNvSpPr>
          <p:nvPr>
            <p:ph type="body" sz="quarter" idx="12"/>
          </p:nvPr>
        </p:nvSpPr>
        <p:spPr/>
        <p:txBody>
          <a:bodyPr/>
          <a:lstStyle/>
          <a:p>
            <a:endParaRPr lang="zh-CN" altLang="en-US"/>
          </a:p>
        </p:txBody>
      </p:sp>
    </p:spTree>
    <p:extLst>
      <p:ext uri="{BB962C8B-B14F-4D97-AF65-F5344CB8AC3E}">
        <p14:creationId xmlns:p14="http://schemas.microsoft.com/office/powerpoint/2010/main" val="189576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9D49398-2C7F-485B-A704-815379E02042}"/>
              </a:ext>
            </a:extLst>
          </p:cNvPr>
          <p:cNvSpPr>
            <a:spLocks noGrp="1"/>
          </p:cNvSpPr>
          <p:nvPr>
            <p:ph type="body" sz="quarter" idx="11"/>
          </p:nvPr>
        </p:nvSpPr>
        <p:spPr>
          <a:xfrm>
            <a:off x="4941888" y="1833131"/>
            <a:ext cx="6667500" cy="3188565"/>
          </a:xfrm>
        </p:spPr>
        <p:txBody>
          <a:bodyPr/>
          <a:lstStyle/>
          <a:p>
            <a:r>
              <a:rPr lang="zh-CN" altLang="zh-CN" dirty="0">
                <a:ea typeface="楷体" panose="02010609060101010101" pitchFamily="49" charset="-122"/>
              </a:rPr>
              <a:t>数轴上有</a:t>
            </a:r>
            <a:r>
              <a:rPr lang="en-US" altLang="zh-CN" i="1" dirty="0">
                <a:ea typeface="楷体" panose="02010609060101010101" pitchFamily="49" charset="-122"/>
              </a:rPr>
              <a:t>n</a:t>
            </a:r>
            <a:r>
              <a:rPr lang="zh-CN" altLang="zh-CN" dirty="0">
                <a:ea typeface="楷体" panose="02010609060101010101" pitchFamily="49" charset="-122"/>
              </a:rPr>
              <a:t>个开区间</a:t>
            </a:r>
            <a:r>
              <a:rPr lang="en-US" altLang="zh-CN" dirty="0">
                <a:ea typeface="楷体" panose="02010609060101010101" pitchFamily="49" charset="-122"/>
              </a:rPr>
              <a:t>(</a:t>
            </a:r>
            <a:r>
              <a:rPr lang="en-US" altLang="zh-CN" i="1" dirty="0">
                <a:ea typeface="楷体" panose="02010609060101010101" pitchFamily="49" charset="-122"/>
              </a:rPr>
              <a:t>a</a:t>
            </a:r>
            <a:r>
              <a:rPr lang="en-US" altLang="zh-CN" i="1" baseline="-25000" dirty="0">
                <a:ea typeface="楷体" panose="02010609060101010101" pitchFamily="49" charset="-122"/>
              </a:rPr>
              <a:t>i</a:t>
            </a:r>
            <a:r>
              <a:rPr lang="en-US" altLang="zh-CN" dirty="0">
                <a:ea typeface="楷体" panose="02010609060101010101" pitchFamily="49" charset="-122"/>
              </a:rPr>
              <a:t>, </a:t>
            </a:r>
            <a:r>
              <a:rPr lang="en-US" altLang="zh-CN" i="1" dirty="0">
                <a:ea typeface="楷体" panose="02010609060101010101" pitchFamily="49" charset="-122"/>
              </a:rPr>
              <a:t>b</a:t>
            </a:r>
            <a:r>
              <a:rPr lang="en-US" altLang="zh-CN" i="1" baseline="-25000" dirty="0">
                <a:ea typeface="楷体" panose="02010609060101010101" pitchFamily="49" charset="-122"/>
              </a:rPr>
              <a:t>i</a:t>
            </a:r>
            <a:r>
              <a:rPr lang="en-US" altLang="zh-CN" dirty="0">
                <a:ea typeface="楷体" panose="02010609060101010101" pitchFamily="49" charset="-122"/>
              </a:rPr>
              <a:t>)</a:t>
            </a:r>
            <a:r>
              <a:rPr lang="zh-CN" altLang="zh-CN" dirty="0">
                <a:ea typeface="楷体" panose="02010609060101010101" pitchFamily="49" charset="-122"/>
              </a:rPr>
              <a:t>。选择尽量多的区间，使这些区间两两没有公共点。</a:t>
            </a:r>
          </a:p>
          <a:p>
            <a:endParaRPr lang="en-US" altLang="zh-CN" dirty="0">
              <a:ea typeface="楷体" panose="02010609060101010101" pitchFamily="49" charset="-122"/>
            </a:endParaRPr>
          </a:p>
          <a:p>
            <a:r>
              <a:rPr lang="zh-CN" altLang="zh-CN" dirty="0">
                <a:ea typeface="楷体" panose="02010609060101010101" pitchFamily="49" charset="-122"/>
              </a:rPr>
              <a:t>按</a:t>
            </a:r>
            <a:r>
              <a:rPr lang="en-US" altLang="zh-CN" i="1" dirty="0">
                <a:ea typeface="楷体" panose="02010609060101010101" pitchFamily="49" charset="-122"/>
              </a:rPr>
              <a:t>b</a:t>
            </a:r>
            <a:r>
              <a:rPr lang="en-US" altLang="zh-CN" i="1" baseline="-25000" dirty="0">
                <a:ea typeface="楷体" panose="02010609060101010101" pitchFamily="49" charset="-122"/>
              </a:rPr>
              <a:t>i</a:t>
            </a:r>
            <a:r>
              <a:rPr lang="zh-CN" altLang="zh-CN" dirty="0">
                <a:ea typeface="楷体" panose="02010609060101010101" pitchFamily="49" charset="-122"/>
              </a:rPr>
              <a:t>从小到大的顺序排序，然后一定选择第一个区间。接下来把所有与第一个区间相交的区间排除在外。这样在排序后再扫描一遍即可。</a:t>
            </a:r>
            <a:endParaRPr lang="zh-CN" altLang="en-US" dirty="0">
              <a:ea typeface="楷体" panose="02010609060101010101" pitchFamily="49" charset="-122"/>
            </a:endParaRPr>
          </a:p>
        </p:txBody>
      </p:sp>
      <p:sp>
        <p:nvSpPr>
          <p:cNvPr id="3" name="标题 2">
            <a:extLst>
              <a:ext uri="{FF2B5EF4-FFF2-40B4-BE49-F238E27FC236}">
                <a16:creationId xmlns:a16="http://schemas.microsoft.com/office/drawing/2014/main" id="{8C8EA412-6ADC-4429-A6DB-B622CB32E497}"/>
              </a:ext>
            </a:extLst>
          </p:cNvPr>
          <p:cNvSpPr>
            <a:spLocks noGrp="1"/>
          </p:cNvSpPr>
          <p:nvPr>
            <p:ph type="title"/>
          </p:nvPr>
        </p:nvSpPr>
        <p:spPr>
          <a:xfrm>
            <a:off x="588263" y="3150414"/>
            <a:ext cx="3182027" cy="553998"/>
          </a:xfrm>
        </p:spPr>
        <p:txBody>
          <a:bodyPr/>
          <a:lstStyle/>
          <a:p>
            <a:r>
              <a:rPr lang="zh-CN" altLang="zh-CN" dirty="0">
                <a:latin typeface="宋体" panose="02010600030101010101" pitchFamily="2" charset="-122"/>
                <a:ea typeface="宋体" panose="02010600030101010101" pitchFamily="2" charset="-122"/>
              </a:rPr>
              <a:t>选择不相交区间</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635883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A12FF680-3485-4B49-A89A-26AA7C5D87C4}"/>
              </a:ext>
            </a:extLst>
          </p:cNvPr>
          <p:cNvSpPr>
            <a:spLocks noGrp="1"/>
          </p:cNvSpPr>
          <p:nvPr>
            <p:ph type="body" sz="quarter" idx="10"/>
          </p:nvPr>
        </p:nvSpPr>
        <p:spPr>
          <a:xfrm>
            <a:off x="4938315" y="1032912"/>
            <a:ext cx="6669658" cy="4789003"/>
          </a:xfrm>
        </p:spPr>
        <p:txBody>
          <a:bodyPr/>
          <a:lstStyle/>
          <a:p>
            <a:r>
              <a:rPr lang="zh-CN" altLang="en-US" dirty="0">
                <a:ea typeface="楷体" panose="02010609060101010101" pitchFamily="49" charset="-122"/>
              </a:rPr>
              <a:t>大学生电影节在北大举办</a:t>
            </a:r>
            <a:r>
              <a:rPr lang="en-US" altLang="zh-CN" dirty="0">
                <a:ea typeface="楷体" panose="02010609060101010101" pitchFamily="49" charset="-122"/>
              </a:rPr>
              <a:t>! </a:t>
            </a:r>
            <a:r>
              <a:rPr lang="zh-CN" altLang="en-US" dirty="0">
                <a:ea typeface="楷体" panose="02010609060101010101" pitchFamily="49" charset="-122"/>
              </a:rPr>
              <a:t>这天，在北大各地放了多部电影，给定每部电影的放映时间区间，区间重叠的电影不可能同时看（端点可以重合），问李雷最多可以看多少部电影。</a:t>
            </a:r>
          </a:p>
          <a:p>
            <a:r>
              <a:rPr lang="zh-CN" altLang="en-US" dirty="0">
                <a:ea typeface="楷体" panose="02010609060101010101" pitchFamily="49" charset="-122"/>
              </a:rPr>
              <a:t>输入多组数据。每组数据开头是</a:t>
            </a:r>
            <a:r>
              <a:rPr lang="en-US" altLang="zh-CN" dirty="0">
                <a:ea typeface="楷体" panose="02010609060101010101" pitchFamily="49" charset="-122"/>
              </a:rPr>
              <a:t>n(n&lt;=100)</a:t>
            </a:r>
            <a:r>
              <a:rPr lang="zh-CN" altLang="en-US" dirty="0">
                <a:ea typeface="楷体" panose="02010609060101010101" pitchFamily="49" charset="-122"/>
              </a:rPr>
              <a:t>，表示共</a:t>
            </a:r>
            <a:r>
              <a:rPr lang="en-US" altLang="zh-CN" dirty="0">
                <a:ea typeface="楷体" panose="02010609060101010101" pitchFamily="49" charset="-122"/>
              </a:rPr>
              <a:t>n</a:t>
            </a:r>
            <a:r>
              <a:rPr lang="zh-CN" altLang="en-US" dirty="0">
                <a:ea typeface="楷体" panose="02010609060101010101" pitchFamily="49" charset="-122"/>
              </a:rPr>
              <a:t>场电影。接下来</a:t>
            </a:r>
            <a:r>
              <a:rPr lang="en-US" altLang="zh-CN" dirty="0">
                <a:ea typeface="楷体" panose="02010609060101010101" pitchFamily="49" charset="-122"/>
              </a:rPr>
              <a:t>n</a:t>
            </a:r>
            <a:r>
              <a:rPr lang="zh-CN" altLang="en-US" dirty="0">
                <a:ea typeface="楷体" panose="02010609060101010101" pitchFamily="49" charset="-122"/>
              </a:rPr>
              <a:t>行，每行两个整数</a:t>
            </a:r>
            <a:r>
              <a:rPr lang="en-US" altLang="zh-CN" dirty="0">
                <a:ea typeface="楷体" panose="02010609060101010101" pitchFamily="49" charset="-122"/>
              </a:rPr>
              <a:t>(</a:t>
            </a:r>
            <a:r>
              <a:rPr lang="zh-CN" altLang="en-US" dirty="0">
                <a:ea typeface="楷体" panose="02010609060101010101" pitchFamily="49" charset="-122"/>
              </a:rPr>
              <a:t>均小于</a:t>
            </a:r>
            <a:r>
              <a:rPr lang="en-US" altLang="zh-CN" dirty="0">
                <a:ea typeface="楷体" panose="02010609060101010101" pitchFamily="49" charset="-122"/>
              </a:rPr>
              <a:t>1000</a:t>
            </a:r>
            <a:r>
              <a:rPr lang="zh-CN" altLang="en-US" dirty="0">
                <a:ea typeface="楷体" panose="02010609060101010101" pitchFamily="49" charset="-122"/>
              </a:rPr>
              <a:t>），表示一场电影的放映区间。</a:t>
            </a:r>
            <a:r>
              <a:rPr lang="en-US" altLang="zh-CN" dirty="0">
                <a:ea typeface="楷体" panose="02010609060101010101" pitchFamily="49" charset="-122"/>
              </a:rPr>
              <a:t>n=0</a:t>
            </a:r>
            <a:r>
              <a:rPr lang="zh-CN" altLang="en-US" dirty="0">
                <a:ea typeface="楷体" panose="02010609060101010101" pitchFamily="49" charset="-122"/>
              </a:rPr>
              <a:t>则数据结束</a:t>
            </a:r>
            <a:endParaRPr lang="en-US" altLang="zh-CN" dirty="0">
              <a:ea typeface="楷体" panose="02010609060101010101" pitchFamily="49" charset="-122"/>
            </a:endParaRPr>
          </a:p>
          <a:p>
            <a:r>
              <a:rPr lang="zh-CN" altLang="en-US" dirty="0">
                <a:ea typeface="楷体" panose="02010609060101010101" pitchFamily="49" charset="-122"/>
              </a:rPr>
              <a:t>输出对每组数据输出最多能看几部电影</a:t>
            </a:r>
          </a:p>
        </p:txBody>
      </p:sp>
      <p:sp>
        <p:nvSpPr>
          <p:cNvPr id="4" name="标题 3">
            <a:extLst>
              <a:ext uri="{FF2B5EF4-FFF2-40B4-BE49-F238E27FC236}">
                <a16:creationId xmlns:a16="http://schemas.microsoft.com/office/drawing/2014/main" id="{B5B1CE88-A863-47D9-BC56-4188D09D59FB}"/>
              </a:ext>
            </a:extLst>
          </p:cNvPr>
          <p:cNvSpPr>
            <a:spLocks noGrp="1"/>
          </p:cNvSpPr>
          <p:nvPr>
            <p:ph type="title"/>
          </p:nvPr>
        </p:nvSpPr>
        <p:spPr>
          <a:xfrm>
            <a:off x="588263" y="3150414"/>
            <a:ext cx="3183637" cy="553998"/>
          </a:xfrm>
        </p:spPr>
        <p:txBody>
          <a:bodyPr/>
          <a:lstStyle/>
          <a:p>
            <a:r>
              <a:rPr lang="zh-CN" altLang="zh-CN" dirty="0">
                <a:latin typeface="宋体" panose="02010600030101010101" pitchFamily="2" charset="-122"/>
                <a:ea typeface="宋体" panose="02010600030101010101" pitchFamily="2" charset="-122"/>
              </a:rPr>
              <a:t>电影节</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4417263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407C52F-E252-4460-A8B1-0854126C50F0}"/>
              </a:ext>
            </a:extLst>
          </p:cNvPr>
          <p:cNvSpPr/>
          <p:nvPr/>
        </p:nvSpPr>
        <p:spPr>
          <a:xfrm>
            <a:off x="620485" y="1859339"/>
            <a:ext cx="10700658" cy="3139321"/>
          </a:xfrm>
          <a:prstGeom prst="rect">
            <a:avLst/>
          </a:prstGeom>
        </p:spPr>
        <p:txBody>
          <a:bodyPr wrap="square">
            <a:spAutoFit/>
          </a:bodyPr>
          <a:lstStyle/>
          <a:p>
            <a:pPr marL="0" marR="0" lvl="0" indent="0" algn="just" defTabSz="914367" rtl="0" eaLnBrk="1" fontAlgn="auto" latinLnBrk="0" hangingPunct="1">
              <a:lnSpc>
                <a:spcPct val="100000"/>
              </a:lnSpc>
              <a:spcBef>
                <a:spcPts val="0"/>
              </a:spcBef>
              <a:spcAft>
                <a:spcPts val="0"/>
              </a:spcAft>
              <a:buClrTx/>
              <a:buSzTx/>
              <a:buFontTx/>
              <a:buNone/>
              <a:tabLst/>
              <a:defRPr/>
            </a:pPr>
            <a:r>
              <a:rPr kumimoji="0" lang="zh-CN" altLang="zh-CN" sz="4800" b="1"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贪心解法</a:t>
            </a:r>
            <a:endParaRPr kumimoji="0" lang="zh-CN" altLang="zh-CN" sz="48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just" defTabSz="914367" rtl="0" eaLnBrk="1" fontAlgn="auto" latinLnBrk="0" hangingPunct="1">
              <a:lnSpc>
                <a:spcPct val="100000"/>
              </a:lnSpc>
              <a:spcBef>
                <a:spcPts val="0"/>
              </a:spcBef>
              <a:spcAft>
                <a:spcPts val="0"/>
              </a:spcAft>
              <a:buClrTx/>
              <a:buSzTx/>
              <a:buFontTx/>
              <a:buNone/>
              <a:tabLst/>
              <a:defRPr/>
            </a:pPr>
            <a:r>
              <a:rPr kumimoji="0" lang="zh-CN" altLang="zh-CN" sz="36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将所有电影按结束时间从小到大排序，第一步选结束时间最早的那部电影。然后，每步都选和上一部选中的电影不冲突且结束时间最早的电影。</a:t>
            </a:r>
          </a:p>
          <a:p>
            <a:pPr marL="0" marR="0" lvl="0" indent="0" algn="just" defTabSz="914367" rtl="0" eaLnBrk="1" fontAlgn="auto" latinLnBrk="0" hangingPunct="1">
              <a:lnSpc>
                <a:spcPct val="100000"/>
              </a:lnSpc>
              <a:spcBef>
                <a:spcPts val="0"/>
              </a:spcBef>
              <a:spcAft>
                <a:spcPts val="0"/>
              </a:spcAft>
              <a:buClrTx/>
              <a:buSzTx/>
              <a:buFontTx/>
              <a:buNone/>
              <a:tabLst/>
              <a:defRPr/>
            </a:pPr>
            <a:r>
              <a:rPr kumimoji="0" lang="zh-CN" altLang="zh-CN" sz="36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复杂度：</a:t>
            </a:r>
            <a:r>
              <a:rPr kumimoji="0" lang="en-US" altLang="zh-CN" sz="36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 O(</a:t>
            </a:r>
            <a:r>
              <a:rPr kumimoji="0" lang="en-US" altLang="zh-CN" sz="3600" b="0" i="0" u="none" strike="noStrike" kern="100" cap="none" spc="0" normalizeH="0" baseline="0" noProof="0" dirty="0" err="1">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nlogn</a:t>
            </a:r>
            <a:r>
              <a:rPr kumimoji="0" lang="en-US" altLang="zh-CN" sz="36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endParaRPr kumimoji="0" lang="zh-CN" altLang="zh-CN" sz="36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69211132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218350-D9D4-4BD3-A096-84282907CECD}"/>
              </a:ext>
            </a:extLst>
          </p:cNvPr>
          <p:cNvSpPr>
            <a:spLocks noGrp="1"/>
          </p:cNvSpPr>
          <p:nvPr>
            <p:ph type="title"/>
          </p:nvPr>
        </p:nvSpPr>
        <p:spPr>
          <a:xfrm>
            <a:off x="588263" y="2596416"/>
            <a:ext cx="3301250" cy="1661993"/>
          </a:xfrm>
        </p:spPr>
        <p:txBody>
          <a:bodyPr/>
          <a:lstStyle/>
          <a:p>
            <a:r>
              <a:rPr lang="en-US" altLang="zh-CN" dirty="0"/>
              <a:t>Stall Reservations</a:t>
            </a:r>
            <a:br>
              <a:rPr lang="en-US" altLang="zh-CN" dirty="0"/>
            </a:br>
            <a:r>
              <a:rPr lang="en-US" altLang="zh-CN" dirty="0"/>
              <a:t>(POJ 3190)</a:t>
            </a:r>
            <a:endParaRPr lang="zh-CN" altLang="en-US" dirty="0"/>
          </a:p>
        </p:txBody>
      </p:sp>
      <p:sp>
        <p:nvSpPr>
          <p:cNvPr id="3" name="文本占位符 2">
            <a:extLst>
              <a:ext uri="{FF2B5EF4-FFF2-40B4-BE49-F238E27FC236}">
                <a16:creationId xmlns:a16="http://schemas.microsoft.com/office/drawing/2014/main" id="{645E1AE6-0F24-42A0-A866-82F2223B9359}"/>
              </a:ext>
            </a:extLst>
          </p:cNvPr>
          <p:cNvSpPr>
            <a:spLocks noGrp="1"/>
          </p:cNvSpPr>
          <p:nvPr>
            <p:ph type="body" sz="quarter" idx="10"/>
          </p:nvPr>
        </p:nvSpPr>
        <p:spPr>
          <a:xfrm>
            <a:off x="4938315" y="1248354"/>
            <a:ext cx="6669658" cy="4358116"/>
          </a:xfrm>
        </p:spPr>
        <p:txBody>
          <a:bodyPr/>
          <a:lstStyle/>
          <a:p>
            <a:r>
              <a:rPr lang="zh-CN" altLang="en-US" dirty="0">
                <a:ea typeface="楷体" panose="02010609060101010101" pitchFamily="49" charset="-122"/>
              </a:rPr>
              <a:t>有 </a:t>
            </a:r>
            <a:r>
              <a:rPr lang="en-US" altLang="zh-CN" dirty="0">
                <a:ea typeface="楷体" panose="02010609060101010101" pitchFamily="49" charset="-122"/>
              </a:rPr>
              <a:t>n</a:t>
            </a:r>
            <a:r>
              <a:rPr lang="zh-CN" altLang="en-US" dirty="0">
                <a:ea typeface="楷体" panose="02010609060101010101" pitchFamily="49" charset="-122"/>
              </a:rPr>
              <a:t>头牛（</a:t>
            </a:r>
            <a:r>
              <a:rPr lang="en-US" altLang="zh-CN" dirty="0">
                <a:ea typeface="楷体" panose="02010609060101010101" pitchFamily="49" charset="-122"/>
              </a:rPr>
              <a:t>1&lt;=n&lt;=50,000)</a:t>
            </a:r>
            <a:r>
              <a:rPr lang="zh-CN" altLang="en-US" dirty="0">
                <a:ea typeface="楷体" panose="02010609060101010101" pitchFamily="49" charset="-122"/>
              </a:rPr>
              <a:t>要挤奶。给定每头牛挤奶的时间区间</a:t>
            </a:r>
            <a:r>
              <a:rPr lang="en-US" altLang="zh-CN" dirty="0">
                <a:ea typeface="楷体" panose="02010609060101010101" pitchFamily="49" charset="-122"/>
              </a:rPr>
              <a:t>[A,B] (1&lt;=A&lt;=B&lt;=1,000,000</a:t>
            </a:r>
            <a:r>
              <a:rPr lang="zh-CN" altLang="en-US" dirty="0">
                <a:ea typeface="楷体" panose="02010609060101010101" pitchFamily="49" charset="-122"/>
              </a:rPr>
              <a:t>，</a:t>
            </a:r>
            <a:r>
              <a:rPr lang="en-US" altLang="zh-CN" dirty="0">
                <a:ea typeface="楷体" panose="02010609060101010101" pitchFamily="49" charset="-122"/>
              </a:rPr>
              <a:t>A,B</a:t>
            </a:r>
            <a:r>
              <a:rPr lang="zh-CN" altLang="en-US" dirty="0">
                <a:ea typeface="楷体" panose="02010609060101010101" pitchFamily="49" charset="-122"/>
              </a:rPr>
              <a:t>为整数</a:t>
            </a:r>
            <a:r>
              <a:rPr lang="en-US" altLang="zh-CN" dirty="0">
                <a:ea typeface="楷体" panose="02010609060101010101" pitchFamily="49" charset="-122"/>
              </a:rPr>
              <a:t>)</a:t>
            </a:r>
            <a:r>
              <a:rPr lang="zh-CN" altLang="en-US" dirty="0">
                <a:ea typeface="楷体" panose="02010609060101010101" pitchFamily="49" charset="-122"/>
              </a:rPr>
              <a:t>。</a:t>
            </a:r>
          </a:p>
          <a:p>
            <a:r>
              <a:rPr lang="zh-CN" altLang="en-US" dirty="0">
                <a:ea typeface="楷体" panose="02010609060101010101" pitchFamily="49" charset="-122"/>
              </a:rPr>
              <a:t>牛需要呆畜栏里才能挤奶。一个畜栏同一时间只能容纳一头牛。问至少需要多少个畜栏，才能完成全部挤奶工作，以及每头牛都放哪个畜栏里。</a:t>
            </a:r>
            <a:endParaRPr lang="en-US" altLang="zh-CN" dirty="0">
              <a:ea typeface="楷体" panose="02010609060101010101" pitchFamily="49" charset="-122"/>
            </a:endParaRPr>
          </a:p>
          <a:p>
            <a:r>
              <a:rPr lang="zh-CN" altLang="en-US" dirty="0">
                <a:ea typeface="楷体" panose="02010609060101010101" pitchFamily="49" charset="-122"/>
              </a:rPr>
              <a:t>同一个畜栏的两头牛，它们挤奶时间区间哪怕只在端点重合也是不可以的。</a:t>
            </a:r>
          </a:p>
        </p:txBody>
      </p:sp>
    </p:spTree>
    <p:extLst>
      <p:ext uri="{BB962C8B-B14F-4D97-AF65-F5344CB8AC3E}">
        <p14:creationId xmlns:p14="http://schemas.microsoft.com/office/powerpoint/2010/main" val="33882066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86C94A3E-492D-47CD-8438-3E2EFEA6EDBF}"/>
              </a:ext>
            </a:extLst>
          </p:cNvPr>
          <p:cNvSpPr/>
          <p:nvPr/>
        </p:nvSpPr>
        <p:spPr>
          <a:xfrm>
            <a:off x="1053547" y="1305341"/>
            <a:ext cx="10277061" cy="4524315"/>
          </a:xfrm>
          <a:prstGeom prst="rect">
            <a:avLst/>
          </a:prstGeom>
        </p:spPr>
        <p:txBody>
          <a:bodyPr wrap="square">
            <a:spAutoFit/>
          </a:bodyPr>
          <a:lstStyle/>
          <a:p>
            <a:pPr marL="0" marR="0" lvl="0" indent="306070" algn="l" defTabSz="914367" rtl="0" eaLnBrk="1" fontAlgn="auto" latinLnBrk="0" hangingPunct="1">
              <a:lnSpc>
                <a:spcPct val="100000"/>
              </a:lnSpc>
              <a:spcBef>
                <a:spcPts val="0"/>
              </a:spcBef>
              <a:spcAft>
                <a:spcPts val="0"/>
              </a:spcAft>
              <a:buClrTx/>
              <a:buSzTx/>
              <a:buFontTx/>
              <a:buNone/>
              <a:tabLst/>
              <a:defRPr/>
            </a:pPr>
            <a:r>
              <a:rPr kumimoji="0" lang="zh-CN" altLang="zh-CN" sz="2400" b="1"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贪心解法：</a:t>
            </a:r>
            <a:endParaRPr kumimoji="0" lang="zh-CN"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0" marR="0" lvl="0" indent="304800" algn="l" defTabSz="914367" rtl="0" eaLnBrk="1" fontAlgn="auto" latinLnBrk="0" hangingPunct="1">
              <a:lnSpc>
                <a:spcPct val="100000"/>
              </a:lnSpc>
              <a:spcBef>
                <a:spcPts val="0"/>
              </a:spcBef>
              <a:spcAft>
                <a:spcPts val="0"/>
              </a:spcAft>
              <a:buClrTx/>
              <a:buSzTx/>
              <a:buFontTx/>
              <a:buNone/>
              <a:tabLst/>
              <a:defRPr/>
            </a:pPr>
            <a:r>
              <a:rPr kumimoji="0" lang="zh-CN"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所有奶牛都必须挤奶。到了一个奶牛的挤奶开始时间，就必须为这个奶牛找畜栏。因此按照奶牛的开始时间逐个处理它们，是必然的。</a:t>
            </a:r>
          </a:p>
          <a:p>
            <a:pPr marL="0" marR="0" lvl="0" indent="304800" algn="l" defTabSz="914367" rtl="0" eaLnBrk="1" fontAlgn="auto" latinLnBrk="0" hangingPunct="1">
              <a:lnSpc>
                <a:spcPct val="100000"/>
              </a:lnSpc>
              <a:spcBef>
                <a:spcPts val="0"/>
              </a:spcBef>
              <a:spcAft>
                <a:spcPts val="0"/>
              </a:spcAft>
              <a:buClrTx/>
              <a:buSzTx/>
              <a:buFontTx/>
              <a:buNone/>
              <a:tabLst/>
              <a:defRPr/>
            </a:pPr>
            <a:r>
              <a:rPr kumimoji="0" lang="en-US"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S(</a:t>
            </a:r>
            <a:r>
              <a:rPr kumimoji="0" lang="en-US" altLang="zh-CN" sz="2400" b="0" i="1"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x</a:t>
            </a:r>
            <a:r>
              <a:rPr kumimoji="0" lang="en-US"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r>
              <a:rPr kumimoji="0" lang="zh-CN"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表示奶牛</a:t>
            </a:r>
            <a:r>
              <a:rPr kumimoji="0" lang="en-US" altLang="zh-CN" sz="2400" b="0" i="1"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x</a:t>
            </a:r>
            <a:r>
              <a:rPr kumimoji="0" lang="zh-CN"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的开始时间。</a:t>
            </a:r>
            <a:r>
              <a:rPr kumimoji="0" lang="en-US"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E(</a:t>
            </a:r>
            <a:r>
              <a:rPr kumimoji="0" lang="en-US" altLang="zh-CN" sz="2400" b="0" i="1"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x</a:t>
            </a:r>
            <a:r>
              <a:rPr kumimoji="0" lang="en-US"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r>
              <a:rPr kumimoji="0" lang="zh-CN"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表示</a:t>
            </a:r>
            <a:r>
              <a:rPr kumimoji="0" lang="en-US" altLang="zh-CN" sz="2400" b="0" i="1"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x</a:t>
            </a:r>
            <a:r>
              <a:rPr kumimoji="0" lang="zh-CN"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的结束时间。对</a:t>
            </a:r>
            <a:r>
              <a:rPr kumimoji="0" lang="en-US"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E(</a:t>
            </a:r>
            <a:r>
              <a:rPr kumimoji="0" lang="en-US" altLang="zh-CN" sz="2400" b="0" i="1"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x</a:t>
            </a:r>
            <a:r>
              <a:rPr kumimoji="0" lang="en-US"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2400" b="0" i="1"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x</a:t>
            </a:r>
            <a:r>
              <a:rPr kumimoji="0" lang="zh-CN"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可以是奶牛，也可以是畜栏。畜栏的结束时间，就是正在其里面挤奶的奶牛的结束时间。同一个畜栏的结束时间是不断在变的。</a:t>
            </a:r>
          </a:p>
          <a:p>
            <a:pPr marL="0" marR="0" lvl="0" indent="304800" algn="l" defTabSz="914367" rtl="0" eaLnBrk="1" fontAlgn="auto" latinLnBrk="0" hangingPunct="1">
              <a:lnSpc>
                <a:spcPct val="100000"/>
              </a:lnSpc>
              <a:spcBef>
                <a:spcPts val="0"/>
              </a:spcBef>
              <a:spcAft>
                <a:spcPts val="0"/>
              </a:spcAft>
              <a:buClrTx/>
              <a:buSzTx/>
              <a:buFontTx/>
              <a:buNone/>
              <a:tabLst/>
              <a:defRPr/>
            </a:pPr>
            <a:r>
              <a:rPr kumimoji="0" lang="en-US"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1)	</a:t>
            </a:r>
            <a:r>
              <a:rPr kumimoji="0" lang="zh-CN"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把所有奶牛</a:t>
            </a:r>
            <a:r>
              <a:rPr kumimoji="0" lang="zh-CN" altLang="zh-CN" sz="2400" b="1" i="0" u="none" strike="noStrike" kern="100" cap="none" spc="0" normalizeH="0" baseline="0" noProof="0" dirty="0">
                <a:ln>
                  <a:noFill/>
                </a:ln>
                <a:solidFill>
                  <a:srgbClr val="FF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按开始时间从小到大排序</a:t>
            </a:r>
            <a:r>
              <a:rPr kumimoji="0" lang="zh-CN"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p>
          <a:p>
            <a:pPr marL="0" marR="0" lvl="0" indent="304800" algn="l" defTabSz="914367" rtl="0" eaLnBrk="1" fontAlgn="auto" latinLnBrk="0" hangingPunct="1">
              <a:lnSpc>
                <a:spcPct val="100000"/>
              </a:lnSpc>
              <a:spcBef>
                <a:spcPts val="0"/>
              </a:spcBef>
              <a:spcAft>
                <a:spcPts val="0"/>
              </a:spcAft>
              <a:buClrTx/>
              <a:buSzTx/>
              <a:buFontTx/>
              <a:buNone/>
              <a:tabLst/>
              <a:defRPr/>
            </a:pPr>
            <a:r>
              <a:rPr kumimoji="0" lang="en-US"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2)	</a:t>
            </a:r>
            <a:r>
              <a:rPr kumimoji="0" lang="zh-CN"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为第一头奶牛分配一个畜栏。</a:t>
            </a:r>
          </a:p>
          <a:p>
            <a:pPr marL="0" marR="0" lvl="0" indent="304800" algn="l" defTabSz="914367" rtl="0" eaLnBrk="1" fontAlgn="auto" latinLnBrk="0" hangingPunct="1">
              <a:lnSpc>
                <a:spcPct val="100000"/>
              </a:lnSpc>
              <a:spcBef>
                <a:spcPts val="0"/>
              </a:spcBef>
              <a:spcAft>
                <a:spcPts val="0"/>
              </a:spcAft>
              <a:buClrTx/>
              <a:buSzTx/>
              <a:buFontTx/>
              <a:buNone/>
              <a:tabLst/>
              <a:defRPr/>
            </a:pPr>
            <a:r>
              <a:rPr kumimoji="0" lang="en-US"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3)	</a:t>
            </a:r>
            <a:r>
              <a:rPr kumimoji="0" lang="zh-CN"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依次处理后面每头奶牛</a:t>
            </a:r>
            <a:r>
              <a:rPr kumimoji="0" lang="en-US"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i</a:t>
            </a:r>
            <a:r>
              <a:rPr kumimoji="0" lang="zh-CN"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。处理</a:t>
            </a:r>
            <a:r>
              <a:rPr kumimoji="0" lang="en-US"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 i </a:t>
            </a:r>
            <a:r>
              <a:rPr kumimoji="0" lang="zh-CN"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时，</a:t>
            </a:r>
            <a:r>
              <a:rPr kumimoji="0" lang="zh-CN" altLang="zh-CN" sz="2400" b="1" i="0" u="none" strike="noStrike" kern="100" cap="none" spc="0" normalizeH="0" baseline="0" noProof="0" dirty="0">
                <a:ln>
                  <a:noFill/>
                </a:ln>
                <a:solidFill>
                  <a:srgbClr val="FF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考虑已分配畜栏中，结束时间最早的畜栏</a:t>
            </a:r>
            <a:r>
              <a:rPr kumimoji="0" lang="en-US" altLang="zh-CN" sz="2400" b="1" i="0" u="none" strike="noStrike" kern="100" cap="none" spc="0" normalizeH="0" baseline="0" noProof="0" dirty="0">
                <a:ln>
                  <a:noFill/>
                </a:ln>
                <a:solidFill>
                  <a:srgbClr val="FF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x</a:t>
            </a:r>
            <a:r>
              <a:rPr kumimoji="0" lang="zh-CN"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p>
          <a:p>
            <a:pPr marL="0" marR="0" lvl="0" indent="304800" algn="l" defTabSz="914367" rtl="0" eaLnBrk="1" fontAlgn="auto" latinLnBrk="0" hangingPunct="1">
              <a:lnSpc>
                <a:spcPct val="100000"/>
              </a:lnSpc>
              <a:spcBef>
                <a:spcPts val="0"/>
              </a:spcBef>
              <a:spcAft>
                <a:spcPts val="0"/>
              </a:spcAft>
              <a:buClrTx/>
              <a:buSzTx/>
              <a:buFontTx/>
              <a:buNone/>
              <a:tabLst/>
              <a:defRPr/>
            </a:pPr>
            <a:r>
              <a:rPr kumimoji="0" lang="zh-CN"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若</a:t>
            </a:r>
            <a:r>
              <a:rPr kumimoji="0" lang="en-US"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 E(x) &lt; S(i), </a:t>
            </a:r>
            <a:r>
              <a:rPr kumimoji="0" lang="zh-CN"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则不用分配新畜栏，</a:t>
            </a:r>
            <a:r>
              <a:rPr kumimoji="0" lang="en-US"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i</a:t>
            </a:r>
            <a:r>
              <a:rPr kumimoji="0" lang="zh-CN"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可进入</a:t>
            </a:r>
            <a:r>
              <a:rPr kumimoji="0" lang="en-US"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x,</a:t>
            </a:r>
            <a:r>
              <a:rPr kumimoji="0" lang="zh-CN"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并修改</a:t>
            </a:r>
            <a:r>
              <a:rPr kumimoji="0" lang="en-US"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E(x)</a:t>
            </a:r>
            <a:r>
              <a:rPr kumimoji="0" lang="zh-CN"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为</a:t>
            </a:r>
            <a:r>
              <a:rPr kumimoji="0" lang="en-US"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E(i) </a:t>
            </a:r>
            <a:r>
              <a:rPr kumimoji="0" lang="zh-CN"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若</a:t>
            </a:r>
            <a:r>
              <a:rPr kumimoji="0" lang="en-US"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 E(x) &gt;= S(i)</a:t>
            </a:r>
            <a:r>
              <a:rPr kumimoji="0" lang="zh-CN"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，则分配新畜栏</a:t>
            </a:r>
            <a:r>
              <a:rPr kumimoji="0" lang="en-US"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y,</a:t>
            </a:r>
            <a:r>
              <a:rPr kumimoji="0" lang="zh-CN"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记</a:t>
            </a:r>
            <a:r>
              <a:rPr kumimoji="0" lang="en-US"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 E(y) = E(i) </a:t>
            </a:r>
            <a:r>
              <a:rPr kumimoji="0" lang="zh-CN"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直到所有奶牛处理结束</a:t>
            </a:r>
          </a:p>
        </p:txBody>
      </p:sp>
    </p:spTree>
    <p:extLst>
      <p:ext uri="{BB962C8B-B14F-4D97-AF65-F5344CB8AC3E}">
        <p14:creationId xmlns:p14="http://schemas.microsoft.com/office/powerpoint/2010/main" val="1006162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3" end="3"/>
                                            </p:txEl>
                                          </p:spTgt>
                                        </p:tgtEl>
                                        <p:attrNameLst>
                                          <p:attrName>style.visibility</p:attrName>
                                        </p:attrNameLst>
                                      </p:cBhvr>
                                      <p:to>
                                        <p:strVal val="visible"/>
                                      </p:to>
                                    </p:set>
                                    <p:animEffect transition="in" filter="fade">
                                      <p:cBhvr>
                                        <p:cTn id="14" dur="1000"/>
                                        <p:tgtEl>
                                          <p:spTgt spid="6">
                                            <p:txEl>
                                              <p:pRg st="3" end="3"/>
                                            </p:txEl>
                                          </p:spTgt>
                                        </p:tgtEl>
                                      </p:cBhvr>
                                    </p:animEffect>
                                    <p:anim calcmode="lin" valueType="num">
                                      <p:cBhvr>
                                        <p:cTn id="1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1000"/>
                                        <p:tgtEl>
                                          <p:spTgt spid="6">
                                            <p:txEl>
                                              <p:pRg st="4" end="4"/>
                                            </p:txEl>
                                          </p:spTgt>
                                        </p:tgtEl>
                                      </p:cBhvr>
                                    </p:animEffect>
                                    <p:anim calcmode="lin" valueType="num">
                                      <p:cBhvr>
                                        <p:cTn id="20"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1000"/>
                                        <p:tgtEl>
                                          <p:spTgt spid="6">
                                            <p:txEl>
                                              <p:pRg st="5" end="5"/>
                                            </p:txEl>
                                          </p:spTgt>
                                        </p:tgtEl>
                                      </p:cBhvr>
                                    </p:animEffect>
                                    <p:anim calcmode="lin" valueType="num">
                                      <p:cBhvr>
                                        <p:cTn id="27"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5" end="5"/>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fade">
                                      <p:cBhvr>
                                        <p:cTn id="31" dur="1000"/>
                                        <p:tgtEl>
                                          <p:spTgt spid="6">
                                            <p:txEl>
                                              <p:pRg st="6" end="6"/>
                                            </p:txEl>
                                          </p:spTgt>
                                        </p:tgtEl>
                                      </p:cBhvr>
                                    </p:animEffect>
                                    <p:anim calcmode="lin" valueType="num">
                                      <p:cBhvr>
                                        <p:cTn id="32"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302C675C-E006-434E-A9B7-5A4638F7358D}"/>
              </a:ext>
            </a:extLst>
          </p:cNvPr>
          <p:cNvSpPr>
            <a:spLocks noGrp="1"/>
          </p:cNvSpPr>
          <p:nvPr>
            <p:ph type="body" sz="quarter" idx="11"/>
          </p:nvPr>
        </p:nvSpPr>
        <p:spPr/>
        <p:txBody>
          <a:bodyPr/>
          <a:lstStyle/>
          <a:p>
            <a:r>
              <a:rPr lang="zh-CN" altLang="en-US" dirty="0">
                <a:latin typeface="+mj-ea"/>
                <a:ea typeface="+mj-ea"/>
              </a:rPr>
              <a:t>定义部分</a:t>
            </a:r>
          </a:p>
        </p:txBody>
      </p:sp>
      <p:sp>
        <p:nvSpPr>
          <p:cNvPr id="7" name="矩形 6">
            <a:extLst>
              <a:ext uri="{FF2B5EF4-FFF2-40B4-BE49-F238E27FC236}">
                <a16:creationId xmlns:a16="http://schemas.microsoft.com/office/drawing/2014/main" id="{661DC7C5-9FA8-4688-81F9-25F9B3EF9699}"/>
              </a:ext>
            </a:extLst>
          </p:cNvPr>
          <p:cNvSpPr/>
          <p:nvPr/>
        </p:nvSpPr>
        <p:spPr>
          <a:xfrm>
            <a:off x="159026" y="76814"/>
            <a:ext cx="6096000" cy="3894912"/>
          </a:xfrm>
          <a:prstGeom prst="rect">
            <a:avLst/>
          </a:prstGeom>
        </p:spPr>
        <p:txBody>
          <a:bodyP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1"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#include</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765" b="0" i="0" u="none" strike="noStrike" kern="1200" cap="none" spc="0" normalizeH="0" baseline="0" noProof="0" dirty="0">
                <a:ln>
                  <a:noFill/>
                </a:ln>
                <a:solidFill>
                  <a:srgbClr val="C3E88D"/>
                </a:solidFill>
                <a:effectLst/>
                <a:uLnTx/>
                <a:uFillTx/>
                <a:latin typeface="Consolas" panose="020B0609020204030204" pitchFamily="49" charset="0"/>
                <a:ea typeface="楷体"/>
                <a:cs typeface="+mn-cs"/>
              </a:rPr>
              <a:t>iostream</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&gt;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1"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#include</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765" b="0" i="0" u="none" strike="noStrike" kern="1200" cap="none" spc="0" normalizeH="0" baseline="0" noProof="0" dirty="0">
                <a:ln>
                  <a:noFill/>
                </a:ln>
                <a:solidFill>
                  <a:srgbClr val="C3E88D"/>
                </a:solidFill>
                <a:effectLst/>
                <a:uLnTx/>
                <a:uFillTx/>
                <a:latin typeface="Consolas" panose="020B0609020204030204" pitchFamily="49" charset="0"/>
                <a:ea typeface="楷体"/>
                <a:cs typeface="+mn-cs"/>
              </a:rPr>
              <a:t>algorithm</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&gt;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1"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#include</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765" b="0" i="0" u="none" strike="noStrike" kern="1200" cap="none" spc="0" normalizeH="0" baseline="0" noProof="0" dirty="0">
                <a:ln>
                  <a:noFill/>
                </a:ln>
                <a:solidFill>
                  <a:srgbClr val="C3E88D"/>
                </a:solidFill>
                <a:effectLst/>
                <a:uLnTx/>
                <a:uFillTx/>
                <a:latin typeface="Consolas" panose="020B0609020204030204" pitchFamily="49" charset="0"/>
                <a:ea typeface="楷体"/>
                <a:cs typeface="+mn-cs"/>
              </a:rPr>
              <a:t>queue</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&gt;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1"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#include</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765" b="0" i="0" u="none" strike="noStrike" kern="1200" cap="none" spc="0" normalizeH="0" baseline="0" noProof="0" dirty="0">
                <a:ln>
                  <a:noFill/>
                </a:ln>
                <a:solidFill>
                  <a:srgbClr val="C3E88D"/>
                </a:solidFill>
                <a:effectLst/>
                <a:uLnTx/>
                <a:uFillTx/>
                <a:latin typeface="Consolas" panose="020B0609020204030204" pitchFamily="49" charset="0"/>
                <a:ea typeface="楷体"/>
                <a:cs typeface="+mn-cs"/>
              </a:rPr>
              <a:t>vector</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&gt;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F78C6C"/>
                </a:solidFill>
                <a:effectLst/>
                <a:uLnTx/>
                <a:uFillTx/>
                <a:latin typeface="Consolas" panose="020B0609020204030204" pitchFamily="49" charset="0"/>
                <a:ea typeface="楷体"/>
                <a:cs typeface="+mn-cs"/>
              </a:rPr>
              <a:t>using</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楷体"/>
                <a:cs typeface="+mn-cs"/>
              </a:rPr>
              <a:t>namespace</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FFCB6B"/>
                </a:solidFill>
                <a:effectLst/>
                <a:uLnTx/>
                <a:uFillTx/>
                <a:latin typeface="Consolas" panose="020B0609020204030204" pitchFamily="49" charset="0"/>
                <a:ea typeface="楷体"/>
                <a:cs typeface="+mn-cs"/>
              </a:rPr>
              <a:t>std</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楷体"/>
                <a:cs typeface="+mn-cs"/>
              </a:rPr>
              <a:t>struct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FFCB6B"/>
                </a:solidFill>
                <a:effectLst/>
                <a:uLnTx/>
                <a:uFillTx/>
                <a:latin typeface="Consolas" panose="020B0609020204030204" pitchFamily="49" charset="0"/>
                <a:ea typeface="楷体"/>
                <a:cs typeface="+mn-cs"/>
              </a:rPr>
              <a:t>Cow</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F07178"/>
                </a:solidFill>
                <a:effectLst/>
                <a:uLnTx/>
                <a:uFillTx/>
                <a:latin typeface="Consolas" panose="020B0609020204030204" pitchFamily="49" charset="0"/>
                <a:ea typeface="楷体"/>
                <a:cs typeface="+mn-cs"/>
              </a:rPr>
              <a:t>a</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F07178"/>
                </a:solidFill>
                <a:effectLst/>
                <a:uLnTx/>
                <a:uFillTx/>
                <a:latin typeface="Consolas" panose="020B0609020204030204" pitchFamily="49" charset="0"/>
                <a:ea typeface="楷体"/>
                <a:cs typeface="+mn-cs"/>
              </a:rPr>
              <a:t>b</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 //</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挤奶区间起终点</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No</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 //</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编号</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楷体"/>
                <a:cs typeface="+mn-cs"/>
              </a:rPr>
              <a:t>bool</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F78C6C"/>
                </a:solidFill>
                <a:effectLst/>
                <a:uLnTx/>
                <a:uFillTx/>
                <a:latin typeface="Consolas" panose="020B0609020204030204" pitchFamily="49" charset="0"/>
                <a:ea typeface="楷体"/>
                <a:cs typeface="+mn-cs"/>
              </a:rPr>
              <a:t>operator</a:t>
            </a:r>
            <a:r>
              <a:rPr kumimoji="0" lang="en-US" altLang="zh-CN" sz="1765" b="0" i="0" u="none" strike="noStrike" kern="1200" cap="none" spc="0" normalizeH="0" baseline="0" noProof="0" dirty="0">
                <a:ln>
                  <a:noFill/>
                </a:ln>
                <a:solidFill>
                  <a:srgbClr val="FFCB6B"/>
                </a:solidFill>
                <a:effectLst/>
                <a:uLnTx/>
                <a:uFillTx/>
                <a:latin typeface="Consolas" panose="020B0609020204030204" pitchFamily="49" charset="0"/>
                <a:ea typeface="楷体"/>
                <a:cs typeface="+mn-cs"/>
              </a:rPr>
              <a:t>&lt;</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楷体"/>
                <a:cs typeface="+mn-cs"/>
              </a:rPr>
              <a:t>const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FFCB6B"/>
                </a:solidFill>
                <a:effectLst/>
                <a:uLnTx/>
                <a:uFillTx/>
                <a:latin typeface="Consolas" panose="020B0609020204030204" pitchFamily="49" charset="0"/>
                <a:ea typeface="楷体"/>
                <a:cs typeface="+mn-cs"/>
              </a:rPr>
              <a:t>Cow</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楷体"/>
                <a:cs typeface="+mn-cs"/>
              </a:rPr>
              <a:t>&amp;</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c</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楷体"/>
                <a:cs typeface="+mn-cs"/>
              </a:rPr>
              <a:t>const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1"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return</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c</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a</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cows</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78C6C"/>
                </a:solidFill>
                <a:effectLst/>
                <a:uLnTx/>
                <a:uFillTx/>
                <a:latin typeface="Consolas" panose="020B0609020204030204" pitchFamily="49" charset="0"/>
                <a:ea typeface="楷体"/>
                <a:cs typeface="+mn-cs"/>
              </a:rPr>
              <a:t>50100</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pos</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78C6C"/>
                </a:solidFill>
                <a:effectLst/>
                <a:uLnTx/>
                <a:uFillTx/>
                <a:latin typeface="Consolas" panose="020B0609020204030204" pitchFamily="49" charset="0"/>
                <a:ea typeface="楷体"/>
                <a:cs typeface="+mn-cs"/>
              </a:rPr>
              <a:t>50100</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 //pos[i]</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表示编号为</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i</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的奶牛去的畜栏编号</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p:txBody>
      </p:sp>
      <p:sp>
        <p:nvSpPr>
          <p:cNvPr id="8" name="矩形 7">
            <a:extLst>
              <a:ext uri="{FF2B5EF4-FFF2-40B4-BE49-F238E27FC236}">
                <a16:creationId xmlns:a16="http://schemas.microsoft.com/office/drawing/2014/main" id="{ABDAE30D-C381-4085-AA04-FFDB2FB76549}"/>
              </a:ext>
            </a:extLst>
          </p:cNvPr>
          <p:cNvSpPr/>
          <p:nvPr/>
        </p:nvSpPr>
        <p:spPr>
          <a:xfrm>
            <a:off x="6407426" y="739252"/>
            <a:ext cx="6096000" cy="2265236"/>
          </a:xfrm>
          <a:prstGeom prst="rect">
            <a:avLst/>
          </a:prstGeom>
        </p:spPr>
        <p:txBody>
          <a:bodyP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楷体"/>
                <a:cs typeface="+mn-cs"/>
              </a:rPr>
              <a:t>struct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FFCB6B"/>
                </a:solidFill>
                <a:effectLst/>
                <a:uLnTx/>
                <a:uFillTx/>
                <a:latin typeface="Consolas" panose="020B0609020204030204" pitchFamily="49" charset="0"/>
                <a:ea typeface="楷体"/>
                <a:cs typeface="+mn-cs"/>
              </a:rPr>
              <a:t>Stall</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end</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  //</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结束时间</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No</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   //</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编号</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楷体"/>
                <a:cs typeface="+mn-cs"/>
              </a:rPr>
              <a:t>bool</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F78C6C"/>
                </a:solidFill>
                <a:effectLst/>
                <a:uLnTx/>
                <a:uFillTx/>
                <a:latin typeface="Consolas" panose="020B0609020204030204" pitchFamily="49" charset="0"/>
                <a:ea typeface="楷体"/>
                <a:cs typeface="+mn-cs"/>
              </a:rPr>
              <a:t>operator</a:t>
            </a:r>
            <a:r>
              <a:rPr kumimoji="0" lang="en-US" altLang="zh-CN" sz="1765" b="0" i="0" u="none" strike="noStrike" kern="1200" cap="none" spc="0" normalizeH="0" baseline="0" noProof="0" dirty="0">
                <a:ln>
                  <a:noFill/>
                </a:ln>
                <a:solidFill>
                  <a:srgbClr val="FFCB6B"/>
                </a:solidFill>
                <a:effectLst/>
                <a:uLnTx/>
                <a:uFillTx/>
                <a:latin typeface="Consolas" panose="020B0609020204030204" pitchFamily="49" charset="0"/>
                <a:ea typeface="楷体"/>
                <a:cs typeface="+mn-cs"/>
              </a:rPr>
              <a:t>&lt;</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楷体"/>
                <a:cs typeface="+mn-cs"/>
              </a:rPr>
              <a:t>const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FFCB6B"/>
                </a:solidFill>
                <a:effectLst/>
                <a:uLnTx/>
                <a:uFillTx/>
                <a:latin typeface="Consolas" panose="020B0609020204030204" pitchFamily="49" charset="0"/>
                <a:ea typeface="楷体"/>
                <a:cs typeface="+mn-cs"/>
              </a:rPr>
              <a:t>Stall</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楷体"/>
                <a:cs typeface="+mn-cs"/>
              </a:rPr>
              <a:t>&amp;</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s</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楷体"/>
                <a:cs typeface="+mn-cs"/>
              </a:rPr>
              <a:t>const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1"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return</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end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&gt;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s</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end</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82AAFF"/>
                </a:solidFill>
                <a:effectLst/>
                <a:uLnTx/>
                <a:uFillTx/>
                <a:latin typeface="Consolas" panose="020B0609020204030204" pitchFamily="49" charset="0"/>
                <a:ea typeface="楷体"/>
                <a:cs typeface="+mn-cs"/>
              </a:rPr>
              <a:t>Stall</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e</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C792EA"/>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n</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82AAFF"/>
                </a:solidFill>
                <a:effectLst/>
                <a:uLnTx/>
                <a:uFillTx/>
                <a:latin typeface="Consolas" panose="020B0609020204030204" pitchFamily="49" charset="0"/>
                <a:ea typeface="楷体"/>
                <a:cs typeface="+mn-cs"/>
              </a:rPr>
              <a:t>end</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e</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82AAFF"/>
                </a:solidFill>
                <a:effectLst/>
                <a:uLnTx/>
                <a:uFillTx/>
                <a:latin typeface="Consolas" panose="020B0609020204030204" pitchFamily="49" charset="0"/>
                <a:ea typeface="楷体"/>
                <a:cs typeface="+mn-cs"/>
              </a:rPr>
              <a:t>No</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n</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p:txBody>
      </p:sp>
    </p:spTree>
    <p:extLst>
      <p:ext uri="{BB962C8B-B14F-4D97-AF65-F5344CB8AC3E}">
        <p14:creationId xmlns:p14="http://schemas.microsoft.com/office/powerpoint/2010/main" val="35914058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0EEB9A99-59A9-43AB-AC69-22378418B688}"/>
              </a:ext>
            </a:extLst>
          </p:cNvPr>
          <p:cNvSpPr>
            <a:spLocks noGrp="1"/>
          </p:cNvSpPr>
          <p:nvPr>
            <p:ph type="body" sz="quarter" idx="11"/>
          </p:nvPr>
        </p:nvSpPr>
        <p:spPr/>
        <p:txBody>
          <a:bodyPr/>
          <a:lstStyle/>
          <a:p>
            <a:r>
              <a:rPr lang="zh-CN" altLang="en-US" dirty="0">
                <a:latin typeface="+mj-ea"/>
                <a:ea typeface="+mj-ea"/>
              </a:rPr>
              <a:t>算法部分 </a:t>
            </a:r>
          </a:p>
        </p:txBody>
      </p:sp>
      <p:sp>
        <p:nvSpPr>
          <p:cNvPr id="5" name="矩形 4">
            <a:extLst>
              <a:ext uri="{FF2B5EF4-FFF2-40B4-BE49-F238E27FC236}">
                <a16:creationId xmlns:a16="http://schemas.microsoft.com/office/drawing/2014/main" id="{F255447C-DBA7-44CD-9887-620DBFD3691D}"/>
              </a:ext>
            </a:extLst>
          </p:cNvPr>
          <p:cNvSpPr/>
          <p:nvPr/>
        </p:nvSpPr>
        <p:spPr>
          <a:xfrm>
            <a:off x="0" y="0"/>
            <a:ext cx="8627165" cy="6611041"/>
          </a:xfrm>
          <a:prstGeom prst="rect">
            <a:avLst/>
          </a:prstGeom>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2AAFF"/>
                </a:solidFill>
                <a:effectLst/>
                <a:uLnTx/>
                <a:uFillTx/>
                <a:latin typeface="Consolas" panose="020B0609020204030204" pitchFamily="49" charset="0"/>
                <a:ea typeface="楷体"/>
                <a:cs typeface="+mn-cs"/>
              </a:rPr>
              <a:t>main</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n</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scanf</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C3E88D"/>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C3E88D"/>
                </a:solidFill>
                <a:effectLst/>
                <a:uLnTx/>
                <a:uFillTx/>
                <a:latin typeface="Consolas" panose="020B0609020204030204" pitchFamily="49" charset="0"/>
                <a:ea typeface="楷体"/>
                <a:cs typeface="+mn-cs"/>
              </a:rPr>
              <a:t>d</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",&amp;</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n</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1"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for</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i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F78C6C"/>
                </a:solidFill>
                <a:effectLst/>
                <a:uLnTx/>
                <a:uFillTx/>
                <a:latin typeface="Consolas" panose="020B0609020204030204" pitchFamily="49" charset="0"/>
                <a:ea typeface="楷体"/>
                <a:cs typeface="+mn-cs"/>
              </a:rPr>
              <a:t>0</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i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n</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i</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scanf</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C3E88D"/>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C3E88D"/>
                </a:solidFill>
                <a:effectLst/>
                <a:uLnTx/>
                <a:uFillTx/>
                <a:latin typeface="Consolas" panose="020B0609020204030204" pitchFamily="49" charset="0"/>
                <a:ea typeface="楷体"/>
                <a:cs typeface="+mn-cs"/>
              </a:rPr>
              <a:t>d%d</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",&amp;</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cows</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i</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a</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,&amp;</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cows</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i</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b</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cows</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i</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No</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i</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2AAFF"/>
                </a:solidFill>
                <a:effectLst/>
                <a:uLnTx/>
                <a:uFillTx/>
                <a:latin typeface="Consolas" panose="020B0609020204030204" pitchFamily="49" charset="0"/>
                <a:ea typeface="楷体"/>
                <a:cs typeface="+mn-cs"/>
              </a:rPr>
              <a:t>sort</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cows</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cows</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n</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total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F78C6C"/>
                </a:solidFill>
                <a:effectLst/>
                <a:uLnTx/>
                <a:uFillTx/>
                <a:latin typeface="Consolas" panose="020B0609020204030204" pitchFamily="49" charset="0"/>
                <a:ea typeface="楷体"/>
                <a:cs typeface="+mn-cs"/>
              </a:rPr>
              <a:t>0</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priority_queue</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Stall</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&gt;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pq</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1"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for</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i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F78C6C"/>
                </a:solidFill>
                <a:effectLst/>
                <a:uLnTx/>
                <a:uFillTx/>
                <a:latin typeface="Consolas" panose="020B0609020204030204" pitchFamily="49" charset="0"/>
                <a:ea typeface="楷体"/>
                <a:cs typeface="+mn-cs"/>
              </a:rPr>
              <a:t>0</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i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n</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i</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1"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if</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pq</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empty</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total</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pq</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push</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82AAFF"/>
                </a:solidFill>
                <a:effectLst/>
                <a:uLnTx/>
                <a:uFillTx/>
                <a:latin typeface="Consolas" panose="020B0609020204030204" pitchFamily="49" charset="0"/>
                <a:ea typeface="楷体"/>
                <a:cs typeface="+mn-cs"/>
              </a:rPr>
              <a:t>Stall</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cows</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i</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b</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F07178"/>
                </a:solidFill>
                <a:effectLst/>
                <a:uLnTx/>
                <a:uFillTx/>
                <a:latin typeface="Consolas" panose="020B0609020204030204" pitchFamily="49" charset="0"/>
                <a:ea typeface="楷体"/>
                <a:cs typeface="+mn-cs"/>
              </a:rPr>
              <a:t>total</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pos</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cows</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i</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No</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total</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1"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else</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Stall </a:t>
            </a:r>
            <a:r>
              <a:rPr kumimoji="0" lang="en-US" altLang="zh-CN" sz="1765" b="0" i="0" u="none" strike="noStrike" kern="1200" cap="none" spc="0" normalizeH="0" baseline="0" noProof="0" dirty="0" err="1">
                <a:ln>
                  <a:noFill/>
                </a:ln>
                <a:solidFill>
                  <a:srgbClr val="F07178"/>
                </a:solidFill>
                <a:effectLst/>
                <a:uLnTx/>
                <a:uFillTx/>
                <a:latin typeface="Consolas" panose="020B0609020204030204" pitchFamily="49" charset="0"/>
                <a:ea typeface="楷体"/>
                <a:cs typeface="+mn-cs"/>
              </a:rPr>
              <a:t>st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pq</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top</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1"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if</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st</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end</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cows</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i</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a</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 //</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端点也不能重合</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pq</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pop</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pos</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cows</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i</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No</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st</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No</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pq</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push</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82AAFF"/>
                </a:solidFill>
                <a:effectLst/>
                <a:uLnTx/>
                <a:uFillTx/>
                <a:latin typeface="Consolas" panose="020B0609020204030204" pitchFamily="49" charset="0"/>
                <a:ea typeface="楷体"/>
                <a:cs typeface="+mn-cs"/>
              </a:rPr>
              <a:t>Stall</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cows</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i</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b</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st</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No</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p:txBody>
      </p:sp>
      <p:sp>
        <p:nvSpPr>
          <p:cNvPr id="6" name="矩形 5">
            <a:extLst>
              <a:ext uri="{FF2B5EF4-FFF2-40B4-BE49-F238E27FC236}">
                <a16:creationId xmlns:a16="http://schemas.microsoft.com/office/drawing/2014/main" id="{65342F16-37D4-41B2-9519-08381E99220D}"/>
              </a:ext>
            </a:extLst>
          </p:cNvPr>
          <p:cNvSpPr/>
          <p:nvPr/>
        </p:nvSpPr>
        <p:spPr>
          <a:xfrm>
            <a:off x="6096000" y="391524"/>
            <a:ext cx="6096000" cy="3623300"/>
          </a:xfrm>
          <a:prstGeom prst="rect">
            <a:avLst/>
          </a:prstGeom>
        </p:spPr>
        <p:txBody>
          <a:bodyP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1"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	else</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 //</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对应</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1"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if</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st</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end</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cows</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i</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a</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total</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pq</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push</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Stall{</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cows</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i</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b</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F07178"/>
                </a:solidFill>
                <a:effectLst/>
                <a:uLnTx/>
                <a:uFillTx/>
                <a:latin typeface="Consolas" panose="020B0609020204030204" pitchFamily="49" charset="0"/>
                <a:ea typeface="楷体"/>
                <a:cs typeface="+mn-cs"/>
              </a:rPr>
              <a:t>total</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pos</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cows</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i</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No</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total</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printf</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C3E88D"/>
                </a:solidFill>
                <a:effectLst/>
                <a:uLnTx/>
                <a:uFillTx/>
                <a:latin typeface="Consolas" panose="020B0609020204030204" pitchFamily="49" charset="0"/>
                <a:ea typeface="楷体"/>
                <a:cs typeface="+mn-cs"/>
              </a:rPr>
              <a:t>%d</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n</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total</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1"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for</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i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F78C6C"/>
                </a:solidFill>
                <a:effectLst/>
                <a:uLnTx/>
                <a:uFillTx/>
                <a:latin typeface="Consolas" panose="020B0609020204030204" pitchFamily="49" charset="0"/>
                <a:ea typeface="楷体"/>
                <a:cs typeface="+mn-cs"/>
              </a:rPr>
              <a:t>0</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i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n</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i</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printf</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C3E88D"/>
                </a:solidFill>
                <a:effectLst/>
                <a:uLnTx/>
                <a:uFillTx/>
                <a:latin typeface="Consolas" panose="020B0609020204030204" pitchFamily="49" charset="0"/>
                <a:ea typeface="楷体"/>
                <a:cs typeface="+mn-cs"/>
              </a:rPr>
              <a:t>%d</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n</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pos</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i</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1"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return</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F78C6C"/>
                </a:solidFill>
                <a:effectLst/>
                <a:uLnTx/>
                <a:uFillTx/>
                <a:latin typeface="Consolas" panose="020B0609020204030204" pitchFamily="49" charset="0"/>
                <a:ea typeface="楷体"/>
                <a:cs typeface="+mn-cs"/>
              </a:rPr>
              <a:t>0</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zh-CN" altLang="en-US" sz="1765" b="0" i="0" u="none" strike="noStrike" kern="1200" cap="none" spc="0" normalizeH="0" baseline="0" noProof="0" dirty="0">
              <a:ln>
                <a:noFill/>
              </a:ln>
              <a:solidFill>
                <a:srgbClr val="FFFFFF"/>
              </a:solidFill>
              <a:effectLst/>
              <a:uLnTx/>
              <a:uFillTx/>
              <a:latin typeface="Times New Roman"/>
              <a:ea typeface="楷体"/>
              <a:cs typeface="+mn-cs"/>
            </a:endParaRPr>
          </a:p>
        </p:txBody>
      </p:sp>
    </p:spTree>
    <p:extLst>
      <p:ext uri="{BB962C8B-B14F-4D97-AF65-F5344CB8AC3E}">
        <p14:creationId xmlns:p14="http://schemas.microsoft.com/office/powerpoint/2010/main" val="15315426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1000"/>
                                        <p:tgtEl>
                                          <p:spTgt spid="5">
                                            <p:txEl>
                                              <p:pRg st="3" end="3"/>
                                            </p:txEl>
                                          </p:spTgt>
                                        </p:tgtEl>
                                      </p:cBhvr>
                                    </p:animEffect>
                                    <p:anim calcmode="lin" valueType="num">
                                      <p:cBhvr>
                                        <p:cTn id="1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1000"/>
                                        <p:tgtEl>
                                          <p:spTgt spid="5">
                                            <p:txEl>
                                              <p:pRg st="4" end="4"/>
                                            </p:txEl>
                                          </p:spTgt>
                                        </p:tgtEl>
                                      </p:cBhvr>
                                    </p:animEffect>
                                    <p:anim calcmode="lin" valueType="num">
                                      <p:cBhvr>
                                        <p:cTn id="1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1000"/>
                                        <p:tgtEl>
                                          <p:spTgt spid="5">
                                            <p:txEl>
                                              <p:pRg st="5" end="5"/>
                                            </p:txEl>
                                          </p:spTgt>
                                        </p:tgtEl>
                                      </p:cBhvr>
                                    </p:animEffect>
                                    <p:anim calcmode="lin" valueType="num">
                                      <p:cBhvr>
                                        <p:cTn id="2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1000"/>
                                        <p:tgtEl>
                                          <p:spTgt spid="5">
                                            <p:txEl>
                                              <p:pRg st="6" end="6"/>
                                            </p:txEl>
                                          </p:spTgt>
                                        </p:tgtEl>
                                      </p:cBhvr>
                                    </p:animEffect>
                                    <p:anim calcmode="lin" valueType="num">
                                      <p:cBhvr>
                                        <p:cTn id="2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1000"/>
                                        <p:tgtEl>
                                          <p:spTgt spid="5">
                                            <p:txEl>
                                              <p:pRg st="7" end="7"/>
                                            </p:txEl>
                                          </p:spTgt>
                                        </p:tgtEl>
                                      </p:cBhvr>
                                    </p:animEffect>
                                    <p:anim calcmode="lin" valueType="num">
                                      <p:cBhvr>
                                        <p:cTn id="33"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7" end="7"/>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fade">
                                      <p:cBhvr>
                                        <p:cTn id="37" dur="1000"/>
                                        <p:tgtEl>
                                          <p:spTgt spid="5">
                                            <p:txEl>
                                              <p:pRg st="8" end="8"/>
                                            </p:txEl>
                                          </p:spTgt>
                                        </p:tgtEl>
                                      </p:cBhvr>
                                    </p:animEffect>
                                    <p:anim calcmode="lin" valueType="num">
                                      <p:cBhvr>
                                        <p:cTn id="38"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39" dur="1000" fill="hold"/>
                                        <p:tgtEl>
                                          <p:spTgt spid="5">
                                            <p:txEl>
                                              <p:pRg st="8" end="8"/>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fade">
                                      <p:cBhvr>
                                        <p:cTn id="42" dur="1000"/>
                                        <p:tgtEl>
                                          <p:spTgt spid="5">
                                            <p:txEl>
                                              <p:pRg st="9" end="9"/>
                                            </p:txEl>
                                          </p:spTgt>
                                        </p:tgtEl>
                                      </p:cBhvr>
                                    </p:animEffect>
                                    <p:anim calcmode="lin" valueType="num">
                                      <p:cBhvr>
                                        <p:cTn id="43"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xEl>
                                              <p:pRg st="10" end="10"/>
                                            </p:txEl>
                                          </p:spTgt>
                                        </p:tgtEl>
                                        <p:attrNameLst>
                                          <p:attrName>style.visibility</p:attrName>
                                        </p:attrNameLst>
                                      </p:cBhvr>
                                      <p:to>
                                        <p:strVal val="visible"/>
                                      </p:to>
                                    </p:set>
                                    <p:animEffect transition="in" filter="fade">
                                      <p:cBhvr>
                                        <p:cTn id="49" dur="1000"/>
                                        <p:tgtEl>
                                          <p:spTgt spid="5">
                                            <p:txEl>
                                              <p:pRg st="10" end="10"/>
                                            </p:txEl>
                                          </p:spTgt>
                                        </p:tgtEl>
                                      </p:cBhvr>
                                    </p:animEffect>
                                    <p:anim calcmode="lin" valueType="num">
                                      <p:cBhvr>
                                        <p:cTn id="50"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6">
                                            <p:txEl>
                                              <p:pRg st="7" end="7"/>
                                            </p:txEl>
                                          </p:spTgt>
                                        </p:tgtEl>
                                        <p:attrNameLst>
                                          <p:attrName>style.visibility</p:attrName>
                                        </p:attrNameLst>
                                      </p:cBhvr>
                                      <p:to>
                                        <p:strVal val="visible"/>
                                      </p:to>
                                    </p:set>
                                    <p:animEffect transition="in" filter="fade">
                                      <p:cBhvr>
                                        <p:cTn id="54" dur="1000"/>
                                        <p:tgtEl>
                                          <p:spTgt spid="6">
                                            <p:txEl>
                                              <p:pRg st="7" end="7"/>
                                            </p:txEl>
                                          </p:spTgt>
                                        </p:tgtEl>
                                      </p:cBhvr>
                                    </p:animEffect>
                                    <p:anim calcmode="lin" valueType="num">
                                      <p:cBhvr>
                                        <p:cTn id="55"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5">
                                            <p:txEl>
                                              <p:pRg st="11" end="11"/>
                                            </p:txEl>
                                          </p:spTgt>
                                        </p:tgtEl>
                                        <p:attrNameLst>
                                          <p:attrName>style.visibility</p:attrName>
                                        </p:attrNameLst>
                                      </p:cBhvr>
                                      <p:to>
                                        <p:strVal val="visible"/>
                                      </p:to>
                                    </p:set>
                                    <p:animEffect transition="in" filter="fade">
                                      <p:cBhvr>
                                        <p:cTn id="61" dur="1000"/>
                                        <p:tgtEl>
                                          <p:spTgt spid="5">
                                            <p:txEl>
                                              <p:pRg st="11" end="11"/>
                                            </p:txEl>
                                          </p:spTgt>
                                        </p:tgtEl>
                                      </p:cBhvr>
                                    </p:animEffect>
                                    <p:anim calcmode="lin" valueType="num">
                                      <p:cBhvr>
                                        <p:cTn id="62"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63" dur="1000" fill="hold"/>
                                        <p:tgtEl>
                                          <p:spTgt spid="5">
                                            <p:txEl>
                                              <p:pRg st="11" end="11"/>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5">
                                            <p:txEl>
                                              <p:pRg st="12" end="12"/>
                                            </p:txEl>
                                          </p:spTgt>
                                        </p:tgtEl>
                                        <p:attrNameLst>
                                          <p:attrName>style.visibility</p:attrName>
                                        </p:attrNameLst>
                                      </p:cBhvr>
                                      <p:to>
                                        <p:strVal val="visible"/>
                                      </p:to>
                                    </p:set>
                                    <p:animEffect transition="in" filter="fade">
                                      <p:cBhvr>
                                        <p:cTn id="66" dur="1000"/>
                                        <p:tgtEl>
                                          <p:spTgt spid="5">
                                            <p:txEl>
                                              <p:pRg st="12" end="12"/>
                                            </p:txEl>
                                          </p:spTgt>
                                        </p:tgtEl>
                                      </p:cBhvr>
                                    </p:animEffect>
                                    <p:anim calcmode="lin" valueType="num">
                                      <p:cBhvr>
                                        <p:cTn id="67"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68" dur="1000" fill="hold"/>
                                        <p:tgtEl>
                                          <p:spTgt spid="5">
                                            <p:txEl>
                                              <p:pRg st="12" end="12"/>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5">
                                            <p:txEl>
                                              <p:pRg st="13" end="13"/>
                                            </p:txEl>
                                          </p:spTgt>
                                        </p:tgtEl>
                                        <p:attrNameLst>
                                          <p:attrName>style.visibility</p:attrName>
                                        </p:attrNameLst>
                                      </p:cBhvr>
                                      <p:to>
                                        <p:strVal val="visible"/>
                                      </p:to>
                                    </p:set>
                                    <p:animEffect transition="in" filter="fade">
                                      <p:cBhvr>
                                        <p:cTn id="71" dur="1000"/>
                                        <p:tgtEl>
                                          <p:spTgt spid="5">
                                            <p:txEl>
                                              <p:pRg st="13" end="13"/>
                                            </p:txEl>
                                          </p:spTgt>
                                        </p:tgtEl>
                                      </p:cBhvr>
                                    </p:animEffect>
                                    <p:anim calcmode="lin" valueType="num">
                                      <p:cBhvr>
                                        <p:cTn id="72" dur="1000" fill="hold"/>
                                        <p:tgtEl>
                                          <p:spTgt spid="5">
                                            <p:txEl>
                                              <p:pRg st="13" end="13"/>
                                            </p:txEl>
                                          </p:spTgt>
                                        </p:tgtEl>
                                        <p:attrNameLst>
                                          <p:attrName>ppt_x</p:attrName>
                                        </p:attrNameLst>
                                      </p:cBhvr>
                                      <p:tavLst>
                                        <p:tav tm="0">
                                          <p:val>
                                            <p:strVal val="#ppt_x"/>
                                          </p:val>
                                        </p:tav>
                                        <p:tav tm="100000">
                                          <p:val>
                                            <p:strVal val="#ppt_x"/>
                                          </p:val>
                                        </p:tav>
                                      </p:tavLst>
                                    </p:anim>
                                    <p:anim calcmode="lin" valueType="num">
                                      <p:cBhvr>
                                        <p:cTn id="73" dur="1000" fill="hold"/>
                                        <p:tgtEl>
                                          <p:spTgt spid="5">
                                            <p:txEl>
                                              <p:pRg st="13" end="13"/>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5">
                                            <p:txEl>
                                              <p:pRg st="14" end="14"/>
                                            </p:txEl>
                                          </p:spTgt>
                                        </p:tgtEl>
                                        <p:attrNameLst>
                                          <p:attrName>style.visibility</p:attrName>
                                        </p:attrNameLst>
                                      </p:cBhvr>
                                      <p:to>
                                        <p:strVal val="visible"/>
                                      </p:to>
                                    </p:set>
                                    <p:animEffect transition="in" filter="fade">
                                      <p:cBhvr>
                                        <p:cTn id="76" dur="1000"/>
                                        <p:tgtEl>
                                          <p:spTgt spid="5">
                                            <p:txEl>
                                              <p:pRg st="14" end="14"/>
                                            </p:txEl>
                                          </p:spTgt>
                                        </p:tgtEl>
                                      </p:cBhvr>
                                    </p:animEffect>
                                    <p:anim calcmode="lin" valueType="num">
                                      <p:cBhvr>
                                        <p:cTn id="77" dur="1000" fill="hold"/>
                                        <p:tgtEl>
                                          <p:spTgt spid="5">
                                            <p:txEl>
                                              <p:pRg st="14" end="14"/>
                                            </p:txEl>
                                          </p:spTgt>
                                        </p:tgtEl>
                                        <p:attrNameLst>
                                          <p:attrName>ppt_x</p:attrName>
                                        </p:attrNameLst>
                                      </p:cBhvr>
                                      <p:tavLst>
                                        <p:tav tm="0">
                                          <p:val>
                                            <p:strVal val="#ppt_x"/>
                                          </p:val>
                                        </p:tav>
                                        <p:tav tm="100000">
                                          <p:val>
                                            <p:strVal val="#ppt_x"/>
                                          </p:val>
                                        </p:tav>
                                      </p:tavLst>
                                    </p:anim>
                                    <p:anim calcmode="lin" valueType="num">
                                      <p:cBhvr>
                                        <p:cTn id="78" dur="1000" fill="hold"/>
                                        <p:tgtEl>
                                          <p:spTgt spid="5">
                                            <p:txEl>
                                              <p:pRg st="14" end="14"/>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5">
                                            <p:txEl>
                                              <p:pRg st="15" end="15"/>
                                            </p:txEl>
                                          </p:spTgt>
                                        </p:tgtEl>
                                        <p:attrNameLst>
                                          <p:attrName>style.visibility</p:attrName>
                                        </p:attrNameLst>
                                      </p:cBhvr>
                                      <p:to>
                                        <p:strVal val="visible"/>
                                      </p:to>
                                    </p:set>
                                    <p:animEffect transition="in" filter="fade">
                                      <p:cBhvr>
                                        <p:cTn id="81" dur="1000"/>
                                        <p:tgtEl>
                                          <p:spTgt spid="5">
                                            <p:txEl>
                                              <p:pRg st="15" end="15"/>
                                            </p:txEl>
                                          </p:spTgt>
                                        </p:tgtEl>
                                      </p:cBhvr>
                                    </p:animEffect>
                                    <p:anim calcmode="lin" valueType="num">
                                      <p:cBhvr>
                                        <p:cTn id="82" dur="1000" fill="hold"/>
                                        <p:tgtEl>
                                          <p:spTgt spid="5">
                                            <p:txEl>
                                              <p:pRg st="15" end="15"/>
                                            </p:txEl>
                                          </p:spTgt>
                                        </p:tgtEl>
                                        <p:attrNameLst>
                                          <p:attrName>ppt_x</p:attrName>
                                        </p:attrNameLst>
                                      </p:cBhvr>
                                      <p:tavLst>
                                        <p:tav tm="0">
                                          <p:val>
                                            <p:strVal val="#ppt_x"/>
                                          </p:val>
                                        </p:tav>
                                        <p:tav tm="100000">
                                          <p:val>
                                            <p:strVal val="#ppt_x"/>
                                          </p:val>
                                        </p:tav>
                                      </p:tavLst>
                                    </p:anim>
                                    <p:anim calcmode="lin" valueType="num">
                                      <p:cBhvr>
                                        <p:cTn id="83" dur="1000" fill="hold"/>
                                        <p:tgtEl>
                                          <p:spTgt spid="5">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nodeType="clickEffect">
                                  <p:stCondLst>
                                    <p:cond delay="0"/>
                                  </p:stCondLst>
                                  <p:childTnLst>
                                    <p:set>
                                      <p:cBhvr>
                                        <p:cTn id="87" dur="1" fill="hold">
                                          <p:stCondLst>
                                            <p:cond delay="0"/>
                                          </p:stCondLst>
                                        </p:cTn>
                                        <p:tgtEl>
                                          <p:spTgt spid="6">
                                            <p:txEl>
                                              <p:pRg st="6" end="6"/>
                                            </p:txEl>
                                          </p:spTgt>
                                        </p:tgtEl>
                                        <p:attrNameLst>
                                          <p:attrName>style.visibility</p:attrName>
                                        </p:attrNameLst>
                                      </p:cBhvr>
                                      <p:to>
                                        <p:strVal val="visible"/>
                                      </p:to>
                                    </p:set>
                                    <p:animEffect transition="in" filter="fade">
                                      <p:cBhvr>
                                        <p:cTn id="88" dur="1000"/>
                                        <p:tgtEl>
                                          <p:spTgt spid="6">
                                            <p:txEl>
                                              <p:pRg st="6" end="6"/>
                                            </p:txEl>
                                          </p:spTgt>
                                        </p:tgtEl>
                                      </p:cBhvr>
                                    </p:animEffect>
                                    <p:anim calcmode="lin" valueType="num">
                                      <p:cBhvr>
                                        <p:cTn id="89"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90" dur="1000" fill="hold"/>
                                        <p:tgtEl>
                                          <p:spTgt spid="6">
                                            <p:txEl>
                                              <p:pRg st="6" end="6"/>
                                            </p:txEl>
                                          </p:spTgt>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5">
                                            <p:txEl>
                                              <p:pRg st="16" end="16"/>
                                            </p:txEl>
                                          </p:spTgt>
                                        </p:tgtEl>
                                        <p:attrNameLst>
                                          <p:attrName>style.visibility</p:attrName>
                                        </p:attrNameLst>
                                      </p:cBhvr>
                                      <p:to>
                                        <p:strVal val="visible"/>
                                      </p:to>
                                    </p:set>
                                    <p:animEffect transition="in" filter="fade">
                                      <p:cBhvr>
                                        <p:cTn id="93" dur="1000"/>
                                        <p:tgtEl>
                                          <p:spTgt spid="5">
                                            <p:txEl>
                                              <p:pRg st="16" end="16"/>
                                            </p:txEl>
                                          </p:spTgt>
                                        </p:tgtEl>
                                      </p:cBhvr>
                                    </p:animEffect>
                                    <p:anim calcmode="lin" valueType="num">
                                      <p:cBhvr>
                                        <p:cTn id="94" dur="1000" fill="hold"/>
                                        <p:tgtEl>
                                          <p:spTgt spid="5">
                                            <p:txEl>
                                              <p:pRg st="16" end="16"/>
                                            </p:txEl>
                                          </p:spTgt>
                                        </p:tgtEl>
                                        <p:attrNameLst>
                                          <p:attrName>ppt_x</p:attrName>
                                        </p:attrNameLst>
                                      </p:cBhvr>
                                      <p:tavLst>
                                        <p:tav tm="0">
                                          <p:val>
                                            <p:strVal val="#ppt_x"/>
                                          </p:val>
                                        </p:tav>
                                        <p:tav tm="100000">
                                          <p:val>
                                            <p:strVal val="#ppt_x"/>
                                          </p:val>
                                        </p:tav>
                                      </p:tavLst>
                                    </p:anim>
                                    <p:anim calcmode="lin" valueType="num">
                                      <p:cBhvr>
                                        <p:cTn id="95" dur="1000" fill="hold"/>
                                        <p:tgtEl>
                                          <p:spTgt spid="5">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nodeType="clickEffect">
                                  <p:stCondLst>
                                    <p:cond delay="0"/>
                                  </p:stCondLst>
                                  <p:childTnLst>
                                    <p:set>
                                      <p:cBhvr>
                                        <p:cTn id="99" dur="1" fill="hold">
                                          <p:stCondLst>
                                            <p:cond delay="0"/>
                                          </p:stCondLst>
                                        </p:cTn>
                                        <p:tgtEl>
                                          <p:spTgt spid="5">
                                            <p:txEl>
                                              <p:pRg st="17" end="17"/>
                                            </p:txEl>
                                          </p:spTgt>
                                        </p:tgtEl>
                                        <p:attrNameLst>
                                          <p:attrName>style.visibility</p:attrName>
                                        </p:attrNameLst>
                                      </p:cBhvr>
                                      <p:to>
                                        <p:strVal val="visible"/>
                                      </p:to>
                                    </p:set>
                                    <p:animEffect transition="in" filter="fade">
                                      <p:cBhvr>
                                        <p:cTn id="100" dur="1000"/>
                                        <p:tgtEl>
                                          <p:spTgt spid="5">
                                            <p:txEl>
                                              <p:pRg st="17" end="17"/>
                                            </p:txEl>
                                          </p:spTgt>
                                        </p:tgtEl>
                                      </p:cBhvr>
                                    </p:animEffect>
                                    <p:anim calcmode="lin" valueType="num">
                                      <p:cBhvr>
                                        <p:cTn id="101" dur="1000" fill="hold"/>
                                        <p:tgtEl>
                                          <p:spTgt spid="5">
                                            <p:txEl>
                                              <p:pRg st="17" end="17"/>
                                            </p:txEl>
                                          </p:spTgt>
                                        </p:tgtEl>
                                        <p:attrNameLst>
                                          <p:attrName>ppt_x</p:attrName>
                                        </p:attrNameLst>
                                      </p:cBhvr>
                                      <p:tavLst>
                                        <p:tav tm="0">
                                          <p:val>
                                            <p:strVal val="#ppt_x"/>
                                          </p:val>
                                        </p:tav>
                                        <p:tav tm="100000">
                                          <p:val>
                                            <p:strVal val="#ppt_x"/>
                                          </p:val>
                                        </p:tav>
                                      </p:tavLst>
                                    </p:anim>
                                    <p:anim calcmode="lin" valueType="num">
                                      <p:cBhvr>
                                        <p:cTn id="102" dur="1000" fill="hold"/>
                                        <p:tgtEl>
                                          <p:spTgt spid="5">
                                            <p:txEl>
                                              <p:pRg st="17" end="17"/>
                                            </p:txEl>
                                          </p:spTgt>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0"/>
                                  </p:stCondLst>
                                  <p:childTnLst>
                                    <p:set>
                                      <p:cBhvr>
                                        <p:cTn id="104" dur="1" fill="hold">
                                          <p:stCondLst>
                                            <p:cond delay="0"/>
                                          </p:stCondLst>
                                        </p:cTn>
                                        <p:tgtEl>
                                          <p:spTgt spid="5">
                                            <p:txEl>
                                              <p:pRg st="18" end="18"/>
                                            </p:txEl>
                                          </p:spTgt>
                                        </p:tgtEl>
                                        <p:attrNameLst>
                                          <p:attrName>style.visibility</p:attrName>
                                        </p:attrNameLst>
                                      </p:cBhvr>
                                      <p:to>
                                        <p:strVal val="visible"/>
                                      </p:to>
                                    </p:set>
                                    <p:animEffect transition="in" filter="fade">
                                      <p:cBhvr>
                                        <p:cTn id="105" dur="1000"/>
                                        <p:tgtEl>
                                          <p:spTgt spid="5">
                                            <p:txEl>
                                              <p:pRg st="18" end="18"/>
                                            </p:txEl>
                                          </p:spTgt>
                                        </p:tgtEl>
                                      </p:cBhvr>
                                    </p:animEffect>
                                    <p:anim calcmode="lin" valueType="num">
                                      <p:cBhvr>
                                        <p:cTn id="106" dur="1000" fill="hold"/>
                                        <p:tgtEl>
                                          <p:spTgt spid="5">
                                            <p:txEl>
                                              <p:pRg st="18" end="18"/>
                                            </p:txEl>
                                          </p:spTgt>
                                        </p:tgtEl>
                                        <p:attrNameLst>
                                          <p:attrName>ppt_x</p:attrName>
                                        </p:attrNameLst>
                                      </p:cBhvr>
                                      <p:tavLst>
                                        <p:tav tm="0">
                                          <p:val>
                                            <p:strVal val="#ppt_x"/>
                                          </p:val>
                                        </p:tav>
                                        <p:tav tm="100000">
                                          <p:val>
                                            <p:strVal val="#ppt_x"/>
                                          </p:val>
                                        </p:tav>
                                      </p:tavLst>
                                    </p:anim>
                                    <p:anim calcmode="lin" valueType="num">
                                      <p:cBhvr>
                                        <p:cTn id="107" dur="1000" fill="hold"/>
                                        <p:tgtEl>
                                          <p:spTgt spid="5">
                                            <p:txEl>
                                              <p:pRg st="18" end="18"/>
                                            </p:txEl>
                                          </p:spTgt>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0"/>
                                  </p:stCondLst>
                                  <p:childTnLst>
                                    <p:set>
                                      <p:cBhvr>
                                        <p:cTn id="109" dur="1" fill="hold">
                                          <p:stCondLst>
                                            <p:cond delay="0"/>
                                          </p:stCondLst>
                                        </p:cTn>
                                        <p:tgtEl>
                                          <p:spTgt spid="5">
                                            <p:txEl>
                                              <p:pRg st="19" end="19"/>
                                            </p:txEl>
                                          </p:spTgt>
                                        </p:tgtEl>
                                        <p:attrNameLst>
                                          <p:attrName>style.visibility</p:attrName>
                                        </p:attrNameLst>
                                      </p:cBhvr>
                                      <p:to>
                                        <p:strVal val="visible"/>
                                      </p:to>
                                    </p:set>
                                    <p:animEffect transition="in" filter="fade">
                                      <p:cBhvr>
                                        <p:cTn id="110" dur="1000"/>
                                        <p:tgtEl>
                                          <p:spTgt spid="5">
                                            <p:txEl>
                                              <p:pRg st="19" end="19"/>
                                            </p:txEl>
                                          </p:spTgt>
                                        </p:tgtEl>
                                      </p:cBhvr>
                                    </p:animEffect>
                                    <p:anim calcmode="lin" valueType="num">
                                      <p:cBhvr>
                                        <p:cTn id="111" dur="1000" fill="hold"/>
                                        <p:tgtEl>
                                          <p:spTgt spid="5">
                                            <p:txEl>
                                              <p:pRg st="19" end="19"/>
                                            </p:txEl>
                                          </p:spTgt>
                                        </p:tgtEl>
                                        <p:attrNameLst>
                                          <p:attrName>ppt_x</p:attrName>
                                        </p:attrNameLst>
                                      </p:cBhvr>
                                      <p:tavLst>
                                        <p:tav tm="0">
                                          <p:val>
                                            <p:strVal val="#ppt_x"/>
                                          </p:val>
                                        </p:tav>
                                        <p:tav tm="100000">
                                          <p:val>
                                            <p:strVal val="#ppt_x"/>
                                          </p:val>
                                        </p:tav>
                                      </p:tavLst>
                                    </p:anim>
                                    <p:anim calcmode="lin" valueType="num">
                                      <p:cBhvr>
                                        <p:cTn id="112" dur="1000" fill="hold"/>
                                        <p:tgtEl>
                                          <p:spTgt spid="5">
                                            <p:txEl>
                                              <p:pRg st="19" end="19"/>
                                            </p:txEl>
                                          </p:spTgt>
                                        </p:tgtEl>
                                        <p:attrNameLst>
                                          <p:attrName>ppt_y</p:attrName>
                                        </p:attrNameLst>
                                      </p:cBhvr>
                                      <p:tavLst>
                                        <p:tav tm="0">
                                          <p:val>
                                            <p:strVal val="#ppt_y+.1"/>
                                          </p:val>
                                        </p:tav>
                                        <p:tav tm="100000">
                                          <p:val>
                                            <p:strVal val="#ppt_y"/>
                                          </p:val>
                                        </p:tav>
                                      </p:tavLst>
                                    </p:anim>
                                  </p:childTnLst>
                                </p:cTn>
                              </p:par>
                              <p:par>
                                <p:cTn id="113" presetID="42" presetClass="entr" presetSubtype="0" fill="hold" nodeType="withEffect">
                                  <p:stCondLst>
                                    <p:cond delay="0"/>
                                  </p:stCondLst>
                                  <p:childTnLst>
                                    <p:set>
                                      <p:cBhvr>
                                        <p:cTn id="114" dur="1" fill="hold">
                                          <p:stCondLst>
                                            <p:cond delay="0"/>
                                          </p:stCondLst>
                                        </p:cTn>
                                        <p:tgtEl>
                                          <p:spTgt spid="5">
                                            <p:txEl>
                                              <p:pRg st="20" end="20"/>
                                            </p:txEl>
                                          </p:spTgt>
                                        </p:tgtEl>
                                        <p:attrNameLst>
                                          <p:attrName>style.visibility</p:attrName>
                                        </p:attrNameLst>
                                      </p:cBhvr>
                                      <p:to>
                                        <p:strVal val="visible"/>
                                      </p:to>
                                    </p:set>
                                    <p:animEffect transition="in" filter="fade">
                                      <p:cBhvr>
                                        <p:cTn id="115" dur="1000"/>
                                        <p:tgtEl>
                                          <p:spTgt spid="5">
                                            <p:txEl>
                                              <p:pRg st="20" end="20"/>
                                            </p:txEl>
                                          </p:spTgt>
                                        </p:tgtEl>
                                      </p:cBhvr>
                                    </p:animEffect>
                                    <p:anim calcmode="lin" valueType="num">
                                      <p:cBhvr>
                                        <p:cTn id="116" dur="1000" fill="hold"/>
                                        <p:tgtEl>
                                          <p:spTgt spid="5">
                                            <p:txEl>
                                              <p:pRg st="20" end="20"/>
                                            </p:txEl>
                                          </p:spTgt>
                                        </p:tgtEl>
                                        <p:attrNameLst>
                                          <p:attrName>ppt_x</p:attrName>
                                        </p:attrNameLst>
                                      </p:cBhvr>
                                      <p:tavLst>
                                        <p:tav tm="0">
                                          <p:val>
                                            <p:strVal val="#ppt_x"/>
                                          </p:val>
                                        </p:tav>
                                        <p:tav tm="100000">
                                          <p:val>
                                            <p:strVal val="#ppt_x"/>
                                          </p:val>
                                        </p:tav>
                                      </p:tavLst>
                                    </p:anim>
                                    <p:anim calcmode="lin" valueType="num">
                                      <p:cBhvr>
                                        <p:cTn id="117" dur="1000" fill="hold"/>
                                        <p:tgtEl>
                                          <p:spTgt spid="5">
                                            <p:txEl>
                                              <p:pRg st="20" end="20"/>
                                            </p:txEl>
                                          </p:spTgt>
                                        </p:tgtEl>
                                        <p:attrNameLst>
                                          <p:attrName>ppt_y</p:attrName>
                                        </p:attrNameLst>
                                      </p:cBhvr>
                                      <p:tavLst>
                                        <p:tav tm="0">
                                          <p:val>
                                            <p:strVal val="#ppt_y+.1"/>
                                          </p:val>
                                        </p:tav>
                                        <p:tav tm="100000">
                                          <p:val>
                                            <p:strVal val="#ppt_y"/>
                                          </p:val>
                                        </p:tav>
                                      </p:tavLst>
                                    </p:anim>
                                  </p:childTnLst>
                                </p:cTn>
                              </p:par>
                              <p:par>
                                <p:cTn id="118" presetID="42" presetClass="entr" presetSubtype="0" fill="hold" nodeType="withEffect">
                                  <p:stCondLst>
                                    <p:cond delay="0"/>
                                  </p:stCondLst>
                                  <p:childTnLst>
                                    <p:set>
                                      <p:cBhvr>
                                        <p:cTn id="119" dur="1" fill="hold">
                                          <p:stCondLst>
                                            <p:cond delay="0"/>
                                          </p:stCondLst>
                                        </p:cTn>
                                        <p:tgtEl>
                                          <p:spTgt spid="5">
                                            <p:txEl>
                                              <p:pRg st="21" end="21"/>
                                            </p:txEl>
                                          </p:spTgt>
                                        </p:tgtEl>
                                        <p:attrNameLst>
                                          <p:attrName>style.visibility</p:attrName>
                                        </p:attrNameLst>
                                      </p:cBhvr>
                                      <p:to>
                                        <p:strVal val="visible"/>
                                      </p:to>
                                    </p:set>
                                    <p:animEffect transition="in" filter="fade">
                                      <p:cBhvr>
                                        <p:cTn id="120" dur="1000"/>
                                        <p:tgtEl>
                                          <p:spTgt spid="5">
                                            <p:txEl>
                                              <p:pRg st="21" end="21"/>
                                            </p:txEl>
                                          </p:spTgt>
                                        </p:tgtEl>
                                      </p:cBhvr>
                                    </p:animEffect>
                                    <p:anim calcmode="lin" valueType="num">
                                      <p:cBhvr>
                                        <p:cTn id="121" dur="1000" fill="hold"/>
                                        <p:tgtEl>
                                          <p:spTgt spid="5">
                                            <p:txEl>
                                              <p:pRg st="21" end="21"/>
                                            </p:txEl>
                                          </p:spTgt>
                                        </p:tgtEl>
                                        <p:attrNameLst>
                                          <p:attrName>ppt_x</p:attrName>
                                        </p:attrNameLst>
                                      </p:cBhvr>
                                      <p:tavLst>
                                        <p:tav tm="0">
                                          <p:val>
                                            <p:strVal val="#ppt_x"/>
                                          </p:val>
                                        </p:tav>
                                        <p:tav tm="100000">
                                          <p:val>
                                            <p:strVal val="#ppt_x"/>
                                          </p:val>
                                        </p:tav>
                                      </p:tavLst>
                                    </p:anim>
                                    <p:anim calcmode="lin" valueType="num">
                                      <p:cBhvr>
                                        <p:cTn id="122" dur="1000" fill="hold"/>
                                        <p:tgtEl>
                                          <p:spTgt spid="5">
                                            <p:txEl>
                                              <p:pRg st="21" end="21"/>
                                            </p:txEl>
                                          </p:spTgt>
                                        </p:tgtEl>
                                        <p:attrNameLst>
                                          <p:attrName>ppt_y</p:attrName>
                                        </p:attrNameLst>
                                      </p:cBhvr>
                                      <p:tavLst>
                                        <p:tav tm="0">
                                          <p:val>
                                            <p:strVal val="#ppt_y+.1"/>
                                          </p:val>
                                        </p:tav>
                                        <p:tav tm="100000">
                                          <p:val>
                                            <p:strVal val="#ppt_y"/>
                                          </p:val>
                                        </p:tav>
                                      </p:tavLst>
                                    </p:anim>
                                  </p:childTnLst>
                                </p:cTn>
                              </p:par>
                              <p:par>
                                <p:cTn id="123" presetID="42" presetClass="entr" presetSubtype="0" fill="hold" nodeType="withEffect">
                                  <p:stCondLst>
                                    <p:cond delay="0"/>
                                  </p:stCondLst>
                                  <p:childTnLst>
                                    <p:set>
                                      <p:cBhvr>
                                        <p:cTn id="124" dur="1" fill="hold">
                                          <p:stCondLst>
                                            <p:cond delay="0"/>
                                          </p:stCondLst>
                                        </p:cTn>
                                        <p:tgtEl>
                                          <p:spTgt spid="5">
                                            <p:txEl>
                                              <p:pRg st="22" end="22"/>
                                            </p:txEl>
                                          </p:spTgt>
                                        </p:tgtEl>
                                        <p:attrNameLst>
                                          <p:attrName>style.visibility</p:attrName>
                                        </p:attrNameLst>
                                      </p:cBhvr>
                                      <p:to>
                                        <p:strVal val="visible"/>
                                      </p:to>
                                    </p:set>
                                    <p:animEffect transition="in" filter="fade">
                                      <p:cBhvr>
                                        <p:cTn id="125" dur="1000"/>
                                        <p:tgtEl>
                                          <p:spTgt spid="5">
                                            <p:txEl>
                                              <p:pRg st="22" end="22"/>
                                            </p:txEl>
                                          </p:spTgt>
                                        </p:tgtEl>
                                      </p:cBhvr>
                                    </p:animEffect>
                                    <p:anim calcmode="lin" valueType="num">
                                      <p:cBhvr>
                                        <p:cTn id="126" dur="1000" fill="hold"/>
                                        <p:tgtEl>
                                          <p:spTgt spid="5">
                                            <p:txEl>
                                              <p:pRg st="22" end="22"/>
                                            </p:txEl>
                                          </p:spTgt>
                                        </p:tgtEl>
                                        <p:attrNameLst>
                                          <p:attrName>ppt_x</p:attrName>
                                        </p:attrNameLst>
                                      </p:cBhvr>
                                      <p:tavLst>
                                        <p:tav tm="0">
                                          <p:val>
                                            <p:strVal val="#ppt_x"/>
                                          </p:val>
                                        </p:tav>
                                        <p:tav tm="100000">
                                          <p:val>
                                            <p:strVal val="#ppt_x"/>
                                          </p:val>
                                        </p:tav>
                                      </p:tavLst>
                                    </p:anim>
                                    <p:anim calcmode="lin" valueType="num">
                                      <p:cBhvr>
                                        <p:cTn id="127" dur="1000" fill="hold"/>
                                        <p:tgtEl>
                                          <p:spTgt spid="5">
                                            <p:txEl>
                                              <p:pRg st="22" end="22"/>
                                            </p:txEl>
                                          </p:spTgt>
                                        </p:tgtEl>
                                        <p:attrNameLst>
                                          <p:attrName>ppt_y</p:attrName>
                                        </p:attrNameLst>
                                      </p:cBhvr>
                                      <p:tavLst>
                                        <p:tav tm="0">
                                          <p:val>
                                            <p:strVal val="#ppt_y+.1"/>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42" presetClass="entr" presetSubtype="0" fill="hold" nodeType="clickEffect">
                                  <p:stCondLst>
                                    <p:cond delay="0"/>
                                  </p:stCondLst>
                                  <p:childTnLst>
                                    <p:set>
                                      <p:cBhvr>
                                        <p:cTn id="131" dur="1" fill="hold">
                                          <p:stCondLst>
                                            <p:cond delay="0"/>
                                          </p:stCondLst>
                                        </p:cTn>
                                        <p:tgtEl>
                                          <p:spTgt spid="6">
                                            <p:txEl>
                                              <p:pRg st="0" end="0"/>
                                            </p:txEl>
                                          </p:spTgt>
                                        </p:tgtEl>
                                        <p:attrNameLst>
                                          <p:attrName>style.visibility</p:attrName>
                                        </p:attrNameLst>
                                      </p:cBhvr>
                                      <p:to>
                                        <p:strVal val="visible"/>
                                      </p:to>
                                    </p:set>
                                    <p:animEffect transition="in" filter="fade">
                                      <p:cBhvr>
                                        <p:cTn id="132" dur="1000"/>
                                        <p:tgtEl>
                                          <p:spTgt spid="6">
                                            <p:txEl>
                                              <p:pRg st="0" end="0"/>
                                            </p:txEl>
                                          </p:spTgt>
                                        </p:tgtEl>
                                      </p:cBhvr>
                                    </p:animEffect>
                                    <p:anim calcmode="lin" valueType="num">
                                      <p:cBhvr>
                                        <p:cTn id="13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34"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35" presetID="42" presetClass="entr" presetSubtype="0" fill="hold" nodeType="withEffect">
                                  <p:stCondLst>
                                    <p:cond delay="0"/>
                                  </p:stCondLst>
                                  <p:childTnLst>
                                    <p:set>
                                      <p:cBhvr>
                                        <p:cTn id="136" dur="1" fill="hold">
                                          <p:stCondLst>
                                            <p:cond delay="0"/>
                                          </p:stCondLst>
                                        </p:cTn>
                                        <p:tgtEl>
                                          <p:spTgt spid="6">
                                            <p:txEl>
                                              <p:pRg st="1" end="1"/>
                                            </p:txEl>
                                          </p:spTgt>
                                        </p:tgtEl>
                                        <p:attrNameLst>
                                          <p:attrName>style.visibility</p:attrName>
                                        </p:attrNameLst>
                                      </p:cBhvr>
                                      <p:to>
                                        <p:strVal val="visible"/>
                                      </p:to>
                                    </p:set>
                                    <p:animEffect transition="in" filter="fade">
                                      <p:cBhvr>
                                        <p:cTn id="137" dur="1000"/>
                                        <p:tgtEl>
                                          <p:spTgt spid="6">
                                            <p:txEl>
                                              <p:pRg st="1" end="1"/>
                                            </p:txEl>
                                          </p:spTgt>
                                        </p:tgtEl>
                                      </p:cBhvr>
                                    </p:animEffect>
                                    <p:anim calcmode="lin" valueType="num">
                                      <p:cBhvr>
                                        <p:cTn id="13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39"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40" presetID="42" presetClass="entr" presetSubtype="0" fill="hold" nodeType="withEffect">
                                  <p:stCondLst>
                                    <p:cond delay="0"/>
                                  </p:stCondLst>
                                  <p:childTnLst>
                                    <p:set>
                                      <p:cBhvr>
                                        <p:cTn id="141" dur="1" fill="hold">
                                          <p:stCondLst>
                                            <p:cond delay="0"/>
                                          </p:stCondLst>
                                        </p:cTn>
                                        <p:tgtEl>
                                          <p:spTgt spid="6">
                                            <p:txEl>
                                              <p:pRg st="2" end="2"/>
                                            </p:txEl>
                                          </p:spTgt>
                                        </p:tgtEl>
                                        <p:attrNameLst>
                                          <p:attrName>style.visibility</p:attrName>
                                        </p:attrNameLst>
                                      </p:cBhvr>
                                      <p:to>
                                        <p:strVal val="visible"/>
                                      </p:to>
                                    </p:set>
                                    <p:animEffect transition="in" filter="fade">
                                      <p:cBhvr>
                                        <p:cTn id="142" dur="1000"/>
                                        <p:tgtEl>
                                          <p:spTgt spid="6">
                                            <p:txEl>
                                              <p:pRg st="2" end="2"/>
                                            </p:txEl>
                                          </p:spTgt>
                                        </p:tgtEl>
                                      </p:cBhvr>
                                    </p:animEffect>
                                    <p:anim calcmode="lin" valueType="num">
                                      <p:cBhvr>
                                        <p:cTn id="14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44"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45" presetID="42" presetClass="entr" presetSubtype="0" fill="hold" nodeType="withEffect">
                                  <p:stCondLst>
                                    <p:cond delay="0"/>
                                  </p:stCondLst>
                                  <p:childTnLst>
                                    <p:set>
                                      <p:cBhvr>
                                        <p:cTn id="146" dur="1" fill="hold">
                                          <p:stCondLst>
                                            <p:cond delay="0"/>
                                          </p:stCondLst>
                                        </p:cTn>
                                        <p:tgtEl>
                                          <p:spTgt spid="6">
                                            <p:txEl>
                                              <p:pRg st="3" end="3"/>
                                            </p:txEl>
                                          </p:spTgt>
                                        </p:tgtEl>
                                        <p:attrNameLst>
                                          <p:attrName>style.visibility</p:attrName>
                                        </p:attrNameLst>
                                      </p:cBhvr>
                                      <p:to>
                                        <p:strVal val="visible"/>
                                      </p:to>
                                    </p:set>
                                    <p:animEffect transition="in" filter="fade">
                                      <p:cBhvr>
                                        <p:cTn id="147" dur="1000"/>
                                        <p:tgtEl>
                                          <p:spTgt spid="6">
                                            <p:txEl>
                                              <p:pRg st="3" end="3"/>
                                            </p:txEl>
                                          </p:spTgt>
                                        </p:tgtEl>
                                      </p:cBhvr>
                                    </p:animEffect>
                                    <p:anim calcmode="lin" valueType="num">
                                      <p:cBhvr>
                                        <p:cTn id="14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49" dur="1000" fill="hold"/>
                                        <p:tgtEl>
                                          <p:spTgt spid="6">
                                            <p:txEl>
                                              <p:pRg st="3" end="3"/>
                                            </p:txEl>
                                          </p:spTgt>
                                        </p:tgtEl>
                                        <p:attrNameLst>
                                          <p:attrName>ppt_y</p:attrName>
                                        </p:attrNameLst>
                                      </p:cBhvr>
                                      <p:tavLst>
                                        <p:tav tm="0">
                                          <p:val>
                                            <p:strVal val="#ppt_y+.1"/>
                                          </p:val>
                                        </p:tav>
                                        <p:tav tm="100000">
                                          <p:val>
                                            <p:strVal val="#ppt_y"/>
                                          </p:val>
                                        </p:tav>
                                      </p:tavLst>
                                    </p:anim>
                                  </p:childTnLst>
                                </p:cTn>
                              </p:par>
                              <p:par>
                                <p:cTn id="150" presetID="42" presetClass="entr" presetSubtype="0" fill="hold" nodeType="withEffect">
                                  <p:stCondLst>
                                    <p:cond delay="0"/>
                                  </p:stCondLst>
                                  <p:childTnLst>
                                    <p:set>
                                      <p:cBhvr>
                                        <p:cTn id="151" dur="1" fill="hold">
                                          <p:stCondLst>
                                            <p:cond delay="0"/>
                                          </p:stCondLst>
                                        </p:cTn>
                                        <p:tgtEl>
                                          <p:spTgt spid="6">
                                            <p:txEl>
                                              <p:pRg st="4" end="4"/>
                                            </p:txEl>
                                          </p:spTgt>
                                        </p:tgtEl>
                                        <p:attrNameLst>
                                          <p:attrName>style.visibility</p:attrName>
                                        </p:attrNameLst>
                                      </p:cBhvr>
                                      <p:to>
                                        <p:strVal val="visible"/>
                                      </p:to>
                                    </p:set>
                                    <p:animEffect transition="in" filter="fade">
                                      <p:cBhvr>
                                        <p:cTn id="152" dur="1000"/>
                                        <p:tgtEl>
                                          <p:spTgt spid="6">
                                            <p:txEl>
                                              <p:pRg st="4" end="4"/>
                                            </p:txEl>
                                          </p:spTgt>
                                        </p:tgtEl>
                                      </p:cBhvr>
                                    </p:animEffect>
                                    <p:anim calcmode="lin" valueType="num">
                                      <p:cBhvr>
                                        <p:cTn id="15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54" dur="1000" fill="hold"/>
                                        <p:tgtEl>
                                          <p:spTgt spid="6">
                                            <p:txEl>
                                              <p:pRg st="4" end="4"/>
                                            </p:txEl>
                                          </p:spTgt>
                                        </p:tgtEl>
                                        <p:attrNameLst>
                                          <p:attrName>ppt_y</p:attrName>
                                        </p:attrNameLst>
                                      </p:cBhvr>
                                      <p:tavLst>
                                        <p:tav tm="0">
                                          <p:val>
                                            <p:strVal val="#ppt_y+.1"/>
                                          </p:val>
                                        </p:tav>
                                        <p:tav tm="100000">
                                          <p:val>
                                            <p:strVal val="#ppt_y"/>
                                          </p:val>
                                        </p:tav>
                                      </p:tavLst>
                                    </p:anim>
                                  </p:childTnLst>
                                </p:cTn>
                              </p:par>
                              <p:par>
                                <p:cTn id="155" presetID="42" presetClass="entr" presetSubtype="0" fill="hold" nodeType="withEffect">
                                  <p:stCondLst>
                                    <p:cond delay="0"/>
                                  </p:stCondLst>
                                  <p:childTnLst>
                                    <p:set>
                                      <p:cBhvr>
                                        <p:cTn id="156" dur="1" fill="hold">
                                          <p:stCondLst>
                                            <p:cond delay="0"/>
                                          </p:stCondLst>
                                        </p:cTn>
                                        <p:tgtEl>
                                          <p:spTgt spid="6">
                                            <p:txEl>
                                              <p:pRg st="5" end="5"/>
                                            </p:txEl>
                                          </p:spTgt>
                                        </p:tgtEl>
                                        <p:attrNameLst>
                                          <p:attrName>style.visibility</p:attrName>
                                        </p:attrNameLst>
                                      </p:cBhvr>
                                      <p:to>
                                        <p:strVal val="visible"/>
                                      </p:to>
                                    </p:set>
                                    <p:animEffect transition="in" filter="fade">
                                      <p:cBhvr>
                                        <p:cTn id="157" dur="1000"/>
                                        <p:tgtEl>
                                          <p:spTgt spid="6">
                                            <p:txEl>
                                              <p:pRg st="5" end="5"/>
                                            </p:txEl>
                                          </p:spTgt>
                                        </p:tgtEl>
                                      </p:cBhvr>
                                    </p:animEffect>
                                    <p:anim calcmode="lin" valueType="num">
                                      <p:cBhvr>
                                        <p:cTn id="158"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159"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60" fill="hold">
                      <p:stCondLst>
                        <p:cond delay="indefinite"/>
                      </p:stCondLst>
                      <p:childTnLst>
                        <p:par>
                          <p:cTn id="161" fill="hold">
                            <p:stCondLst>
                              <p:cond delay="0"/>
                            </p:stCondLst>
                            <p:childTnLst>
                              <p:par>
                                <p:cTn id="162" presetID="42" presetClass="entr" presetSubtype="0" fill="hold" nodeType="clickEffect">
                                  <p:stCondLst>
                                    <p:cond delay="0"/>
                                  </p:stCondLst>
                                  <p:childTnLst>
                                    <p:set>
                                      <p:cBhvr>
                                        <p:cTn id="163" dur="1" fill="hold">
                                          <p:stCondLst>
                                            <p:cond delay="0"/>
                                          </p:stCondLst>
                                        </p:cTn>
                                        <p:tgtEl>
                                          <p:spTgt spid="6">
                                            <p:txEl>
                                              <p:pRg st="8" end="8"/>
                                            </p:txEl>
                                          </p:spTgt>
                                        </p:tgtEl>
                                        <p:attrNameLst>
                                          <p:attrName>style.visibility</p:attrName>
                                        </p:attrNameLst>
                                      </p:cBhvr>
                                      <p:to>
                                        <p:strVal val="visible"/>
                                      </p:to>
                                    </p:set>
                                    <p:animEffect transition="in" filter="fade">
                                      <p:cBhvr>
                                        <p:cTn id="164" dur="1000"/>
                                        <p:tgtEl>
                                          <p:spTgt spid="6">
                                            <p:txEl>
                                              <p:pRg st="8" end="8"/>
                                            </p:txEl>
                                          </p:spTgt>
                                        </p:tgtEl>
                                      </p:cBhvr>
                                    </p:animEffect>
                                    <p:anim calcmode="lin" valueType="num">
                                      <p:cBhvr>
                                        <p:cTn id="165"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166" dur="1000" fill="hold"/>
                                        <p:tgtEl>
                                          <p:spTgt spid="6">
                                            <p:txEl>
                                              <p:pRg st="8" end="8"/>
                                            </p:txEl>
                                          </p:spTgt>
                                        </p:tgtEl>
                                        <p:attrNameLst>
                                          <p:attrName>ppt_y</p:attrName>
                                        </p:attrNameLst>
                                      </p:cBhvr>
                                      <p:tavLst>
                                        <p:tav tm="0">
                                          <p:val>
                                            <p:strVal val="#ppt_y+.1"/>
                                          </p:val>
                                        </p:tav>
                                        <p:tav tm="100000">
                                          <p:val>
                                            <p:strVal val="#ppt_y"/>
                                          </p:val>
                                        </p:tav>
                                      </p:tavLst>
                                    </p:anim>
                                  </p:childTnLst>
                                </p:cTn>
                              </p:par>
                              <p:par>
                                <p:cTn id="167" presetID="42" presetClass="entr" presetSubtype="0" fill="hold" nodeType="withEffect">
                                  <p:stCondLst>
                                    <p:cond delay="0"/>
                                  </p:stCondLst>
                                  <p:childTnLst>
                                    <p:set>
                                      <p:cBhvr>
                                        <p:cTn id="168" dur="1" fill="hold">
                                          <p:stCondLst>
                                            <p:cond delay="0"/>
                                          </p:stCondLst>
                                        </p:cTn>
                                        <p:tgtEl>
                                          <p:spTgt spid="6">
                                            <p:txEl>
                                              <p:pRg st="9" end="9"/>
                                            </p:txEl>
                                          </p:spTgt>
                                        </p:tgtEl>
                                        <p:attrNameLst>
                                          <p:attrName>style.visibility</p:attrName>
                                        </p:attrNameLst>
                                      </p:cBhvr>
                                      <p:to>
                                        <p:strVal val="visible"/>
                                      </p:to>
                                    </p:set>
                                    <p:animEffect transition="in" filter="fade">
                                      <p:cBhvr>
                                        <p:cTn id="169" dur="1000"/>
                                        <p:tgtEl>
                                          <p:spTgt spid="6">
                                            <p:txEl>
                                              <p:pRg st="9" end="9"/>
                                            </p:txEl>
                                          </p:spTgt>
                                        </p:tgtEl>
                                      </p:cBhvr>
                                    </p:animEffect>
                                    <p:anim calcmode="lin" valueType="num">
                                      <p:cBhvr>
                                        <p:cTn id="170"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171" dur="1000" fill="hold"/>
                                        <p:tgtEl>
                                          <p:spTgt spid="6">
                                            <p:txEl>
                                              <p:pRg st="9" end="9"/>
                                            </p:txEl>
                                          </p:spTgt>
                                        </p:tgtEl>
                                        <p:attrNameLst>
                                          <p:attrName>ppt_y</p:attrName>
                                        </p:attrNameLst>
                                      </p:cBhvr>
                                      <p:tavLst>
                                        <p:tav tm="0">
                                          <p:val>
                                            <p:strVal val="#ppt_y+.1"/>
                                          </p:val>
                                        </p:tav>
                                        <p:tav tm="100000">
                                          <p:val>
                                            <p:strVal val="#ppt_y"/>
                                          </p:val>
                                        </p:tav>
                                      </p:tavLst>
                                    </p:anim>
                                  </p:childTnLst>
                                </p:cTn>
                              </p:par>
                              <p:par>
                                <p:cTn id="172" presetID="42" presetClass="entr" presetSubtype="0" fill="hold" nodeType="withEffect">
                                  <p:stCondLst>
                                    <p:cond delay="0"/>
                                  </p:stCondLst>
                                  <p:childTnLst>
                                    <p:set>
                                      <p:cBhvr>
                                        <p:cTn id="173" dur="1" fill="hold">
                                          <p:stCondLst>
                                            <p:cond delay="0"/>
                                          </p:stCondLst>
                                        </p:cTn>
                                        <p:tgtEl>
                                          <p:spTgt spid="6">
                                            <p:txEl>
                                              <p:pRg st="10" end="10"/>
                                            </p:txEl>
                                          </p:spTgt>
                                        </p:tgtEl>
                                        <p:attrNameLst>
                                          <p:attrName>style.visibility</p:attrName>
                                        </p:attrNameLst>
                                      </p:cBhvr>
                                      <p:to>
                                        <p:strVal val="visible"/>
                                      </p:to>
                                    </p:set>
                                    <p:animEffect transition="in" filter="fade">
                                      <p:cBhvr>
                                        <p:cTn id="174" dur="1000"/>
                                        <p:tgtEl>
                                          <p:spTgt spid="6">
                                            <p:txEl>
                                              <p:pRg st="10" end="10"/>
                                            </p:txEl>
                                          </p:spTgt>
                                        </p:tgtEl>
                                      </p:cBhvr>
                                    </p:animEffect>
                                    <p:anim calcmode="lin" valueType="num">
                                      <p:cBhvr>
                                        <p:cTn id="175"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176" dur="1000" fill="hold"/>
                                        <p:tgtEl>
                                          <p:spTgt spid="6">
                                            <p:txEl>
                                              <p:pRg st="10" end="10"/>
                                            </p:txEl>
                                          </p:spTgt>
                                        </p:tgtEl>
                                        <p:attrNameLst>
                                          <p:attrName>ppt_y</p:attrName>
                                        </p:attrNameLst>
                                      </p:cBhvr>
                                      <p:tavLst>
                                        <p:tav tm="0">
                                          <p:val>
                                            <p:strVal val="#ppt_y+.1"/>
                                          </p:val>
                                        </p:tav>
                                        <p:tav tm="100000">
                                          <p:val>
                                            <p:strVal val="#ppt_y"/>
                                          </p:val>
                                        </p:tav>
                                      </p:tavLst>
                                    </p:anim>
                                  </p:childTnLst>
                                </p:cTn>
                              </p:par>
                              <p:par>
                                <p:cTn id="177" presetID="42" presetClass="entr" presetSubtype="0" fill="hold" nodeType="withEffect">
                                  <p:stCondLst>
                                    <p:cond delay="0"/>
                                  </p:stCondLst>
                                  <p:childTnLst>
                                    <p:set>
                                      <p:cBhvr>
                                        <p:cTn id="178" dur="1" fill="hold">
                                          <p:stCondLst>
                                            <p:cond delay="0"/>
                                          </p:stCondLst>
                                        </p:cTn>
                                        <p:tgtEl>
                                          <p:spTgt spid="6">
                                            <p:txEl>
                                              <p:pRg st="11" end="11"/>
                                            </p:txEl>
                                          </p:spTgt>
                                        </p:tgtEl>
                                        <p:attrNameLst>
                                          <p:attrName>style.visibility</p:attrName>
                                        </p:attrNameLst>
                                      </p:cBhvr>
                                      <p:to>
                                        <p:strVal val="visible"/>
                                      </p:to>
                                    </p:set>
                                    <p:animEffect transition="in" filter="fade">
                                      <p:cBhvr>
                                        <p:cTn id="179" dur="1000"/>
                                        <p:tgtEl>
                                          <p:spTgt spid="6">
                                            <p:txEl>
                                              <p:pRg st="11" end="11"/>
                                            </p:txEl>
                                          </p:spTgt>
                                        </p:tgtEl>
                                      </p:cBhvr>
                                    </p:animEffect>
                                    <p:anim calcmode="lin" valueType="num">
                                      <p:cBhvr>
                                        <p:cTn id="180" dur="1000" fill="hold"/>
                                        <p:tgtEl>
                                          <p:spTgt spid="6">
                                            <p:txEl>
                                              <p:pRg st="11" end="11"/>
                                            </p:txEl>
                                          </p:spTgt>
                                        </p:tgtEl>
                                        <p:attrNameLst>
                                          <p:attrName>ppt_x</p:attrName>
                                        </p:attrNameLst>
                                      </p:cBhvr>
                                      <p:tavLst>
                                        <p:tav tm="0">
                                          <p:val>
                                            <p:strVal val="#ppt_x"/>
                                          </p:val>
                                        </p:tav>
                                        <p:tav tm="100000">
                                          <p:val>
                                            <p:strVal val="#ppt_x"/>
                                          </p:val>
                                        </p:tav>
                                      </p:tavLst>
                                    </p:anim>
                                    <p:anim calcmode="lin" valueType="num">
                                      <p:cBhvr>
                                        <p:cTn id="181" dur="1000" fill="hold"/>
                                        <p:tgtEl>
                                          <p:spTgt spid="6">
                                            <p:txEl>
                                              <p:pRg st="11" end="11"/>
                                            </p:txEl>
                                          </p:spTgt>
                                        </p:tgtEl>
                                        <p:attrNameLst>
                                          <p:attrName>ppt_y</p:attrName>
                                        </p:attrNameLst>
                                      </p:cBhvr>
                                      <p:tavLst>
                                        <p:tav tm="0">
                                          <p:val>
                                            <p:strVal val="#ppt_y+.1"/>
                                          </p:val>
                                        </p:tav>
                                        <p:tav tm="100000">
                                          <p:val>
                                            <p:strVal val="#ppt_y"/>
                                          </p:val>
                                        </p:tav>
                                      </p:tavLst>
                                    </p:anim>
                                  </p:childTnLst>
                                </p:cTn>
                              </p:par>
                              <p:par>
                                <p:cTn id="182" presetID="42" presetClass="entr" presetSubtype="0" fill="hold" nodeType="withEffect">
                                  <p:stCondLst>
                                    <p:cond delay="0"/>
                                  </p:stCondLst>
                                  <p:childTnLst>
                                    <p:set>
                                      <p:cBhvr>
                                        <p:cTn id="183" dur="1" fill="hold">
                                          <p:stCondLst>
                                            <p:cond delay="0"/>
                                          </p:stCondLst>
                                        </p:cTn>
                                        <p:tgtEl>
                                          <p:spTgt spid="6">
                                            <p:txEl>
                                              <p:pRg st="12" end="12"/>
                                            </p:txEl>
                                          </p:spTgt>
                                        </p:tgtEl>
                                        <p:attrNameLst>
                                          <p:attrName>style.visibility</p:attrName>
                                        </p:attrNameLst>
                                      </p:cBhvr>
                                      <p:to>
                                        <p:strVal val="visible"/>
                                      </p:to>
                                    </p:set>
                                    <p:animEffect transition="in" filter="fade">
                                      <p:cBhvr>
                                        <p:cTn id="184" dur="1000"/>
                                        <p:tgtEl>
                                          <p:spTgt spid="6">
                                            <p:txEl>
                                              <p:pRg st="12" end="12"/>
                                            </p:txEl>
                                          </p:spTgt>
                                        </p:tgtEl>
                                      </p:cBhvr>
                                    </p:animEffect>
                                    <p:anim calcmode="lin" valueType="num">
                                      <p:cBhvr>
                                        <p:cTn id="185" dur="1000" fill="hold"/>
                                        <p:tgtEl>
                                          <p:spTgt spid="6">
                                            <p:txEl>
                                              <p:pRg st="12" end="12"/>
                                            </p:txEl>
                                          </p:spTgt>
                                        </p:tgtEl>
                                        <p:attrNameLst>
                                          <p:attrName>ppt_x</p:attrName>
                                        </p:attrNameLst>
                                      </p:cBhvr>
                                      <p:tavLst>
                                        <p:tav tm="0">
                                          <p:val>
                                            <p:strVal val="#ppt_x"/>
                                          </p:val>
                                        </p:tav>
                                        <p:tav tm="100000">
                                          <p:val>
                                            <p:strVal val="#ppt_x"/>
                                          </p:val>
                                        </p:tav>
                                      </p:tavLst>
                                    </p:anim>
                                    <p:anim calcmode="lin" valueType="num">
                                      <p:cBhvr>
                                        <p:cTn id="186" dur="1000" fill="hold"/>
                                        <p:tgtEl>
                                          <p:spTgt spid="6">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72CBC-6D0F-4FD5-A9E0-241AB2ACA130}"/>
              </a:ext>
            </a:extLst>
          </p:cNvPr>
          <p:cNvSpPr>
            <a:spLocks noGrp="1"/>
          </p:cNvSpPr>
          <p:nvPr>
            <p:ph type="title"/>
          </p:nvPr>
        </p:nvSpPr>
        <p:spPr>
          <a:xfrm>
            <a:off x="588263" y="921977"/>
            <a:ext cx="11018520" cy="553998"/>
          </a:xfrm>
        </p:spPr>
        <p:txBody>
          <a:bodyPr/>
          <a:lstStyle/>
          <a:p>
            <a:pPr algn="ctr"/>
            <a:r>
              <a:rPr lang="zh-CN" altLang="en-US" dirty="0">
                <a:latin typeface="宋体" panose="02010600030101010101" pitchFamily="2" charset="-122"/>
                <a:ea typeface="宋体" panose="02010600030101010101" pitchFamily="2" charset="-122"/>
              </a:rPr>
              <a:t>分治法的步骤</a:t>
            </a:r>
          </a:p>
        </p:txBody>
      </p:sp>
      <p:sp>
        <p:nvSpPr>
          <p:cNvPr id="3" name="文本占位符 2">
            <a:extLst>
              <a:ext uri="{FF2B5EF4-FFF2-40B4-BE49-F238E27FC236}">
                <a16:creationId xmlns:a16="http://schemas.microsoft.com/office/drawing/2014/main" id="{15508F5F-F1CD-4BA5-A0BB-91DA55E8F7C4}"/>
              </a:ext>
            </a:extLst>
          </p:cNvPr>
          <p:cNvSpPr>
            <a:spLocks noGrp="1"/>
          </p:cNvSpPr>
          <p:nvPr>
            <p:ph type="body" sz="quarter" idx="10"/>
          </p:nvPr>
        </p:nvSpPr>
        <p:spPr>
          <a:xfrm>
            <a:off x="588263" y="2384281"/>
            <a:ext cx="11018520" cy="3274743"/>
          </a:xfrm>
        </p:spPr>
        <p:txBody>
          <a:bodyPr/>
          <a:lstStyle/>
          <a:p>
            <a:pPr lvl="0"/>
            <a:r>
              <a:rPr lang="zh-CN" altLang="zh-CN" dirty="0">
                <a:latin typeface="+mj-lt"/>
                <a:ea typeface="楷体" panose="02010609060101010101" pitchFamily="49" charset="-122"/>
              </a:rPr>
              <a:t>分解（</a:t>
            </a:r>
            <a:r>
              <a:rPr lang="en-US" altLang="zh-CN" dirty="0">
                <a:latin typeface="+mj-lt"/>
                <a:ea typeface="楷体" panose="02010609060101010101" pitchFamily="49" charset="-122"/>
              </a:rPr>
              <a:t>Divide</a:t>
            </a:r>
            <a:r>
              <a:rPr lang="zh-CN" altLang="zh-CN" dirty="0">
                <a:latin typeface="+mj-lt"/>
                <a:ea typeface="楷体" panose="02010609060101010101" pitchFamily="49" charset="-122"/>
              </a:rPr>
              <a:t>）：将原问题分解为若干子问题，这些子问题都是原问题规模较小的实例</a:t>
            </a:r>
            <a:r>
              <a:rPr lang="zh-CN" altLang="en-US" dirty="0">
                <a:latin typeface="+mj-lt"/>
                <a:ea typeface="楷体" panose="02010609060101010101" pitchFamily="49" charset="-122"/>
              </a:rPr>
              <a:t>（小问题容易解决）</a:t>
            </a:r>
            <a:r>
              <a:rPr lang="zh-CN" altLang="zh-CN" dirty="0">
                <a:latin typeface="+mj-lt"/>
                <a:ea typeface="楷体" panose="02010609060101010101" pitchFamily="49" charset="-122"/>
              </a:rPr>
              <a:t>。</a:t>
            </a:r>
          </a:p>
          <a:p>
            <a:r>
              <a:rPr lang="zh-CN" altLang="zh-CN" dirty="0">
                <a:latin typeface="+mj-lt"/>
                <a:ea typeface="楷体" panose="02010609060101010101" pitchFamily="49" charset="-122"/>
              </a:rPr>
              <a:t>解决（</a:t>
            </a:r>
            <a:r>
              <a:rPr lang="en-US" altLang="zh-CN" dirty="0">
                <a:latin typeface="+mj-lt"/>
                <a:ea typeface="楷体" panose="02010609060101010101" pitchFamily="49" charset="-122"/>
              </a:rPr>
              <a:t>Conquer</a:t>
            </a:r>
            <a:r>
              <a:rPr lang="zh-CN" altLang="zh-CN" dirty="0">
                <a:latin typeface="+mj-lt"/>
                <a:ea typeface="楷体" panose="02010609060101010101" pitchFamily="49" charset="-122"/>
              </a:rPr>
              <a:t>）：递归地求解各子问题。如果子问题规模足够小，则直接求解。</a:t>
            </a:r>
            <a:r>
              <a:rPr lang="zh-CN" altLang="en-US" dirty="0">
                <a:latin typeface="+mj-lt"/>
                <a:ea typeface="楷体" panose="02010609060101010101" pitchFamily="49" charset="-122"/>
              </a:rPr>
              <a:t>（</a:t>
            </a:r>
            <a:r>
              <a:rPr lang="zh-CN" altLang="en-US" dirty="0">
                <a:latin typeface="楷体" panose="02010609060101010101" pitchFamily="49" charset="-122"/>
                <a:ea typeface="楷体" panose="02010609060101010101" pitchFamily="49" charset="-122"/>
              </a:rPr>
              <a:t>子问题的解可以合并为该问题的解</a:t>
            </a:r>
            <a:r>
              <a:rPr lang="zh-CN" altLang="en-US" dirty="0">
                <a:latin typeface="+mj-lt"/>
                <a:ea typeface="楷体" panose="02010609060101010101" pitchFamily="49" charset="-122"/>
              </a:rPr>
              <a:t>）</a:t>
            </a:r>
            <a:endParaRPr lang="zh-CN" altLang="zh-CN" dirty="0">
              <a:latin typeface="+mj-lt"/>
              <a:ea typeface="楷体" panose="02010609060101010101" pitchFamily="49" charset="-122"/>
            </a:endParaRPr>
          </a:p>
          <a:p>
            <a:pPr lvl="0"/>
            <a:r>
              <a:rPr lang="zh-CN" altLang="zh-CN" dirty="0">
                <a:latin typeface="+mj-lt"/>
                <a:ea typeface="楷体" panose="02010609060101010101" pitchFamily="49" charset="-122"/>
              </a:rPr>
              <a:t>合并（</a:t>
            </a:r>
            <a:r>
              <a:rPr lang="en-US" altLang="zh-CN" dirty="0">
                <a:latin typeface="+mj-lt"/>
                <a:ea typeface="楷体" panose="02010609060101010101" pitchFamily="49" charset="-122"/>
              </a:rPr>
              <a:t>Combine</a:t>
            </a:r>
            <a:r>
              <a:rPr lang="zh-CN" altLang="zh-CN" dirty="0">
                <a:latin typeface="+mj-lt"/>
                <a:ea typeface="楷体" panose="02010609060101010101" pitchFamily="49" charset="-122"/>
              </a:rPr>
              <a:t>）：将所有子问题的解合并为原问题的解</a:t>
            </a:r>
            <a:r>
              <a:rPr lang="zh-CN" altLang="en-US" dirty="0">
                <a:latin typeface="+mj-lt"/>
                <a:ea typeface="楷体" panose="02010609060101010101" pitchFamily="49" charset="-122"/>
              </a:rPr>
              <a:t>（</a:t>
            </a:r>
            <a:r>
              <a:rPr lang="zh-CN" altLang="en-US" dirty="0">
                <a:latin typeface="楷体" panose="02010609060101010101" pitchFamily="49" charset="-122"/>
                <a:ea typeface="楷体" panose="02010609060101010101" pitchFamily="49" charset="-122"/>
              </a:rPr>
              <a:t>各个子问题是相互独立的</a:t>
            </a:r>
            <a:r>
              <a:rPr lang="zh-CN" altLang="en-US" dirty="0">
                <a:latin typeface="+mj-lt"/>
                <a:ea typeface="楷体" panose="02010609060101010101" pitchFamily="49" charset="-122"/>
              </a:rPr>
              <a:t>）</a:t>
            </a:r>
            <a:endParaRPr lang="zh-CN" altLang="zh-CN" dirty="0">
              <a:latin typeface="+mj-lt"/>
              <a:ea typeface="楷体" panose="02010609060101010101" pitchFamily="49" charset="-122"/>
            </a:endParaRPr>
          </a:p>
          <a:p>
            <a:endParaRPr lang="zh-CN" altLang="en-US" dirty="0">
              <a:latin typeface="+mj-lt"/>
              <a:ea typeface="楷体" panose="02010609060101010101" pitchFamily="49" charset="-122"/>
            </a:endParaRPr>
          </a:p>
        </p:txBody>
      </p:sp>
    </p:spTree>
    <p:extLst>
      <p:ext uri="{BB962C8B-B14F-4D97-AF65-F5344CB8AC3E}">
        <p14:creationId xmlns:p14="http://schemas.microsoft.com/office/powerpoint/2010/main" val="22368204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7409057-AD34-4E55-8108-05E32DE8567C}"/>
              </a:ext>
            </a:extLst>
          </p:cNvPr>
          <p:cNvSpPr>
            <a:spLocks noGrp="1"/>
          </p:cNvSpPr>
          <p:nvPr>
            <p:ph type="body" sz="quarter" idx="11"/>
          </p:nvPr>
        </p:nvSpPr>
        <p:spPr>
          <a:xfrm>
            <a:off x="4941888" y="1100623"/>
            <a:ext cx="6667500" cy="4653582"/>
          </a:xfrm>
        </p:spPr>
        <p:txBody>
          <a:bodyPr/>
          <a:lstStyle/>
          <a:p>
            <a:r>
              <a:rPr lang="zh-CN" altLang="zh-CN" dirty="0">
                <a:ea typeface="楷体" panose="02010609060101010101" pitchFamily="49" charset="-122"/>
              </a:rPr>
              <a:t>数轴上有</a:t>
            </a:r>
            <a:r>
              <a:rPr lang="en-US" altLang="zh-CN" i="1" dirty="0">
                <a:ea typeface="楷体" panose="02010609060101010101" pitchFamily="49" charset="-122"/>
              </a:rPr>
              <a:t>n</a:t>
            </a:r>
            <a:r>
              <a:rPr lang="zh-CN" altLang="zh-CN" dirty="0">
                <a:ea typeface="楷体" panose="02010609060101010101" pitchFamily="49" charset="-122"/>
              </a:rPr>
              <a:t>个闭区间</a:t>
            </a:r>
            <a:r>
              <a:rPr lang="en-US" altLang="zh-CN" dirty="0">
                <a:ea typeface="楷体" panose="02010609060101010101" pitchFamily="49" charset="-122"/>
              </a:rPr>
              <a:t>[</a:t>
            </a:r>
            <a:r>
              <a:rPr lang="en-US" altLang="zh-CN" i="1" dirty="0">
                <a:ea typeface="楷体" panose="02010609060101010101" pitchFamily="49" charset="-122"/>
              </a:rPr>
              <a:t>a</a:t>
            </a:r>
            <a:r>
              <a:rPr lang="en-US" altLang="zh-CN" i="1" baseline="-25000" dirty="0">
                <a:ea typeface="楷体" panose="02010609060101010101" pitchFamily="49" charset="-122"/>
              </a:rPr>
              <a:t>i</a:t>
            </a:r>
            <a:r>
              <a:rPr lang="en-US" altLang="zh-CN" dirty="0">
                <a:ea typeface="楷体" panose="02010609060101010101" pitchFamily="49" charset="-122"/>
              </a:rPr>
              <a:t>, </a:t>
            </a:r>
            <a:r>
              <a:rPr lang="en-US" altLang="zh-CN" i="1" dirty="0">
                <a:ea typeface="楷体" panose="02010609060101010101" pitchFamily="49" charset="-122"/>
              </a:rPr>
              <a:t>b</a:t>
            </a:r>
            <a:r>
              <a:rPr lang="en-US" altLang="zh-CN" i="1" baseline="-25000" dirty="0">
                <a:ea typeface="楷体" panose="02010609060101010101" pitchFamily="49" charset="-122"/>
              </a:rPr>
              <a:t>i</a:t>
            </a:r>
            <a:r>
              <a:rPr lang="en-US" altLang="zh-CN" dirty="0">
                <a:ea typeface="楷体" panose="02010609060101010101" pitchFamily="49" charset="-122"/>
              </a:rPr>
              <a:t>]</a:t>
            </a:r>
            <a:r>
              <a:rPr lang="zh-CN" altLang="zh-CN" dirty="0">
                <a:ea typeface="楷体" panose="02010609060101010101" pitchFamily="49" charset="-122"/>
              </a:rPr>
              <a:t>。选择尽量少的区间来覆盖指定线段</a:t>
            </a:r>
            <a:r>
              <a:rPr lang="en-US" altLang="zh-CN" dirty="0">
                <a:ea typeface="楷体" panose="02010609060101010101" pitchFamily="49" charset="-122"/>
              </a:rPr>
              <a:t>[</a:t>
            </a:r>
            <a:r>
              <a:rPr lang="en-US" altLang="zh-CN" i="1" dirty="0">
                <a:ea typeface="楷体" panose="02010609060101010101" pitchFamily="49" charset="-122"/>
              </a:rPr>
              <a:t>s</a:t>
            </a:r>
            <a:r>
              <a:rPr lang="en-US" altLang="zh-CN" dirty="0">
                <a:ea typeface="楷体" panose="02010609060101010101" pitchFamily="49" charset="-122"/>
              </a:rPr>
              <a:t>, </a:t>
            </a:r>
            <a:r>
              <a:rPr lang="en-US" altLang="zh-CN" i="1" dirty="0">
                <a:ea typeface="楷体" panose="02010609060101010101" pitchFamily="49" charset="-122"/>
              </a:rPr>
              <a:t>t</a:t>
            </a:r>
            <a:r>
              <a:rPr lang="en-US" altLang="zh-CN" dirty="0">
                <a:ea typeface="楷体" panose="02010609060101010101" pitchFamily="49" charset="-122"/>
              </a:rPr>
              <a:t>]</a:t>
            </a:r>
            <a:r>
              <a:rPr lang="zh-CN" altLang="zh-CN" dirty="0">
                <a:ea typeface="楷体" panose="02010609060101010101" pitchFamily="49" charset="-122"/>
              </a:rPr>
              <a:t>。</a:t>
            </a:r>
          </a:p>
          <a:p>
            <a:endParaRPr lang="en-US" altLang="zh-CN" dirty="0">
              <a:ea typeface="楷体" panose="02010609060101010101" pitchFamily="49" charset="-122"/>
            </a:endParaRPr>
          </a:p>
          <a:p>
            <a:r>
              <a:rPr lang="zh-CN" altLang="zh-CN" dirty="0">
                <a:ea typeface="楷体" panose="02010609060101010101" pitchFamily="49" charset="-122"/>
              </a:rPr>
              <a:t>预处理：扔掉不能覆盖</a:t>
            </a:r>
            <a:r>
              <a:rPr lang="en-US" altLang="zh-CN" dirty="0">
                <a:ea typeface="楷体" panose="02010609060101010101" pitchFamily="49" charset="-122"/>
              </a:rPr>
              <a:t>[</a:t>
            </a:r>
            <a:r>
              <a:rPr lang="en-US" altLang="zh-CN" i="1" dirty="0">
                <a:ea typeface="楷体" panose="02010609060101010101" pitchFamily="49" charset="-122"/>
              </a:rPr>
              <a:t>s</a:t>
            </a:r>
            <a:r>
              <a:rPr lang="en-US" altLang="zh-CN" dirty="0">
                <a:ea typeface="楷体" panose="02010609060101010101" pitchFamily="49" charset="-122"/>
              </a:rPr>
              <a:t>, </a:t>
            </a:r>
            <a:r>
              <a:rPr lang="en-US" altLang="zh-CN" i="1" dirty="0">
                <a:ea typeface="楷体" panose="02010609060101010101" pitchFamily="49" charset="-122"/>
              </a:rPr>
              <a:t>t</a:t>
            </a:r>
            <a:r>
              <a:rPr lang="en-US" altLang="zh-CN" dirty="0">
                <a:ea typeface="楷体" panose="02010609060101010101" pitchFamily="49" charset="-122"/>
              </a:rPr>
              <a:t>]</a:t>
            </a:r>
            <a:r>
              <a:rPr lang="zh-CN" altLang="zh-CN" dirty="0">
                <a:ea typeface="楷体" panose="02010609060101010101" pitchFamily="49" charset="-122"/>
              </a:rPr>
              <a:t>的区间。</a:t>
            </a:r>
          </a:p>
          <a:p>
            <a:r>
              <a:rPr lang="zh-CN" altLang="zh-CN" dirty="0">
                <a:ea typeface="楷体" panose="02010609060101010101" pitchFamily="49" charset="-122"/>
              </a:rPr>
              <a:t>把各区间按</a:t>
            </a:r>
            <a:r>
              <a:rPr lang="en-US" altLang="zh-CN" i="1" dirty="0">
                <a:ea typeface="楷体" panose="02010609060101010101" pitchFamily="49" charset="-122"/>
              </a:rPr>
              <a:t>a</a:t>
            </a:r>
            <a:r>
              <a:rPr lang="zh-CN" altLang="zh-CN" dirty="0">
                <a:ea typeface="楷体" panose="02010609060101010101" pitchFamily="49" charset="-122"/>
              </a:rPr>
              <a:t>从小到大排序。如果区间</a:t>
            </a:r>
            <a:r>
              <a:rPr lang="en-US" altLang="zh-CN" dirty="0">
                <a:ea typeface="楷体" panose="02010609060101010101" pitchFamily="49" charset="-122"/>
              </a:rPr>
              <a:t>1</a:t>
            </a:r>
            <a:r>
              <a:rPr lang="zh-CN" altLang="zh-CN" dirty="0">
                <a:ea typeface="楷体" panose="02010609060101010101" pitchFamily="49" charset="-122"/>
              </a:rPr>
              <a:t>的起点大于</a:t>
            </a:r>
            <a:r>
              <a:rPr lang="en-US" altLang="zh-CN" i="1" dirty="0">
                <a:ea typeface="楷体" panose="02010609060101010101" pitchFamily="49" charset="-122"/>
              </a:rPr>
              <a:t>s</a:t>
            </a:r>
            <a:r>
              <a:rPr lang="zh-CN" altLang="zh-CN" dirty="0">
                <a:ea typeface="楷体" panose="02010609060101010101" pitchFamily="49" charset="-122"/>
              </a:rPr>
              <a:t>，无解，否则选择从</a:t>
            </a:r>
            <a:r>
              <a:rPr lang="en-US" altLang="zh-CN" i="1" dirty="0">
                <a:ea typeface="楷体" panose="02010609060101010101" pitchFamily="49" charset="-122"/>
              </a:rPr>
              <a:t>s</a:t>
            </a:r>
            <a:r>
              <a:rPr lang="zh-CN" altLang="zh-CN" dirty="0">
                <a:ea typeface="楷体" panose="02010609060101010101" pitchFamily="49" charset="-122"/>
              </a:rPr>
              <a:t>到终点的最长区间。</a:t>
            </a:r>
          </a:p>
          <a:p>
            <a:r>
              <a:rPr lang="zh-CN" altLang="zh-CN" dirty="0">
                <a:ea typeface="楷体" panose="02010609060101010101" pitchFamily="49" charset="-122"/>
              </a:rPr>
              <a:t>选择此区间</a:t>
            </a:r>
            <a:r>
              <a:rPr lang="en-US" altLang="zh-CN" dirty="0">
                <a:ea typeface="楷体" panose="02010609060101010101" pitchFamily="49" charset="-122"/>
              </a:rPr>
              <a:t>[</a:t>
            </a:r>
            <a:r>
              <a:rPr lang="en-US" altLang="zh-CN" i="1" dirty="0">
                <a:ea typeface="楷体" panose="02010609060101010101" pitchFamily="49" charset="-122"/>
              </a:rPr>
              <a:t>a</a:t>
            </a:r>
            <a:r>
              <a:rPr lang="en-US" altLang="zh-CN" i="1" baseline="-25000" dirty="0">
                <a:ea typeface="楷体" panose="02010609060101010101" pitchFamily="49" charset="-122"/>
              </a:rPr>
              <a:t>i</a:t>
            </a:r>
            <a:r>
              <a:rPr lang="en-US" altLang="zh-CN" dirty="0">
                <a:ea typeface="楷体" panose="02010609060101010101" pitchFamily="49" charset="-122"/>
              </a:rPr>
              <a:t>, </a:t>
            </a:r>
            <a:r>
              <a:rPr lang="en-US" altLang="zh-CN" i="1" dirty="0">
                <a:ea typeface="楷体" panose="02010609060101010101" pitchFamily="49" charset="-122"/>
              </a:rPr>
              <a:t>b</a:t>
            </a:r>
            <a:r>
              <a:rPr lang="en-US" altLang="zh-CN" i="1" baseline="-25000" dirty="0">
                <a:ea typeface="楷体" panose="02010609060101010101" pitchFamily="49" charset="-122"/>
              </a:rPr>
              <a:t>i</a:t>
            </a:r>
            <a:r>
              <a:rPr lang="en-US" altLang="zh-CN" dirty="0">
                <a:ea typeface="楷体" panose="02010609060101010101" pitchFamily="49" charset="-122"/>
              </a:rPr>
              <a:t>]</a:t>
            </a:r>
            <a:r>
              <a:rPr lang="zh-CN" altLang="zh-CN" dirty="0">
                <a:ea typeface="楷体" panose="02010609060101010101" pitchFamily="49" charset="-122"/>
              </a:rPr>
              <a:t>后，问题转化了覆盖</a:t>
            </a:r>
            <a:r>
              <a:rPr lang="en-US" altLang="zh-CN" dirty="0">
                <a:ea typeface="楷体" panose="02010609060101010101" pitchFamily="49" charset="-122"/>
              </a:rPr>
              <a:t>[</a:t>
            </a:r>
            <a:r>
              <a:rPr lang="en-US" altLang="zh-CN" i="1" dirty="0">
                <a:ea typeface="楷体" panose="02010609060101010101" pitchFamily="49" charset="-122"/>
              </a:rPr>
              <a:t>b</a:t>
            </a:r>
            <a:r>
              <a:rPr lang="en-US" altLang="zh-CN" i="1" baseline="-25000" dirty="0">
                <a:ea typeface="楷体" panose="02010609060101010101" pitchFamily="49" charset="-122"/>
              </a:rPr>
              <a:t>i</a:t>
            </a:r>
            <a:r>
              <a:rPr lang="en-US" altLang="zh-CN" dirty="0">
                <a:ea typeface="楷体" panose="02010609060101010101" pitchFamily="49" charset="-122"/>
              </a:rPr>
              <a:t>, </a:t>
            </a:r>
            <a:r>
              <a:rPr lang="en-US" altLang="zh-CN" i="1" dirty="0">
                <a:ea typeface="楷体" panose="02010609060101010101" pitchFamily="49" charset="-122"/>
              </a:rPr>
              <a:t>t</a:t>
            </a:r>
            <a:r>
              <a:rPr lang="en-US" altLang="zh-CN" dirty="0">
                <a:ea typeface="楷体" panose="02010609060101010101" pitchFamily="49" charset="-122"/>
              </a:rPr>
              <a:t>]</a:t>
            </a:r>
            <a:r>
              <a:rPr lang="zh-CN" altLang="zh-CN" dirty="0">
                <a:ea typeface="楷体" panose="02010609060101010101" pitchFamily="49" charset="-122"/>
              </a:rPr>
              <a:t>，于是返回</a:t>
            </a:r>
            <a:r>
              <a:rPr lang="zh-CN" altLang="en-US" dirty="0">
                <a:ea typeface="楷体" panose="02010609060101010101" pitchFamily="49" charset="-122"/>
              </a:rPr>
              <a:t>第一步</a:t>
            </a:r>
            <a:r>
              <a:rPr lang="zh-CN" altLang="zh-CN" dirty="0">
                <a:ea typeface="楷体" panose="02010609060101010101" pitchFamily="49" charset="-122"/>
              </a:rPr>
              <a:t>，直到</a:t>
            </a:r>
            <a:r>
              <a:rPr lang="en-US" altLang="zh-CN" dirty="0">
                <a:ea typeface="楷体" panose="02010609060101010101" pitchFamily="49" charset="-122"/>
              </a:rPr>
              <a:t>[</a:t>
            </a:r>
            <a:r>
              <a:rPr lang="en-US" altLang="zh-CN" i="1" dirty="0">
                <a:ea typeface="楷体" panose="02010609060101010101" pitchFamily="49" charset="-122"/>
              </a:rPr>
              <a:t>s</a:t>
            </a:r>
            <a:r>
              <a:rPr lang="en-US" altLang="zh-CN" dirty="0">
                <a:ea typeface="楷体" panose="02010609060101010101" pitchFamily="49" charset="-122"/>
              </a:rPr>
              <a:t>, </a:t>
            </a:r>
            <a:r>
              <a:rPr lang="en-US" altLang="zh-CN" i="1" dirty="0">
                <a:ea typeface="楷体" panose="02010609060101010101" pitchFamily="49" charset="-122"/>
              </a:rPr>
              <a:t>t</a:t>
            </a:r>
            <a:r>
              <a:rPr lang="en-US" altLang="zh-CN" dirty="0">
                <a:ea typeface="楷体" panose="02010609060101010101" pitchFamily="49" charset="-122"/>
              </a:rPr>
              <a:t>]</a:t>
            </a:r>
            <a:r>
              <a:rPr lang="zh-CN" altLang="zh-CN" dirty="0">
                <a:ea typeface="楷体" panose="02010609060101010101" pitchFamily="49" charset="-122"/>
              </a:rPr>
              <a:t>被完全覆盖为止。</a:t>
            </a:r>
          </a:p>
        </p:txBody>
      </p:sp>
      <p:sp>
        <p:nvSpPr>
          <p:cNvPr id="3" name="标题 2">
            <a:extLst>
              <a:ext uri="{FF2B5EF4-FFF2-40B4-BE49-F238E27FC236}">
                <a16:creationId xmlns:a16="http://schemas.microsoft.com/office/drawing/2014/main" id="{82BC955A-0CC8-441A-A1E2-3AB073DFDF86}"/>
              </a:ext>
            </a:extLst>
          </p:cNvPr>
          <p:cNvSpPr>
            <a:spLocks noGrp="1"/>
          </p:cNvSpPr>
          <p:nvPr>
            <p:ph type="title"/>
          </p:nvPr>
        </p:nvSpPr>
        <p:spPr>
          <a:xfrm>
            <a:off x="588263" y="3150414"/>
            <a:ext cx="3182027" cy="553998"/>
          </a:xfrm>
        </p:spPr>
        <p:txBody>
          <a:bodyPr/>
          <a:lstStyle/>
          <a:p>
            <a:r>
              <a:rPr lang="zh-CN" altLang="en-US" dirty="0">
                <a:latin typeface="宋体" panose="02010600030101010101" pitchFamily="2" charset="-122"/>
                <a:ea typeface="宋体" panose="02010600030101010101" pitchFamily="2" charset="-122"/>
              </a:rPr>
              <a:t>区间覆盖问题</a:t>
            </a:r>
          </a:p>
        </p:txBody>
      </p:sp>
    </p:spTree>
    <p:extLst>
      <p:ext uri="{BB962C8B-B14F-4D97-AF65-F5344CB8AC3E}">
        <p14:creationId xmlns:p14="http://schemas.microsoft.com/office/powerpoint/2010/main" val="22872898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Effect transition="in" filter="fade">
                                      <p:cBhvr>
                                        <p:cTn id="14" dur="1000"/>
                                        <p:tgtEl>
                                          <p:spTgt spid="2">
                                            <p:txEl>
                                              <p:pRg st="3" end="3"/>
                                            </p:txEl>
                                          </p:spTgt>
                                        </p:tgtEl>
                                      </p:cBhvr>
                                    </p:animEffect>
                                    <p:anim calcmode="lin" valueType="num">
                                      <p:cBhvr>
                                        <p:cTn id="1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0202582-5F81-4969-8EB0-4ED0FDA87319}"/>
              </a:ext>
            </a:extLst>
          </p:cNvPr>
          <p:cNvPicPr>
            <a:picLocks noChangeAspect="1"/>
          </p:cNvPicPr>
          <p:nvPr/>
        </p:nvPicPr>
        <p:blipFill>
          <a:blip r:embed="rId2"/>
          <a:stretch>
            <a:fillRect/>
          </a:stretch>
        </p:blipFill>
        <p:spPr>
          <a:xfrm>
            <a:off x="743204" y="1208739"/>
            <a:ext cx="6032017" cy="5132978"/>
          </a:xfrm>
          <a:prstGeom prst="rect">
            <a:avLst/>
          </a:prstGeom>
        </p:spPr>
      </p:pic>
      <p:sp>
        <p:nvSpPr>
          <p:cNvPr id="6" name="文本框 5">
            <a:extLst>
              <a:ext uri="{FF2B5EF4-FFF2-40B4-BE49-F238E27FC236}">
                <a16:creationId xmlns:a16="http://schemas.microsoft.com/office/drawing/2014/main" id="{5E166DC2-FE68-4E2E-95D8-AA13ACE5D4D2}"/>
              </a:ext>
            </a:extLst>
          </p:cNvPr>
          <p:cNvSpPr txBox="1"/>
          <p:nvPr/>
        </p:nvSpPr>
        <p:spPr>
          <a:xfrm>
            <a:off x="889325" y="406643"/>
            <a:ext cx="4250846" cy="430887"/>
          </a:xfrm>
          <a:prstGeom prst="rect">
            <a:avLst/>
          </a:prstGeom>
          <a:noFill/>
        </p:spPr>
        <p:txBody>
          <a:bodyPr wrap="square" lIns="0" tIns="0" rIns="0" bIns="0" rtlCol="0">
            <a:spAutoFit/>
          </a:bodyPr>
          <a:lstStyle/>
          <a:p>
            <a:pPr algn="l"/>
            <a:r>
              <a:rPr lang="zh-CN" altLang="en-US" sz="2800" dirty="0">
                <a:gradFill>
                  <a:gsLst>
                    <a:gs pos="2917">
                      <a:schemeClr val="tx1"/>
                    </a:gs>
                    <a:gs pos="30000">
                      <a:schemeClr val="tx1"/>
                    </a:gs>
                  </a:gsLst>
                  <a:lin ang="5400000" scaled="0"/>
                </a:gradFill>
              </a:rPr>
              <a:t>洛谷 </a:t>
            </a:r>
            <a:r>
              <a:rPr lang="en-US" altLang="zh-CN" sz="2800" dirty="0">
                <a:gradFill>
                  <a:gsLst>
                    <a:gs pos="2917">
                      <a:schemeClr val="tx1"/>
                    </a:gs>
                    <a:gs pos="30000">
                      <a:schemeClr val="tx1"/>
                    </a:gs>
                  </a:gsLst>
                  <a:lin ang="5400000" scaled="0"/>
                </a:gradFill>
              </a:rPr>
              <a:t>P2242 </a:t>
            </a:r>
            <a:r>
              <a:rPr lang="zh-CN" altLang="en-US" sz="2800" dirty="0">
                <a:gradFill>
                  <a:gsLst>
                    <a:gs pos="2917">
                      <a:schemeClr val="tx1"/>
                    </a:gs>
                    <a:gs pos="30000">
                      <a:schemeClr val="tx1"/>
                    </a:gs>
                  </a:gsLst>
                  <a:lin ang="5400000" scaled="0"/>
                </a:gradFill>
              </a:rPr>
              <a:t>公路维修问题</a:t>
            </a:r>
          </a:p>
        </p:txBody>
      </p:sp>
    </p:spTree>
    <p:extLst>
      <p:ext uri="{BB962C8B-B14F-4D97-AF65-F5344CB8AC3E}">
        <p14:creationId xmlns:p14="http://schemas.microsoft.com/office/powerpoint/2010/main" val="2017980347"/>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9CC9805-FE73-476A-9964-16A30199F77D}"/>
              </a:ext>
            </a:extLst>
          </p:cNvPr>
          <p:cNvPicPr>
            <a:picLocks noChangeAspect="1"/>
          </p:cNvPicPr>
          <p:nvPr/>
        </p:nvPicPr>
        <p:blipFill>
          <a:blip r:embed="rId2"/>
          <a:stretch>
            <a:fillRect/>
          </a:stretch>
        </p:blipFill>
        <p:spPr>
          <a:xfrm>
            <a:off x="343709" y="1819922"/>
            <a:ext cx="5065543" cy="4310552"/>
          </a:xfrm>
          <a:prstGeom prst="rect">
            <a:avLst/>
          </a:prstGeom>
        </p:spPr>
      </p:pic>
      <p:pic>
        <p:nvPicPr>
          <p:cNvPr id="5" name="图片 4">
            <a:extLst>
              <a:ext uri="{FF2B5EF4-FFF2-40B4-BE49-F238E27FC236}">
                <a16:creationId xmlns:a16="http://schemas.microsoft.com/office/drawing/2014/main" id="{3061D1D7-61B1-4A70-9444-B87C9199378B}"/>
              </a:ext>
            </a:extLst>
          </p:cNvPr>
          <p:cNvPicPr>
            <a:picLocks noChangeAspect="1"/>
          </p:cNvPicPr>
          <p:nvPr/>
        </p:nvPicPr>
        <p:blipFill>
          <a:blip r:embed="rId3"/>
          <a:stretch>
            <a:fillRect/>
          </a:stretch>
        </p:blipFill>
        <p:spPr>
          <a:xfrm>
            <a:off x="5499151" y="2449791"/>
            <a:ext cx="6692849" cy="3680683"/>
          </a:xfrm>
          <a:prstGeom prst="rect">
            <a:avLst/>
          </a:prstGeom>
        </p:spPr>
      </p:pic>
      <p:sp>
        <p:nvSpPr>
          <p:cNvPr id="6" name="文本框 5">
            <a:extLst>
              <a:ext uri="{FF2B5EF4-FFF2-40B4-BE49-F238E27FC236}">
                <a16:creationId xmlns:a16="http://schemas.microsoft.com/office/drawing/2014/main" id="{8EE8BF99-8FE0-41E3-8D63-0196609F47E6}"/>
              </a:ext>
            </a:extLst>
          </p:cNvPr>
          <p:cNvSpPr txBox="1"/>
          <p:nvPr/>
        </p:nvSpPr>
        <p:spPr>
          <a:xfrm>
            <a:off x="5887453" y="1819922"/>
            <a:ext cx="2315514" cy="430887"/>
          </a:xfrm>
          <a:prstGeom prst="rect">
            <a:avLst/>
          </a:prstGeom>
          <a:noFill/>
        </p:spPr>
        <p:txBody>
          <a:bodyPr wrap="square" lIns="0" tIns="0" rIns="0" bIns="0" rtlCol="0">
            <a:spAutoFit/>
          </a:bodyPr>
          <a:lstStyle/>
          <a:p>
            <a:pPr algn="l"/>
            <a:r>
              <a:rPr lang="zh-CN" altLang="en-US" sz="2800" dirty="0">
                <a:gradFill>
                  <a:gsLst>
                    <a:gs pos="2917">
                      <a:schemeClr val="tx1"/>
                    </a:gs>
                    <a:gs pos="30000">
                      <a:schemeClr val="tx1"/>
                    </a:gs>
                  </a:gsLst>
                  <a:lin ang="5400000" scaled="0"/>
                </a:gradFill>
              </a:rPr>
              <a:t>注意区间端点</a:t>
            </a:r>
          </a:p>
        </p:txBody>
      </p:sp>
      <p:sp>
        <p:nvSpPr>
          <p:cNvPr id="7" name="文本框 6">
            <a:extLst>
              <a:ext uri="{FF2B5EF4-FFF2-40B4-BE49-F238E27FC236}">
                <a16:creationId xmlns:a16="http://schemas.microsoft.com/office/drawing/2014/main" id="{FC210AD8-0BA5-4FD5-9837-BF6444D7F872}"/>
              </a:ext>
            </a:extLst>
          </p:cNvPr>
          <p:cNvSpPr txBox="1"/>
          <p:nvPr/>
        </p:nvSpPr>
        <p:spPr>
          <a:xfrm>
            <a:off x="409931" y="727526"/>
            <a:ext cx="4250846" cy="430887"/>
          </a:xfrm>
          <a:prstGeom prst="rect">
            <a:avLst/>
          </a:prstGeom>
          <a:noFill/>
        </p:spPr>
        <p:txBody>
          <a:bodyPr wrap="square" lIns="0" tIns="0" rIns="0" bIns="0" rtlCol="0">
            <a:spAutoFit/>
          </a:bodyPr>
          <a:lstStyle/>
          <a:p>
            <a:pPr algn="l"/>
            <a:r>
              <a:rPr lang="zh-CN" altLang="en-US" sz="2800" dirty="0">
                <a:gradFill>
                  <a:gsLst>
                    <a:gs pos="2917">
                      <a:schemeClr val="tx1"/>
                    </a:gs>
                    <a:gs pos="30000">
                      <a:schemeClr val="tx1"/>
                    </a:gs>
                  </a:gsLst>
                  <a:lin ang="5400000" scaled="0"/>
                </a:gradFill>
              </a:rPr>
              <a:t>洛谷 </a:t>
            </a:r>
            <a:r>
              <a:rPr lang="en-US" altLang="zh-CN" sz="2800" dirty="0">
                <a:gradFill>
                  <a:gsLst>
                    <a:gs pos="2917">
                      <a:schemeClr val="tx1"/>
                    </a:gs>
                    <a:gs pos="30000">
                      <a:schemeClr val="tx1"/>
                    </a:gs>
                  </a:gsLst>
                  <a:lin ang="5400000" scaled="0"/>
                </a:gradFill>
              </a:rPr>
              <a:t>P2242 </a:t>
            </a:r>
            <a:r>
              <a:rPr lang="zh-CN" altLang="en-US" sz="2800" dirty="0">
                <a:gradFill>
                  <a:gsLst>
                    <a:gs pos="2917">
                      <a:schemeClr val="tx1"/>
                    </a:gs>
                    <a:gs pos="30000">
                      <a:schemeClr val="tx1"/>
                    </a:gs>
                  </a:gsLst>
                  <a:lin ang="5400000" scaled="0"/>
                </a:gradFill>
              </a:rPr>
              <a:t>公路维修问题</a:t>
            </a:r>
          </a:p>
        </p:txBody>
      </p:sp>
    </p:spTree>
    <p:extLst>
      <p:ext uri="{BB962C8B-B14F-4D97-AF65-F5344CB8AC3E}">
        <p14:creationId xmlns:p14="http://schemas.microsoft.com/office/powerpoint/2010/main" val="180660637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19D5917-AE05-4C3F-ADCF-500964193A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929" y="917382"/>
            <a:ext cx="10178142" cy="5610900"/>
          </a:xfrm>
          <a:prstGeom prst="rect">
            <a:avLst/>
          </a:prstGeom>
        </p:spPr>
      </p:pic>
      <p:sp>
        <p:nvSpPr>
          <p:cNvPr id="4" name="文本框 3">
            <a:extLst>
              <a:ext uri="{FF2B5EF4-FFF2-40B4-BE49-F238E27FC236}">
                <a16:creationId xmlns:a16="http://schemas.microsoft.com/office/drawing/2014/main" id="{D9C3D108-FEC5-4B7A-BD86-A13FAA5237C8}"/>
              </a:ext>
            </a:extLst>
          </p:cNvPr>
          <p:cNvSpPr txBox="1"/>
          <p:nvPr/>
        </p:nvSpPr>
        <p:spPr>
          <a:xfrm>
            <a:off x="1045029" y="202672"/>
            <a:ext cx="2721428" cy="553998"/>
          </a:xfrm>
          <a:prstGeom prst="rect">
            <a:avLst/>
          </a:prstGeom>
          <a:noFill/>
        </p:spPr>
        <p:txBody>
          <a:bodyPr wrap="square" lIns="0" tIns="0" rIns="0" bIns="0" rtlCol="0">
            <a:spAutoFit/>
          </a:bodyPr>
          <a:lstStyle/>
          <a:p>
            <a:pPr algn="l"/>
            <a:r>
              <a:rPr lang="zh-CN" altLang="en-US" sz="3600" dirty="0">
                <a:gradFill>
                  <a:gsLst>
                    <a:gs pos="2917">
                      <a:schemeClr val="tx1"/>
                    </a:gs>
                    <a:gs pos="30000">
                      <a:schemeClr val="tx1"/>
                    </a:gs>
                  </a:gsLst>
                  <a:lin ang="5400000" scaled="0"/>
                </a:gradFill>
              </a:rPr>
              <a:t>知识点整理</a:t>
            </a:r>
          </a:p>
        </p:txBody>
      </p:sp>
    </p:spTree>
    <p:extLst>
      <p:ext uri="{BB962C8B-B14F-4D97-AF65-F5344CB8AC3E}">
        <p14:creationId xmlns:p14="http://schemas.microsoft.com/office/powerpoint/2010/main" val="10300505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6D03E64-BB39-4D14-B4EC-5539F11E9E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0865" y="1615736"/>
            <a:ext cx="3687649" cy="3626528"/>
          </a:xfrm>
          <a:prstGeom prst="rect">
            <a:avLst/>
          </a:prstGeom>
        </p:spPr>
      </p:pic>
      <p:sp>
        <p:nvSpPr>
          <p:cNvPr id="4" name="文本框 3">
            <a:extLst>
              <a:ext uri="{FF2B5EF4-FFF2-40B4-BE49-F238E27FC236}">
                <a16:creationId xmlns:a16="http://schemas.microsoft.com/office/drawing/2014/main" id="{69C5EDB3-D949-4AA2-9AC9-8CE8444BAE43}"/>
              </a:ext>
            </a:extLst>
          </p:cNvPr>
          <p:cNvSpPr txBox="1"/>
          <p:nvPr/>
        </p:nvSpPr>
        <p:spPr>
          <a:xfrm>
            <a:off x="6934199" y="2921168"/>
            <a:ext cx="3156857" cy="1015663"/>
          </a:xfrm>
          <a:prstGeom prst="rect">
            <a:avLst/>
          </a:prstGeom>
          <a:noFill/>
        </p:spPr>
        <p:txBody>
          <a:bodyPr wrap="square" lIns="0" tIns="0" rIns="0" bIns="0" rtlCol="0">
            <a:spAutoFit/>
          </a:bodyPr>
          <a:lstStyle/>
          <a:p>
            <a:pPr algn="l"/>
            <a:r>
              <a:rPr lang="zh-CN" altLang="en-US" sz="6600" dirty="0">
                <a:gradFill>
                  <a:gsLst>
                    <a:gs pos="2917">
                      <a:schemeClr val="tx1"/>
                    </a:gs>
                    <a:gs pos="30000">
                      <a:schemeClr val="tx1"/>
                    </a:gs>
                  </a:gsLst>
                  <a:lin ang="5400000" scaled="0"/>
                </a:gradFill>
              </a:rPr>
              <a:t>加油哇</a:t>
            </a:r>
            <a:r>
              <a:rPr lang="en-US" altLang="zh-CN" sz="6600" dirty="0">
                <a:gradFill>
                  <a:gsLst>
                    <a:gs pos="2917">
                      <a:schemeClr val="tx1"/>
                    </a:gs>
                    <a:gs pos="30000">
                      <a:schemeClr val="tx1"/>
                    </a:gs>
                  </a:gsLst>
                  <a:lin ang="5400000" scaled="0"/>
                </a:gradFill>
              </a:rPr>
              <a:t>!!</a:t>
            </a:r>
            <a:endParaRPr lang="zh-CN" altLang="en-US" sz="66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45832810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E663D04-F6D0-4911-847E-AF82B38245E3}"/>
              </a:ext>
            </a:extLst>
          </p:cNvPr>
          <p:cNvSpPr txBox="1"/>
          <p:nvPr/>
        </p:nvSpPr>
        <p:spPr>
          <a:xfrm>
            <a:off x="3463243" y="2257571"/>
            <a:ext cx="8416032" cy="3323987"/>
          </a:xfrm>
          <a:prstGeom prst="rect">
            <a:avLst/>
          </a:prstGeom>
          <a:noFill/>
        </p:spPr>
        <p:txBody>
          <a:bodyPr wrap="square" lIns="0" tIns="0" rIns="0" bIns="0" rtlCol="0">
            <a:spAutoFit/>
          </a:bodyPr>
          <a:lstStyle/>
          <a:p>
            <a:pPr algn="l"/>
            <a:r>
              <a:rPr lang="zh-CN" altLang="en-US" sz="3600" dirty="0">
                <a:gradFill>
                  <a:gsLst>
                    <a:gs pos="2917">
                      <a:schemeClr val="tx1"/>
                    </a:gs>
                    <a:gs pos="30000">
                      <a:schemeClr val="tx1"/>
                    </a:gs>
                  </a:gsLst>
                  <a:lin ang="5400000" scaled="0"/>
                </a:gradFill>
              </a:rPr>
              <a:t>二分法</a:t>
            </a:r>
            <a:endParaRPr lang="en-US" altLang="zh-CN" sz="3600" dirty="0">
              <a:gradFill>
                <a:gsLst>
                  <a:gs pos="2917">
                    <a:schemeClr val="tx1"/>
                  </a:gs>
                  <a:gs pos="30000">
                    <a:schemeClr val="tx1"/>
                  </a:gs>
                </a:gsLst>
                <a:lin ang="5400000" scaled="0"/>
              </a:gradFill>
            </a:endParaRPr>
          </a:p>
          <a:p>
            <a:pPr algn="l"/>
            <a:r>
              <a:rPr lang="zh-CN" altLang="en-US" sz="3600" dirty="0">
                <a:gradFill>
                  <a:gsLst>
                    <a:gs pos="2917">
                      <a:schemeClr val="tx1"/>
                    </a:gs>
                    <a:gs pos="30000">
                      <a:schemeClr val="tx1"/>
                    </a:gs>
                  </a:gsLst>
                  <a:lin ang="5400000" scaled="0"/>
                </a:gradFill>
              </a:rPr>
              <a:t>快速幂</a:t>
            </a:r>
            <a:endParaRPr lang="en-US" altLang="zh-CN" sz="3600" dirty="0">
              <a:gradFill>
                <a:gsLst>
                  <a:gs pos="2917">
                    <a:schemeClr val="tx1"/>
                  </a:gs>
                  <a:gs pos="30000">
                    <a:schemeClr val="tx1"/>
                  </a:gs>
                </a:gsLst>
                <a:lin ang="5400000" scaled="0"/>
              </a:gradFill>
            </a:endParaRPr>
          </a:p>
          <a:p>
            <a:pPr algn="l"/>
            <a:r>
              <a:rPr lang="zh-CN" altLang="en-US" sz="3600" dirty="0">
                <a:gradFill>
                  <a:gsLst>
                    <a:gs pos="2917">
                      <a:schemeClr val="tx1"/>
                    </a:gs>
                    <a:gs pos="30000">
                      <a:schemeClr val="tx1"/>
                    </a:gs>
                  </a:gsLst>
                  <a:lin ang="5400000" scaled="0"/>
                </a:gradFill>
              </a:rPr>
              <a:t>归并排序</a:t>
            </a:r>
            <a:endParaRPr lang="en-US" altLang="zh-CN" sz="3600" dirty="0">
              <a:gradFill>
                <a:gsLst>
                  <a:gs pos="2917">
                    <a:schemeClr val="tx1"/>
                  </a:gs>
                  <a:gs pos="30000">
                    <a:schemeClr val="tx1"/>
                  </a:gs>
                </a:gsLst>
                <a:lin ang="5400000" scaled="0"/>
              </a:gradFill>
            </a:endParaRPr>
          </a:p>
          <a:p>
            <a:pPr algn="l"/>
            <a:r>
              <a:rPr lang="zh-CN" altLang="en-US" sz="3600" dirty="0">
                <a:gradFill>
                  <a:gsLst>
                    <a:gs pos="2917">
                      <a:schemeClr val="tx1"/>
                    </a:gs>
                    <a:gs pos="30000">
                      <a:schemeClr val="tx1"/>
                    </a:gs>
                  </a:gsLst>
                  <a:lin ang="5400000" scaled="0"/>
                </a:gradFill>
              </a:rPr>
              <a:t>快速排序</a:t>
            </a:r>
            <a:endParaRPr lang="en-US" altLang="zh-CN" sz="3600" dirty="0">
              <a:gradFill>
                <a:gsLst>
                  <a:gs pos="2917">
                    <a:schemeClr val="tx1"/>
                  </a:gs>
                  <a:gs pos="30000">
                    <a:schemeClr val="tx1"/>
                  </a:gs>
                </a:gsLst>
                <a:lin ang="5400000" scaled="0"/>
              </a:gradFill>
            </a:endParaRPr>
          </a:p>
          <a:p>
            <a:pPr algn="l"/>
            <a:r>
              <a:rPr lang="zh-CN" altLang="en-US" sz="3600" dirty="0">
                <a:gradFill>
                  <a:gsLst>
                    <a:gs pos="2917">
                      <a:schemeClr val="tx1"/>
                    </a:gs>
                    <a:gs pos="30000">
                      <a:schemeClr val="tx1"/>
                    </a:gs>
                  </a:gsLst>
                  <a:lin ang="5400000" scaled="0"/>
                </a:gradFill>
              </a:rPr>
              <a:t>求逆序对个数</a:t>
            </a:r>
            <a:endParaRPr lang="en-US" altLang="zh-CN" sz="3600" dirty="0">
              <a:gradFill>
                <a:gsLst>
                  <a:gs pos="2917">
                    <a:schemeClr val="tx1"/>
                  </a:gs>
                  <a:gs pos="30000">
                    <a:schemeClr val="tx1"/>
                  </a:gs>
                </a:gsLst>
                <a:lin ang="5400000" scaled="0"/>
              </a:gradFill>
            </a:endParaRPr>
          </a:p>
          <a:p>
            <a:pPr algn="l"/>
            <a:r>
              <a:rPr lang="zh-CN" altLang="en-US" sz="3600" dirty="0">
                <a:gradFill>
                  <a:gsLst>
                    <a:gs pos="2917">
                      <a:schemeClr val="tx1"/>
                    </a:gs>
                    <a:gs pos="30000">
                      <a:schemeClr val="tx1"/>
                    </a:gs>
                  </a:gsLst>
                  <a:lin ang="5400000" scaled="0"/>
                </a:gradFill>
              </a:rPr>
              <a:t>输出前</a:t>
            </a:r>
            <a:r>
              <a:rPr lang="en-US" altLang="zh-CN" sz="3600" dirty="0">
                <a:gradFill>
                  <a:gsLst>
                    <a:gs pos="2917">
                      <a:schemeClr val="tx1"/>
                    </a:gs>
                    <a:gs pos="30000">
                      <a:schemeClr val="tx1"/>
                    </a:gs>
                  </a:gsLst>
                  <a:lin ang="5400000" scaled="0"/>
                </a:gradFill>
              </a:rPr>
              <a:t>m</a:t>
            </a:r>
            <a:r>
              <a:rPr lang="zh-CN" altLang="en-US" sz="3600" dirty="0">
                <a:gradFill>
                  <a:gsLst>
                    <a:gs pos="2917">
                      <a:schemeClr val="tx1"/>
                    </a:gs>
                    <a:gs pos="30000">
                      <a:schemeClr val="tx1"/>
                    </a:gs>
                  </a:gsLst>
                  <a:lin ang="5400000" scaled="0"/>
                </a:gradFill>
              </a:rPr>
              <a:t>大的数</a:t>
            </a:r>
          </a:p>
        </p:txBody>
      </p:sp>
      <p:sp>
        <p:nvSpPr>
          <p:cNvPr id="3" name="标题 1">
            <a:extLst>
              <a:ext uri="{FF2B5EF4-FFF2-40B4-BE49-F238E27FC236}">
                <a16:creationId xmlns:a16="http://schemas.microsoft.com/office/drawing/2014/main" id="{1F97AD28-6B5B-4D06-A467-F7BFC450EB61}"/>
              </a:ext>
            </a:extLst>
          </p:cNvPr>
          <p:cNvSpPr txBox="1">
            <a:spLocks/>
          </p:cNvSpPr>
          <p:nvPr/>
        </p:nvSpPr>
        <p:spPr>
          <a:xfrm>
            <a:off x="400309" y="1194903"/>
            <a:ext cx="4056281" cy="553998"/>
          </a:xfrm>
          <a:prstGeom prst="rect">
            <a:avLst/>
          </a:prstGeom>
        </p:spPr>
        <p:txBody>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7051">
                      <a:schemeClr val="tx1"/>
                    </a:gs>
                    <a:gs pos="20000">
                      <a:schemeClr val="tx1"/>
                    </a:gs>
                  </a:gsLst>
                  <a:lin ang="5400000" scaled="1"/>
                </a:gradFill>
                <a:effectLst/>
                <a:latin typeface="+mj-lt"/>
                <a:ea typeface="+mn-ea"/>
                <a:cs typeface="Segoe UI" pitchFamily="34" charset="0"/>
              </a:defRPr>
            </a:lvl1pPr>
          </a:lstStyle>
          <a:p>
            <a:pPr algn="ctr"/>
            <a:r>
              <a:rPr lang="zh-CN" altLang="en-US" dirty="0">
                <a:latin typeface="宋体" panose="02010600030101010101" pitchFamily="2" charset="-122"/>
                <a:ea typeface="宋体" panose="02010600030101010101" pitchFamily="2" charset="-122"/>
              </a:rPr>
              <a:t>分治法的常用类型</a:t>
            </a:r>
          </a:p>
        </p:txBody>
      </p:sp>
    </p:spTree>
    <p:extLst>
      <p:ext uri="{BB962C8B-B14F-4D97-AF65-F5344CB8AC3E}">
        <p14:creationId xmlns:p14="http://schemas.microsoft.com/office/powerpoint/2010/main" val="188710308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62756D7-BADC-4593-8CE7-514C1F736A5B}"/>
              </a:ext>
            </a:extLst>
          </p:cNvPr>
          <p:cNvSpPr>
            <a:spLocks noGrp="1"/>
          </p:cNvSpPr>
          <p:nvPr>
            <p:ph type="title"/>
          </p:nvPr>
        </p:nvSpPr>
        <p:spPr/>
        <p:txBody>
          <a:bodyPr/>
          <a:lstStyle/>
          <a:p>
            <a:r>
              <a:rPr lang="zh-CN" altLang="en-US">
                <a:latin typeface="宋体" panose="02010600030101010101" pitchFamily="2" charset="-122"/>
                <a:ea typeface="宋体" panose="02010600030101010101" pitchFamily="2" charset="-122"/>
              </a:rPr>
              <a:t>二分查找法</a:t>
            </a:r>
          </a:p>
        </p:txBody>
      </p:sp>
    </p:spTree>
    <p:extLst>
      <p:ext uri="{BB962C8B-B14F-4D97-AF65-F5344CB8AC3E}">
        <p14:creationId xmlns:p14="http://schemas.microsoft.com/office/powerpoint/2010/main" val="1816379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37EB4BCD-A0E5-4962-A8C4-8C6F260C7C39}"/>
              </a:ext>
            </a:extLst>
          </p:cNvPr>
          <p:cNvSpPr>
            <a:spLocks noGrp="1"/>
          </p:cNvSpPr>
          <p:nvPr>
            <p:ph type="body" sz="quarter" idx="10"/>
          </p:nvPr>
        </p:nvSpPr>
        <p:spPr>
          <a:xfrm>
            <a:off x="4938315" y="792847"/>
            <a:ext cx="6669658" cy="5269135"/>
          </a:xfrm>
        </p:spPr>
        <p:txBody>
          <a:bodyPr/>
          <a:lstStyle/>
          <a:p>
            <a:r>
              <a:rPr lang="zh-CN" altLang="en-US" dirty="0">
                <a:ea typeface="楷体" panose="02010609060101010101" pitchFamily="49" charset="-122"/>
              </a:rPr>
              <a:t>二分法的核心其实集中在 </a:t>
            </a:r>
            <a:r>
              <a:rPr lang="en-US" altLang="zh-CN" dirty="0">
                <a:ea typeface="楷体" panose="02010609060101010101" pitchFamily="49" charset="-122"/>
              </a:rPr>
              <a:t>mid </a:t>
            </a:r>
            <a:r>
              <a:rPr lang="zh-CN" altLang="en-US" dirty="0">
                <a:ea typeface="楷体" panose="02010609060101010101" pitchFamily="49" charset="-122"/>
              </a:rPr>
              <a:t>和 </a:t>
            </a:r>
            <a:r>
              <a:rPr lang="en-US" altLang="zh-CN" dirty="0">
                <a:ea typeface="楷体" panose="02010609060101010101" pitchFamily="49" charset="-122"/>
              </a:rPr>
              <a:t>answer </a:t>
            </a:r>
            <a:r>
              <a:rPr lang="zh-CN" altLang="en-US" dirty="0">
                <a:ea typeface="楷体" panose="02010609060101010101" pitchFamily="49" charset="-122"/>
              </a:rPr>
              <a:t>的大小关系上</a:t>
            </a:r>
            <a:r>
              <a:rPr lang="en-US" altLang="zh-CN" dirty="0">
                <a:ea typeface="楷体" panose="02010609060101010101" pitchFamily="49" charset="-122"/>
              </a:rPr>
              <a:t>,</a:t>
            </a:r>
            <a:r>
              <a:rPr lang="zh-CN" altLang="en-US" dirty="0">
                <a:ea typeface="楷体" panose="02010609060101010101" pitchFamily="49" charset="-122"/>
              </a:rPr>
              <a:t>不管是 </a:t>
            </a:r>
            <a:r>
              <a:rPr lang="en-US" altLang="zh-CN" dirty="0">
                <a:ea typeface="楷体" panose="02010609060101010101" pitchFamily="49" charset="-122"/>
              </a:rPr>
              <a:t>min</a:t>
            </a:r>
            <a:r>
              <a:rPr lang="zh-CN" altLang="en-US" dirty="0">
                <a:ea typeface="楷体" panose="02010609060101010101" pitchFamily="49" charset="-122"/>
              </a:rPr>
              <a:t>（下界）、</a:t>
            </a:r>
            <a:r>
              <a:rPr lang="en-US" altLang="zh-CN" dirty="0">
                <a:ea typeface="楷体" panose="02010609060101010101" pitchFamily="49" charset="-122"/>
              </a:rPr>
              <a:t>max</a:t>
            </a:r>
            <a:r>
              <a:rPr lang="zh-CN" altLang="en-US" dirty="0">
                <a:ea typeface="楷体" panose="02010609060101010101" pitchFamily="49" charset="-122"/>
              </a:rPr>
              <a:t>（上界） 或是 </a:t>
            </a:r>
            <a:r>
              <a:rPr lang="en-US" altLang="zh-CN" dirty="0" err="1">
                <a:ea typeface="楷体" panose="02010609060101010101" pitchFamily="49" charset="-122"/>
              </a:rPr>
              <a:t>your_ans</a:t>
            </a:r>
            <a:r>
              <a:rPr lang="zh-CN" altLang="en-US" dirty="0">
                <a:ea typeface="楷体" panose="02010609060101010101" pitchFamily="49" charset="-122"/>
              </a:rPr>
              <a:t>（当前值） 的变动都围，绕着 </a:t>
            </a:r>
            <a:r>
              <a:rPr lang="en-US" altLang="zh-CN" dirty="0">
                <a:ea typeface="楷体" panose="02010609060101010101" pitchFamily="49" charset="-122"/>
              </a:rPr>
              <a:t>mid </a:t>
            </a:r>
            <a:r>
              <a:rPr lang="zh-CN" altLang="en-US" dirty="0">
                <a:ea typeface="楷体" panose="02010609060101010101" pitchFamily="49" charset="-122"/>
              </a:rPr>
              <a:t>和 </a:t>
            </a:r>
            <a:r>
              <a:rPr lang="en-US" altLang="zh-CN" dirty="0">
                <a:ea typeface="楷体" panose="02010609060101010101" pitchFamily="49" charset="-122"/>
              </a:rPr>
              <a:t>answer </a:t>
            </a:r>
            <a:r>
              <a:rPr lang="zh-CN" altLang="en-US" dirty="0">
                <a:ea typeface="楷体" panose="02010609060101010101" pitchFamily="49" charset="-122"/>
              </a:rPr>
              <a:t>的关系展开。</a:t>
            </a:r>
            <a:endParaRPr lang="en-US" altLang="zh-CN" dirty="0">
              <a:ea typeface="楷体" panose="02010609060101010101" pitchFamily="49" charset="-122"/>
            </a:endParaRPr>
          </a:p>
          <a:p>
            <a:r>
              <a:rPr lang="zh-CN" altLang="en-US" dirty="0">
                <a:ea typeface="楷体" panose="02010609060101010101" pitchFamily="49" charset="-122"/>
              </a:rPr>
              <a:t>二分法的要求：</a:t>
            </a:r>
            <a:endParaRPr lang="en-US" altLang="zh-CN" dirty="0">
              <a:ea typeface="楷体" panose="02010609060101010101" pitchFamily="49" charset="-122"/>
            </a:endParaRPr>
          </a:p>
          <a:p>
            <a:pPr algn="l">
              <a:buFont typeface="+mj-lt"/>
              <a:buAutoNum type="arabicPeriod"/>
            </a:pPr>
            <a:r>
              <a:rPr lang="zh-CN" altLang="en-US" b="0" i="0" dirty="0">
                <a:effectLst/>
                <a:latin typeface="Fira Sans"/>
                <a:ea typeface="楷体" panose="02010609060101010101" pitchFamily="49" charset="-122"/>
              </a:rPr>
              <a:t>答案在一个固定区间内；</a:t>
            </a:r>
          </a:p>
          <a:p>
            <a:pPr algn="l">
              <a:buFont typeface="+mj-lt"/>
              <a:buAutoNum type="arabicPeriod"/>
            </a:pPr>
            <a:r>
              <a:rPr lang="zh-CN" altLang="en-US" b="0" i="0" dirty="0">
                <a:effectLst/>
                <a:latin typeface="Fira Sans"/>
                <a:ea typeface="楷体" panose="02010609060101010101" pitchFamily="49" charset="-122"/>
              </a:rPr>
              <a:t>可能查找一个符合条件的值不是很容易，但是要求能比较容易地判断某个值是否是符合条件的；</a:t>
            </a:r>
          </a:p>
          <a:p>
            <a:pPr algn="l">
              <a:buFont typeface="+mj-lt"/>
              <a:buAutoNum type="arabicPeriod"/>
            </a:pPr>
            <a:r>
              <a:rPr lang="zh-CN" altLang="en-US" b="0" i="0" dirty="0">
                <a:effectLst/>
                <a:latin typeface="Fira Sans"/>
                <a:ea typeface="楷体" panose="02010609060101010101" pitchFamily="49" charset="-122"/>
              </a:rPr>
              <a:t>可行解对于区间满足一定的单调性。</a:t>
            </a:r>
          </a:p>
        </p:txBody>
      </p:sp>
      <p:sp>
        <p:nvSpPr>
          <p:cNvPr id="3" name="标题 2">
            <a:extLst>
              <a:ext uri="{FF2B5EF4-FFF2-40B4-BE49-F238E27FC236}">
                <a16:creationId xmlns:a16="http://schemas.microsoft.com/office/drawing/2014/main" id="{AF4FE51F-98DC-4692-982F-35793F60A720}"/>
              </a:ext>
            </a:extLst>
          </p:cNvPr>
          <p:cNvSpPr>
            <a:spLocks noGrp="1"/>
          </p:cNvSpPr>
          <p:nvPr>
            <p:ph type="title"/>
          </p:nvPr>
        </p:nvSpPr>
        <p:spPr>
          <a:xfrm>
            <a:off x="588263" y="3150414"/>
            <a:ext cx="3183637" cy="553998"/>
          </a:xfrm>
        </p:spPr>
        <p:txBody>
          <a:bodyPr/>
          <a:lstStyle/>
          <a:p>
            <a:r>
              <a:rPr lang="zh-CN" altLang="en-US">
                <a:latin typeface="宋体" panose="02010600030101010101" pitchFamily="2" charset="-122"/>
                <a:ea typeface="宋体" panose="02010600030101010101" pitchFamily="2" charset="-122"/>
              </a:rPr>
              <a:t>二分查找法</a:t>
            </a:r>
          </a:p>
        </p:txBody>
      </p:sp>
    </p:spTree>
    <p:extLst>
      <p:ext uri="{BB962C8B-B14F-4D97-AF65-F5344CB8AC3E}">
        <p14:creationId xmlns:p14="http://schemas.microsoft.com/office/powerpoint/2010/main" val="416508282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85C2134-B93E-42BD-8C09-150C960A95BF}"/>
              </a:ext>
            </a:extLst>
          </p:cNvPr>
          <p:cNvSpPr>
            <a:spLocks noGrp="1"/>
          </p:cNvSpPr>
          <p:nvPr>
            <p:ph type="title"/>
          </p:nvPr>
        </p:nvSpPr>
        <p:spPr>
          <a:xfrm>
            <a:off x="588263" y="2873415"/>
            <a:ext cx="3183637" cy="1107996"/>
          </a:xfrm>
        </p:spPr>
        <p:txBody>
          <a:bodyPr/>
          <a:lstStyle/>
          <a:p>
            <a:r>
              <a:rPr lang="zh-CN" altLang="en-US">
                <a:latin typeface="宋体" panose="02010600030101010101" pitchFamily="2" charset="-122"/>
                <a:ea typeface="宋体" panose="02010600030101010101" pitchFamily="2" charset="-122"/>
              </a:rPr>
              <a:t>二分查找法</a:t>
            </a:r>
            <a:br>
              <a:rPr lang="en-US" altLang="zh-CN">
                <a:latin typeface="宋体" panose="02010600030101010101" pitchFamily="2" charset="-122"/>
                <a:ea typeface="宋体" panose="02010600030101010101" pitchFamily="2" charset="-122"/>
              </a:rPr>
            </a:br>
            <a:r>
              <a:rPr lang="zh-CN" altLang="en-US">
                <a:latin typeface="宋体" panose="02010600030101010101" pitchFamily="2" charset="-122"/>
                <a:ea typeface="宋体" panose="02010600030101010101" pitchFamily="2" charset="-122"/>
              </a:rPr>
              <a:t>（普通版本）</a:t>
            </a:r>
          </a:p>
        </p:txBody>
      </p:sp>
      <p:sp>
        <p:nvSpPr>
          <p:cNvPr id="7" name="文本框 6">
            <a:extLst>
              <a:ext uri="{FF2B5EF4-FFF2-40B4-BE49-F238E27FC236}">
                <a16:creationId xmlns:a16="http://schemas.microsoft.com/office/drawing/2014/main" id="{1C5115F4-CD99-4C80-9D53-DD0B991AF7A0}"/>
              </a:ext>
            </a:extLst>
          </p:cNvPr>
          <p:cNvSpPr txBox="1"/>
          <p:nvPr/>
        </p:nvSpPr>
        <p:spPr>
          <a:xfrm>
            <a:off x="4865007" y="1627318"/>
            <a:ext cx="6738730" cy="3970318"/>
          </a:xfrm>
          <a:prstGeom prst="rect">
            <a:avLst/>
          </a:prstGeom>
          <a:noFill/>
        </p:spPr>
        <p:txBody>
          <a:bodyPr wrap="square">
            <a:spAutoFit/>
          </a:bodyPr>
          <a:lstStyle/>
          <a:p>
            <a:r>
              <a:rPr lang="en-US" altLang="zh-CN" b="0" dirty="0">
                <a:effectLst/>
                <a:latin typeface="Consolas" panose="020B0609020204030204" pitchFamily="49" charset="0"/>
              </a:rPr>
              <a:t>int </a:t>
            </a:r>
            <a:r>
              <a:rPr lang="en-US" altLang="zh-CN" b="0" dirty="0" err="1">
                <a:effectLst/>
                <a:latin typeface="Consolas" panose="020B0609020204030204" pitchFamily="49" charset="0"/>
              </a:rPr>
              <a:t>bsearch</a:t>
            </a:r>
            <a:r>
              <a:rPr lang="en-US" altLang="zh-CN" b="0" dirty="0">
                <a:effectLst/>
                <a:latin typeface="Consolas" panose="020B0609020204030204" pitchFamily="49" charset="0"/>
              </a:rPr>
              <a:t>(int x, int y, int v)</a:t>
            </a:r>
          </a:p>
          <a:p>
            <a:r>
              <a:rPr lang="en-US" altLang="zh-CN" b="0" dirty="0">
                <a:effectLst/>
                <a:latin typeface="Consolas" panose="020B0609020204030204" pitchFamily="49" charset="0"/>
              </a:rPr>
              <a:t>{</a:t>
            </a:r>
          </a:p>
          <a:p>
            <a:r>
              <a:rPr lang="en-US" altLang="zh-CN" b="0" dirty="0">
                <a:effectLst/>
                <a:latin typeface="Consolas" panose="020B0609020204030204" pitchFamily="49" charset="0"/>
              </a:rPr>
              <a:t>    </a:t>
            </a:r>
            <a:r>
              <a:rPr lang="en-US" altLang="zh-CN" b="0" i="1" dirty="0">
                <a:effectLst/>
                <a:latin typeface="Consolas" panose="020B0609020204030204" pitchFamily="49" charset="0"/>
              </a:rPr>
              <a:t>while</a:t>
            </a:r>
            <a:r>
              <a:rPr lang="en-US" altLang="zh-CN" b="0" dirty="0">
                <a:effectLst/>
                <a:latin typeface="Consolas" panose="020B0609020204030204" pitchFamily="49" charset="0"/>
              </a:rPr>
              <a:t> (x&lt;y)</a:t>
            </a:r>
            <a:r>
              <a:rPr lang="en-US" altLang="zh-CN" b="0" i="1" dirty="0">
                <a:effectLst/>
                <a:latin typeface="Consolas" panose="020B0609020204030204" pitchFamily="49" charset="0"/>
              </a:rPr>
              <a:t>// </a:t>
            </a:r>
            <a:r>
              <a:rPr lang="zh-CN" altLang="en-US" b="0" i="1" dirty="0">
                <a:effectLst/>
                <a:latin typeface="Consolas" panose="020B0609020204030204" pitchFamily="49" charset="0"/>
              </a:rPr>
              <a:t>注意：不要写成“</a:t>
            </a:r>
            <a:r>
              <a:rPr lang="en-US" altLang="zh-CN" b="0" i="1" dirty="0">
                <a:effectLst/>
                <a:latin typeface="Consolas" panose="020B0609020204030204" pitchFamily="49" charset="0"/>
              </a:rPr>
              <a:t>x&lt;=y”</a:t>
            </a:r>
            <a:r>
              <a:rPr lang="zh-CN" altLang="en-US" b="0" i="1" dirty="0">
                <a:effectLst/>
                <a:latin typeface="Consolas" panose="020B0609020204030204" pitchFamily="49" charset="0"/>
              </a:rPr>
              <a:t>，否则会死循环！</a:t>
            </a:r>
            <a:endParaRPr lang="zh-CN" altLang="en-US" b="0" dirty="0">
              <a:effectLst/>
              <a:latin typeface="Consolas" panose="020B0609020204030204" pitchFamily="49" charset="0"/>
            </a:endParaRPr>
          </a:p>
          <a:p>
            <a:r>
              <a:rPr lang="zh-CN" altLang="en-US" b="0" dirty="0">
                <a:effectLst/>
                <a:latin typeface="Consolas" panose="020B0609020204030204" pitchFamily="49" charset="0"/>
              </a:rPr>
              <a:t>    </a:t>
            </a:r>
            <a:r>
              <a:rPr lang="en-US" altLang="zh-CN" b="0" dirty="0">
                <a:effectLst/>
                <a:latin typeface="Consolas" panose="020B0609020204030204" pitchFamily="49" charset="0"/>
              </a:rPr>
              <a:t>{</a:t>
            </a:r>
          </a:p>
          <a:p>
            <a:r>
              <a:rPr lang="en-US" altLang="zh-CN" b="0" dirty="0">
                <a:effectLst/>
                <a:latin typeface="Consolas" panose="020B0609020204030204" pitchFamily="49" charset="0"/>
              </a:rPr>
              <a:t>        int mid=x+(y-x)/2;</a:t>
            </a:r>
          </a:p>
          <a:p>
            <a:r>
              <a:rPr lang="en-US" altLang="zh-CN" b="0" dirty="0">
                <a:effectLst/>
                <a:latin typeface="Consolas" panose="020B0609020204030204" pitchFamily="49" charset="0"/>
              </a:rPr>
              <a:t>        </a:t>
            </a:r>
            <a:r>
              <a:rPr lang="en-US" altLang="zh-CN" b="0" i="1" dirty="0">
                <a:effectLst/>
                <a:latin typeface="Consolas" panose="020B0609020204030204" pitchFamily="49" charset="0"/>
              </a:rPr>
              <a:t>if</a:t>
            </a:r>
            <a:r>
              <a:rPr lang="en-US" altLang="zh-CN" b="0" dirty="0">
                <a:effectLst/>
                <a:latin typeface="Consolas" panose="020B0609020204030204" pitchFamily="49" charset="0"/>
              </a:rPr>
              <a:t> (v==a[mid]) </a:t>
            </a:r>
          </a:p>
          <a:p>
            <a:r>
              <a:rPr lang="en-US" altLang="zh-CN" b="0" dirty="0">
                <a:effectLst/>
                <a:latin typeface="Consolas" panose="020B0609020204030204" pitchFamily="49" charset="0"/>
              </a:rPr>
              <a:t>            </a:t>
            </a:r>
            <a:r>
              <a:rPr lang="en-US" altLang="zh-CN" b="0" i="1" dirty="0">
                <a:effectLst/>
                <a:latin typeface="Consolas" panose="020B0609020204030204" pitchFamily="49" charset="0"/>
              </a:rPr>
              <a:t>return</a:t>
            </a:r>
            <a:r>
              <a:rPr lang="en-US" altLang="zh-CN" b="0" dirty="0">
                <a:effectLst/>
                <a:latin typeface="Consolas" panose="020B0609020204030204" pitchFamily="49" charset="0"/>
              </a:rPr>
              <a:t> mid;</a:t>
            </a:r>
          </a:p>
          <a:p>
            <a:r>
              <a:rPr lang="en-US" altLang="zh-CN" b="0" dirty="0">
                <a:effectLst/>
                <a:latin typeface="Consolas" panose="020B0609020204030204" pitchFamily="49" charset="0"/>
              </a:rPr>
              <a:t>        </a:t>
            </a:r>
            <a:r>
              <a:rPr lang="en-US" altLang="zh-CN" b="0" i="1" dirty="0">
                <a:effectLst/>
                <a:latin typeface="Consolas" panose="020B0609020204030204" pitchFamily="49" charset="0"/>
              </a:rPr>
              <a:t>else</a:t>
            </a:r>
            <a:r>
              <a:rPr lang="en-US" altLang="zh-CN" b="0" dirty="0">
                <a:effectLst/>
                <a:latin typeface="Consolas" panose="020B0609020204030204" pitchFamily="49" charset="0"/>
              </a:rPr>
              <a:t> </a:t>
            </a:r>
            <a:r>
              <a:rPr lang="en-US" altLang="zh-CN" b="0" i="1" dirty="0">
                <a:effectLst/>
                <a:latin typeface="Consolas" panose="020B0609020204030204" pitchFamily="49" charset="0"/>
              </a:rPr>
              <a:t>if</a:t>
            </a:r>
            <a:r>
              <a:rPr lang="en-US" altLang="zh-CN" b="0" dirty="0">
                <a:effectLst/>
                <a:latin typeface="Consolas" panose="020B0609020204030204" pitchFamily="49" charset="0"/>
              </a:rPr>
              <a:t> (v&lt;a[mid])</a:t>
            </a:r>
          </a:p>
          <a:p>
            <a:r>
              <a:rPr lang="en-US" altLang="zh-CN" b="0" dirty="0">
                <a:effectLst/>
                <a:latin typeface="Consolas" panose="020B0609020204030204" pitchFamily="49" charset="0"/>
              </a:rPr>
              <a:t>            y=mid-1;</a:t>
            </a:r>
          </a:p>
          <a:p>
            <a:r>
              <a:rPr lang="en-US" altLang="zh-CN" b="0" dirty="0">
                <a:effectLst/>
                <a:latin typeface="Consolas" panose="020B0609020204030204" pitchFamily="49" charset="0"/>
              </a:rPr>
              <a:t>        </a:t>
            </a:r>
            <a:r>
              <a:rPr lang="en-US" altLang="zh-CN" b="0" i="1" dirty="0">
                <a:effectLst/>
                <a:latin typeface="Consolas" panose="020B0609020204030204" pitchFamily="49" charset="0"/>
              </a:rPr>
              <a:t>else</a:t>
            </a:r>
            <a:endParaRPr lang="en-US" altLang="zh-CN" b="0" dirty="0">
              <a:effectLst/>
              <a:latin typeface="Consolas" panose="020B0609020204030204" pitchFamily="49" charset="0"/>
            </a:endParaRPr>
          </a:p>
          <a:p>
            <a:r>
              <a:rPr lang="en-US" altLang="zh-CN" b="0" dirty="0">
                <a:effectLst/>
                <a:latin typeface="Consolas" panose="020B0609020204030204" pitchFamily="49" charset="0"/>
              </a:rPr>
              <a:t>            x=mid+1;</a:t>
            </a:r>
            <a:r>
              <a:rPr lang="en-US" altLang="zh-CN" b="0" i="1" dirty="0">
                <a:effectLst/>
                <a:latin typeface="Consolas" panose="020B0609020204030204" pitchFamily="49" charset="0"/>
              </a:rPr>
              <a:t> // </a:t>
            </a:r>
            <a:r>
              <a:rPr lang="zh-CN" altLang="en-US" b="0" i="1" dirty="0">
                <a:effectLst/>
                <a:latin typeface="Consolas" panose="020B0609020204030204" pitchFamily="49" charset="0"/>
              </a:rPr>
              <a:t>注意：不要忘记加</a:t>
            </a:r>
            <a:r>
              <a:rPr lang="en-US" altLang="zh-CN" b="0" i="1" dirty="0">
                <a:effectLst/>
                <a:latin typeface="Consolas" panose="020B0609020204030204" pitchFamily="49" charset="0"/>
              </a:rPr>
              <a:t>1</a:t>
            </a:r>
            <a:r>
              <a:rPr lang="zh-CN" altLang="en-US" b="0" i="1" dirty="0">
                <a:effectLst/>
                <a:latin typeface="Consolas" panose="020B0609020204030204" pitchFamily="49" charset="0"/>
              </a:rPr>
              <a:t>！</a:t>
            </a:r>
            <a:endParaRPr lang="zh-CN" altLang="en-US" b="0" dirty="0">
              <a:effectLst/>
              <a:latin typeface="Consolas" panose="020B0609020204030204" pitchFamily="49" charset="0"/>
            </a:endParaRPr>
          </a:p>
          <a:p>
            <a:r>
              <a:rPr lang="zh-CN" altLang="en-US" b="0" dirty="0">
                <a:effectLst/>
                <a:latin typeface="Consolas" panose="020B0609020204030204" pitchFamily="49" charset="0"/>
              </a:rPr>
              <a:t>    </a:t>
            </a:r>
            <a:r>
              <a:rPr lang="en-US" altLang="zh-CN" b="0" dirty="0">
                <a:effectLst/>
                <a:latin typeface="Consolas" panose="020B0609020204030204" pitchFamily="49" charset="0"/>
              </a:rPr>
              <a:t>}</a:t>
            </a:r>
          </a:p>
          <a:p>
            <a:r>
              <a:rPr lang="en-US" altLang="zh-CN" b="0" dirty="0">
                <a:effectLst/>
                <a:latin typeface="Consolas" panose="020B0609020204030204" pitchFamily="49" charset="0"/>
              </a:rPr>
              <a:t>    </a:t>
            </a:r>
            <a:r>
              <a:rPr lang="en-US" altLang="zh-CN" b="0" i="1" dirty="0">
                <a:effectLst/>
                <a:latin typeface="Consolas" panose="020B0609020204030204" pitchFamily="49" charset="0"/>
              </a:rPr>
              <a:t>return</a:t>
            </a:r>
            <a:r>
              <a:rPr lang="en-US" altLang="zh-CN" b="0" dirty="0">
                <a:effectLst/>
                <a:latin typeface="Consolas" panose="020B0609020204030204" pitchFamily="49" charset="0"/>
              </a:rPr>
              <a:t> -1;</a:t>
            </a:r>
            <a:r>
              <a:rPr lang="en-US" altLang="zh-CN" b="0" i="1" dirty="0">
                <a:effectLst/>
                <a:latin typeface="Consolas" panose="020B0609020204030204" pitchFamily="49" charset="0"/>
              </a:rPr>
              <a:t>// </a:t>
            </a:r>
            <a:r>
              <a:rPr lang="zh-CN" altLang="en-US" b="0" i="1" dirty="0">
                <a:effectLst/>
                <a:latin typeface="Consolas" panose="020B0609020204030204" pitchFamily="49" charset="0"/>
              </a:rPr>
              <a:t>找不到</a:t>
            </a:r>
            <a:endParaRPr lang="zh-CN" altLang="en-US" b="0" dirty="0">
              <a:effectLst/>
              <a:latin typeface="Consolas" panose="020B0609020204030204" pitchFamily="49" charset="0"/>
            </a:endParaRPr>
          </a:p>
          <a:p>
            <a:r>
              <a:rPr lang="en-US" altLang="zh-CN" b="0" dirty="0">
                <a:effectLst/>
                <a:latin typeface="Consolas" panose="020B0609020204030204" pitchFamily="49" charset="0"/>
              </a:rPr>
              <a:t>}</a:t>
            </a:r>
          </a:p>
        </p:txBody>
      </p:sp>
      <p:sp>
        <p:nvSpPr>
          <p:cNvPr id="9" name="文本框 8">
            <a:extLst>
              <a:ext uri="{FF2B5EF4-FFF2-40B4-BE49-F238E27FC236}">
                <a16:creationId xmlns:a16="http://schemas.microsoft.com/office/drawing/2014/main" id="{E1E9C058-E8EE-4BF7-B3F1-96C78B4CD038}"/>
              </a:ext>
            </a:extLst>
          </p:cNvPr>
          <p:cNvSpPr txBox="1"/>
          <p:nvPr/>
        </p:nvSpPr>
        <p:spPr>
          <a:xfrm>
            <a:off x="159026" y="4788212"/>
            <a:ext cx="4147931" cy="917944"/>
          </a:xfrm>
          <a:prstGeom prst="rect">
            <a:avLst/>
          </a:prstGeom>
          <a:noFill/>
        </p:spPr>
        <p:txBody>
          <a:bodyPr wrap="square">
            <a:spAutoFit/>
          </a:bodyPr>
          <a:lstStyle/>
          <a:p>
            <a:r>
              <a:rPr lang="zh-CN" altLang="zh-CN" sz="1800">
                <a:effectLst/>
                <a:latin typeface="Courier New" panose="02070309020205020404" pitchFamily="49" charset="0"/>
                <a:ea typeface="楷体" panose="02010609060101010101" pitchFamily="49" charset="-122"/>
                <a:cs typeface="宋体" panose="02010600030101010101" pitchFamily="2" charset="-122"/>
              </a:rPr>
              <a:t>将在</a:t>
            </a:r>
            <a:r>
              <a:rPr lang="en-US" altLang="zh-CN" sz="1800">
                <a:effectLst/>
                <a:latin typeface="Courier New" panose="02070309020205020404" pitchFamily="49" charset="0"/>
                <a:ea typeface="楷体" panose="02010609060101010101" pitchFamily="49" charset="-122"/>
                <a:cs typeface="宋体" panose="02010600030101010101" pitchFamily="2" charset="-122"/>
              </a:rPr>
              <a:t>a</a:t>
            </a:r>
            <a:r>
              <a:rPr lang="zh-CN" altLang="zh-CN" sz="1800">
                <a:effectLst/>
                <a:latin typeface="Courier New" panose="02070309020205020404" pitchFamily="49" charset="0"/>
                <a:ea typeface="楷体" panose="02010609060101010101" pitchFamily="49" charset="-122"/>
                <a:cs typeface="宋体" panose="02010600030101010101" pitchFamily="2" charset="-122"/>
              </a:rPr>
              <a:t>的区间</a:t>
            </a:r>
            <a:r>
              <a:rPr lang="en-US" altLang="zh-CN" sz="1800">
                <a:effectLst/>
                <a:latin typeface="Courier New" panose="02070309020205020404" pitchFamily="49" charset="0"/>
                <a:ea typeface="楷体" panose="02010609060101010101" pitchFamily="49" charset="-122"/>
                <a:cs typeface="宋体" panose="02010600030101010101" pitchFamily="2" charset="-122"/>
              </a:rPr>
              <a:t>[</a:t>
            </a:r>
            <a:r>
              <a:rPr lang="en-US" altLang="zh-CN" sz="1800" i="1" err="1">
                <a:effectLst/>
                <a:latin typeface="Times New Roman" panose="02020603050405020304" pitchFamily="18" charset="0"/>
                <a:ea typeface="楷体" panose="02010609060101010101" pitchFamily="49" charset="-122"/>
                <a:cs typeface="宋体" panose="02010600030101010101" pitchFamily="2" charset="-122"/>
              </a:rPr>
              <a:t>x</a:t>
            </a:r>
            <a:r>
              <a:rPr lang="en-US" altLang="zh-CN" sz="1800" err="1">
                <a:effectLst/>
                <a:latin typeface="Courier New" panose="02070309020205020404" pitchFamily="49" charset="0"/>
                <a:ea typeface="楷体" panose="02010609060101010101" pitchFamily="49" charset="-122"/>
                <a:cs typeface="宋体" panose="02010600030101010101" pitchFamily="2" charset="-122"/>
              </a:rPr>
              <a:t>,</a:t>
            </a:r>
            <a:r>
              <a:rPr lang="en-US" altLang="zh-CN" sz="1800" i="1" err="1">
                <a:effectLst/>
                <a:latin typeface="Times New Roman" panose="02020603050405020304" pitchFamily="18" charset="0"/>
                <a:ea typeface="楷体" panose="02010609060101010101" pitchFamily="49" charset="-122"/>
                <a:cs typeface="宋体" panose="02010600030101010101" pitchFamily="2" charset="-122"/>
              </a:rPr>
              <a:t>y</a:t>
            </a:r>
            <a:r>
              <a:rPr lang="en-US" altLang="zh-CN" sz="1800">
                <a:latin typeface="Courier New" panose="02070309020205020404" pitchFamily="49" charset="0"/>
                <a:ea typeface="楷体" panose="02010609060101010101" pitchFamily="49" charset="-122"/>
                <a:cs typeface="宋体" panose="02010600030101010101" pitchFamily="2" charset="-122"/>
              </a:rPr>
              <a:t>]</a:t>
            </a:r>
            <a:r>
              <a:rPr lang="zh-CN" altLang="zh-CN" sz="1800">
                <a:effectLst/>
                <a:latin typeface="Courier New" panose="02070309020205020404" pitchFamily="49" charset="0"/>
                <a:ea typeface="楷体" panose="02010609060101010101" pitchFamily="49" charset="-122"/>
                <a:cs typeface="宋体" panose="02010600030101010101" pitchFamily="2" charset="-122"/>
              </a:rPr>
              <a:t>内寻找</a:t>
            </a:r>
            <a:r>
              <a:rPr lang="en-US" altLang="zh-CN" sz="1800">
                <a:effectLst/>
                <a:latin typeface="Courier New" panose="02070309020205020404" pitchFamily="49" charset="0"/>
                <a:ea typeface="楷体" panose="02010609060101010101" pitchFamily="49" charset="-122"/>
                <a:cs typeface="宋体" panose="02010600030101010101" pitchFamily="2" charset="-122"/>
              </a:rPr>
              <a:t>v</a:t>
            </a:r>
            <a:r>
              <a:rPr lang="zh-CN" altLang="zh-CN" sz="1800">
                <a:effectLst/>
                <a:latin typeface="Courier New" panose="02070309020205020404" pitchFamily="49" charset="0"/>
                <a:ea typeface="楷体" panose="02010609060101010101" pitchFamily="49" charset="-122"/>
                <a:cs typeface="宋体" panose="02010600030101010101" pitchFamily="2" charset="-122"/>
              </a:rPr>
              <a:t>。</a:t>
            </a:r>
            <a:endParaRPr lang="en-US" altLang="zh-CN" sz="1800">
              <a:effectLst/>
              <a:latin typeface="Courier New" panose="02070309020205020404" pitchFamily="49" charset="0"/>
              <a:ea typeface="楷体" panose="02010609060101010101" pitchFamily="49" charset="-122"/>
              <a:cs typeface="宋体" panose="02010600030101010101" pitchFamily="2" charset="-122"/>
            </a:endParaRPr>
          </a:p>
          <a:p>
            <a:r>
              <a:rPr lang="zh-CN" altLang="en-US" sz="1800">
                <a:latin typeface="Courier New" panose="02070309020205020404" pitchFamily="49" charset="0"/>
                <a:ea typeface="楷体" panose="02010609060101010101" pitchFamily="49" charset="-122"/>
              </a:rPr>
              <a:t>（此部分的区间数据按从小到大排列。）</a:t>
            </a:r>
          </a:p>
          <a:p>
            <a:endParaRPr lang="zh-CN" altLang="en-US">
              <a:ea typeface="楷体" panose="02010609060101010101" pitchFamily="49" charset="-122"/>
            </a:endParaRPr>
          </a:p>
        </p:txBody>
      </p:sp>
    </p:spTree>
    <p:extLst>
      <p:ext uri="{BB962C8B-B14F-4D97-AF65-F5344CB8AC3E}">
        <p14:creationId xmlns:p14="http://schemas.microsoft.com/office/powerpoint/2010/main" val="222830015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F034C7F-5040-414D-9960-F4AE79AA3A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371" y="1491343"/>
            <a:ext cx="9635263" cy="4386007"/>
          </a:xfrm>
          <a:prstGeom prst="rect">
            <a:avLst/>
          </a:prstGeom>
        </p:spPr>
      </p:pic>
      <p:sp>
        <p:nvSpPr>
          <p:cNvPr id="6" name="文本框 5">
            <a:extLst>
              <a:ext uri="{FF2B5EF4-FFF2-40B4-BE49-F238E27FC236}">
                <a16:creationId xmlns:a16="http://schemas.microsoft.com/office/drawing/2014/main" id="{BC8D9A8E-7EDE-4405-888B-252D6E88AACA}"/>
              </a:ext>
            </a:extLst>
          </p:cNvPr>
          <p:cNvSpPr txBox="1"/>
          <p:nvPr/>
        </p:nvSpPr>
        <p:spPr>
          <a:xfrm>
            <a:off x="609600" y="576943"/>
            <a:ext cx="3265714" cy="553998"/>
          </a:xfrm>
          <a:prstGeom prst="rect">
            <a:avLst/>
          </a:prstGeom>
          <a:noFill/>
        </p:spPr>
        <p:txBody>
          <a:bodyPr wrap="square" lIns="0" tIns="0" rIns="0" bIns="0" rtlCol="0">
            <a:spAutoFit/>
          </a:bodyPr>
          <a:lstStyle/>
          <a:p>
            <a:pPr algn="l"/>
            <a:r>
              <a:rPr lang="zh-CN" altLang="en-US" sz="3600" dirty="0">
                <a:gradFill>
                  <a:gsLst>
                    <a:gs pos="2917">
                      <a:schemeClr val="tx1"/>
                    </a:gs>
                    <a:gs pos="30000">
                      <a:schemeClr val="tx1"/>
                    </a:gs>
                  </a:gsLst>
                  <a:lin ang="5400000" scaled="0"/>
                </a:gradFill>
              </a:rPr>
              <a:t>二分法图解</a:t>
            </a:r>
          </a:p>
        </p:txBody>
      </p:sp>
    </p:spTree>
    <p:extLst>
      <p:ext uri="{BB962C8B-B14F-4D97-AF65-F5344CB8AC3E}">
        <p14:creationId xmlns:p14="http://schemas.microsoft.com/office/powerpoint/2010/main" val="3115709544"/>
      </p:ext>
    </p:extLst>
  </p:cSld>
  <p:clrMapOvr>
    <a:masterClrMapping/>
  </p:clrMapOvr>
  <p:transition>
    <p:fad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eynote_Light Gray Template">
  <a:themeElements>
    <a:clrScheme name="Build 2019 Light">
      <a:dk1>
        <a:srgbClr val="000000"/>
      </a:dk1>
      <a:lt1>
        <a:srgbClr val="FFFFFF"/>
      </a:lt1>
      <a:dk2>
        <a:srgbClr val="274B47"/>
      </a:dk2>
      <a:lt2>
        <a:srgbClr val="E6E6E6"/>
      </a:lt2>
      <a:accent1>
        <a:srgbClr val="0078D4"/>
      </a:accent1>
      <a:accent2>
        <a:srgbClr val="243A5E"/>
      </a:accent2>
      <a:accent3>
        <a:srgbClr val="008575"/>
      </a:accent3>
      <a:accent4>
        <a:srgbClr val="274B47"/>
      </a:accent4>
      <a:accent5>
        <a:srgbClr val="D83B01"/>
      </a:accent5>
      <a:accent6>
        <a:srgbClr val="FF9349"/>
      </a:accent6>
      <a:hlink>
        <a:srgbClr val="0078D4"/>
      </a:hlink>
      <a:folHlink>
        <a:srgbClr val="0078D4"/>
      </a:folHlink>
    </a:clrScheme>
    <a:fontScheme name="自定义 3">
      <a:majorFont>
        <a:latin typeface="Times New Roman"/>
        <a:ea typeface="宋体"/>
        <a:cs typeface=""/>
      </a:majorFont>
      <a:minorFont>
        <a:latin typeface="Times New Roman"/>
        <a:ea typeface="楷体"/>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solidFill>
          <a:srgbClr val="FFFFFF"/>
        </a:solidFill>
        <a:ln w="15875" cap="rnd" cmpd="sng" algn="ctr">
          <a:solidFill>
            <a:schemeClr val="bg1">
              <a:lumMod val="65000"/>
            </a:schemeClr>
          </a:solidFill>
          <a:prstDash val="solid"/>
          <a:headEnd type="none" w="lg" len="med"/>
          <a:tailEnd type="none" w="lg" len="med"/>
        </a:ln>
        <a:effectLst/>
      </a:spPr>
      <a:bodyPr/>
      <a:lst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9_Keynote_Template.potx" id="{6685DD4E-F092-4CB9-9A6E-6267A4540671}" vid="{A3BD0681-E664-493A-8341-310D834FCD1E}"/>
    </a:ext>
  </a:extLst>
</a:theme>
</file>

<file path=docProps/app.xml><?xml version="1.0" encoding="utf-8"?>
<Properties xmlns="http://schemas.openxmlformats.org/officeDocument/2006/extended-properties" xmlns:vt="http://schemas.openxmlformats.org/officeDocument/2006/docPropsVTypes">
  <TotalTime>226</TotalTime>
  <Words>3244</Words>
  <Application>Microsoft Office PowerPoint</Application>
  <PresentationFormat>宽屏</PresentationFormat>
  <Paragraphs>223</Paragraphs>
  <Slides>44</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44</vt:i4>
      </vt:variant>
    </vt:vector>
  </HeadingPairs>
  <TitlesOfParts>
    <vt:vector size="59" baseType="lpstr">
      <vt:lpstr>-apple-system</vt:lpstr>
      <vt:lpstr>Fira Sans</vt:lpstr>
      <vt:lpstr>楷体</vt:lpstr>
      <vt:lpstr>宋体</vt:lpstr>
      <vt:lpstr>Arial</vt:lpstr>
      <vt:lpstr>Calibri</vt:lpstr>
      <vt:lpstr>Cambria Math</vt:lpstr>
      <vt:lpstr>Consolas</vt:lpstr>
      <vt:lpstr>Courier New</vt:lpstr>
      <vt:lpstr>Segoe UI</vt:lpstr>
      <vt:lpstr>Times New Roman</vt:lpstr>
      <vt:lpstr>Verdana</vt:lpstr>
      <vt:lpstr>Wingdings</vt:lpstr>
      <vt:lpstr>Office 主题</vt:lpstr>
      <vt:lpstr>Keynote_Light Gray Template</vt:lpstr>
      <vt:lpstr>Day 3</vt:lpstr>
      <vt:lpstr>分治法</vt:lpstr>
      <vt:lpstr>分治的基本概念</vt:lpstr>
      <vt:lpstr>分治法的步骤</vt:lpstr>
      <vt:lpstr>PowerPoint 演示文稿</vt:lpstr>
      <vt:lpstr>二分查找法</vt:lpstr>
      <vt:lpstr>二分查找法</vt:lpstr>
      <vt:lpstr>二分查找法 （普通版本）</vt:lpstr>
      <vt:lpstr>PowerPoint 演示文稿</vt:lpstr>
      <vt:lpstr>二分查找法 （求上界）</vt:lpstr>
      <vt:lpstr>二分查找法 （求下界）</vt:lpstr>
      <vt:lpstr>三分法</vt:lpstr>
      <vt:lpstr>PowerPoint 演示文稿</vt:lpstr>
      <vt:lpstr>PowerPoint 演示文稿</vt:lpstr>
      <vt:lpstr>PowerPoint 演示文稿</vt:lpstr>
      <vt:lpstr>贪心法</vt:lpstr>
      <vt:lpstr>贪心法 介绍</vt:lpstr>
      <vt:lpstr>PowerPoint 演示文稿</vt:lpstr>
      <vt:lpstr>PowerPoint 演示文稿</vt:lpstr>
      <vt:lpstr>基本思想</vt:lpstr>
      <vt:lpstr>基本步骤</vt:lpstr>
      <vt:lpstr>PowerPoint 演示文稿</vt:lpstr>
      <vt:lpstr>贪心选择性质</vt:lpstr>
      <vt:lpstr>最优子结构性质</vt:lpstr>
      <vt:lpstr>货币问题</vt:lpstr>
      <vt:lpstr>PowerPoint 演示文稿</vt:lpstr>
      <vt:lpstr>装载问题选例</vt:lpstr>
      <vt:lpstr>简单的装载问题</vt:lpstr>
      <vt:lpstr>部分背包问题</vt:lpstr>
      <vt:lpstr>PowerPoint 演示文稿</vt:lpstr>
      <vt:lpstr>PowerPoint 演示文稿</vt:lpstr>
      <vt:lpstr>区间问题选例</vt:lpstr>
      <vt:lpstr>选择不相交区间</vt:lpstr>
      <vt:lpstr>电影节</vt:lpstr>
      <vt:lpstr>PowerPoint 演示文稿</vt:lpstr>
      <vt:lpstr>Stall Reservations (POJ 3190)</vt:lpstr>
      <vt:lpstr>PowerPoint 演示文稿</vt:lpstr>
      <vt:lpstr>PowerPoint 演示文稿</vt:lpstr>
      <vt:lpstr>PowerPoint 演示文稿</vt:lpstr>
      <vt:lpstr>区间覆盖问题</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贪心法</dc:title>
  <dc:creator>咳咳</dc:creator>
  <cp:lastModifiedBy>朱 琳</cp:lastModifiedBy>
  <cp:revision>9</cp:revision>
  <dcterms:created xsi:type="dcterms:W3CDTF">2021-07-09T07:27:26Z</dcterms:created>
  <dcterms:modified xsi:type="dcterms:W3CDTF">2021-07-27T15:00:00Z</dcterms:modified>
</cp:coreProperties>
</file>