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58" r:id="rId5"/>
    <p:sldId id="259" r:id="rId6"/>
    <p:sldId id="260" r:id="rId7"/>
    <p:sldId id="261" r:id="rId8"/>
    <p:sldId id="262" r:id="rId9"/>
    <p:sldId id="263"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82" d="100"/>
          <a:sy n="82" d="100"/>
        </p:scale>
        <p:origin x="7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46C117F-5CCF-4837-BE5F-2B92066CAFAF}"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B90BD-B6CE-46B7-997F-7313B992CCDC}"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B9D11F-B188-461D-B23F-39381795C052}"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2E6D8D9-55A2-4063-B0F3-121F44549695}"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4B24536-994D-4021-A283-9F449C0DB509}" type="datetimeFigureOut">
              <a:rPr lang="en-US" dirty="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CBBBB78-C96F-47B7-AB17-D852CA960AC9}" type="datetimeFigureOut">
              <a:rPr lang="en-US" dirty="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3F48C-C7C6-4055-9F49-3777875E72AE}"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6178E61D-D431-422C-9764-11DAFE33AB63}" type="datetimeFigureOut">
              <a:rPr lang="en-US" dirty="0"/>
              <a:t>6/11/2024</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DE42F4-6EEF-4EF7-8ED4-2208F0F89A08}"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dirty="0"/>
              <a:t>6/11/2024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5A6C69-6797-4E8A-BF37-F2C3751466E9}"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82014A1-A632-4878-A0D3-F52BA7563730}" type="datetimeFigureOut">
              <a:rPr lang="en-US" dirty="0"/>
              <a:t>6/11/2024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dirty="0"/>
              <a:t>6/11/2024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dirty="0"/>
              <a:t>6/11/2024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331444B-B92B-4E27-8C94-BB93EAF5CB18}"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dirty="0"/>
              <a:t>6/11/2024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dirty="0"/>
              <a:t>6/11/2024</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fif"/><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32AE5-B62C-0B44-51E7-B8C17BD4B25D}"/>
              </a:ext>
            </a:extLst>
          </p:cNvPr>
          <p:cNvSpPr>
            <a:spLocks noGrp="1"/>
          </p:cNvSpPr>
          <p:nvPr>
            <p:ph type="ctrTitle"/>
          </p:nvPr>
        </p:nvSpPr>
        <p:spPr>
          <a:xfrm>
            <a:off x="680322" y="2742465"/>
            <a:ext cx="8144134" cy="1373070"/>
          </a:xfrm>
        </p:spPr>
        <p:txBody>
          <a:bodyPr/>
          <a:lstStyle/>
          <a:p>
            <a:pPr algn="ctr"/>
            <a:r>
              <a:rPr lang="en-US" dirty="0"/>
              <a:t>CITY HYGIENE</a:t>
            </a:r>
            <a:br>
              <a:rPr lang="en-US" dirty="0"/>
            </a:br>
            <a:r>
              <a:rPr lang="en-US" sz="2800" dirty="0"/>
              <a:t>CLEAN ENVIRONMENT,CLEAN MIND,CLEAN WORLD</a:t>
            </a:r>
            <a:endParaRPr lang="en-IN" sz="2800" dirty="0"/>
          </a:p>
        </p:txBody>
      </p:sp>
      <p:sp>
        <p:nvSpPr>
          <p:cNvPr id="3" name="Subtitle 2">
            <a:extLst>
              <a:ext uri="{FF2B5EF4-FFF2-40B4-BE49-F238E27FC236}">
                <a16:creationId xmlns:a16="http://schemas.microsoft.com/office/drawing/2014/main" id="{C8D8D1EA-B86C-FEA1-9EFD-210BA9A0D72A}"/>
              </a:ext>
            </a:extLst>
          </p:cNvPr>
          <p:cNvSpPr>
            <a:spLocks noGrp="1"/>
          </p:cNvSpPr>
          <p:nvPr>
            <p:ph type="subTitle" idx="1"/>
          </p:nvPr>
        </p:nvSpPr>
        <p:spPr>
          <a:xfrm>
            <a:off x="3638126" y="4503174"/>
            <a:ext cx="8144134" cy="1941613"/>
          </a:xfrm>
        </p:spPr>
        <p:txBody>
          <a:bodyPr>
            <a:normAutofit fontScale="77500" lnSpcReduction="20000"/>
          </a:bodyPr>
          <a:lstStyle/>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PRESENTED BY:</a:t>
            </a:r>
          </a:p>
          <a:p>
            <a:r>
              <a:rPr lang="en-US" sz="2900" dirty="0">
                <a:latin typeface="Arial" panose="020B0604020202020204" pitchFamily="34" charset="0"/>
                <a:cs typeface="Arial" panose="020B0604020202020204" pitchFamily="34" charset="0"/>
              </a:rPr>
              <a:t>B.IMRAN</a:t>
            </a:r>
          </a:p>
          <a:p>
            <a:r>
              <a:rPr lang="en-US" sz="2900" dirty="0">
                <a:latin typeface="Arial" panose="020B0604020202020204" pitchFamily="34" charset="0"/>
                <a:cs typeface="Arial" panose="020B0604020202020204" pitchFamily="34" charset="0"/>
              </a:rPr>
              <a:t>V.LOURDES INFANT</a:t>
            </a:r>
          </a:p>
          <a:p>
            <a:r>
              <a:rPr lang="en-US" sz="2900" dirty="0">
                <a:latin typeface="Arial" panose="020B0604020202020204" pitchFamily="34" charset="0"/>
                <a:cs typeface="Arial" panose="020B0604020202020204" pitchFamily="34" charset="0"/>
              </a:rPr>
              <a:t>S.GUGAN</a:t>
            </a:r>
            <a:endParaRPr lang="en-IN" sz="2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96537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54798-07D0-668F-DDF0-4F1A2D3285D4}"/>
              </a:ext>
            </a:extLst>
          </p:cNvPr>
          <p:cNvSpPr>
            <a:spLocks noGrp="1"/>
          </p:cNvSpPr>
          <p:nvPr>
            <p:ph type="title"/>
          </p:nvPr>
        </p:nvSpPr>
        <p:spPr/>
        <p:txBody>
          <a:bodyPr/>
          <a:lstStyle/>
          <a:p>
            <a:r>
              <a:rPr lang="en-US" dirty="0"/>
              <a:t>START PAGE:</a:t>
            </a:r>
            <a:endParaRPr lang="en-IN" dirty="0"/>
          </a:p>
        </p:txBody>
      </p:sp>
      <p:pic>
        <p:nvPicPr>
          <p:cNvPr id="6" name="Content Placeholder 5">
            <a:extLst>
              <a:ext uri="{FF2B5EF4-FFF2-40B4-BE49-F238E27FC236}">
                <a16:creationId xmlns:a16="http://schemas.microsoft.com/office/drawing/2014/main" id="{9AA7DAE0-3194-2C78-5F74-8BB29208D60E}"/>
              </a:ext>
            </a:extLst>
          </p:cNvPr>
          <p:cNvPicPr>
            <a:picLocks noGrp="1" noChangeAspect="1"/>
          </p:cNvPicPr>
          <p:nvPr>
            <p:ph idx="1"/>
          </p:nvPr>
        </p:nvPicPr>
        <p:blipFill>
          <a:blip r:embed="rId2"/>
          <a:stretch>
            <a:fillRect/>
          </a:stretch>
        </p:blipFill>
        <p:spPr>
          <a:xfrm>
            <a:off x="7595274" y="2505910"/>
            <a:ext cx="3790077" cy="3598863"/>
          </a:xfrm>
        </p:spPr>
      </p:pic>
      <p:sp>
        <p:nvSpPr>
          <p:cNvPr id="4" name="Text Placeholder 3">
            <a:extLst>
              <a:ext uri="{FF2B5EF4-FFF2-40B4-BE49-F238E27FC236}">
                <a16:creationId xmlns:a16="http://schemas.microsoft.com/office/drawing/2014/main" id="{85B7700E-3745-A48B-8259-73660236A2BD}"/>
              </a:ext>
            </a:extLst>
          </p:cNvPr>
          <p:cNvSpPr>
            <a:spLocks noGrp="1"/>
          </p:cNvSpPr>
          <p:nvPr>
            <p:ph type="body" sz="half" idx="2"/>
          </p:nvPr>
        </p:nvSpPr>
        <p:spPr>
          <a:xfrm>
            <a:off x="680321" y="2337326"/>
            <a:ext cx="6233825" cy="3598863"/>
          </a:xfrm>
        </p:spPr>
        <p:txBody>
          <a:bodyPr>
            <a:normAutofit/>
          </a:bodyPr>
          <a:lstStyle/>
          <a:p>
            <a:r>
              <a:rPr lang="en-IN" sz="3000" kern="100" dirty="0">
                <a:solidFill>
                  <a:srgbClr val="000000"/>
                </a:solidFill>
                <a:effectLst/>
                <a:latin typeface="+mj-lt"/>
                <a:ea typeface="Calibri" panose="020F0502020204030204" pitchFamily="34" charset="0"/>
                <a:cs typeface="Latha" panose="020B0604020202020204" pitchFamily="34" charset="0"/>
              </a:rPr>
              <a:t>A start page is an introduction page on a </a:t>
            </a:r>
            <a:r>
              <a:rPr lang="en-IN" sz="3000" u="sng" kern="100" dirty="0">
                <a:solidFill>
                  <a:srgbClr val="000000"/>
                </a:solidFill>
                <a:latin typeface="+mj-lt"/>
                <a:ea typeface="Calibri" panose="020F0502020204030204" pitchFamily="34" charset="0"/>
                <a:cs typeface="Latha" panose="020B0604020202020204" pitchFamily="34" charset="0"/>
              </a:rPr>
              <a:t>website </a:t>
            </a:r>
            <a:r>
              <a:rPr lang="en-IN" sz="3000" kern="100" dirty="0">
                <a:solidFill>
                  <a:srgbClr val="000000"/>
                </a:solidFill>
                <a:effectLst/>
                <a:latin typeface="+mj-lt"/>
                <a:ea typeface="Calibri" panose="020F0502020204030204" pitchFamily="34" charset="0"/>
                <a:cs typeface="Latha" panose="020B0604020202020204" pitchFamily="34" charset="0"/>
              </a:rPr>
              <a:t>/ application. A splash screen may cover the entire </a:t>
            </a:r>
            <a:r>
              <a:rPr lang="en-IN" sz="3000" u="sng" kern="100" dirty="0">
                <a:solidFill>
                  <a:srgbClr val="000000"/>
                </a:solidFill>
                <a:latin typeface="+mj-lt"/>
                <a:ea typeface="Calibri" panose="020F0502020204030204" pitchFamily="34" charset="0"/>
                <a:cs typeface="Latha" panose="020B0604020202020204" pitchFamily="34" charset="0"/>
              </a:rPr>
              <a:t>screen</a:t>
            </a:r>
            <a:r>
              <a:rPr lang="en-IN" sz="3000" kern="100" dirty="0">
                <a:solidFill>
                  <a:srgbClr val="000000"/>
                </a:solidFill>
                <a:effectLst/>
                <a:latin typeface="+mj-lt"/>
                <a:ea typeface="Calibri" panose="020F0502020204030204" pitchFamily="34" charset="0"/>
                <a:cs typeface="Latha" panose="020B0604020202020204" pitchFamily="34" charset="0"/>
              </a:rPr>
              <a:t> or web page; or may simply be a rectangle near the </a:t>
            </a:r>
            <a:r>
              <a:rPr lang="en-IN" sz="3000" kern="100" dirty="0" err="1">
                <a:solidFill>
                  <a:srgbClr val="000000"/>
                </a:solidFill>
                <a:effectLst/>
                <a:latin typeface="+mj-lt"/>
                <a:ea typeface="Calibri" panose="020F0502020204030204" pitchFamily="34" charset="0"/>
                <a:cs typeface="Latha" panose="020B0604020202020204" pitchFamily="34" charset="0"/>
              </a:rPr>
              <a:t>center</a:t>
            </a:r>
            <a:r>
              <a:rPr lang="en-IN" sz="3000" kern="100" dirty="0">
                <a:solidFill>
                  <a:srgbClr val="000000"/>
                </a:solidFill>
                <a:effectLst/>
                <a:latin typeface="+mj-lt"/>
                <a:ea typeface="Calibri" panose="020F0502020204030204" pitchFamily="34" charset="0"/>
                <a:cs typeface="Latha" panose="020B0604020202020204" pitchFamily="34" charset="0"/>
              </a:rPr>
              <a:t> of the screen or page. </a:t>
            </a:r>
            <a:endParaRPr lang="en-IN" sz="3000" kern="100" dirty="0">
              <a:effectLst/>
              <a:latin typeface="+mj-lt"/>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7871053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4A686-CCE5-CA99-790A-A3915D170AAD}"/>
              </a:ext>
            </a:extLst>
          </p:cNvPr>
          <p:cNvSpPr>
            <a:spLocks noGrp="1"/>
          </p:cNvSpPr>
          <p:nvPr>
            <p:ph type="title"/>
          </p:nvPr>
        </p:nvSpPr>
        <p:spPr/>
        <p:txBody>
          <a:bodyPr/>
          <a:lstStyle/>
          <a:p>
            <a:r>
              <a:rPr lang="en-US" dirty="0"/>
              <a:t>DESCRIPTION PAGE:</a:t>
            </a:r>
            <a:endParaRPr lang="en-IN" dirty="0"/>
          </a:p>
        </p:txBody>
      </p:sp>
      <p:pic>
        <p:nvPicPr>
          <p:cNvPr id="6" name="Content Placeholder 5">
            <a:extLst>
              <a:ext uri="{FF2B5EF4-FFF2-40B4-BE49-F238E27FC236}">
                <a16:creationId xmlns:a16="http://schemas.microsoft.com/office/drawing/2014/main" id="{31593688-BCA8-9C26-168E-5F471B84584D}"/>
              </a:ext>
            </a:extLst>
          </p:cNvPr>
          <p:cNvPicPr>
            <a:picLocks noGrp="1" noChangeAspect="1"/>
          </p:cNvPicPr>
          <p:nvPr>
            <p:ph idx="1"/>
          </p:nvPr>
        </p:nvPicPr>
        <p:blipFill>
          <a:blip r:embed="rId2"/>
          <a:stretch>
            <a:fillRect/>
          </a:stretch>
        </p:blipFill>
        <p:spPr>
          <a:xfrm>
            <a:off x="7898373" y="2101516"/>
            <a:ext cx="3613305" cy="4379495"/>
          </a:xfrm>
        </p:spPr>
      </p:pic>
      <p:sp>
        <p:nvSpPr>
          <p:cNvPr id="4" name="Text Placeholder 3">
            <a:extLst>
              <a:ext uri="{FF2B5EF4-FFF2-40B4-BE49-F238E27FC236}">
                <a16:creationId xmlns:a16="http://schemas.microsoft.com/office/drawing/2014/main" id="{DEF1B9DA-E86C-FCA8-F487-159823596A8C}"/>
              </a:ext>
            </a:extLst>
          </p:cNvPr>
          <p:cNvSpPr>
            <a:spLocks noGrp="1"/>
          </p:cNvSpPr>
          <p:nvPr>
            <p:ph type="body" sz="half" idx="2"/>
          </p:nvPr>
        </p:nvSpPr>
        <p:spPr>
          <a:xfrm>
            <a:off x="680321" y="2336872"/>
            <a:ext cx="6779257" cy="3887465"/>
          </a:xfrm>
        </p:spPr>
        <p:txBody>
          <a:bodyPr>
            <a:normAutofit fontScale="25000" lnSpcReduction="20000"/>
          </a:bodyPr>
          <a:lstStyle/>
          <a:p>
            <a:r>
              <a:rPr lang="en-IN" sz="12000" kern="100" dirty="0">
                <a:solidFill>
                  <a:srgbClr val="202122"/>
                </a:solidFill>
                <a:effectLst/>
                <a:latin typeface="+mj-lt"/>
                <a:ea typeface="Calibri" panose="020F0502020204030204" pitchFamily="34" charset="0"/>
                <a:cs typeface="Latha" panose="020B0604020202020204" pitchFamily="34" charset="0"/>
              </a:rPr>
              <a:t>The purpose of these pages is to provide information about the file: for example, the author, date of creation, who uploaded the file, any modifications that may have been made, an extended description of the file's subject or context, where the file is used, and license or copyright information. In the case of an image, the file description page shows a higher resolution version of the image, if available.</a:t>
            </a:r>
            <a:endParaRPr lang="en-IN" sz="12000" kern="100" dirty="0">
              <a:effectLst/>
              <a:latin typeface="+mj-lt"/>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97087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E4B0D-0DFF-A956-BFEC-E96233F0282C}"/>
              </a:ext>
            </a:extLst>
          </p:cNvPr>
          <p:cNvSpPr>
            <a:spLocks noGrp="1"/>
          </p:cNvSpPr>
          <p:nvPr>
            <p:ph type="title"/>
          </p:nvPr>
        </p:nvSpPr>
        <p:spPr/>
        <p:txBody>
          <a:bodyPr/>
          <a:lstStyle/>
          <a:p>
            <a:r>
              <a:rPr lang="en-US" dirty="0"/>
              <a:t>HOME PAGE:</a:t>
            </a:r>
            <a:endParaRPr lang="en-IN" dirty="0"/>
          </a:p>
        </p:txBody>
      </p:sp>
      <p:pic>
        <p:nvPicPr>
          <p:cNvPr id="6" name="Picture Placeholder 5">
            <a:extLst>
              <a:ext uri="{FF2B5EF4-FFF2-40B4-BE49-F238E27FC236}">
                <a16:creationId xmlns:a16="http://schemas.microsoft.com/office/drawing/2014/main" id="{BB50A8E3-7D1E-39BF-C463-32C3739197CF}"/>
              </a:ext>
            </a:extLst>
          </p:cNvPr>
          <p:cNvPicPr>
            <a:picLocks noGrp="1" noChangeAspect="1"/>
          </p:cNvPicPr>
          <p:nvPr>
            <p:ph type="pic" idx="1"/>
          </p:nvPr>
        </p:nvPicPr>
        <p:blipFill>
          <a:blip r:embed="rId2"/>
          <a:srcRect t="35077" b="35077"/>
          <a:stretch>
            <a:fillRect/>
          </a:stretch>
        </p:blipFill>
        <p:spPr>
          <a:xfrm>
            <a:off x="7234990" y="2470484"/>
            <a:ext cx="4475746" cy="4064856"/>
          </a:xfrm>
        </p:spPr>
      </p:pic>
      <p:sp>
        <p:nvSpPr>
          <p:cNvPr id="4" name="Text Placeholder 3">
            <a:extLst>
              <a:ext uri="{FF2B5EF4-FFF2-40B4-BE49-F238E27FC236}">
                <a16:creationId xmlns:a16="http://schemas.microsoft.com/office/drawing/2014/main" id="{2D1F27BA-B38C-E793-DAD4-14F078A5DB0B}"/>
              </a:ext>
            </a:extLst>
          </p:cNvPr>
          <p:cNvSpPr>
            <a:spLocks noGrp="1"/>
          </p:cNvSpPr>
          <p:nvPr>
            <p:ph type="body" sz="half" idx="2"/>
          </p:nvPr>
        </p:nvSpPr>
        <p:spPr>
          <a:xfrm>
            <a:off x="680323" y="2470484"/>
            <a:ext cx="6233824" cy="3930316"/>
          </a:xfrm>
        </p:spPr>
        <p:txBody>
          <a:bodyPr>
            <a:normAutofit/>
          </a:bodyPr>
          <a:lstStyle/>
          <a:p>
            <a:r>
              <a:rPr lang="en-IN" sz="3200" b="1" kern="100" dirty="0">
                <a:solidFill>
                  <a:srgbClr val="202122"/>
                </a:solidFill>
                <a:effectLst/>
                <a:latin typeface="+mj-lt"/>
                <a:ea typeface="Calibri" panose="020F0502020204030204" pitchFamily="34" charset="0"/>
                <a:cs typeface="Latha" panose="020B0604020202020204" pitchFamily="34" charset="0"/>
              </a:rPr>
              <a:t>	</a:t>
            </a:r>
            <a:r>
              <a:rPr lang="en-IN" sz="3200" kern="100" dirty="0">
                <a:solidFill>
                  <a:srgbClr val="202122"/>
                </a:solidFill>
                <a:effectLst/>
                <a:latin typeface="+mj-lt"/>
                <a:ea typeface="Calibri" panose="020F0502020204030204" pitchFamily="34" charset="0"/>
                <a:cs typeface="Latha" panose="020B0604020202020204" pitchFamily="34" charset="0"/>
              </a:rPr>
              <a:t>A home page is the primary web page that a visitor will view when they navigate to a website via a search engine, and it may also function as landing page to attract visitors.</a:t>
            </a:r>
            <a:endParaRPr lang="en-IN" sz="3200" kern="100" dirty="0">
              <a:effectLst/>
              <a:latin typeface="+mj-lt"/>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14176354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2C9E6-66D9-C821-1541-6E53E311AD2C}"/>
              </a:ext>
            </a:extLst>
          </p:cNvPr>
          <p:cNvSpPr>
            <a:spLocks noGrp="1"/>
          </p:cNvSpPr>
          <p:nvPr>
            <p:ph type="title"/>
          </p:nvPr>
        </p:nvSpPr>
        <p:spPr/>
        <p:txBody>
          <a:bodyPr/>
          <a:lstStyle/>
          <a:p>
            <a:r>
              <a:rPr lang="en-US" dirty="0"/>
              <a:t>SIGN IN / LOG IN PAGE:</a:t>
            </a:r>
            <a:endParaRPr lang="en-IN" dirty="0"/>
          </a:p>
        </p:txBody>
      </p:sp>
      <p:pic>
        <p:nvPicPr>
          <p:cNvPr id="10" name="Content Placeholder 9">
            <a:extLst>
              <a:ext uri="{FF2B5EF4-FFF2-40B4-BE49-F238E27FC236}">
                <a16:creationId xmlns:a16="http://schemas.microsoft.com/office/drawing/2014/main" id="{A6751A2E-3065-D0E2-1AF9-E9A86B774908}"/>
              </a:ext>
            </a:extLst>
          </p:cNvPr>
          <p:cNvPicPr>
            <a:picLocks noGrp="1" noChangeAspect="1"/>
          </p:cNvPicPr>
          <p:nvPr>
            <p:ph idx="1"/>
          </p:nvPr>
        </p:nvPicPr>
        <p:blipFill>
          <a:blip r:embed="rId2"/>
          <a:stretch>
            <a:fillRect/>
          </a:stretch>
        </p:blipFill>
        <p:spPr>
          <a:xfrm>
            <a:off x="7721602" y="2117558"/>
            <a:ext cx="4115462" cy="4443663"/>
          </a:xfrm>
        </p:spPr>
      </p:pic>
      <p:sp>
        <p:nvSpPr>
          <p:cNvPr id="8" name="Text Placeholder 7">
            <a:extLst>
              <a:ext uri="{FF2B5EF4-FFF2-40B4-BE49-F238E27FC236}">
                <a16:creationId xmlns:a16="http://schemas.microsoft.com/office/drawing/2014/main" id="{F9A1019F-8C95-458F-E2C5-29833CC58ECA}"/>
              </a:ext>
            </a:extLst>
          </p:cNvPr>
          <p:cNvSpPr>
            <a:spLocks noGrp="1"/>
          </p:cNvSpPr>
          <p:nvPr>
            <p:ph type="body" sz="half" idx="2"/>
          </p:nvPr>
        </p:nvSpPr>
        <p:spPr>
          <a:xfrm>
            <a:off x="680322" y="2117558"/>
            <a:ext cx="6699046" cy="4443663"/>
          </a:xfrm>
        </p:spPr>
        <p:txBody>
          <a:bodyPr>
            <a:noAutofit/>
          </a:bodyPr>
          <a:lstStyle/>
          <a:p>
            <a:r>
              <a:rPr lang="en-IN" sz="3000" dirty="0">
                <a:solidFill>
                  <a:srgbClr val="202122"/>
                </a:solidFill>
                <a:effectLst/>
                <a:latin typeface="+mj-lt"/>
                <a:ea typeface="Calibri" panose="020F0502020204030204" pitchFamily="34" charset="0"/>
              </a:rPr>
              <a:t>Creating a user account means that you supply a username your real name or a nickname and a password. The system will reject a username that is already in use. A user account is created only once. You are then "logged in". The next time you log in, you supply your username again and demonstrate with the password that you are the same person. </a:t>
            </a:r>
            <a:endParaRPr lang="en-IN" sz="3000" dirty="0">
              <a:latin typeface="+mj-lt"/>
            </a:endParaRPr>
          </a:p>
        </p:txBody>
      </p:sp>
    </p:spTree>
    <p:extLst>
      <p:ext uri="{BB962C8B-B14F-4D97-AF65-F5344CB8AC3E}">
        <p14:creationId xmlns:p14="http://schemas.microsoft.com/office/powerpoint/2010/main" val="31638395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BE59E-794A-8B67-6C22-9BAB2D10CE8F}"/>
              </a:ext>
            </a:extLst>
          </p:cNvPr>
          <p:cNvSpPr>
            <a:spLocks noGrp="1"/>
          </p:cNvSpPr>
          <p:nvPr>
            <p:ph type="title"/>
          </p:nvPr>
        </p:nvSpPr>
        <p:spPr/>
        <p:txBody>
          <a:bodyPr/>
          <a:lstStyle/>
          <a:p>
            <a:r>
              <a:rPr lang="en-US" dirty="0"/>
              <a:t>FORGET PASSWORD PAGE</a:t>
            </a:r>
            <a:endParaRPr lang="en-IN" dirty="0"/>
          </a:p>
        </p:txBody>
      </p:sp>
      <p:sp>
        <p:nvSpPr>
          <p:cNvPr id="3" name="Content Placeholder 2">
            <a:extLst>
              <a:ext uri="{FF2B5EF4-FFF2-40B4-BE49-F238E27FC236}">
                <a16:creationId xmlns:a16="http://schemas.microsoft.com/office/drawing/2014/main" id="{6182ADFE-ED5A-B0B5-5C26-0EC7E855A54C}"/>
              </a:ext>
            </a:extLst>
          </p:cNvPr>
          <p:cNvSpPr>
            <a:spLocks noGrp="1"/>
          </p:cNvSpPr>
          <p:nvPr>
            <p:ph idx="1"/>
          </p:nvPr>
        </p:nvSpPr>
        <p:spPr>
          <a:xfrm>
            <a:off x="8309810" y="2336873"/>
            <a:ext cx="3201867" cy="3599313"/>
          </a:xfrm>
        </p:spPr>
        <p:txBody>
          <a:bodyPr/>
          <a:lstStyle/>
          <a:p>
            <a:endParaRPr lang="en-IN" dirty="0"/>
          </a:p>
        </p:txBody>
      </p:sp>
      <p:sp>
        <p:nvSpPr>
          <p:cNvPr id="4" name="Text Placeholder 3">
            <a:extLst>
              <a:ext uri="{FF2B5EF4-FFF2-40B4-BE49-F238E27FC236}">
                <a16:creationId xmlns:a16="http://schemas.microsoft.com/office/drawing/2014/main" id="{B897934D-4FF7-0A25-A226-6E19F73792B5}"/>
              </a:ext>
            </a:extLst>
          </p:cNvPr>
          <p:cNvSpPr>
            <a:spLocks noGrp="1"/>
          </p:cNvSpPr>
          <p:nvPr>
            <p:ph type="body" sz="half" idx="2"/>
          </p:nvPr>
        </p:nvSpPr>
        <p:spPr>
          <a:xfrm>
            <a:off x="680321" y="2336872"/>
            <a:ext cx="7019889" cy="3599317"/>
          </a:xfrm>
        </p:spPr>
        <p:txBody>
          <a:bodyPr>
            <a:normAutofit fontScale="85000" lnSpcReduction="10000"/>
          </a:bodyPr>
          <a:lstStyle/>
          <a:p>
            <a:r>
              <a:rPr lang="en-IN" sz="3900" b="1" kern="100" dirty="0">
                <a:solidFill>
                  <a:srgbClr val="202122"/>
                </a:solidFill>
                <a:effectLst/>
                <a:latin typeface="+mj-lt"/>
                <a:ea typeface="Calibri" panose="020F0502020204030204" pitchFamily="34" charset="0"/>
                <a:cs typeface="Latha" panose="020B0604020202020204" pitchFamily="34" charset="0"/>
              </a:rPr>
              <a:t>	</a:t>
            </a:r>
            <a:r>
              <a:rPr lang="en-IN" sz="3900" kern="100" dirty="0">
                <a:solidFill>
                  <a:srgbClr val="202122"/>
                </a:solidFill>
                <a:effectLst/>
                <a:latin typeface="+mj-lt"/>
                <a:ea typeface="Calibri" panose="020F0502020204030204" pitchFamily="34" charset="0"/>
                <a:cs typeface="Latha" panose="020B0604020202020204" pitchFamily="34" charset="0"/>
              </a:rPr>
              <a:t>If you have forgotten your password and you previously entered an email address when signing up for the account or in your preferences and you still have access to that </a:t>
            </a:r>
            <a:r>
              <a:rPr lang="en-IN" sz="4800" kern="100" dirty="0">
                <a:solidFill>
                  <a:srgbClr val="202122"/>
                </a:solidFill>
                <a:effectLst/>
                <a:latin typeface="+mj-lt"/>
                <a:ea typeface="Calibri" panose="020F0502020204030204" pitchFamily="34" charset="0"/>
                <a:cs typeface="Latha" panose="020B0604020202020204" pitchFamily="34" charset="0"/>
              </a:rPr>
              <a:t>email</a:t>
            </a:r>
            <a:r>
              <a:rPr lang="en-IN" sz="3900" kern="100" dirty="0">
                <a:solidFill>
                  <a:srgbClr val="202122"/>
                </a:solidFill>
                <a:effectLst/>
                <a:latin typeface="+mj-lt"/>
                <a:ea typeface="Calibri" panose="020F0502020204030204" pitchFamily="34" charset="0"/>
                <a:cs typeface="Latha" panose="020B0604020202020204" pitchFamily="34" charset="0"/>
              </a:rPr>
              <a:t> account, then this special page can help you recover access to your account.</a:t>
            </a:r>
            <a:endParaRPr lang="en-IN" sz="3900" kern="100" dirty="0">
              <a:effectLst/>
              <a:latin typeface="+mj-lt"/>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2211248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1BCDD-49A6-B9D8-D01C-7E97EF714B65}"/>
              </a:ext>
            </a:extLst>
          </p:cNvPr>
          <p:cNvSpPr>
            <a:spLocks noGrp="1"/>
          </p:cNvSpPr>
          <p:nvPr>
            <p:ph type="title"/>
          </p:nvPr>
        </p:nvSpPr>
        <p:spPr/>
        <p:txBody>
          <a:bodyPr/>
          <a:lstStyle/>
          <a:p>
            <a:r>
              <a:rPr lang="en-US" dirty="0"/>
              <a:t>VIEW MAP PAGE:</a:t>
            </a:r>
            <a:endParaRPr lang="en-IN" dirty="0"/>
          </a:p>
        </p:txBody>
      </p:sp>
      <p:pic>
        <p:nvPicPr>
          <p:cNvPr id="6" name="Content Placeholder 5">
            <a:extLst>
              <a:ext uri="{FF2B5EF4-FFF2-40B4-BE49-F238E27FC236}">
                <a16:creationId xmlns:a16="http://schemas.microsoft.com/office/drawing/2014/main" id="{315A6B54-9AAA-66A5-6989-C6CDD668DEBB}"/>
              </a:ext>
            </a:extLst>
          </p:cNvPr>
          <p:cNvPicPr>
            <a:picLocks noGrp="1" noChangeAspect="1"/>
          </p:cNvPicPr>
          <p:nvPr>
            <p:ph idx="1"/>
          </p:nvPr>
        </p:nvPicPr>
        <p:blipFill>
          <a:blip r:embed="rId2"/>
          <a:stretch>
            <a:fillRect/>
          </a:stretch>
        </p:blipFill>
        <p:spPr>
          <a:xfrm>
            <a:off x="6680875" y="2336346"/>
            <a:ext cx="5077988" cy="4064454"/>
          </a:xfrm>
        </p:spPr>
      </p:pic>
      <p:sp>
        <p:nvSpPr>
          <p:cNvPr id="4" name="Text Placeholder 3">
            <a:extLst>
              <a:ext uri="{FF2B5EF4-FFF2-40B4-BE49-F238E27FC236}">
                <a16:creationId xmlns:a16="http://schemas.microsoft.com/office/drawing/2014/main" id="{148FEE28-FC72-D831-C834-5C95C6F6E174}"/>
              </a:ext>
            </a:extLst>
          </p:cNvPr>
          <p:cNvSpPr>
            <a:spLocks noGrp="1"/>
          </p:cNvSpPr>
          <p:nvPr>
            <p:ph type="body" sz="half" idx="2"/>
          </p:nvPr>
        </p:nvSpPr>
        <p:spPr>
          <a:xfrm>
            <a:off x="680321" y="2336872"/>
            <a:ext cx="5624225" cy="4063928"/>
          </a:xfrm>
        </p:spPr>
        <p:txBody>
          <a:bodyPr>
            <a:normAutofit/>
          </a:bodyPr>
          <a:lstStyle/>
          <a:p>
            <a:r>
              <a:rPr lang="en-IN" sz="3000" dirty="0">
                <a:effectLst/>
                <a:latin typeface="+mj-lt"/>
                <a:ea typeface="Calibri" panose="020F0502020204030204" pitchFamily="34" charset="0"/>
              </a:rPr>
              <a:t>After Login the app will open the home page. In our Home Page maps will open and it will automatically detect the location.</a:t>
            </a:r>
            <a:endParaRPr lang="en-IN" sz="3000" dirty="0">
              <a:latin typeface="+mj-lt"/>
            </a:endParaRPr>
          </a:p>
        </p:txBody>
      </p:sp>
    </p:spTree>
    <p:extLst>
      <p:ext uri="{BB962C8B-B14F-4D97-AF65-F5344CB8AC3E}">
        <p14:creationId xmlns:p14="http://schemas.microsoft.com/office/powerpoint/2010/main" val="34191469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725A5-EC4F-E0C2-A318-B376493D8357}"/>
              </a:ext>
            </a:extLst>
          </p:cNvPr>
          <p:cNvSpPr>
            <a:spLocks noGrp="1"/>
          </p:cNvSpPr>
          <p:nvPr>
            <p:ph type="title"/>
          </p:nvPr>
        </p:nvSpPr>
        <p:spPr/>
        <p:txBody>
          <a:bodyPr/>
          <a:lstStyle/>
          <a:p>
            <a:r>
              <a:rPr lang="en-US" dirty="0"/>
              <a:t>BIN PAGE:</a:t>
            </a:r>
            <a:endParaRPr lang="en-IN" dirty="0"/>
          </a:p>
        </p:txBody>
      </p:sp>
      <p:pic>
        <p:nvPicPr>
          <p:cNvPr id="6" name="Content Placeholder 5">
            <a:extLst>
              <a:ext uri="{FF2B5EF4-FFF2-40B4-BE49-F238E27FC236}">
                <a16:creationId xmlns:a16="http://schemas.microsoft.com/office/drawing/2014/main" id="{0BFF3F6E-BDC1-BA6B-90E1-3A054A9DF8B1}"/>
              </a:ext>
            </a:extLst>
          </p:cNvPr>
          <p:cNvPicPr>
            <a:picLocks noGrp="1" noChangeAspect="1"/>
          </p:cNvPicPr>
          <p:nvPr>
            <p:ph idx="1"/>
          </p:nvPr>
        </p:nvPicPr>
        <p:blipFill>
          <a:blip r:embed="rId2"/>
          <a:stretch>
            <a:fillRect/>
          </a:stretch>
        </p:blipFill>
        <p:spPr>
          <a:xfrm>
            <a:off x="6680875" y="2165684"/>
            <a:ext cx="4709020" cy="4523874"/>
          </a:xfrm>
        </p:spPr>
      </p:pic>
      <p:sp>
        <p:nvSpPr>
          <p:cNvPr id="4" name="Text Placeholder 3">
            <a:extLst>
              <a:ext uri="{FF2B5EF4-FFF2-40B4-BE49-F238E27FC236}">
                <a16:creationId xmlns:a16="http://schemas.microsoft.com/office/drawing/2014/main" id="{44D93D9A-9B12-CED5-4AD2-88D258715A2C}"/>
              </a:ext>
            </a:extLst>
          </p:cNvPr>
          <p:cNvSpPr>
            <a:spLocks noGrp="1"/>
          </p:cNvSpPr>
          <p:nvPr>
            <p:ph type="body" sz="half" idx="2"/>
          </p:nvPr>
        </p:nvSpPr>
        <p:spPr>
          <a:xfrm>
            <a:off x="680322" y="2336872"/>
            <a:ext cx="5784646" cy="3599317"/>
          </a:xfrm>
        </p:spPr>
        <p:txBody>
          <a:bodyPr/>
          <a:lstStyle/>
          <a:p>
            <a:r>
              <a:rPr lang="en-US" sz="3000" dirty="0"/>
              <a:t>Bin page comprises of three types of bins. They are,</a:t>
            </a:r>
          </a:p>
          <a:p>
            <a:pPr marL="285750" indent="-285750">
              <a:buFont typeface="Arial" panose="020B0604020202020204" pitchFamily="34" charset="0"/>
              <a:buChar char="•"/>
            </a:pPr>
            <a:r>
              <a:rPr lang="en-US" sz="3000" dirty="0"/>
              <a:t>GREEN BIN</a:t>
            </a:r>
          </a:p>
          <a:p>
            <a:pPr marL="285750" indent="-285750">
              <a:buFont typeface="Arial" panose="020B0604020202020204" pitchFamily="34" charset="0"/>
              <a:buChar char="•"/>
            </a:pPr>
            <a:r>
              <a:rPr lang="en-US" sz="3000" dirty="0"/>
              <a:t>RED BIN </a:t>
            </a:r>
          </a:p>
          <a:p>
            <a:pPr marL="285750" indent="-285750">
              <a:buFont typeface="Arial" panose="020B0604020202020204" pitchFamily="34" charset="0"/>
              <a:buChar char="•"/>
            </a:pPr>
            <a:r>
              <a:rPr lang="en-US" sz="3000" dirty="0"/>
              <a:t>BLUE BIN</a:t>
            </a:r>
          </a:p>
          <a:p>
            <a:endParaRPr lang="en-IN" dirty="0"/>
          </a:p>
        </p:txBody>
      </p:sp>
    </p:spTree>
    <p:extLst>
      <p:ext uri="{BB962C8B-B14F-4D97-AF65-F5344CB8AC3E}">
        <p14:creationId xmlns:p14="http://schemas.microsoft.com/office/powerpoint/2010/main" val="2593750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EC72-C5F8-54DE-C790-112BFBF65CB4}"/>
              </a:ext>
            </a:extLst>
          </p:cNvPr>
          <p:cNvSpPr>
            <a:spLocks noGrp="1"/>
          </p:cNvSpPr>
          <p:nvPr>
            <p:ph type="title"/>
          </p:nvPr>
        </p:nvSpPr>
        <p:spPr/>
        <p:txBody>
          <a:bodyPr/>
          <a:lstStyle/>
          <a:p>
            <a:pPr marL="571500" indent="-571500">
              <a:buFont typeface="Wingdings" panose="05000000000000000000" pitchFamily="2" charset="2"/>
              <a:buChar char="Ø"/>
            </a:pPr>
            <a:r>
              <a:rPr lang="en-US" dirty="0"/>
              <a:t>GREEN BIN</a:t>
            </a:r>
            <a:endParaRPr lang="en-IN" dirty="0"/>
          </a:p>
        </p:txBody>
      </p:sp>
      <p:pic>
        <p:nvPicPr>
          <p:cNvPr id="6" name="Content Placeholder 5">
            <a:extLst>
              <a:ext uri="{FF2B5EF4-FFF2-40B4-BE49-F238E27FC236}">
                <a16:creationId xmlns:a16="http://schemas.microsoft.com/office/drawing/2014/main" id="{BC517263-3EE7-DFE3-FFDD-89FA04DDAFC8}"/>
              </a:ext>
            </a:extLst>
          </p:cNvPr>
          <p:cNvPicPr>
            <a:picLocks noGrp="1" noChangeAspect="1"/>
          </p:cNvPicPr>
          <p:nvPr>
            <p:ph idx="1"/>
          </p:nvPr>
        </p:nvPicPr>
        <p:blipFill>
          <a:blip r:embed="rId2"/>
          <a:stretch>
            <a:fillRect/>
          </a:stretch>
        </p:blipFill>
        <p:spPr>
          <a:xfrm>
            <a:off x="7283116" y="2197768"/>
            <a:ext cx="4228561" cy="4507832"/>
          </a:xfrm>
        </p:spPr>
      </p:pic>
      <p:sp>
        <p:nvSpPr>
          <p:cNvPr id="4" name="Text Placeholder 3">
            <a:extLst>
              <a:ext uri="{FF2B5EF4-FFF2-40B4-BE49-F238E27FC236}">
                <a16:creationId xmlns:a16="http://schemas.microsoft.com/office/drawing/2014/main" id="{63CBCB08-1F48-4EB3-44BB-95D787D6259B}"/>
              </a:ext>
            </a:extLst>
          </p:cNvPr>
          <p:cNvSpPr>
            <a:spLocks noGrp="1"/>
          </p:cNvSpPr>
          <p:nvPr>
            <p:ph type="body" sz="half" idx="2"/>
          </p:nvPr>
        </p:nvSpPr>
        <p:spPr>
          <a:xfrm>
            <a:off x="680321" y="2336872"/>
            <a:ext cx="5945067" cy="3599317"/>
          </a:xfrm>
        </p:spPr>
        <p:txBody>
          <a:bodyPr>
            <a:normAutofit/>
          </a:bodyPr>
          <a:lstStyle/>
          <a:p>
            <a:r>
              <a:rPr lang="en-IN" sz="3000" kern="100" dirty="0">
                <a:effectLst/>
                <a:latin typeface="+mj-lt"/>
                <a:ea typeface="Calibri" panose="020F0502020204030204" pitchFamily="34" charset="0"/>
                <a:cs typeface="Latha" panose="020B0604020202020204" pitchFamily="34" charset="0"/>
              </a:rPr>
              <a:t>Green dustbin is a large movable rigid plastic or metal container that contains biodegradable waste or composable materials such as a means to divert waste from landfills.</a:t>
            </a:r>
          </a:p>
          <a:p>
            <a:endParaRPr lang="en-IN" dirty="0"/>
          </a:p>
        </p:txBody>
      </p:sp>
    </p:spTree>
    <p:extLst>
      <p:ext uri="{BB962C8B-B14F-4D97-AF65-F5344CB8AC3E}">
        <p14:creationId xmlns:p14="http://schemas.microsoft.com/office/powerpoint/2010/main" val="1824135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E421F-B30F-0F40-8F85-C496E9076863}"/>
              </a:ext>
            </a:extLst>
          </p:cNvPr>
          <p:cNvSpPr>
            <a:spLocks noGrp="1"/>
          </p:cNvSpPr>
          <p:nvPr>
            <p:ph type="title"/>
          </p:nvPr>
        </p:nvSpPr>
        <p:spPr/>
        <p:txBody>
          <a:bodyPr/>
          <a:lstStyle/>
          <a:p>
            <a:pPr marL="571500" indent="-571500">
              <a:buFont typeface="Wingdings" panose="05000000000000000000" pitchFamily="2" charset="2"/>
              <a:buChar char="Ø"/>
            </a:pPr>
            <a:r>
              <a:rPr lang="en-US" dirty="0"/>
              <a:t>RED BIN:</a:t>
            </a:r>
            <a:endParaRPr lang="en-IN" dirty="0"/>
          </a:p>
        </p:txBody>
      </p:sp>
      <p:pic>
        <p:nvPicPr>
          <p:cNvPr id="6" name="Content Placeholder 5">
            <a:extLst>
              <a:ext uri="{FF2B5EF4-FFF2-40B4-BE49-F238E27FC236}">
                <a16:creationId xmlns:a16="http://schemas.microsoft.com/office/drawing/2014/main" id="{EBBFFCD1-FD61-6BEC-F5C0-B0E6EE8AC486}"/>
              </a:ext>
            </a:extLst>
          </p:cNvPr>
          <p:cNvPicPr>
            <a:picLocks noGrp="1" noChangeAspect="1"/>
          </p:cNvPicPr>
          <p:nvPr>
            <p:ph idx="1"/>
          </p:nvPr>
        </p:nvPicPr>
        <p:blipFill>
          <a:blip r:embed="rId2"/>
          <a:stretch>
            <a:fillRect/>
          </a:stretch>
        </p:blipFill>
        <p:spPr>
          <a:xfrm>
            <a:off x="7904617" y="2197768"/>
            <a:ext cx="3790078" cy="4331369"/>
          </a:xfrm>
        </p:spPr>
      </p:pic>
      <p:sp>
        <p:nvSpPr>
          <p:cNvPr id="4" name="Text Placeholder 3">
            <a:extLst>
              <a:ext uri="{FF2B5EF4-FFF2-40B4-BE49-F238E27FC236}">
                <a16:creationId xmlns:a16="http://schemas.microsoft.com/office/drawing/2014/main" id="{AACB9CFA-5478-4E2A-7921-11131B4D1577}"/>
              </a:ext>
            </a:extLst>
          </p:cNvPr>
          <p:cNvSpPr>
            <a:spLocks noGrp="1"/>
          </p:cNvSpPr>
          <p:nvPr>
            <p:ph type="body" sz="half" idx="2"/>
          </p:nvPr>
        </p:nvSpPr>
        <p:spPr>
          <a:xfrm>
            <a:off x="680321" y="2197768"/>
            <a:ext cx="6490499" cy="4331369"/>
          </a:xfrm>
        </p:spPr>
        <p:txBody>
          <a:bodyPr>
            <a:normAutofit fontScale="92500" lnSpcReduction="20000"/>
          </a:bodyPr>
          <a:lstStyle/>
          <a:p>
            <a:r>
              <a:rPr lang="en-IN" sz="3000" kern="100" dirty="0">
                <a:effectLst/>
                <a:latin typeface="+mj-lt"/>
                <a:ea typeface="Calibri" panose="020F0502020204030204" pitchFamily="34" charset="0"/>
                <a:cs typeface="Latha" panose="020B0604020202020204" pitchFamily="34" charset="0"/>
              </a:rPr>
              <a:t>Plastic coffee cups, packaging, such as chip packets or food wrapping.</a:t>
            </a:r>
          </a:p>
          <a:p>
            <a:r>
              <a:rPr lang="en-IN" sz="3000" kern="100" dirty="0">
                <a:effectLst/>
                <a:latin typeface="+mj-lt"/>
                <a:ea typeface="Calibri" panose="020F0502020204030204" pitchFamily="34" charset="0"/>
                <a:cs typeface="Latha" panose="020B0604020202020204" pitchFamily="34" charset="0"/>
              </a:rPr>
              <a:t>They are also used to dispose the medical apparatus specimen, blood soaked drapes, gloves and anything that is visibly contaminated by blood or bodily fluid .</a:t>
            </a:r>
          </a:p>
          <a:p>
            <a:r>
              <a:rPr lang="en-IN" sz="3000" kern="100" dirty="0">
                <a:effectLst/>
                <a:latin typeface="+mj-lt"/>
                <a:ea typeface="Calibri" panose="020F0502020204030204" pitchFamily="34" charset="0"/>
                <a:cs typeface="Latha" panose="020B0604020202020204" pitchFamily="34" charset="0"/>
              </a:rPr>
              <a:t>Clothes, rags and shoes are acceptable but always try to donate or give away items in good conditions, Pyrex glass including baking trays and drinking glasses.</a:t>
            </a:r>
          </a:p>
          <a:p>
            <a:endParaRPr lang="en-IN" sz="3000" dirty="0"/>
          </a:p>
        </p:txBody>
      </p:sp>
    </p:spTree>
    <p:extLst>
      <p:ext uri="{BB962C8B-B14F-4D97-AF65-F5344CB8AC3E}">
        <p14:creationId xmlns:p14="http://schemas.microsoft.com/office/powerpoint/2010/main" val="3962803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7D4F7-8461-EBB2-3AA1-4AE4F017BF38}"/>
              </a:ext>
            </a:extLst>
          </p:cNvPr>
          <p:cNvSpPr>
            <a:spLocks noGrp="1"/>
          </p:cNvSpPr>
          <p:nvPr>
            <p:ph type="title"/>
          </p:nvPr>
        </p:nvSpPr>
        <p:spPr/>
        <p:txBody>
          <a:bodyPr/>
          <a:lstStyle/>
          <a:p>
            <a:r>
              <a:rPr lang="en-US" dirty="0"/>
              <a:t>BLUE BIN:</a:t>
            </a:r>
            <a:endParaRPr lang="en-IN" dirty="0"/>
          </a:p>
        </p:txBody>
      </p:sp>
      <p:pic>
        <p:nvPicPr>
          <p:cNvPr id="6" name="Content Placeholder 5">
            <a:extLst>
              <a:ext uri="{FF2B5EF4-FFF2-40B4-BE49-F238E27FC236}">
                <a16:creationId xmlns:a16="http://schemas.microsoft.com/office/drawing/2014/main" id="{86723E29-1630-ABB6-E556-76219EC2D340}"/>
              </a:ext>
            </a:extLst>
          </p:cNvPr>
          <p:cNvPicPr>
            <a:picLocks noGrp="1" noChangeAspect="1"/>
          </p:cNvPicPr>
          <p:nvPr>
            <p:ph idx="1"/>
          </p:nvPr>
        </p:nvPicPr>
        <p:blipFill>
          <a:blip r:embed="rId2"/>
          <a:stretch>
            <a:fillRect/>
          </a:stretch>
        </p:blipFill>
        <p:spPr>
          <a:xfrm>
            <a:off x="7721600" y="2165683"/>
            <a:ext cx="3790078" cy="4395537"/>
          </a:xfrm>
        </p:spPr>
      </p:pic>
      <p:sp>
        <p:nvSpPr>
          <p:cNvPr id="4" name="Text Placeholder 3">
            <a:extLst>
              <a:ext uri="{FF2B5EF4-FFF2-40B4-BE49-F238E27FC236}">
                <a16:creationId xmlns:a16="http://schemas.microsoft.com/office/drawing/2014/main" id="{10D95C47-0E57-DCF1-CF6E-A755B157D555}"/>
              </a:ext>
            </a:extLst>
          </p:cNvPr>
          <p:cNvSpPr>
            <a:spLocks noGrp="1"/>
          </p:cNvSpPr>
          <p:nvPr>
            <p:ph type="body" sz="half" idx="2"/>
          </p:nvPr>
        </p:nvSpPr>
        <p:spPr>
          <a:xfrm>
            <a:off x="680322" y="2336872"/>
            <a:ext cx="6346120" cy="3599317"/>
          </a:xfrm>
        </p:spPr>
        <p:txBody>
          <a:bodyPr>
            <a:normAutofit/>
          </a:bodyPr>
          <a:lstStyle/>
          <a:p>
            <a:r>
              <a:rPr lang="en-IN" sz="3000" kern="100" dirty="0">
                <a:solidFill>
                  <a:srgbClr val="000000"/>
                </a:solidFill>
                <a:effectLst/>
                <a:latin typeface="+mj-lt"/>
                <a:ea typeface="Calibri" panose="020F0502020204030204" pitchFamily="34" charset="0"/>
                <a:cs typeface="Latha" panose="020B0604020202020204" pitchFamily="34" charset="0"/>
              </a:rPr>
              <a:t>Blue dustbin contains non-biodegradable waste. Blue dustbin contains all the material that is required to be recycled. Material that can be thrown into blue bins is metal, chemicals, plastic, aluminium cans, etc.</a:t>
            </a:r>
            <a:endParaRPr lang="en-IN" sz="3000" kern="100" dirty="0">
              <a:effectLst/>
              <a:latin typeface="+mj-lt"/>
              <a:ea typeface="Calibri" panose="020F0502020204030204" pitchFamily="34" charset="0"/>
              <a:cs typeface="Latha" panose="020B0604020202020204" pitchFamily="34" charset="0"/>
            </a:endParaRPr>
          </a:p>
          <a:p>
            <a:endParaRPr lang="en-IN" dirty="0"/>
          </a:p>
        </p:txBody>
      </p:sp>
    </p:spTree>
    <p:extLst>
      <p:ext uri="{BB962C8B-B14F-4D97-AF65-F5344CB8AC3E}">
        <p14:creationId xmlns:p14="http://schemas.microsoft.com/office/powerpoint/2010/main" val="4237554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E6927-058B-A6E1-9DF7-45E06B16FBF2}"/>
              </a:ext>
            </a:extLst>
          </p:cNvPr>
          <p:cNvSpPr>
            <a:spLocks noGrp="1"/>
          </p:cNvSpPr>
          <p:nvPr>
            <p:ph type="title"/>
          </p:nvPr>
        </p:nvSpPr>
        <p:spPr/>
        <p:txBody>
          <a:bodyPr>
            <a:normAutofit fontScale="90000"/>
          </a:bodyPr>
          <a:lstStyle/>
          <a:p>
            <a:pPr algn="ctr"/>
            <a:r>
              <a:rPr lang="en-US" sz="6000" dirty="0"/>
              <a:t>CITY HYGIENE</a:t>
            </a:r>
            <a:br>
              <a:rPr lang="en-US" dirty="0"/>
            </a:br>
            <a:r>
              <a:rPr lang="en-US" sz="3600" dirty="0"/>
              <a:t>CLEAN ENVIRONMENT,CLEAN MIND,CLEAN WORLD</a:t>
            </a:r>
            <a:endParaRPr lang="en-IN" dirty="0"/>
          </a:p>
        </p:txBody>
      </p:sp>
      <p:sp>
        <p:nvSpPr>
          <p:cNvPr id="3" name="Text Placeholder 2">
            <a:extLst>
              <a:ext uri="{FF2B5EF4-FFF2-40B4-BE49-F238E27FC236}">
                <a16:creationId xmlns:a16="http://schemas.microsoft.com/office/drawing/2014/main" id="{6CF8F5A4-9B3A-5FEE-58CB-9B434D07B03A}"/>
              </a:ext>
            </a:extLst>
          </p:cNvPr>
          <p:cNvSpPr>
            <a:spLocks noGrp="1"/>
          </p:cNvSpPr>
          <p:nvPr>
            <p:ph type="body" idx="1"/>
          </p:nvPr>
        </p:nvSpPr>
        <p:spPr/>
        <p:txBody>
          <a:bodyPr>
            <a:normAutofit fontScale="92500" lnSpcReduction="20000"/>
          </a:bodyPr>
          <a:lstStyle/>
          <a:p>
            <a:r>
              <a:rPr lang="en-US" sz="2800" b="1" dirty="0"/>
              <a:t>GUIDED BY:</a:t>
            </a:r>
          </a:p>
          <a:p>
            <a:r>
              <a:rPr lang="en-US" sz="2800" dirty="0"/>
              <a:t>MR.BHARATHIDHASAN </a:t>
            </a:r>
          </a:p>
          <a:p>
            <a:r>
              <a:rPr lang="en-US" sz="2800" dirty="0"/>
              <a:t>ASST.PROFESSOR </a:t>
            </a:r>
          </a:p>
          <a:p>
            <a:r>
              <a:rPr lang="en-US" sz="2800" dirty="0"/>
              <a:t>DEPARTMENT OF COMPUTER SCIENCE</a:t>
            </a:r>
            <a:endParaRPr lang="en-IN" sz="2800" dirty="0"/>
          </a:p>
        </p:txBody>
      </p:sp>
    </p:spTree>
    <p:extLst>
      <p:ext uri="{BB962C8B-B14F-4D97-AF65-F5344CB8AC3E}">
        <p14:creationId xmlns:p14="http://schemas.microsoft.com/office/powerpoint/2010/main" val="2571219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FCE9F-C21E-3F3E-A863-846BA191F736}"/>
              </a:ext>
            </a:extLst>
          </p:cNvPr>
          <p:cNvSpPr>
            <a:spLocks noGrp="1"/>
          </p:cNvSpPr>
          <p:nvPr>
            <p:ph type="title"/>
          </p:nvPr>
        </p:nvSpPr>
        <p:spPr/>
        <p:txBody>
          <a:bodyPr/>
          <a:lstStyle/>
          <a:p>
            <a:r>
              <a:rPr lang="en-US" dirty="0"/>
              <a:t>REPORT PAGE:</a:t>
            </a:r>
            <a:endParaRPr lang="en-IN" dirty="0"/>
          </a:p>
        </p:txBody>
      </p:sp>
      <p:pic>
        <p:nvPicPr>
          <p:cNvPr id="6" name="Content Placeholder 5">
            <a:extLst>
              <a:ext uri="{FF2B5EF4-FFF2-40B4-BE49-F238E27FC236}">
                <a16:creationId xmlns:a16="http://schemas.microsoft.com/office/drawing/2014/main" id="{6CF73454-6252-EB06-35AC-BAC1AB9B8C22}"/>
              </a:ext>
            </a:extLst>
          </p:cNvPr>
          <p:cNvPicPr>
            <a:picLocks noGrp="1" noChangeAspect="1"/>
          </p:cNvPicPr>
          <p:nvPr>
            <p:ph idx="1"/>
          </p:nvPr>
        </p:nvPicPr>
        <p:blipFill>
          <a:blip r:embed="rId2"/>
          <a:stretch>
            <a:fillRect/>
          </a:stretch>
        </p:blipFill>
        <p:spPr>
          <a:xfrm>
            <a:off x="7721600" y="2053389"/>
            <a:ext cx="3790078" cy="4684295"/>
          </a:xfrm>
        </p:spPr>
      </p:pic>
      <p:sp>
        <p:nvSpPr>
          <p:cNvPr id="4" name="Text Placeholder 3">
            <a:extLst>
              <a:ext uri="{FF2B5EF4-FFF2-40B4-BE49-F238E27FC236}">
                <a16:creationId xmlns:a16="http://schemas.microsoft.com/office/drawing/2014/main" id="{253015E3-71EC-E87B-0E5A-BEC5C429B006}"/>
              </a:ext>
            </a:extLst>
          </p:cNvPr>
          <p:cNvSpPr>
            <a:spLocks noGrp="1"/>
          </p:cNvSpPr>
          <p:nvPr>
            <p:ph type="body" sz="half" idx="2"/>
          </p:nvPr>
        </p:nvSpPr>
        <p:spPr>
          <a:xfrm>
            <a:off x="680321" y="2336872"/>
            <a:ext cx="5896941" cy="3599317"/>
          </a:xfrm>
        </p:spPr>
        <p:txBody>
          <a:bodyPr>
            <a:noAutofit/>
          </a:bodyPr>
          <a:lstStyle/>
          <a:p>
            <a:r>
              <a:rPr lang="en-IN" sz="3000" dirty="0">
                <a:solidFill>
                  <a:srgbClr val="202122"/>
                </a:solidFill>
                <a:effectLst/>
                <a:latin typeface="+mj-lt"/>
                <a:ea typeface="Calibri" panose="020F0502020204030204" pitchFamily="34" charset="0"/>
              </a:rPr>
              <a:t>A report page is a document that presents information in an organized format for a specific audience and purpose. Although summaries of complete reports are almost always in the form of written documents</a:t>
            </a:r>
            <a:endParaRPr lang="en-IN" sz="3000" dirty="0">
              <a:latin typeface="+mj-lt"/>
            </a:endParaRPr>
          </a:p>
        </p:txBody>
      </p:sp>
    </p:spTree>
    <p:extLst>
      <p:ext uri="{BB962C8B-B14F-4D97-AF65-F5344CB8AC3E}">
        <p14:creationId xmlns:p14="http://schemas.microsoft.com/office/powerpoint/2010/main" val="10015111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68939-F9C1-E598-7C0D-C8344BEE786F}"/>
              </a:ext>
            </a:extLst>
          </p:cNvPr>
          <p:cNvSpPr>
            <a:spLocks noGrp="1"/>
          </p:cNvSpPr>
          <p:nvPr>
            <p:ph type="title"/>
          </p:nvPr>
        </p:nvSpPr>
        <p:spPr/>
        <p:txBody>
          <a:bodyPr/>
          <a:lstStyle/>
          <a:p>
            <a:r>
              <a:rPr lang="en-US" dirty="0"/>
              <a:t>REPORT PAGE(through camera):</a:t>
            </a:r>
            <a:endParaRPr lang="en-IN" dirty="0"/>
          </a:p>
        </p:txBody>
      </p:sp>
      <p:pic>
        <p:nvPicPr>
          <p:cNvPr id="6" name="Content Placeholder 5">
            <a:extLst>
              <a:ext uri="{FF2B5EF4-FFF2-40B4-BE49-F238E27FC236}">
                <a16:creationId xmlns:a16="http://schemas.microsoft.com/office/drawing/2014/main" id="{09E887D8-1276-F365-AB46-2A048202C7AD}"/>
              </a:ext>
            </a:extLst>
          </p:cNvPr>
          <p:cNvPicPr>
            <a:picLocks noGrp="1" noChangeAspect="1"/>
          </p:cNvPicPr>
          <p:nvPr>
            <p:ph idx="1"/>
          </p:nvPr>
        </p:nvPicPr>
        <p:blipFill>
          <a:blip r:embed="rId2"/>
          <a:stretch>
            <a:fillRect/>
          </a:stretch>
        </p:blipFill>
        <p:spPr>
          <a:xfrm>
            <a:off x="8101263" y="2069432"/>
            <a:ext cx="3410414" cy="4572000"/>
          </a:xfrm>
        </p:spPr>
      </p:pic>
      <p:sp>
        <p:nvSpPr>
          <p:cNvPr id="4" name="Text Placeholder 3">
            <a:extLst>
              <a:ext uri="{FF2B5EF4-FFF2-40B4-BE49-F238E27FC236}">
                <a16:creationId xmlns:a16="http://schemas.microsoft.com/office/drawing/2014/main" id="{A67A8C33-FFFA-B430-65D8-AF70C8FA9185}"/>
              </a:ext>
            </a:extLst>
          </p:cNvPr>
          <p:cNvSpPr>
            <a:spLocks noGrp="1"/>
          </p:cNvSpPr>
          <p:nvPr>
            <p:ph type="body" sz="half" idx="2"/>
          </p:nvPr>
        </p:nvSpPr>
        <p:spPr>
          <a:xfrm>
            <a:off x="680322" y="2336872"/>
            <a:ext cx="6971762" cy="3599317"/>
          </a:xfrm>
        </p:spPr>
        <p:txBody>
          <a:bodyPr>
            <a:normAutofit lnSpcReduction="10000"/>
          </a:bodyPr>
          <a:lstStyle/>
          <a:p>
            <a:r>
              <a:rPr lang="en-US" sz="3000" dirty="0"/>
              <a:t>This page is report through camera page ,</a:t>
            </a:r>
          </a:p>
          <a:p>
            <a:r>
              <a:rPr lang="en-US" sz="3000" dirty="0"/>
              <a:t>By clicking the capture image option u will be connected to </a:t>
            </a:r>
            <a:r>
              <a:rPr lang="en-US" sz="3000" dirty="0" err="1"/>
              <a:t>ur</a:t>
            </a:r>
            <a:r>
              <a:rPr lang="en-US" sz="3000" dirty="0"/>
              <a:t> camera ,here you take the garbage pic and you will send to the concern database.</a:t>
            </a:r>
          </a:p>
          <a:p>
            <a:r>
              <a:rPr lang="en-US" sz="3000" dirty="0"/>
              <a:t>Finally your report will be registered in database</a:t>
            </a:r>
            <a:r>
              <a:rPr lang="en-IN" sz="3000" dirty="0"/>
              <a:t>.</a:t>
            </a:r>
            <a:endParaRPr lang="en-US" sz="3000" dirty="0"/>
          </a:p>
        </p:txBody>
      </p:sp>
    </p:spTree>
    <p:extLst>
      <p:ext uri="{BB962C8B-B14F-4D97-AF65-F5344CB8AC3E}">
        <p14:creationId xmlns:p14="http://schemas.microsoft.com/office/powerpoint/2010/main" val="950478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3AF8F-BE25-F925-C8DE-495E1532497C}"/>
              </a:ext>
            </a:extLst>
          </p:cNvPr>
          <p:cNvSpPr>
            <a:spLocks noGrp="1"/>
          </p:cNvSpPr>
          <p:nvPr>
            <p:ph type="title"/>
          </p:nvPr>
        </p:nvSpPr>
        <p:spPr/>
        <p:txBody>
          <a:bodyPr/>
          <a:lstStyle/>
          <a:p>
            <a:r>
              <a:rPr lang="en-US" dirty="0"/>
              <a:t>REPORT PAGE(through message):</a:t>
            </a:r>
            <a:endParaRPr lang="en-IN" dirty="0"/>
          </a:p>
        </p:txBody>
      </p:sp>
      <p:pic>
        <p:nvPicPr>
          <p:cNvPr id="6" name="Content Placeholder 5">
            <a:extLst>
              <a:ext uri="{FF2B5EF4-FFF2-40B4-BE49-F238E27FC236}">
                <a16:creationId xmlns:a16="http://schemas.microsoft.com/office/drawing/2014/main" id="{75333C7B-D2D5-62AF-5A65-5F2E5FE67628}"/>
              </a:ext>
            </a:extLst>
          </p:cNvPr>
          <p:cNvPicPr>
            <a:picLocks noGrp="1" noChangeAspect="1"/>
          </p:cNvPicPr>
          <p:nvPr>
            <p:ph idx="1"/>
          </p:nvPr>
        </p:nvPicPr>
        <p:blipFill>
          <a:blip r:embed="rId2"/>
          <a:stretch>
            <a:fillRect/>
          </a:stretch>
        </p:blipFill>
        <p:spPr>
          <a:xfrm>
            <a:off x="6680874" y="2336800"/>
            <a:ext cx="4830803" cy="3598863"/>
          </a:xfrm>
        </p:spPr>
      </p:pic>
      <p:sp>
        <p:nvSpPr>
          <p:cNvPr id="4" name="Text Placeholder 3">
            <a:extLst>
              <a:ext uri="{FF2B5EF4-FFF2-40B4-BE49-F238E27FC236}">
                <a16:creationId xmlns:a16="http://schemas.microsoft.com/office/drawing/2014/main" id="{208B455D-182F-9EC6-85FE-145FABCD521E}"/>
              </a:ext>
            </a:extLst>
          </p:cNvPr>
          <p:cNvSpPr>
            <a:spLocks noGrp="1"/>
          </p:cNvSpPr>
          <p:nvPr>
            <p:ph type="body" sz="half" idx="2"/>
          </p:nvPr>
        </p:nvSpPr>
        <p:spPr/>
        <p:txBody>
          <a:bodyPr>
            <a:normAutofit/>
          </a:bodyPr>
          <a:lstStyle/>
          <a:p>
            <a:r>
              <a:rPr lang="en-US" sz="3000" dirty="0"/>
              <a:t>Through this report by message page the citizens can send their issues in  message through texts to the database.</a:t>
            </a:r>
            <a:endParaRPr lang="en-IN" sz="3000" dirty="0"/>
          </a:p>
        </p:txBody>
      </p:sp>
    </p:spTree>
    <p:extLst>
      <p:ext uri="{BB962C8B-B14F-4D97-AF65-F5344CB8AC3E}">
        <p14:creationId xmlns:p14="http://schemas.microsoft.com/office/powerpoint/2010/main" val="17995948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4B8BC-B183-9468-EFFD-AAAD56A3B096}"/>
              </a:ext>
            </a:extLst>
          </p:cNvPr>
          <p:cNvSpPr>
            <a:spLocks noGrp="1"/>
          </p:cNvSpPr>
          <p:nvPr>
            <p:ph type="title"/>
          </p:nvPr>
        </p:nvSpPr>
        <p:spPr/>
        <p:txBody>
          <a:bodyPr/>
          <a:lstStyle/>
          <a:p>
            <a:r>
              <a:rPr lang="en-US" dirty="0"/>
              <a:t>DATA FLOW DIAGRAM:</a:t>
            </a:r>
            <a:endParaRPr lang="en-IN" dirty="0"/>
          </a:p>
        </p:txBody>
      </p:sp>
      <p:pic>
        <p:nvPicPr>
          <p:cNvPr id="6" name="Content Placeholder 5">
            <a:extLst>
              <a:ext uri="{FF2B5EF4-FFF2-40B4-BE49-F238E27FC236}">
                <a16:creationId xmlns:a16="http://schemas.microsoft.com/office/drawing/2014/main" id="{BEDBBFAE-770B-8708-AFE6-B70E32C58E18}"/>
              </a:ext>
            </a:extLst>
          </p:cNvPr>
          <p:cNvPicPr>
            <a:picLocks noGrp="1" noChangeAspect="1"/>
          </p:cNvPicPr>
          <p:nvPr>
            <p:ph idx="1"/>
          </p:nvPr>
        </p:nvPicPr>
        <p:blipFill>
          <a:blip r:embed="rId2"/>
          <a:stretch>
            <a:fillRect/>
          </a:stretch>
        </p:blipFill>
        <p:spPr>
          <a:xfrm rot="16200000">
            <a:off x="5502810" y="47759"/>
            <a:ext cx="4411579" cy="8647428"/>
          </a:xfrm>
        </p:spPr>
      </p:pic>
      <p:sp>
        <p:nvSpPr>
          <p:cNvPr id="4" name="Text Placeholder 3">
            <a:extLst>
              <a:ext uri="{FF2B5EF4-FFF2-40B4-BE49-F238E27FC236}">
                <a16:creationId xmlns:a16="http://schemas.microsoft.com/office/drawing/2014/main" id="{26640A64-4901-A634-C3E3-22721BF1B0BC}"/>
              </a:ext>
            </a:extLst>
          </p:cNvPr>
          <p:cNvSpPr>
            <a:spLocks noGrp="1"/>
          </p:cNvSpPr>
          <p:nvPr>
            <p:ph type="body" sz="half" idx="2"/>
          </p:nvPr>
        </p:nvSpPr>
        <p:spPr>
          <a:xfrm>
            <a:off x="159685" y="2336872"/>
            <a:ext cx="3225199" cy="3767901"/>
          </a:xfrm>
        </p:spPr>
        <p:txBody>
          <a:bodyPr>
            <a:normAutofit/>
          </a:bodyPr>
          <a:lstStyle/>
          <a:p>
            <a:r>
              <a:rPr lang="en-US" sz="3000" dirty="0"/>
              <a:t>THIS IS DEMONSTRATION OF A DATA FLOW  THROUGH DIAGRAM.</a:t>
            </a:r>
            <a:endParaRPr lang="en-IN" sz="3000" dirty="0"/>
          </a:p>
        </p:txBody>
      </p:sp>
    </p:spTree>
    <p:extLst>
      <p:ext uri="{BB962C8B-B14F-4D97-AF65-F5344CB8AC3E}">
        <p14:creationId xmlns:p14="http://schemas.microsoft.com/office/powerpoint/2010/main" val="34195903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37C38-8E43-2F0F-1EF6-583948851D9C}"/>
              </a:ext>
            </a:extLst>
          </p:cNvPr>
          <p:cNvSpPr>
            <a:spLocks noGrp="1"/>
          </p:cNvSpPr>
          <p:nvPr>
            <p:ph type="title"/>
          </p:nvPr>
        </p:nvSpPr>
        <p:spPr/>
        <p:txBody>
          <a:bodyPr/>
          <a:lstStyle/>
          <a:p>
            <a:r>
              <a:rPr lang="en-US" dirty="0"/>
              <a:t>USE CASE DIAGRAM:</a:t>
            </a:r>
            <a:endParaRPr lang="en-IN" dirty="0"/>
          </a:p>
        </p:txBody>
      </p:sp>
      <p:pic>
        <p:nvPicPr>
          <p:cNvPr id="6" name="Content Placeholder 5">
            <a:extLst>
              <a:ext uri="{FF2B5EF4-FFF2-40B4-BE49-F238E27FC236}">
                <a16:creationId xmlns:a16="http://schemas.microsoft.com/office/drawing/2014/main" id="{B88FB066-F907-E622-CF9A-253EF33D5623}"/>
              </a:ext>
            </a:extLst>
          </p:cNvPr>
          <p:cNvPicPr>
            <a:picLocks noGrp="1" noChangeAspect="1"/>
          </p:cNvPicPr>
          <p:nvPr>
            <p:ph idx="1"/>
          </p:nvPr>
        </p:nvPicPr>
        <p:blipFill>
          <a:blip r:embed="rId2"/>
          <a:stretch>
            <a:fillRect/>
          </a:stretch>
        </p:blipFill>
        <p:spPr>
          <a:xfrm>
            <a:off x="3545305" y="2017833"/>
            <a:ext cx="8486274" cy="4659156"/>
          </a:xfrm>
        </p:spPr>
      </p:pic>
      <p:sp>
        <p:nvSpPr>
          <p:cNvPr id="4" name="Text Placeholder 3">
            <a:extLst>
              <a:ext uri="{FF2B5EF4-FFF2-40B4-BE49-F238E27FC236}">
                <a16:creationId xmlns:a16="http://schemas.microsoft.com/office/drawing/2014/main" id="{1B2F8335-6E62-6D4C-2931-1607103D1287}"/>
              </a:ext>
            </a:extLst>
          </p:cNvPr>
          <p:cNvSpPr>
            <a:spLocks noGrp="1"/>
          </p:cNvSpPr>
          <p:nvPr>
            <p:ph type="body" sz="half" idx="2"/>
          </p:nvPr>
        </p:nvSpPr>
        <p:spPr>
          <a:xfrm>
            <a:off x="160421" y="2358190"/>
            <a:ext cx="3208420" cy="3978442"/>
          </a:xfrm>
        </p:spPr>
        <p:txBody>
          <a:bodyPr>
            <a:normAutofit/>
          </a:bodyPr>
          <a:lstStyle/>
          <a:p>
            <a:r>
              <a:rPr lang="en-US" sz="3000" dirty="0"/>
              <a:t>THIS IS DEMONSTRATION OF  AN USE CASE THROUGH DIAGRAM.</a:t>
            </a:r>
            <a:endParaRPr lang="en-IN" sz="3000" dirty="0"/>
          </a:p>
        </p:txBody>
      </p:sp>
    </p:spTree>
    <p:extLst>
      <p:ext uri="{BB962C8B-B14F-4D97-AF65-F5344CB8AC3E}">
        <p14:creationId xmlns:p14="http://schemas.microsoft.com/office/powerpoint/2010/main" val="3914603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DF38A-74AA-130F-C6A3-2E5A0FE3275E}"/>
              </a:ext>
            </a:extLst>
          </p:cNvPr>
          <p:cNvSpPr>
            <a:spLocks noGrp="1"/>
          </p:cNvSpPr>
          <p:nvPr>
            <p:ph type="title"/>
          </p:nvPr>
        </p:nvSpPr>
        <p:spPr/>
        <p:txBody>
          <a:bodyPr/>
          <a:lstStyle/>
          <a:p>
            <a:r>
              <a:rPr lang="en-US" dirty="0"/>
              <a:t>ENTITY RELATIONSHIP DIAGRAM:</a:t>
            </a:r>
            <a:endParaRPr lang="en-IN" dirty="0"/>
          </a:p>
        </p:txBody>
      </p:sp>
      <p:pic>
        <p:nvPicPr>
          <p:cNvPr id="6" name="Content Placeholder 5">
            <a:extLst>
              <a:ext uri="{FF2B5EF4-FFF2-40B4-BE49-F238E27FC236}">
                <a16:creationId xmlns:a16="http://schemas.microsoft.com/office/drawing/2014/main" id="{D4822B0D-F15F-8DD8-CA5B-3EF2F9781AE1}"/>
              </a:ext>
            </a:extLst>
          </p:cNvPr>
          <p:cNvPicPr>
            <a:picLocks noGrp="1" noChangeAspect="1"/>
          </p:cNvPicPr>
          <p:nvPr>
            <p:ph idx="1"/>
          </p:nvPr>
        </p:nvPicPr>
        <p:blipFill>
          <a:blip r:embed="rId2"/>
          <a:stretch>
            <a:fillRect/>
          </a:stretch>
        </p:blipFill>
        <p:spPr>
          <a:xfrm>
            <a:off x="3515630" y="2181726"/>
            <a:ext cx="8307402" cy="4443663"/>
          </a:xfrm>
        </p:spPr>
      </p:pic>
      <p:sp>
        <p:nvSpPr>
          <p:cNvPr id="4" name="Text Placeholder 3">
            <a:extLst>
              <a:ext uri="{FF2B5EF4-FFF2-40B4-BE49-F238E27FC236}">
                <a16:creationId xmlns:a16="http://schemas.microsoft.com/office/drawing/2014/main" id="{BD5E5450-A852-E84A-2960-3D930D9B29D5}"/>
              </a:ext>
            </a:extLst>
          </p:cNvPr>
          <p:cNvSpPr>
            <a:spLocks noGrp="1"/>
          </p:cNvSpPr>
          <p:nvPr>
            <p:ph type="body" sz="half" idx="2"/>
          </p:nvPr>
        </p:nvSpPr>
        <p:spPr>
          <a:xfrm>
            <a:off x="176464" y="2336872"/>
            <a:ext cx="3288632" cy="3599317"/>
          </a:xfrm>
        </p:spPr>
        <p:txBody>
          <a:bodyPr>
            <a:normAutofit/>
          </a:bodyPr>
          <a:lstStyle/>
          <a:p>
            <a:r>
              <a:rPr lang="en-US" sz="3000" dirty="0"/>
              <a:t>THIS IS DEMONSTRATION OF AN ENTITY RELATIONSHIP THROUGH DIAGRAM</a:t>
            </a:r>
            <a:endParaRPr lang="en-IN" sz="3000" dirty="0"/>
          </a:p>
        </p:txBody>
      </p:sp>
    </p:spTree>
    <p:extLst>
      <p:ext uri="{BB962C8B-B14F-4D97-AF65-F5344CB8AC3E}">
        <p14:creationId xmlns:p14="http://schemas.microsoft.com/office/powerpoint/2010/main" val="4854077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EEFEF-96BB-3450-354D-5885C6322866}"/>
              </a:ext>
            </a:extLst>
          </p:cNvPr>
          <p:cNvSpPr>
            <a:spLocks noGrp="1"/>
          </p:cNvSpPr>
          <p:nvPr>
            <p:ph type="title"/>
          </p:nvPr>
        </p:nvSpPr>
        <p:spPr/>
        <p:txBody>
          <a:bodyPr/>
          <a:lstStyle/>
          <a:p>
            <a:r>
              <a:rPr lang="en-US" dirty="0"/>
              <a:t>FUTURE ENHANCEMENT:</a:t>
            </a:r>
            <a:endParaRPr lang="en-IN" dirty="0"/>
          </a:p>
        </p:txBody>
      </p:sp>
      <p:sp>
        <p:nvSpPr>
          <p:cNvPr id="3" name="Content Placeholder 2">
            <a:extLst>
              <a:ext uri="{FF2B5EF4-FFF2-40B4-BE49-F238E27FC236}">
                <a16:creationId xmlns:a16="http://schemas.microsoft.com/office/drawing/2014/main" id="{B2CDD1F6-F7CB-8F4C-EFD6-5DE088EE5B1F}"/>
              </a:ext>
            </a:extLst>
          </p:cNvPr>
          <p:cNvSpPr>
            <a:spLocks noGrp="1"/>
          </p:cNvSpPr>
          <p:nvPr>
            <p:ph idx="1"/>
          </p:nvPr>
        </p:nvSpPr>
        <p:spPr>
          <a:xfrm>
            <a:off x="0" y="2005264"/>
            <a:ext cx="12191999" cy="4852736"/>
          </a:xfrm>
        </p:spPr>
        <p:txBody>
          <a:bodyPr>
            <a:normAutofit fontScale="47500" lnSpcReduction="20000"/>
          </a:bodyPr>
          <a:lstStyle/>
          <a:p>
            <a:pPr indent="0" algn="just">
              <a:lnSpc>
                <a:spcPct val="150000"/>
              </a:lnSpc>
              <a:spcAft>
                <a:spcPts val="800"/>
              </a:spcAft>
              <a:buNone/>
            </a:pPr>
            <a:r>
              <a:rPr lang="en-IN" sz="5100" kern="100" dirty="0">
                <a:effectLst/>
                <a:latin typeface="+mj-lt"/>
                <a:ea typeface="Calibri" panose="020F0502020204030204" pitchFamily="34" charset="0"/>
                <a:cs typeface="Latha" panose="020B0604020202020204" pitchFamily="34" charset="0"/>
              </a:rPr>
              <a:t>Future enhancement to the plan includes the Open Street Map to be replaced by any upcoming new map technology software or Google Map.</a:t>
            </a:r>
          </a:p>
          <a:p>
            <a:pPr indent="0" algn="just">
              <a:lnSpc>
                <a:spcPct val="150000"/>
              </a:lnSpc>
              <a:spcAft>
                <a:spcPts val="800"/>
              </a:spcAft>
              <a:buNone/>
            </a:pPr>
            <a:r>
              <a:rPr lang="en-IN" sz="5100" kern="100" dirty="0">
                <a:effectLst/>
                <a:latin typeface="+mj-lt"/>
                <a:ea typeface="Calibri" panose="020F0502020204030204" pitchFamily="34" charset="0"/>
                <a:cs typeface="Latha" panose="020B0604020202020204" pitchFamily="34" charset="0"/>
              </a:rPr>
              <a:t>There is a lack of payment for purchasing Open Street Map package or Google Map packages. Its package cost is high. It will be rectified in future enhancement</a:t>
            </a:r>
          </a:p>
          <a:p>
            <a:pPr indent="0" algn="just">
              <a:lnSpc>
                <a:spcPct val="150000"/>
              </a:lnSpc>
              <a:spcAft>
                <a:spcPts val="800"/>
              </a:spcAft>
              <a:buNone/>
            </a:pPr>
            <a:r>
              <a:rPr lang="en-IN" sz="5100" kern="100" dirty="0">
                <a:effectLst/>
                <a:latin typeface="+mj-lt"/>
                <a:ea typeface="Calibri" panose="020F0502020204030204" pitchFamily="34" charset="0"/>
                <a:cs typeface="Latha" panose="020B0604020202020204" pitchFamily="34" charset="0"/>
              </a:rPr>
              <a:t>	More user friendly Designing.</a:t>
            </a:r>
          </a:p>
          <a:p>
            <a:pPr marL="0" lvl="0" indent="0">
              <a:lnSpc>
                <a:spcPct val="150000"/>
              </a:lnSpc>
              <a:buNone/>
            </a:pPr>
            <a:r>
              <a:rPr lang="en-IN" sz="5100" kern="100" dirty="0">
                <a:effectLst/>
                <a:latin typeface="+mj-lt"/>
                <a:ea typeface="Calibri" panose="020F0502020204030204" pitchFamily="34" charset="0"/>
                <a:cs typeface="Latha" panose="020B0604020202020204" pitchFamily="34" charset="0"/>
              </a:rPr>
              <a:t>	Flexible.</a:t>
            </a:r>
          </a:p>
          <a:p>
            <a:pPr marL="0" lvl="0" indent="0">
              <a:lnSpc>
                <a:spcPct val="150000"/>
              </a:lnSpc>
              <a:spcAft>
                <a:spcPts val="800"/>
              </a:spcAft>
              <a:buNone/>
            </a:pPr>
            <a:r>
              <a:rPr lang="en-IN" sz="5100" kern="100" dirty="0">
                <a:effectLst/>
                <a:latin typeface="+mj-lt"/>
                <a:ea typeface="Calibri" panose="020F0502020204030204" pitchFamily="34" charset="0"/>
                <a:cs typeface="Latha" panose="020B0604020202020204" pitchFamily="34" charset="0"/>
              </a:rPr>
              <a:t>	Easy for Communication.</a:t>
            </a:r>
          </a:p>
          <a:p>
            <a:endParaRPr lang="en-IN" dirty="0"/>
          </a:p>
        </p:txBody>
      </p:sp>
    </p:spTree>
    <p:extLst>
      <p:ext uri="{BB962C8B-B14F-4D97-AF65-F5344CB8AC3E}">
        <p14:creationId xmlns:p14="http://schemas.microsoft.com/office/powerpoint/2010/main" val="4740253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F0ED-978B-528C-4CFC-C105298B3D77}"/>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EE48FBDF-0DF6-A189-4698-DC500D665E27}"/>
              </a:ext>
            </a:extLst>
          </p:cNvPr>
          <p:cNvSpPr>
            <a:spLocks noGrp="1"/>
          </p:cNvSpPr>
          <p:nvPr>
            <p:ph idx="1"/>
          </p:nvPr>
        </p:nvSpPr>
        <p:spPr>
          <a:xfrm>
            <a:off x="680321" y="2336872"/>
            <a:ext cx="10853953" cy="4079969"/>
          </a:xfrm>
        </p:spPr>
        <p:txBody>
          <a:bodyPr/>
          <a:lstStyle/>
          <a:p>
            <a:pPr marL="0" indent="0" algn="just">
              <a:buNone/>
            </a:pPr>
            <a:r>
              <a:rPr lang="en-IN" sz="3000" kern="100" dirty="0">
                <a:effectLst/>
                <a:latin typeface="+mj-lt"/>
                <a:ea typeface="Calibri" panose="020F0502020204030204" pitchFamily="34" charset="0"/>
                <a:cs typeface="Latha" panose="020B0604020202020204" pitchFamily="34" charset="0"/>
              </a:rPr>
              <a:t>	This City Hygiene Applications would help citizens and authorities to keep the city clean by making the communication between both parties quicker and also help resolve cleanliness-related issues in the city. It will also improve the hygiene of citizens as overflowing garbage bins are the main cause of many harmful diseases.</a:t>
            </a:r>
          </a:p>
          <a:p>
            <a:endParaRPr lang="en-IN" dirty="0"/>
          </a:p>
        </p:txBody>
      </p:sp>
    </p:spTree>
    <p:extLst>
      <p:ext uri="{BB962C8B-B14F-4D97-AF65-F5344CB8AC3E}">
        <p14:creationId xmlns:p14="http://schemas.microsoft.com/office/powerpoint/2010/main" val="948524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4298F-361F-723C-FED2-740D064E0408}"/>
              </a:ext>
            </a:extLst>
          </p:cNvPr>
          <p:cNvSpPr>
            <a:spLocks noGrp="1"/>
          </p:cNvSpPr>
          <p:nvPr>
            <p:ph type="title"/>
          </p:nvPr>
        </p:nvSpPr>
        <p:spPr/>
        <p:txBody>
          <a:bodyPr/>
          <a:lstStyle/>
          <a:p>
            <a:r>
              <a:rPr lang="en-US" dirty="0"/>
              <a:t>Thank you everyone!</a:t>
            </a:r>
            <a:endParaRPr lang="en-IN" dirty="0"/>
          </a:p>
        </p:txBody>
      </p:sp>
      <p:pic>
        <p:nvPicPr>
          <p:cNvPr id="6" name="Picture Placeholder 5">
            <a:extLst>
              <a:ext uri="{FF2B5EF4-FFF2-40B4-BE49-F238E27FC236}">
                <a16:creationId xmlns:a16="http://schemas.microsoft.com/office/drawing/2014/main" id="{175B2DE5-B028-410E-7AA0-3040198D0C82}"/>
              </a:ext>
            </a:extLst>
          </p:cNvPr>
          <p:cNvPicPr>
            <a:picLocks noGrp="1" noChangeAspect="1"/>
          </p:cNvPicPr>
          <p:nvPr>
            <p:ph type="pic" idx="1"/>
          </p:nvPr>
        </p:nvPicPr>
        <p:blipFill>
          <a:blip r:embed="rId2"/>
          <a:srcRect t="125" b="125"/>
          <a:stretch>
            <a:fillRect/>
          </a:stretch>
        </p:blipFill>
        <p:spPr>
          <a:xfrm>
            <a:off x="0" y="1989221"/>
            <a:ext cx="12191999" cy="4868779"/>
          </a:xfrm>
        </p:spPr>
      </p:pic>
    </p:spTree>
    <p:extLst>
      <p:ext uri="{BB962C8B-B14F-4D97-AF65-F5344CB8AC3E}">
        <p14:creationId xmlns:p14="http://schemas.microsoft.com/office/powerpoint/2010/main" val="119274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2BD2B-4163-5036-ABA8-693221FAAF5D}"/>
              </a:ext>
            </a:extLst>
          </p:cNvPr>
          <p:cNvSpPr>
            <a:spLocks noGrp="1"/>
          </p:cNvSpPr>
          <p:nvPr>
            <p:ph type="title"/>
          </p:nvPr>
        </p:nvSpPr>
        <p:spPr/>
        <p:txBody>
          <a:bodyPr>
            <a:normAutofit/>
          </a:bodyPr>
          <a:lstStyle/>
          <a:p>
            <a:r>
              <a:rPr lang="en-US" sz="5400" dirty="0"/>
              <a:t>AGENDA:</a:t>
            </a:r>
            <a:endParaRPr lang="en-IN" sz="5400" dirty="0"/>
          </a:p>
        </p:txBody>
      </p:sp>
      <p:sp>
        <p:nvSpPr>
          <p:cNvPr id="3" name="Content Placeholder 2">
            <a:extLst>
              <a:ext uri="{FF2B5EF4-FFF2-40B4-BE49-F238E27FC236}">
                <a16:creationId xmlns:a16="http://schemas.microsoft.com/office/drawing/2014/main" id="{F5C7E790-A843-C392-F573-C9BFCF916992}"/>
              </a:ext>
            </a:extLst>
          </p:cNvPr>
          <p:cNvSpPr>
            <a:spLocks noGrp="1"/>
          </p:cNvSpPr>
          <p:nvPr>
            <p:ph idx="1"/>
          </p:nvPr>
        </p:nvSpPr>
        <p:spPr>
          <a:xfrm>
            <a:off x="457200" y="2258008"/>
            <a:ext cx="11318033" cy="4338735"/>
          </a:xfrm>
        </p:spPr>
        <p:txBody>
          <a:bodyPr>
            <a:normAutofit lnSpcReduction="10000"/>
          </a:bodyPr>
          <a:lstStyle/>
          <a:p>
            <a:pPr>
              <a:buFont typeface="Wingdings" panose="05000000000000000000" pitchFamily="2" charset="2"/>
              <a:buChar char="Ø"/>
            </a:pPr>
            <a:r>
              <a:rPr lang="en-US" sz="2800" dirty="0">
                <a:solidFill>
                  <a:schemeClr val="bg1"/>
                </a:solidFill>
              </a:rPr>
              <a:t>ABSTRACTION</a:t>
            </a:r>
          </a:p>
          <a:p>
            <a:pPr>
              <a:buFont typeface="Wingdings" panose="05000000000000000000" pitchFamily="2" charset="2"/>
              <a:buChar char="Ø"/>
            </a:pPr>
            <a:r>
              <a:rPr lang="en-US" sz="2800" dirty="0">
                <a:solidFill>
                  <a:schemeClr val="bg1"/>
                </a:solidFill>
              </a:rPr>
              <a:t>SOFTWARE REQUIREMENTS</a:t>
            </a:r>
          </a:p>
          <a:p>
            <a:pPr>
              <a:buFont typeface="Wingdings" panose="05000000000000000000" pitchFamily="2" charset="2"/>
              <a:buChar char="Ø"/>
            </a:pPr>
            <a:r>
              <a:rPr lang="en-US" sz="2800" dirty="0">
                <a:solidFill>
                  <a:schemeClr val="bg1"/>
                </a:solidFill>
              </a:rPr>
              <a:t>HARDWARE REQUIREMENTS</a:t>
            </a:r>
          </a:p>
          <a:p>
            <a:pPr>
              <a:buFont typeface="Wingdings" panose="05000000000000000000" pitchFamily="2" charset="2"/>
              <a:buChar char="Ø"/>
            </a:pPr>
            <a:r>
              <a:rPr lang="en-US" sz="2800" dirty="0">
                <a:solidFill>
                  <a:schemeClr val="bg1"/>
                </a:solidFill>
              </a:rPr>
              <a:t>EXISTING SYS</a:t>
            </a:r>
            <a:r>
              <a:rPr lang="en-IN" sz="2800" dirty="0">
                <a:solidFill>
                  <a:schemeClr val="bg1"/>
                </a:solidFill>
              </a:rPr>
              <a:t>TEM</a:t>
            </a:r>
          </a:p>
          <a:p>
            <a:pPr>
              <a:buFont typeface="Wingdings" panose="05000000000000000000" pitchFamily="2" charset="2"/>
              <a:buChar char="Ø"/>
            </a:pPr>
            <a:r>
              <a:rPr lang="en-US" sz="2800" dirty="0">
                <a:solidFill>
                  <a:schemeClr val="bg1"/>
                </a:solidFill>
              </a:rPr>
              <a:t>PROPOSED SYSTEM</a:t>
            </a:r>
          </a:p>
          <a:p>
            <a:pPr>
              <a:buFont typeface="Wingdings" panose="05000000000000000000" pitchFamily="2" charset="2"/>
              <a:buChar char="Ø"/>
            </a:pPr>
            <a:r>
              <a:rPr lang="en-US" sz="2800" dirty="0">
                <a:solidFill>
                  <a:schemeClr val="bg1"/>
                </a:solidFill>
              </a:rPr>
              <a:t>MODULES</a:t>
            </a:r>
          </a:p>
          <a:p>
            <a:pPr>
              <a:buFont typeface="Wingdings" panose="05000000000000000000" pitchFamily="2" charset="2"/>
              <a:buChar char="Ø"/>
            </a:pPr>
            <a:r>
              <a:rPr lang="en-US" sz="2800" dirty="0">
                <a:solidFill>
                  <a:schemeClr val="bg1"/>
                </a:solidFill>
              </a:rPr>
              <a:t>DATA FLOW,USE CASE,ENTITY RELATIONSHIP DIAGRAM</a:t>
            </a:r>
          </a:p>
          <a:p>
            <a:pPr>
              <a:buFont typeface="Wingdings" panose="05000000000000000000" pitchFamily="2" charset="2"/>
              <a:buChar char="Ø"/>
            </a:pPr>
            <a:r>
              <a:rPr lang="en-US" sz="2800" dirty="0">
                <a:solidFill>
                  <a:schemeClr val="bg1"/>
                </a:solidFill>
              </a:rPr>
              <a:t>FUTURE ENHANCEMENT</a:t>
            </a:r>
          </a:p>
          <a:p>
            <a:pPr>
              <a:buFont typeface="Wingdings" panose="05000000000000000000" pitchFamily="2" charset="2"/>
              <a:buChar char="Ø"/>
            </a:pPr>
            <a:r>
              <a:rPr lang="en-US" sz="2800" dirty="0">
                <a:solidFill>
                  <a:schemeClr val="bg1"/>
                </a:solidFill>
              </a:rPr>
              <a:t>CONCLUSION</a:t>
            </a:r>
          </a:p>
          <a:p>
            <a:pPr marL="0" indent="0">
              <a:buNone/>
            </a:pPr>
            <a:endParaRPr lang="en-US" sz="2800" dirty="0">
              <a:solidFill>
                <a:schemeClr val="bg1"/>
              </a:solidFill>
            </a:endParaRPr>
          </a:p>
        </p:txBody>
      </p:sp>
    </p:spTree>
    <p:extLst>
      <p:ext uri="{BB962C8B-B14F-4D97-AF65-F5344CB8AC3E}">
        <p14:creationId xmlns:p14="http://schemas.microsoft.com/office/powerpoint/2010/main" val="39634219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9898-D5C4-6FD6-F9E7-A55ED962D944}"/>
              </a:ext>
            </a:extLst>
          </p:cNvPr>
          <p:cNvSpPr>
            <a:spLocks noGrp="1"/>
          </p:cNvSpPr>
          <p:nvPr>
            <p:ph type="title"/>
          </p:nvPr>
        </p:nvSpPr>
        <p:spPr/>
        <p:txBody>
          <a:bodyPr>
            <a:normAutofit/>
          </a:bodyPr>
          <a:lstStyle/>
          <a:p>
            <a:r>
              <a:rPr lang="en-US" sz="5400" dirty="0"/>
              <a:t>ABSTRACTION:</a:t>
            </a:r>
            <a:endParaRPr lang="en-IN" sz="5400" dirty="0"/>
          </a:p>
        </p:txBody>
      </p:sp>
      <p:sp>
        <p:nvSpPr>
          <p:cNvPr id="3" name="Content Placeholder 2">
            <a:extLst>
              <a:ext uri="{FF2B5EF4-FFF2-40B4-BE49-F238E27FC236}">
                <a16:creationId xmlns:a16="http://schemas.microsoft.com/office/drawing/2014/main" id="{87F1ADB5-139B-14BA-6BEE-4D7CEA22D6D8}"/>
              </a:ext>
            </a:extLst>
          </p:cNvPr>
          <p:cNvSpPr>
            <a:spLocks noGrp="1"/>
          </p:cNvSpPr>
          <p:nvPr>
            <p:ph idx="1"/>
          </p:nvPr>
        </p:nvSpPr>
        <p:spPr>
          <a:xfrm>
            <a:off x="680321" y="2336873"/>
            <a:ext cx="9613861" cy="4325184"/>
          </a:xfrm>
        </p:spPr>
        <p:txBody>
          <a:bodyPr>
            <a:normAutofit/>
          </a:bodyPr>
          <a:lstStyle/>
          <a:p>
            <a:pPr>
              <a:buFont typeface="Wingdings" panose="05000000000000000000" pitchFamily="2" charset="2"/>
              <a:buChar char="§"/>
            </a:pPr>
            <a:r>
              <a:rPr lang="en-US" sz="2800" dirty="0">
                <a:solidFill>
                  <a:schemeClr val="bg1"/>
                </a:solidFill>
              </a:rPr>
              <a:t>CITY HYGIENE IS A MOBILE APPLICATION.</a:t>
            </a:r>
          </a:p>
          <a:p>
            <a:pPr>
              <a:buFont typeface="Wingdings" panose="05000000000000000000" pitchFamily="2" charset="2"/>
              <a:buChar char="§"/>
            </a:pPr>
            <a:r>
              <a:rPr lang="en-US" sz="2800" dirty="0">
                <a:solidFill>
                  <a:schemeClr val="bg1"/>
                </a:solidFill>
              </a:rPr>
              <a:t>CITY HYGIENE IS A WORLD WIDE SOCIAL NETWORK THAT ALLOW USER TO PARTICIPATE IN THE DEVELOPMENT AND PRESERVATION OF THE ENVIRONMENT OF THEIR CITY.</a:t>
            </a:r>
          </a:p>
          <a:p>
            <a:pPr>
              <a:buFont typeface="Wingdings" panose="05000000000000000000" pitchFamily="2" charset="2"/>
              <a:buChar char="§"/>
            </a:pPr>
            <a:r>
              <a:rPr lang="en-US" sz="2800" dirty="0">
                <a:solidFill>
                  <a:schemeClr val="bg1"/>
                </a:solidFill>
              </a:rPr>
              <a:t>THE CITIZEN WILL BE ABLE TO EXPRESS HIMSELF ON THE STATE OF HIS ENTOURAGE THROUGH THE APPLICATION AS WELL AS WITHIN OF A COMMITED COMMUNITY.</a:t>
            </a:r>
          </a:p>
          <a:p>
            <a:pPr>
              <a:buFont typeface="Wingdings" panose="05000000000000000000" pitchFamily="2" charset="2"/>
              <a:buChar char="§"/>
            </a:pPr>
            <a:r>
              <a:rPr lang="en-US" sz="2800" dirty="0">
                <a:solidFill>
                  <a:schemeClr val="bg1"/>
                </a:solidFill>
              </a:rPr>
              <a:t>USERS CAN REPORT A BIN FULL OF WASTE,A PROBLEM ON UNADEQUATE TRASH BINS, REPORT ON GARBAGE SPREAD ON THE ROAD.</a:t>
            </a:r>
            <a:endParaRPr lang="en-IN" sz="2800" dirty="0">
              <a:solidFill>
                <a:schemeClr val="bg1"/>
              </a:solidFill>
            </a:endParaRPr>
          </a:p>
        </p:txBody>
      </p:sp>
    </p:spTree>
    <p:extLst>
      <p:ext uri="{BB962C8B-B14F-4D97-AF65-F5344CB8AC3E}">
        <p14:creationId xmlns:p14="http://schemas.microsoft.com/office/powerpoint/2010/main" val="3960490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AE759-F086-ECB2-7F28-1D8CD4A19EC0}"/>
              </a:ext>
            </a:extLst>
          </p:cNvPr>
          <p:cNvSpPr>
            <a:spLocks noGrp="1"/>
          </p:cNvSpPr>
          <p:nvPr>
            <p:ph type="title"/>
          </p:nvPr>
        </p:nvSpPr>
        <p:spPr/>
        <p:txBody>
          <a:bodyPr>
            <a:normAutofit/>
          </a:bodyPr>
          <a:lstStyle/>
          <a:p>
            <a:r>
              <a:rPr lang="en-US" sz="5400"/>
              <a:t>SOFTWARE REQUIREMENTS</a:t>
            </a:r>
            <a:r>
              <a:rPr lang="en-US" sz="5400" dirty="0"/>
              <a:t>:</a:t>
            </a:r>
            <a:endParaRPr lang="en-IN" sz="5400" dirty="0"/>
          </a:p>
        </p:txBody>
      </p:sp>
      <p:sp>
        <p:nvSpPr>
          <p:cNvPr id="3" name="Content Placeholder 2">
            <a:extLst>
              <a:ext uri="{FF2B5EF4-FFF2-40B4-BE49-F238E27FC236}">
                <a16:creationId xmlns:a16="http://schemas.microsoft.com/office/drawing/2014/main" id="{1478276B-9006-B149-1DE6-228E58E26D9C}"/>
              </a:ext>
            </a:extLst>
          </p:cNvPr>
          <p:cNvSpPr>
            <a:spLocks noGrp="1"/>
          </p:cNvSpPr>
          <p:nvPr>
            <p:ph idx="1"/>
          </p:nvPr>
        </p:nvSpPr>
        <p:spPr/>
        <p:txBody>
          <a:bodyPr>
            <a:normAutofit/>
          </a:bodyPr>
          <a:lstStyle/>
          <a:p>
            <a:pPr>
              <a:buFont typeface="Wingdings" panose="05000000000000000000" pitchFamily="2" charset="2"/>
              <a:buChar char="§"/>
            </a:pPr>
            <a:r>
              <a:rPr lang="en-US" sz="2800" dirty="0"/>
              <a:t>OPERATING SYSTEM</a:t>
            </a:r>
            <a:r>
              <a:rPr lang="en-US" sz="2800" dirty="0">
                <a:solidFill>
                  <a:schemeClr val="bg1"/>
                </a:solidFill>
              </a:rPr>
              <a:t>:WINDOWS,LINUX,MAC OS</a:t>
            </a:r>
          </a:p>
          <a:p>
            <a:pPr>
              <a:buFont typeface="Wingdings" panose="05000000000000000000" pitchFamily="2" charset="2"/>
              <a:buChar char="§"/>
            </a:pPr>
            <a:r>
              <a:rPr lang="en-US" sz="2800" dirty="0"/>
              <a:t>PROGRAMMING LANGUAGE</a:t>
            </a:r>
            <a:r>
              <a:rPr lang="en-US" sz="2800" dirty="0">
                <a:solidFill>
                  <a:schemeClr val="bg1"/>
                </a:solidFill>
              </a:rPr>
              <a:t>:DART LANGUAGE</a:t>
            </a:r>
          </a:p>
          <a:p>
            <a:pPr>
              <a:buFont typeface="Wingdings" panose="05000000000000000000" pitchFamily="2" charset="2"/>
              <a:buChar char="§"/>
            </a:pPr>
            <a:r>
              <a:rPr lang="en-US" sz="2800" dirty="0"/>
              <a:t>FRAMEWORK </a:t>
            </a:r>
            <a:r>
              <a:rPr lang="en-US" sz="2800" dirty="0">
                <a:solidFill>
                  <a:schemeClr val="bg1"/>
                </a:solidFill>
              </a:rPr>
              <a:t>:FLUTTER</a:t>
            </a:r>
          </a:p>
          <a:p>
            <a:pPr>
              <a:buFont typeface="Wingdings" panose="05000000000000000000" pitchFamily="2" charset="2"/>
              <a:buChar char="§"/>
            </a:pPr>
            <a:r>
              <a:rPr lang="en-US" sz="2800" dirty="0"/>
              <a:t>DATABASE MANAGEMENT SYSTEM</a:t>
            </a:r>
            <a:r>
              <a:rPr lang="en-US" sz="2800" dirty="0">
                <a:solidFill>
                  <a:schemeClr val="bg1"/>
                </a:solidFill>
              </a:rPr>
              <a:t>:FIRE DATABASE</a:t>
            </a:r>
          </a:p>
          <a:p>
            <a:pPr>
              <a:buFont typeface="Wingdings" panose="05000000000000000000" pitchFamily="2" charset="2"/>
              <a:buChar char="§"/>
            </a:pPr>
            <a:r>
              <a:rPr lang="en-US" sz="2800" dirty="0"/>
              <a:t>TEXT EDITOR (OR)INTEGRATED DEVELOPMENT ENVIRONMENT</a:t>
            </a:r>
            <a:r>
              <a:rPr lang="en-US" sz="2800" dirty="0">
                <a:solidFill>
                  <a:schemeClr val="bg1"/>
                </a:solidFill>
              </a:rPr>
              <a:t>:ANDROID STUDIO</a:t>
            </a:r>
            <a:endParaRPr lang="en-IN" sz="2800" dirty="0">
              <a:solidFill>
                <a:schemeClr val="bg1"/>
              </a:solidFill>
            </a:endParaRPr>
          </a:p>
        </p:txBody>
      </p:sp>
    </p:spTree>
    <p:extLst>
      <p:ext uri="{BB962C8B-B14F-4D97-AF65-F5344CB8AC3E}">
        <p14:creationId xmlns:p14="http://schemas.microsoft.com/office/powerpoint/2010/main" val="3092805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98E84-C4B8-BE41-8A17-610B1C071264}"/>
              </a:ext>
            </a:extLst>
          </p:cNvPr>
          <p:cNvSpPr>
            <a:spLocks noGrp="1"/>
          </p:cNvSpPr>
          <p:nvPr>
            <p:ph type="title"/>
          </p:nvPr>
        </p:nvSpPr>
        <p:spPr/>
        <p:txBody>
          <a:bodyPr>
            <a:normAutofit/>
          </a:bodyPr>
          <a:lstStyle/>
          <a:p>
            <a:r>
              <a:rPr lang="en-US" sz="5400" dirty="0"/>
              <a:t>HARDWARE REQUIREMENTS:</a:t>
            </a:r>
            <a:endParaRPr lang="en-IN" sz="5400" dirty="0"/>
          </a:p>
        </p:txBody>
      </p:sp>
      <p:sp>
        <p:nvSpPr>
          <p:cNvPr id="3" name="Content Placeholder 2">
            <a:extLst>
              <a:ext uri="{FF2B5EF4-FFF2-40B4-BE49-F238E27FC236}">
                <a16:creationId xmlns:a16="http://schemas.microsoft.com/office/drawing/2014/main" id="{302D4CD8-BD40-0140-8621-CF7C2BD7DEE2}"/>
              </a:ext>
            </a:extLst>
          </p:cNvPr>
          <p:cNvSpPr>
            <a:spLocks noGrp="1"/>
          </p:cNvSpPr>
          <p:nvPr>
            <p:ph idx="1"/>
          </p:nvPr>
        </p:nvSpPr>
        <p:spPr/>
        <p:txBody>
          <a:bodyPr>
            <a:normAutofit/>
          </a:bodyPr>
          <a:lstStyle/>
          <a:p>
            <a:r>
              <a:rPr lang="en-US" sz="2800" dirty="0">
                <a:solidFill>
                  <a:schemeClr val="bg1"/>
                </a:solidFill>
              </a:rPr>
              <a:t>DEVELOPMENT:</a:t>
            </a:r>
            <a:r>
              <a:rPr lang="en-US" sz="2800" dirty="0"/>
              <a:t>PC OR LAPTOP</a:t>
            </a:r>
          </a:p>
          <a:p>
            <a:r>
              <a:rPr lang="en-US" sz="2800" dirty="0">
                <a:solidFill>
                  <a:schemeClr val="bg1"/>
                </a:solidFill>
              </a:rPr>
              <a:t>PROCESSOR:</a:t>
            </a:r>
            <a:r>
              <a:rPr lang="en-US" sz="2800" dirty="0"/>
              <a:t>INTEL CORE I3 PROCESSOR / HIGHER</a:t>
            </a:r>
          </a:p>
          <a:p>
            <a:r>
              <a:rPr lang="en-US" sz="2800" dirty="0">
                <a:solidFill>
                  <a:schemeClr val="bg1"/>
                </a:solidFill>
              </a:rPr>
              <a:t>HARDDISK:</a:t>
            </a:r>
            <a:r>
              <a:rPr lang="en-US" sz="2800" dirty="0"/>
              <a:t>256GB / HIGHER</a:t>
            </a:r>
          </a:p>
          <a:p>
            <a:r>
              <a:rPr lang="en-US" sz="2800" dirty="0">
                <a:solidFill>
                  <a:schemeClr val="bg1"/>
                </a:solidFill>
              </a:rPr>
              <a:t>INTERNET CONNECTIVITY:</a:t>
            </a:r>
            <a:r>
              <a:rPr lang="en-US" sz="2800" dirty="0"/>
              <a:t>BROADBAND</a:t>
            </a:r>
          </a:p>
          <a:p>
            <a:r>
              <a:rPr lang="en-US" sz="2800" dirty="0"/>
              <a:t>MOBILE FOR RESPONSIVE DEVELOPMENT.</a:t>
            </a:r>
            <a:endParaRPr lang="en-IN" sz="2800" dirty="0"/>
          </a:p>
        </p:txBody>
      </p:sp>
    </p:spTree>
    <p:extLst>
      <p:ext uri="{BB962C8B-B14F-4D97-AF65-F5344CB8AC3E}">
        <p14:creationId xmlns:p14="http://schemas.microsoft.com/office/powerpoint/2010/main" val="121194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31E54-9AFE-B054-CD94-F12ADDE16CA4}"/>
              </a:ext>
            </a:extLst>
          </p:cNvPr>
          <p:cNvSpPr>
            <a:spLocks noGrp="1"/>
          </p:cNvSpPr>
          <p:nvPr>
            <p:ph type="title"/>
          </p:nvPr>
        </p:nvSpPr>
        <p:spPr/>
        <p:txBody>
          <a:bodyPr>
            <a:normAutofit/>
          </a:bodyPr>
          <a:lstStyle/>
          <a:p>
            <a:r>
              <a:rPr lang="en-US" sz="5400" dirty="0"/>
              <a:t>EXISTING SYSTEM:</a:t>
            </a:r>
            <a:endParaRPr lang="en-IN" sz="5400" dirty="0"/>
          </a:p>
        </p:txBody>
      </p:sp>
      <p:pic>
        <p:nvPicPr>
          <p:cNvPr id="6" name="Picture Placeholder 5">
            <a:extLst>
              <a:ext uri="{FF2B5EF4-FFF2-40B4-BE49-F238E27FC236}">
                <a16:creationId xmlns:a16="http://schemas.microsoft.com/office/drawing/2014/main" id="{275A7CA9-A72C-3BA4-5CC3-CC285F983278}"/>
              </a:ext>
            </a:extLst>
          </p:cNvPr>
          <p:cNvPicPr>
            <a:picLocks noGrp="1" noChangeAspect="1"/>
          </p:cNvPicPr>
          <p:nvPr>
            <p:ph type="pic" idx="1"/>
          </p:nvPr>
        </p:nvPicPr>
        <p:blipFill>
          <a:blip r:embed="rId2"/>
          <a:srcRect t="16837" b="16837"/>
          <a:stretch>
            <a:fillRect/>
          </a:stretch>
        </p:blipFill>
        <p:spPr>
          <a:xfrm>
            <a:off x="8038546" y="2690836"/>
            <a:ext cx="3738604" cy="3263827"/>
          </a:xfrm>
        </p:spPr>
      </p:pic>
      <p:sp>
        <p:nvSpPr>
          <p:cNvPr id="4" name="Text Placeholder 3">
            <a:extLst>
              <a:ext uri="{FF2B5EF4-FFF2-40B4-BE49-F238E27FC236}">
                <a16:creationId xmlns:a16="http://schemas.microsoft.com/office/drawing/2014/main" id="{10A48358-A9D8-92AC-CB58-FDAA6A061F6E}"/>
              </a:ext>
            </a:extLst>
          </p:cNvPr>
          <p:cNvSpPr>
            <a:spLocks noGrp="1"/>
          </p:cNvSpPr>
          <p:nvPr>
            <p:ph type="body" sz="half" idx="2"/>
          </p:nvPr>
        </p:nvSpPr>
        <p:spPr>
          <a:xfrm>
            <a:off x="680323" y="2251587"/>
            <a:ext cx="7047832" cy="4316361"/>
          </a:xfrm>
        </p:spPr>
        <p:txBody>
          <a:bodyPr>
            <a:normAutofit/>
          </a:bodyPr>
          <a:lstStyle/>
          <a:p>
            <a:pPr marL="457200" indent="-457200">
              <a:buFont typeface="Wingdings" panose="05000000000000000000" pitchFamily="2" charset="2"/>
              <a:buChar char="Ø"/>
            </a:pPr>
            <a:r>
              <a:rPr lang="en-US" sz="2800" b="0" i="0" dirty="0">
                <a:solidFill>
                  <a:schemeClr val="bg1"/>
                </a:solidFill>
                <a:effectLst/>
                <a:latin typeface="+mj-lt"/>
              </a:rPr>
              <a:t>Clean City </a:t>
            </a:r>
            <a:r>
              <a:rPr lang="en-US" sz="2800" b="0" i="0" dirty="0">
                <a:effectLst/>
                <a:latin typeface="+mj-lt"/>
              </a:rPr>
              <a:t>is a world wide social network that allow users to participate in the development.</a:t>
            </a:r>
          </a:p>
          <a:p>
            <a:pPr marL="457200" indent="-457200">
              <a:buFont typeface="Wingdings" panose="05000000000000000000" pitchFamily="2" charset="2"/>
              <a:buChar char="Ø"/>
            </a:pPr>
            <a:r>
              <a:rPr lang="en-US" sz="2800" b="0" i="0" dirty="0">
                <a:solidFill>
                  <a:schemeClr val="bg1"/>
                </a:solidFill>
                <a:effectLst/>
                <a:latin typeface="+mj-lt"/>
              </a:rPr>
              <a:t>Preservation of the </a:t>
            </a:r>
            <a:r>
              <a:rPr lang="en-US" sz="2800" b="0" i="0" dirty="0">
                <a:effectLst/>
                <a:latin typeface="+mj-lt"/>
              </a:rPr>
              <a:t>environment of their city</a:t>
            </a:r>
            <a:r>
              <a:rPr lang="en-US" sz="2800" dirty="0">
                <a:solidFill>
                  <a:schemeClr val="bg1"/>
                </a:solidFill>
                <a:latin typeface="+mj-lt"/>
              </a:rPr>
              <a:t>.</a:t>
            </a:r>
          </a:p>
          <a:p>
            <a:pPr marL="457200" indent="-457200">
              <a:buFont typeface="Wingdings" panose="05000000000000000000" pitchFamily="2" charset="2"/>
              <a:buChar char="Ø"/>
            </a:pPr>
            <a:r>
              <a:rPr lang="en-US" sz="2800" dirty="0">
                <a:latin typeface="+mj-lt"/>
              </a:rPr>
              <a:t>T</a:t>
            </a:r>
            <a:r>
              <a:rPr lang="en-US" sz="2800" b="0" i="0" dirty="0">
                <a:effectLst/>
                <a:latin typeface="+mj-lt"/>
              </a:rPr>
              <a:t>he citizen </a:t>
            </a:r>
            <a:r>
              <a:rPr lang="en-US" sz="2800" b="0" i="0" dirty="0">
                <a:solidFill>
                  <a:schemeClr val="bg1"/>
                </a:solidFill>
                <a:effectLst/>
                <a:latin typeface="+mj-lt"/>
              </a:rPr>
              <a:t>will be able to express himself on the state of his entourage through the </a:t>
            </a:r>
            <a:r>
              <a:rPr lang="en-US" sz="2800" b="0" i="0" dirty="0">
                <a:effectLst/>
                <a:latin typeface="+mj-lt"/>
              </a:rPr>
              <a:t>application </a:t>
            </a:r>
            <a:r>
              <a:rPr lang="en-US" sz="2800" b="0" i="0" dirty="0">
                <a:solidFill>
                  <a:schemeClr val="bg1"/>
                </a:solidFill>
                <a:effectLst/>
                <a:latin typeface="+mj-lt"/>
              </a:rPr>
              <a:t>as well as within of a committed community.</a:t>
            </a:r>
            <a:br>
              <a:rPr lang="en-US" sz="2800" dirty="0">
                <a:latin typeface="+mj-lt"/>
              </a:rPr>
            </a:br>
            <a:endParaRPr lang="en-IN" sz="2800" dirty="0">
              <a:latin typeface="+mj-lt"/>
            </a:endParaRPr>
          </a:p>
        </p:txBody>
      </p:sp>
    </p:spTree>
    <p:extLst>
      <p:ext uri="{BB962C8B-B14F-4D97-AF65-F5344CB8AC3E}">
        <p14:creationId xmlns:p14="http://schemas.microsoft.com/office/powerpoint/2010/main" val="1006904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570E-676B-8E80-55FE-4D05C124DDB2}"/>
              </a:ext>
            </a:extLst>
          </p:cNvPr>
          <p:cNvSpPr>
            <a:spLocks noGrp="1"/>
          </p:cNvSpPr>
          <p:nvPr>
            <p:ph type="title"/>
          </p:nvPr>
        </p:nvSpPr>
        <p:spPr/>
        <p:txBody>
          <a:bodyPr>
            <a:normAutofit/>
          </a:bodyPr>
          <a:lstStyle/>
          <a:p>
            <a:r>
              <a:rPr lang="en-US" sz="5400" dirty="0"/>
              <a:t>PROPOSED SYSTEM:</a:t>
            </a:r>
            <a:endParaRPr lang="en-IN" sz="5400" dirty="0"/>
          </a:p>
        </p:txBody>
      </p:sp>
      <p:sp>
        <p:nvSpPr>
          <p:cNvPr id="4" name="Text Placeholder 3">
            <a:extLst>
              <a:ext uri="{FF2B5EF4-FFF2-40B4-BE49-F238E27FC236}">
                <a16:creationId xmlns:a16="http://schemas.microsoft.com/office/drawing/2014/main" id="{E0A04F04-81A5-FA57-2A67-236A42D2940F}"/>
              </a:ext>
            </a:extLst>
          </p:cNvPr>
          <p:cNvSpPr>
            <a:spLocks noGrp="1"/>
          </p:cNvSpPr>
          <p:nvPr>
            <p:ph type="body" sz="half" idx="2"/>
          </p:nvPr>
        </p:nvSpPr>
        <p:spPr>
          <a:xfrm>
            <a:off x="454179" y="2336872"/>
            <a:ext cx="7096994" cy="4240909"/>
          </a:xfrm>
        </p:spPr>
        <p:txBody>
          <a:bodyPr>
            <a:normAutofit/>
          </a:bodyPr>
          <a:lstStyle/>
          <a:p>
            <a:pPr marL="457200" indent="-457200">
              <a:buFont typeface="Wingdings" panose="05000000000000000000" pitchFamily="2" charset="2"/>
              <a:buChar char="Ø"/>
            </a:pPr>
            <a:r>
              <a:rPr lang="en-US" sz="2800" dirty="0">
                <a:solidFill>
                  <a:schemeClr val="bg1"/>
                </a:solidFill>
              </a:rPr>
              <a:t>CITY HYGIENE IS A MOBILE APPLICATION.</a:t>
            </a:r>
          </a:p>
          <a:p>
            <a:pPr marL="457200" indent="-457200">
              <a:buFont typeface="Wingdings" panose="05000000000000000000" pitchFamily="2" charset="2"/>
              <a:buChar char="Ø"/>
            </a:pPr>
            <a:r>
              <a:rPr lang="en-US" sz="2800" dirty="0">
                <a:solidFill>
                  <a:schemeClr val="bg1"/>
                </a:solidFill>
              </a:rPr>
              <a:t>USERS CAN REPORT A BIN FULL OF WASTE,A PROBLEM ON UNADEQUATE TRASH BINS, REPORT ON GARBAGE SPREAD ON THE ROAD.</a:t>
            </a:r>
          </a:p>
          <a:p>
            <a:pPr marL="457200" indent="-457200">
              <a:buFont typeface="Wingdings" panose="05000000000000000000" pitchFamily="2" charset="2"/>
              <a:buChar char="Ø"/>
            </a:pPr>
            <a:r>
              <a:rPr lang="en-US" sz="2800" dirty="0">
                <a:solidFill>
                  <a:schemeClr val="bg1"/>
                </a:solidFill>
              </a:rPr>
              <a:t>A MOBILE DRIVEN APPLICATION THAT WILL HELP RESIDENTS LIVING IN THAT AREA TO REGISTER COMPLAINTS REGARDING PICKING UP GARBAGE IN THAT AREA.</a:t>
            </a:r>
          </a:p>
        </p:txBody>
      </p:sp>
      <p:pic>
        <p:nvPicPr>
          <p:cNvPr id="8" name="Content Placeholder 7">
            <a:extLst>
              <a:ext uri="{FF2B5EF4-FFF2-40B4-BE49-F238E27FC236}">
                <a16:creationId xmlns:a16="http://schemas.microsoft.com/office/drawing/2014/main" id="{A57BFC57-C18A-614A-1E81-AFCACF83E7ED}"/>
              </a:ext>
            </a:extLst>
          </p:cNvPr>
          <p:cNvPicPr>
            <a:picLocks noGrp="1" noChangeAspect="1"/>
          </p:cNvPicPr>
          <p:nvPr>
            <p:ph idx="1"/>
          </p:nvPr>
        </p:nvPicPr>
        <p:blipFill>
          <a:blip r:embed="rId2"/>
          <a:stretch>
            <a:fillRect/>
          </a:stretch>
        </p:blipFill>
        <p:spPr>
          <a:xfrm>
            <a:off x="7868120" y="2336873"/>
            <a:ext cx="3869701" cy="4064070"/>
          </a:xfrm>
        </p:spPr>
      </p:pic>
    </p:spTree>
    <p:extLst>
      <p:ext uri="{BB962C8B-B14F-4D97-AF65-F5344CB8AC3E}">
        <p14:creationId xmlns:p14="http://schemas.microsoft.com/office/powerpoint/2010/main" val="3265704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F7388-554B-A993-B122-2B2A993F0D4C}"/>
              </a:ext>
            </a:extLst>
          </p:cNvPr>
          <p:cNvSpPr>
            <a:spLocks noGrp="1"/>
          </p:cNvSpPr>
          <p:nvPr>
            <p:ph type="title"/>
          </p:nvPr>
        </p:nvSpPr>
        <p:spPr>
          <a:xfrm>
            <a:off x="680323" y="592806"/>
            <a:ext cx="9613859" cy="1080940"/>
          </a:xfrm>
        </p:spPr>
        <p:txBody>
          <a:bodyPr/>
          <a:lstStyle/>
          <a:p>
            <a:r>
              <a:rPr lang="en-US" dirty="0"/>
              <a:t>SYSTEM MODULES:</a:t>
            </a:r>
            <a:endParaRPr lang="en-IN" dirty="0"/>
          </a:p>
        </p:txBody>
      </p:sp>
      <p:pic>
        <p:nvPicPr>
          <p:cNvPr id="12" name="Content Placeholder 11">
            <a:extLst>
              <a:ext uri="{FF2B5EF4-FFF2-40B4-BE49-F238E27FC236}">
                <a16:creationId xmlns:a16="http://schemas.microsoft.com/office/drawing/2014/main" id="{9998E204-CDEE-C9AA-5B42-E2CDA77746FF}"/>
              </a:ext>
            </a:extLst>
          </p:cNvPr>
          <p:cNvPicPr>
            <a:picLocks noGrp="1" noChangeAspect="1"/>
          </p:cNvPicPr>
          <p:nvPr>
            <p:ph idx="1"/>
          </p:nvPr>
        </p:nvPicPr>
        <p:blipFill>
          <a:blip r:embed="rId2"/>
          <a:stretch>
            <a:fillRect/>
          </a:stretch>
        </p:blipFill>
        <p:spPr>
          <a:xfrm>
            <a:off x="7567734" y="2192422"/>
            <a:ext cx="3790078" cy="4190243"/>
          </a:xfrm>
        </p:spPr>
      </p:pic>
      <p:sp>
        <p:nvSpPr>
          <p:cNvPr id="10" name="Text Placeholder 9">
            <a:extLst>
              <a:ext uri="{FF2B5EF4-FFF2-40B4-BE49-F238E27FC236}">
                <a16:creationId xmlns:a16="http://schemas.microsoft.com/office/drawing/2014/main" id="{EAD7D000-2824-5AB9-83DF-9118B46DA2CA}"/>
              </a:ext>
            </a:extLst>
          </p:cNvPr>
          <p:cNvSpPr>
            <a:spLocks noGrp="1"/>
          </p:cNvSpPr>
          <p:nvPr>
            <p:ph type="body" sz="half" idx="2"/>
          </p:nvPr>
        </p:nvSpPr>
        <p:spPr>
          <a:xfrm>
            <a:off x="680321" y="2192422"/>
            <a:ext cx="5704437" cy="4072772"/>
          </a:xfrm>
        </p:spPr>
        <p:txBody>
          <a:bodyPr>
            <a:noAutofit/>
          </a:bodyPr>
          <a:lstStyle/>
          <a:p>
            <a:r>
              <a:rPr lang="en-US" sz="3000" dirty="0">
                <a:latin typeface="+mj-lt"/>
              </a:rPr>
              <a:t>SPLASH SCREEN PAGE:</a:t>
            </a:r>
          </a:p>
          <a:p>
            <a:r>
              <a:rPr lang="en-IN" sz="3000" dirty="0">
                <a:solidFill>
                  <a:srgbClr val="000000"/>
                </a:solidFill>
                <a:effectLst/>
                <a:latin typeface="+mj-lt"/>
                <a:ea typeface="Calibri" panose="020F0502020204030204" pitchFamily="34" charset="0"/>
              </a:rPr>
              <a:t>A splash screen  is a graphical control element  consisting of a </a:t>
            </a:r>
            <a:r>
              <a:rPr lang="en-IN" sz="3000" u="sng" dirty="0">
                <a:solidFill>
                  <a:srgbClr val="000000"/>
                </a:solidFill>
                <a:latin typeface="+mj-lt"/>
                <a:ea typeface="Calibri" panose="020F0502020204030204" pitchFamily="34" charset="0"/>
                <a:cs typeface="Latha" panose="020B0604020202020204" pitchFamily="34" charset="0"/>
              </a:rPr>
              <a:t>window</a:t>
            </a:r>
            <a:r>
              <a:rPr lang="en-IN" sz="3000" dirty="0">
                <a:solidFill>
                  <a:srgbClr val="000000"/>
                </a:solidFill>
                <a:effectLst/>
                <a:latin typeface="+mj-lt"/>
                <a:ea typeface="Calibri" panose="020F0502020204030204" pitchFamily="34" charset="0"/>
              </a:rPr>
              <a:t> containing an </a:t>
            </a:r>
            <a:r>
              <a:rPr lang="en-IN" sz="3000" u="sng" dirty="0">
                <a:solidFill>
                  <a:srgbClr val="000000"/>
                </a:solidFill>
                <a:latin typeface="+mj-lt"/>
                <a:ea typeface="Calibri" panose="020F0502020204030204" pitchFamily="34" charset="0"/>
                <a:cs typeface="Latha" panose="020B0604020202020204" pitchFamily="34" charset="0"/>
              </a:rPr>
              <a:t>image</a:t>
            </a:r>
            <a:r>
              <a:rPr lang="en-IN" sz="3000" dirty="0">
                <a:solidFill>
                  <a:srgbClr val="000000"/>
                </a:solidFill>
                <a:effectLst/>
                <a:latin typeface="+mj-lt"/>
                <a:ea typeface="Calibri" panose="020F0502020204030204" pitchFamily="34" charset="0"/>
              </a:rPr>
              <a:t>, a logo, and the current version of the software. A splash screen can appear while a game or program is launching.</a:t>
            </a:r>
            <a:endParaRPr lang="en-IN" sz="3000" dirty="0">
              <a:latin typeface="+mj-lt"/>
            </a:endParaRPr>
          </a:p>
        </p:txBody>
      </p:sp>
    </p:spTree>
    <p:extLst>
      <p:ext uri="{BB962C8B-B14F-4D97-AF65-F5344CB8AC3E}">
        <p14:creationId xmlns:p14="http://schemas.microsoft.com/office/powerpoint/2010/main" val="1376218542"/>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251</TotalTime>
  <Words>1161</Words>
  <Application>Microsoft Office PowerPoint</Application>
  <PresentationFormat>Widescreen</PresentationFormat>
  <Paragraphs>97</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Trebuchet MS</vt:lpstr>
      <vt:lpstr>Wingdings</vt:lpstr>
      <vt:lpstr>Berlin</vt:lpstr>
      <vt:lpstr>CITY HYGIENE CLEAN ENVIRONMENT,CLEAN MIND,CLEAN WORLD</vt:lpstr>
      <vt:lpstr>CITY HYGIENE CLEAN ENVIRONMENT,CLEAN MIND,CLEAN WORLD</vt:lpstr>
      <vt:lpstr>AGENDA:</vt:lpstr>
      <vt:lpstr>ABSTRACTION:</vt:lpstr>
      <vt:lpstr>SOFTWARE REQUIREMENTS:</vt:lpstr>
      <vt:lpstr>HARDWARE REQUIREMENTS:</vt:lpstr>
      <vt:lpstr>EXISTING SYSTEM:</vt:lpstr>
      <vt:lpstr>PROPOSED SYSTEM:</vt:lpstr>
      <vt:lpstr>SYSTEM MODULES:</vt:lpstr>
      <vt:lpstr>START PAGE:</vt:lpstr>
      <vt:lpstr>DESCRIPTION PAGE:</vt:lpstr>
      <vt:lpstr>HOME PAGE:</vt:lpstr>
      <vt:lpstr>SIGN IN / LOG IN PAGE:</vt:lpstr>
      <vt:lpstr>FORGET PASSWORD PAGE</vt:lpstr>
      <vt:lpstr>VIEW MAP PAGE:</vt:lpstr>
      <vt:lpstr>BIN PAGE:</vt:lpstr>
      <vt:lpstr>GREEN BIN</vt:lpstr>
      <vt:lpstr>RED BIN:</vt:lpstr>
      <vt:lpstr>BLUE BIN:</vt:lpstr>
      <vt:lpstr>REPORT PAGE:</vt:lpstr>
      <vt:lpstr>REPORT PAGE(through camera):</vt:lpstr>
      <vt:lpstr>REPORT PAGE(through message):</vt:lpstr>
      <vt:lpstr>DATA FLOW DIAGRAM:</vt:lpstr>
      <vt:lpstr>USE CASE DIAGRAM:</vt:lpstr>
      <vt:lpstr>ENTITY RELATIONSHIP DIAGRAM:</vt:lpstr>
      <vt:lpstr>FUTURE ENHANCEMENT:</vt:lpstr>
      <vt:lpstr>CONCLUSION:</vt:lpstr>
      <vt:lpstr>Thank you everyone!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HYGIENE</dc:title>
  <dc:creator>Lourdes Infant</dc:creator>
  <cp:lastModifiedBy>Lourdes Infant</cp:lastModifiedBy>
  <cp:revision>53</cp:revision>
  <dcterms:created xsi:type="dcterms:W3CDTF">2023-03-17T03:23:27Z</dcterms:created>
  <dcterms:modified xsi:type="dcterms:W3CDTF">2024-06-11T09:19:41Z</dcterms:modified>
</cp:coreProperties>
</file>