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6858000" cy="9994900"/>
  <p:notesSz cx="6858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98419"/>
            <a:ext cx="5829300" cy="2098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97144"/>
            <a:ext cx="4800600" cy="249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298827"/>
            <a:ext cx="298323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297" y="2587182"/>
            <a:ext cx="5909405" cy="70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98827"/>
            <a:ext cx="6172200" cy="6596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31720" y="9295257"/>
            <a:ext cx="219456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9295257"/>
            <a:ext cx="1577340" cy="49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400810" marR="5080" indent="-1388745">
              <a:lnSpc>
                <a:spcPts val="2560"/>
              </a:lnSpc>
              <a:spcBef>
                <a:spcPts val="385"/>
              </a:spcBef>
            </a:pPr>
            <a:r>
              <a:rPr dirty="0" spc="-15"/>
              <a:t>NOISEPOLLUTIONMANAGEMENT </a:t>
            </a:r>
            <a:r>
              <a:rPr dirty="0" spc="-75"/>
              <a:t>USING </a:t>
            </a:r>
            <a:r>
              <a:rPr dirty="0" spc="-660"/>
              <a:t> </a:t>
            </a:r>
            <a:r>
              <a:rPr dirty="0" spc="-75"/>
              <a:t>INTERNET </a:t>
            </a:r>
            <a:r>
              <a:rPr dirty="0" spc="10"/>
              <a:t>OF</a:t>
            </a:r>
            <a:r>
              <a:rPr dirty="0" spc="-75"/>
              <a:t> </a:t>
            </a:r>
            <a:r>
              <a:rPr dirty="0" spc="-80"/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704" y="3362766"/>
            <a:ext cx="1253490" cy="354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50" b="1">
                <a:latin typeface="Tahoma"/>
                <a:cs typeface="Tahoma"/>
              </a:rPr>
              <a:t>(Phase</a:t>
            </a:r>
            <a:r>
              <a:rPr dirty="0" sz="2150" spc="-70" b="1">
                <a:latin typeface="Tahoma"/>
                <a:cs typeface="Tahoma"/>
              </a:rPr>
              <a:t> </a:t>
            </a:r>
            <a:r>
              <a:rPr dirty="0" sz="2150" spc="-195" b="1">
                <a:latin typeface="Tahoma"/>
                <a:cs typeface="Tahoma"/>
              </a:rPr>
              <a:t>1)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899" y="6282882"/>
            <a:ext cx="6104255" cy="210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5" b="1">
                <a:latin typeface="Tahoma"/>
                <a:cs typeface="Tahoma"/>
              </a:rPr>
              <a:t>Abstract</a:t>
            </a: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1800"/>
              </a:lnSpc>
              <a:spcBef>
                <a:spcPts val="1005"/>
              </a:spcBef>
            </a:pPr>
            <a:r>
              <a:rPr dirty="0" sz="950" spc="10">
                <a:latin typeface="Microsoft Sans Serif"/>
                <a:cs typeface="Microsoft Sans Serif"/>
              </a:rPr>
              <a:t>Recently,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World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Environment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Day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was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celebrated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globally,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which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reminds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take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proper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control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action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20">
                <a:latin typeface="Microsoft Sans Serif"/>
                <a:cs typeface="Microsoft Sans Serif"/>
              </a:rPr>
              <a:t>saving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maintaining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environment. </a:t>
            </a:r>
            <a:r>
              <a:rPr dirty="0" sz="950" spc="20">
                <a:latin typeface="Microsoft Sans Serif"/>
                <a:cs typeface="Microsoft Sans Serif"/>
              </a:rPr>
              <a:t>Rapid </a:t>
            </a:r>
            <a:r>
              <a:rPr dirty="0" sz="950" spc="40">
                <a:latin typeface="Microsoft Sans Serif"/>
                <a:cs typeface="Microsoft Sans Serif"/>
              </a:rPr>
              <a:t>Industrialization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main </a:t>
            </a:r>
            <a:r>
              <a:rPr dirty="0" sz="950" spc="40">
                <a:latin typeface="Microsoft Sans Serif"/>
                <a:cs typeface="Microsoft Sans Serif"/>
              </a:rPr>
              <a:t>reason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25">
                <a:latin typeface="Microsoft Sans Serif"/>
                <a:cs typeface="Microsoft Sans Serif"/>
              </a:rPr>
              <a:t>each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type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major </a:t>
            </a:r>
            <a:r>
              <a:rPr dirty="0" sz="950" spc="30">
                <a:latin typeface="Microsoft Sans Serif"/>
                <a:cs typeface="Microsoft Sans Serif"/>
              </a:rPr>
              <a:t>sources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environment </a:t>
            </a:r>
            <a:r>
              <a:rPr dirty="0" sz="950" spc="45">
                <a:latin typeface="Microsoft Sans Serif"/>
                <a:cs typeface="Microsoft Sans Serif"/>
              </a:rPr>
              <a:t>degradation </a:t>
            </a:r>
            <a:r>
              <a:rPr dirty="0" sz="950" spc="25">
                <a:latin typeface="Microsoft Sans Serif"/>
                <a:cs typeface="Microsoft Sans Serif"/>
              </a:rPr>
              <a:t>are: </a:t>
            </a:r>
            <a:r>
              <a:rPr dirty="0" sz="950">
                <a:latin typeface="Microsoft Sans Serif"/>
                <a:cs typeface="Microsoft Sans Serif"/>
              </a:rPr>
              <a:t>-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0">
                <a:latin typeface="Microsoft Sans Serif"/>
                <a:cs typeface="Microsoft Sans Serif"/>
              </a:rPr>
              <a:t>emission, </a:t>
            </a:r>
            <a:r>
              <a:rPr dirty="0" sz="950" spc="15">
                <a:latin typeface="Microsoft Sans Serif"/>
                <a:cs typeface="Microsoft Sans Serif"/>
              </a:rPr>
              <a:t>Vehicle 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emission, </a:t>
            </a:r>
            <a:r>
              <a:rPr dirty="0" sz="950" spc="5">
                <a:latin typeface="Microsoft Sans Serif"/>
                <a:cs typeface="Microsoft Sans Serif"/>
              </a:rPr>
              <a:t>Fossil </a:t>
            </a:r>
            <a:r>
              <a:rPr dirty="0" sz="950" spc="45">
                <a:latin typeface="Microsoft Sans Serif"/>
                <a:cs typeface="Microsoft Sans Serif"/>
              </a:rPr>
              <a:t>fuel </a:t>
            </a:r>
            <a:r>
              <a:rPr dirty="0" sz="950" spc="55">
                <a:latin typeface="Microsoft Sans Serif"/>
                <a:cs typeface="Microsoft Sans Serif"/>
              </a:rPr>
              <a:t>burning and </a:t>
            </a:r>
            <a:r>
              <a:rPr dirty="0" sz="950" spc="45">
                <a:latin typeface="Microsoft Sans Serif"/>
                <a:cs typeface="Microsoft Sans Serif"/>
              </a:rPr>
              <a:t>ﬁre, </a:t>
            </a:r>
            <a:r>
              <a:rPr dirty="0" sz="950" spc="35">
                <a:latin typeface="Microsoft Sans Serif"/>
                <a:cs typeface="Microsoft Sans Serif"/>
              </a:rPr>
              <a:t>Agricultural </a:t>
            </a:r>
            <a:r>
              <a:rPr dirty="0" sz="950" spc="20">
                <a:latin typeface="Microsoft Sans Serif"/>
                <a:cs typeface="Microsoft Sans Serif"/>
              </a:rPr>
              <a:t>activities, </a:t>
            </a:r>
            <a:r>
              <a:rPr dirty="0" sz="950" spc="45">
                <a:latin typeface="Microsoft Sans Serif"/>
                <a:cs typeface="Microsoft Sans Serif"/>
              </a:rPr>
              <a:t>Population </a:t>
            </a:r>
            <a:r>
              <a:rPr dirty="0" sz="950" spc="20">
                <a:latin typeface="Microsoft Sans Serif"/>
                <a:cs typeface="Microsoft Sans Serif"/>
              </a:rPr>
              <a:t>etc. </a:t>
            </a:r>
            <a:r>
              <a:rPr dirty="0" sz="950" spc="15">
                <a:latin typeface="Microsoft Sans Serif"/>
                <a:cs typeface="Microsoft Sans Serif"/>
              </a:rPr>
              <a:t>Toxic </a:t>
            </a:r>
            <a:r>
              <a:rPr dirty="0" sz="950" spc="5">
                <a:latin typeface="Microsoft Sans Serif"/>
                <a:cs typeface="Microsoft Sans Serif"/>
              </a:rPr>
              <a:t>gas </a:t>
            </a:r>
            <a:r>
              <a:rPr dirty="0" sz="950" spc="30">
                <a:latin typeface="Microsoft Sans Serif"/>
                <a:cs typeface="Microsoft Sans Serif"/>
              </a:rPr>
              <a:t>emission, </a:t>
            </a:r>
            <a:r>
              <a:rPr dirty="0" sz="950" spc="35">
                <a:latin typeface="Microsoft Sans Serif"/>
                <a:cs typeface="Microsoft Sans Serif"/>
              </a:rPr>
              <a:t>waste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water </a:t>
            </a:r>
            <a:r>
              <a:rPr dirty="0" sz="950" spc="25">
                <a:latin typeface="Microsoft Sans Serif"/>
                <a:cs typeface="Microsoft Sans Serif"/>
              </a:rPr>
              <a:t>discharge,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80">
                <a:latin typeface="Microsoft Sans Serif"/>
                <a:cs typeface="Microsoft Sans Serif"/>
              </a:rPr>
              <a:t>from </a:t>
            </a:r>
            <a:r>
              <a:rPr dirty="0" sz="950" spc="40">
                <a:latin typeface="Microsoft Sans Serif"/>
                <a:cs typeface="Microsoft Sans Serif"/>
              </a:rPr>
              <a:t>industries are responsible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degradation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environment. </a:t>
            </a:r>
            <a:r>
              <a:rPr dirty="0" sz="950" spc="15">
                <a:latin typeface="Microsoft Sans Serif"/>
                <a:cs typeface="Microsoft Sans Serif"/>
              </a:rPr>
              <a:t>Sources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0">
                <a:latin typeface="Microsoft Sans Serif"/>
                <a:cs typeface="Microsoft Sans Serif"/>
              </a:rPr>
              <a:t>emission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40">
                <a:latin typeface="Microsoft Sans Serif"/>
                <a:cs typeface="Microsoft Sans Serif"/>
              </a:rPr>
              <a:t>industries </a:t>
            </a:r>
            <a:r>
              <a:rPr dirty="0" sz="950" spc="30">
                <a:latin typeface="Microsoft Sans Serif"/>
                <a:cs typeface="Microsoft Sans Serif"/>
              </a:rPr>
              <a:t>have </a:t>
            </a:r>
            <a:r>
              <a:rPr dirty="0" sz="950" spc="45">
                <a:latin typeface="Microsoft Sans Serif"/>
                <a:cs typeface="Microsoft Sans Serif"/>
              </a:rPr>
              <a:t>been </a:t>
            </a:r>
            <a:r>
              <a:rPr dirty="0" sz="950" spc="55">
                <a:latin typeface="Microsoft Sans Serif"/>
                <a:cs typeface="Microsoft Sans Serif"/>
              </a:rPr>
              <a:t>identiﬁed and </a:t>
            </a:r>
            <a:r>
              <a:rPr dirty="0" sz="950" spc="45">
                <a:latin typeface="Microsoft Sans Serif"/>
                <a:cs typeface="Microsoft Sans Serif"/>
              </a:rPr>
              <a:t>presented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40">
                <a:latin typeface="Microsoft Sans Serif"/>
                <a:cs typeface="Microsoft Sans Serif"/>
              </a:rPr>
              <a:t>this </a:t>
            </a:r>
            <a:r>
              <a:rPr dirty="0" sz="950" spc="35">
                <a:latin typeface="Microsoft Sans Serif"/>
                <a:cs typeface="Microsoft Sans Serif"/>
              </a:rPr>
              <a:t>study. </a:t>
            </a:r>
            <a:r>
              <a:rPr dirty="0" sz="950" spc="10">
                <a:latin typeface="Microsoft Sans Serif"/>
                <a:cs typeface="Microsoft Sans Serif"/>
              </a:rPr>
              <a:t>To </a:t>
            </a:r>
            <a:r>
              <a:rPr dirty="0" sz="950" spc="40">
                <a:latin typeface="Microsoft Sans Serif"/>
                <a:cs typeface="Microsoft Sans Serif"/>
              </a:rPr>
              <a:t>reduce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80">
                <a:latin typeface="Microsoft Sans Serif"/>
                <a:cs typeface="Microsoft Sans Serif"/>
              </a:rPr>
              <a:t>from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0">
                <a:latin typeface="Microsoft Sans Serif"/>
                <a:cs typeface="Microsoft Sans Serif"/>
              </a:rPr>
              <a:t>area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5">
                <a:latin typeface="Microsoft Sans Serif"/>
                <a:cs typeface="Microsoft Sans Serif"/>
              </a:rPr>
              <a:t>use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10">
                <a:latin typeface="Microsoft Sans Serif"/>
                <a:cs typeface="Microsoft Sans Serif"/>
              </a:rPr>
              <a:t>IoT </a:t>
            </a:r>
            <a:r>
              <a:rPr dirty="0" sz="950" spc="45">
                <a:latin typeface="Microsoft Sans Serif"/>
                <a:cs typeface="Microsoft Sans Serif"/>
              </a:rPr>
              <a:t>technique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5">
                <a:latin typeface="Microsoft Sans Serif"/>
                <a:cs typeface="Microsoft Sans Serif"/>
              </a:rPr>
              <a:t>presented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40">
                <a:latin typeface="Microsoft Sans Serif"/>
                <a:cs typeface="Microsoft Sans Serif"/>
              </a:rPr>
              <a:t>this paper. </a:t>
            </a:r>
            <a:r>
              <a:rPr dirty="0" sz="950" spc="25">
                <a:latin typeface="Microsoft Sans Serif"/>
                <a:cs typeface="Microsoft Sans Serif"/>
              </a:rPr>
              <a:t>Using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20">
                <a:latin typeface="Microsoft Sans Serif"/>
                <a:cs typeface="Microsoft Sans Serif"/>
              </a:rPr>
              <a:t>sensors,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40">
                <a:latin typeface="Microsoft Sans Serif"/>
                <a:cs typeface="Microsoft Sans Serif"/>
              </a:rPr>
              <a:t>intensity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determined </a:t>
            </a:r>
            <a:r>
              <a:rPr dirty="0" sz="950" spc="50">
                <a:latin typeface="Microsoft Sans Serif"/>
                <a:cs typeface="Microsoft Sans Serif"/>
              </a:rPr>
              <a:t>at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30">
                <a:latin typeface="Microsoft Sans Serif"/>
                <a:cs typeface="Microsoft Sans Serif"/>
              </a:rPr>
              <a:t>area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0">
                <a:latin typeface="Microsoft Sans Serif"/>
                <a:cs typeface="Microsoft Sans Serif"/>
              </a:rPr>
              <a:t>processed </a:t>
            </a:r>
            <a:r>
              <a:rPr dirty="0" sz="950" spc="40">
                <a:latin typeface="Microsoft Sans Serif"/>
                <a:cs typeface="Microsoft Sans Serif"/>
              </a:rPr>
              <a:t>this </a:t>
            </a:r>
            <a:r>
              <a:rPr dirty="0" sz="950" spc="20">
                <a:latin typeface="Microsoft Sans Serif"/>
                <a:cs typeface="Microsoft Sans Serif"/>
              </a:rPr>
              <a:t>signal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50">
                <a:latin typeface="Microsoft Sans Serif"/>
                <a:cs typeface="Microsoft Sans Serif"/>
              </a:rPr>
              <a:t>transferred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microcontroller. </a:t>
            </a:r>
            <a:r>
              <a:rPr dirty="0" sz="950" spc="-5">
                <a:latin typeface="Microsoft Sans Serif"/>
                <a:cs typeface="Microsoft Sans Serif"/>
              </a:rPr>
              <a:t>WiFi </a:t>
            </a:r>
            <a:r>
              <a:rPr dirty="0" sz="950" spc="60">
                <a:latin typeface="Microsoft Sans Serif"/>
                <a:cs typeface="Microsoft Sans Serif"/>
              </a:rPr>
              <a:t>module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used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55">
                <a:latin typeface="Microsoft Sans Serif"/>
                <a:cs typeface="Microsoft Sans Serif"/>
              </a:rPr>
              <a:t>transmitting the </a:t>
            </a:r>
            <a:r>
              <a:rPr dirty="0" sz="950" spc="20">
                <a:latin typeface="Microsoft Sans Serif"/>
                <a:cs typeface="Microsoft Sans Serif"/>
              </a:rPr>
              <a:t>level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server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65">
                <a:latin typeface="Microsoft Sans Serif"/>
                <a:cs typeface="Microsoft Sans Serif"/>
              </a:rPr>
              <a:t>further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shared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with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authority.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950" spc="10" b="1">
                <a:latin typeface="Tahoma"/>
                <a:cs typeface="Tahoma"/>
              </a:rPr>
              <a:t>Keywords</a:t>
            </a:r>
            <a:r>
              <a:rPr dirty="0" sz="950" spc="10" i="1">
                <a:latin typeface="Palatino Linotype"/>
                <a:cs typeface="Palatino Linotype"/>
              </a:rPr>
              <a:t>: </a:t>
            </a:r>
            <a:r>
              <a:rPr dirty="0" sz="950" spc="10">
                <a:latin typeface="Microsoft Sans Serif"/>
                <a:cs typeface="Microsoft Sans Serif"/>
              </a:rPr>
              <a:t>IoT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(Internet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Things),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Microcontroller,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-5">
                <a:latin typeface="Microsoft Sans Serif"/>
                <a:cs typeface="Microsoft Sans Serif"/>
              </a:rPr>
              <a:t>Wi-Fi </a:t>
            </a:r>
            <a:r>
              <a:rPr dirty="0" sz="950" spc="50">
                <a:latin typeface="Microsoft Sans Serif"/>
                <a:cs typeface="Microsoft Sans Serif"/>
              </a:rPr>
              <a:t>module,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sensors.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338" y="8798011"/>
            <a:ext cx="128460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latin typeface="Microsoft Sans Serif"/>
                <a:cs typeface="Microsoft Sans Serif"/>
              </a:rPr>
              <a:t>1.</a:t>
            </a:r>
            <a:r>
              <a:rPr dirty="0" sz="1250" spc="170">
                <a:latin typeface="Microsoft Sans Serif"/>
                <a:cs typeface="Microsoft Sans Serif"/>
              </a:rPr>
              <a:t> </a:t>
            </a:r>
            <a:r>
              <a:rPr dirty="0" sz="1250" spc="-15" b="1">
                <a:latin typeface="Tahoma"/>
                <a:cs typeface="Tahoma"/>
              </a:rPr>
              <a:t>Introduction: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899" y="397138"/>
            <a:ext cx="6181090" cy="6070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21590">
              <a:lnSpc>
                <a:spcPct val="102099"/>
              </a:lnSpc>
              <a:spcBef>
                <a:spcPts val="110"/>
              </a:spcBef>
            </a:pPr>
            <a:r>
              <a:rPr dirty="0" sz="950" spc="10">
                <a:latin typeface="Microsoft Sans Serif"/>
                <a:cs typeface="Microsoft Sans Serif"/>
              </a:rPr>
              <a:t>Every </a:t>
            </a:r>
            <a:r>
              <a:rPr dirty="0" sz="950" spc="35">
                <a:latin typeface="Microsoft Sans Serif"/>
                <a:cs typeface="Microsoft Sans Serif"/>
              </a:rPr>
              <a:t>year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35">
                <a:latin typeface="Microsoft Sans Serif"/>
                <a:cs typeface="Microsoft Sans Serif"/>
              </a:rPr>
              <a:t>Europe </a:t>
            </a:r>
            <a:r>
              <a:rPr dirty="0" sz="950" spc="25">
                <a:latin typeface="Microsoft Sans Serif"/>
                <a:cs typeface="Microsoft Sans Serif"/>
              </a:rPr>
              <a:t>alone,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10">
                <a:latin typeface="Microsoft Sans Serif"/>
                <a:cs typeface="Microsoft Sans Serif"/>
              </a:rPr>
              <a:t>causes </a:t>
            </a:r>
            <a:r>
              <a:rPr dirty="0" sz="950" spc="20">
                <a:latin typeface="Microsoft Sans Serif"/>
                <a:cs typeface="Microsoft Sans Serif"/>
              </a:rPr>
              <a:t>16,600 </a:t>
            </a:r>
            <a:r>
              <a:rPr dirty="0" sz="950" spc="60">
                <a:latin typeface="Microsoft Sans Serif"/>
                <a:cs typeface="Microsoft Sans Serif"/>
              </a:rPr>
              <a:t>premature </a:t>
            </a:r>
            <a:r>
              <a:rPr dirty="0" sz="950" spc="40">
                <a:latin typeface="Microsoft Sans Serif"/>
                <a:cs typeface="Microsoft Sans Serif"/>
              </a:rPr>
              <a:t>deaths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20">
                <a:latin typeface="Microsoft Sans Serif"/>
                <a:cs typeface="Microsoft Sans Serif"/>
              </a:rPr>
              <a:t>72,000 </a:t>
            </a:r>
            <a:r>
              <a:rPr dirty="0" sz="950" spc="40">
                <a:latin typeface="Microsoft Sans Serif"/>
                <a:cs typeface="Microsoft Sans Serif"/>
              </a:rPr>
              <a:t>hospital </a:t>
            </a:r>
            <a:r>
              <a:rPr dirty="0" sz="950" spc="30">
                <a:latin typeface="Microsoft Sans Serif"/>
                <a:cs typeface="Microsoft Sans Serif"/>
              </a:rPr>
              <a:t>admissions. </a:t>
            </a:r>
            <a:r>
              <a:rPr dirty="0" sz="950" spc="45">
                <a:latin typeface="Microsoft Sans Serif"/>
                <a:cs typeface="Microsoft Sans Serif"/>
              </a:rPr>
              <a:t>It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detrimental </a:t>
            </a:r>
            <a:r>
              <a:rPr dirty="0" sz="950" spc="70">
                <a:latin typeface="Microsoft Sans Serif"/>
                <a:cs typeface="Microsoft Sans Serif"/>
              </a:rPr>
              <a:t>to both </a:t>
            </a:r>
            <a:r>
              <a:rPr dirty="0" sz="950" spc="55">
                <a:latin typeface="Microsoft Sans Serif"/>
                <a:cs typeface="Microsoft Sans Serif"/>
              </a:rPr>
              <a:t>humans and </a:t>
            </a:r>
            <a:r>
              <a:rPr dirty="0" sz="950" spc="30">
                <a:latin typeface="Microsoft Sans Serif"/>
                <a:cs typeface="Microsoft Sans Serif"/>
              </a:rPr>
              <a:t>animals. Noise </a:t>
            </a:r>
            <a:r>
              <a:rPr dirty="0" sz="950" spc="55">
                <a:latin typeface="Microsoft Sans Serif"/>
                <a:cs typeface="Microsoft Sans Serif"/>
              </a:rPr>
              <a:t>pollution harms </a:t>
            </a:r>
            <a:r>
              <a:rPr dirty="0" sz="950" spc="40">
                <a:latin typeface="Microsoft Sans Serif"/>
                <a:cs typeface="Microsoft Sans Serif"/>
              </a:rPr>
              <a:t>wildlife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25">
                <a:latin typeface="Microsoft Sans Serif"/>
                <a:cs typeface="Microsoft Sans Serif"/>
              </a:rPr>
              <a:t>has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signiﬁcant </a:t>
            </a:r>
            <a:r>
              <a:rPr dirty="0" sz="950" spc="30">
                <a:latin typeface="Microsoft Sans Serif"/>
                <a:cs typeface="Microsoft Sans Serif"/>
              </a:rPr>
              <a:t>negative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inﬂuence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on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ecosystem.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According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experts,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50">
                <a:latin typeface="Microsoft Sans Serif"/>
                <a:cs typeface="Microsoft Sans Serif"/>
              </a:rPr>
              <a:t> aﬀect </a:t>
            </a:r>
            <a:r>
              <a:rPr dirty="0" sz="950" spc="55">
                <a:latin typeface="Microsoft Sans Serif"/>
                <a:cs typeface="Microsoft Sans Serif"/>
              </a:rPr>
              <a:t>mating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rearing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processes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potentially </a:t>
            </a:r>
            <a:r>
              <a:rPr dirty="0" sz="950" spc="40">
                <a:latin typeface="Microsoft Sans Serif"/>
                <a:cs typeface="Microsoft Sans Serif"/>
              </a:rPr>
              <a:t>expedite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extinction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0">
                <a:latin typeface="Microsoft Sans Serif"/>
                <a:cs typeface="Microsoft Sans Serif"/>
              </a:rPr>
              <a:t>some </a:t>
            </a:r>
            <a:r>
              <a:rPr dirty="0" sz="950" spc="10">
                <a:latin typeface="Microsoft Sans Serif"/>
                <a:cs typeface="Microsoft Sans Serif"/>
              </a:rPr>
              <a:t>species.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70">
                <a:latin typeface="Microsoft Sans Serif"/>
                <a:cs typeface="Microsoft Sans Serif"/>
              </a:rPr>
              <a:t>harm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50">
                <a:latin typeface="Microsoft Sans Serif"/>
                <a:cs typeface="Microsoft Sans Serif"/>
              </a:rPr>
              <a:t>contamination </a:t>
            </a:r>
            <a:r>
              <a:rPr dirty="0" sz="950" spc="10">
                <a:latin typeface="Microsoft Sans Serif"/>
                <a:cs typeface="Microsoft Sans Serif"/>
              </a:rPr>
              <a:t>causes 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world's </a:t>
            </a:r>
            <a:r>
              <a:rPr dirty="0" sz="950" spc="45">
                <a:latin typeface="Microsoft Sans Serif"/>
                <a:cs typeface="Microsoft Sans Serif"/>
              </a:rPr>
              <a:t>inhabitants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70">
                <a:latin typeface="Microsoft Sans Serif"/>
                <a:cs typeface="Microsoft Sans Serif"/>
              </a:rPr>
              <a:t>not </a:t>
            </a:r>
            <a:r>
              <a:rPr dirty="0" sz="950" spc="50">
                <a:latin typeface="Microsoft Sans Serif"/>
                <a:cs typeface="Microsoft Sans Serif"/>
              </a:rPr>
              <a:t>limited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5">
                <a:latin typeface="Microsoft Sans Serif"/>
                <a:cs typeface="Microsoft Sans Serif"/>
              </a:rPr>
              <a:t>atmospheric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45">
                <a:latin typeface="Microsoft Sans Serif"/>
                <a:cs typeface="Microsoft Sans Serif"/>
              </a:rPr>
              <a:t>It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0">
                <a:latin typeface="Microsoft Sans Serif"/>
                <a:cs typeface="Microsoft Sans Serif"/>
              </a:rPr>
              <a:t>one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most harmful </a:t>
            </a:r>
            <a:r>
              <a:rPr dirty="0" sz="950" spc="7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environmental </a:t>
            </a:r>
            <a:r>
              <a:rPr dirty="0" sz="950" spc="25">
                <a:latin typeface="Microsoft Sans Serif"/>
                <a:cs typeface="Microsoft Sans Serif"/>
              </a:rPr>
              <a:t>risks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35">
                <a:latin typeface="Microsoft Sans Serif"/>
                <a:cs typeface="Microsoft Sans Serif"/>
              </a:rPr>
              <a:t>health, according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World </a:t>
            </a:r>
            <a:r>
              <a:rPr dirty="0" sz="950" spc="40">
                <a:latin typeface="Microsoft Sans Serif"/>
                <a:cs typeface="Microsoft Sans Serif"/>
              </a:rPr>
              <a:t>Health </a:t>
            </a:r>
            <a:r>
              <a:rPr dirty="0" sz="950" spc="35">
                <a:latin typeface="Microsoft Sans Serif"/>
                <a:cs typeface="Microsoft Sans Serif"/>
              </a:rPr>
              <a:t>Organization </a:t>
            </a:r>
            <a:r>
              <a:rPr dirty="0" sz="950">
                <a:latin typeface="Microsoft Sans Serif"/>
                <a:cs typeface="Microsoft Sans Serif"/>
              </a:rPr>
              <a:t>(WHO). </a:t>
            </a:r>
            <a:r>
              <a:rPr dirty="0" sz="950" spc="55">
                <a:latin typeface="Microsoft Sans Serif"/>
                <a:cs typeface="Microsoft Sans Serif"/>
              </a:rPr>
              <a:t>Unwanted </a:t>
            </a:r>
            <a:r>
              <a:rPr dirty="0" sz="950" spc="40">
                <a:latin typeface="Microsoft Sans Serif"/>
                <a:cs typeface="Microsoft Sans Serif"/>
              </a:rPr>
              <a:t>sounds </a:t>
            </a:r>
            <a:r>
              <a:rPr dirty="0" sz="950" spc="45">
                <a:latin typeface="Microsoft Sans Serif"/>
                <a:cs typeface="Microsoft Sans Serif"/>
              </a:rPr>
              <a:t> (environmental </a:t>
            </a:r>
            <a:r>
              <a:rPr dirty="0" sz="950" spc="25">
                <a:latin typeface="Microsoft Sans Serif"/>
                <a:cs typeface="Microsoft Sans Serif"/>
              </a:rPr>
              <a:t>noise)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60">
                <a:latin typeface="Microsoft Sans Serif"/>
                <a:cs typeface="Microsoft Sans Serif"/>
              </a:rPr>
              <a:t>urban </a:t>
            </a:r>
            <a:r>
              <a:rPr dirty="0" sz="950" spc="30">
                <a:latin typeface="Microsoft Sans Serif"/>
                <a:cs typeface="Microsoft Sans Serif"/>
              </a:rPr>
              <a:t>settings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50">
                <a:latin typeface="Microsoft Sans Serif"/>
                <a:cs typeface="Microsoft Sans Serif"/>
              </a:rPr>
              <a:t>mostly </a:t>
            </a:r>
            <a:r>
              <a:rPr dirty="0" sz="950" spc="55">
                <a:latin typeface="Microsoft Sans Serif"/>
                <a:cs typeface="Microsoft Sans Serif"/>
              </a:rPr>
              <a:t>produced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40">
                <a:latin typeface="Microsoft Sans Serif"/>
                <a:cs typeface="Microsoft Sans Serif"/>
              </a:rPr>
              <a:t>road-based </a:t>
            </a:r>
            <a:r>
              <a:rPr dirty="0" sz="950" spc="45">
                <a:latin typeface="Microsoft Sans Serif"/>
                <a:cs typeface="Microsoft Sans Serif"/>
              </a:rPr>
              <a:t>mobility, </a:t>
            </a:r>
            <a:r>
              <a:rPr dirty="0" sz="950" spc="75">
                <a:latin typeface="Microsoft Sans Serif"/>
                <a:cs typeface="Microsoft Sans Serif"/>
              </a:rPr>
              <a:t>but </a:t>
            </a:r>
            <a:r>
              <a:rPr dirty="0" sz="950" spc="25">
                <a:latin typeface="Microsoft Sans Serif"/>
                <a:cs typeface="Microsoft Sans Serif"/>
              </a:rPr>
              <a:t>rail-based,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airport-based,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25">
                <a:latin typeface="Microsoft Sans Serif"/>
                <a:cs typeface="Microsoft Sans Serif"/>
              </a:rPr>
              <a:t>also </a:t>
            </a:r>
            <a:r>
              <a:rPr dirty="0" sz="950" spc="35">
                <a:latin typeface="Microsoft Sans Serif"/>
                <a:cs typeface="Microsoft Sans Serif"/>
              </a:rPr>
              <a:t>signiﬁcant </a:t>
            </a:r>
            <a:r>
              <a:rPr dirty="0" sz="950" spc="50">
                <a:latin typeface="Microsoft Sans Serif"/>
                <a:cs typeface="Microsoft Sans Serif"/>
              </a:rPr>
              <a:t>contributors. </a:t>
            </a:r>
            <a:r>
              <a:rPr dirty="0" sz="950" spc="30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35">
                <a:latin typeface="Microsoft Sans Serif"/>
                <a:cs typeface="Microsoft Sans Serif"/>
              </a:rPr>
              <a:t>does </a:t>
            </a:r>
            <a:r>
              <a:rPr dirty="0" sz="950" spc="70">
                <a:latin typeface="Microsoft Sans Serif"/>
                <a:cs typeface="Microsoft Sans Serif"/>
              </a:rPr>
              <a:t>not </a:t>
            </a:r>
            <a:r>
              <a:rPr dirty="0" sz="950" spc="40">
                <a:latin typeface="Microsoft Sans Serif"/>
                <a:cs typeface="Microsoft Sans Serif"/>
              </a:rPr>
              <a:t>apply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25">
                <a:latin typeface="Microsoft Sans Serif"/>
                <a:cs typeface="Microsoft Sans Serif"/>
              </a:rPr>
              <a:t>all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sounds.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Noise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deﬁned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by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World</a:t>
            </a:r>
            <a:r>
              <a:rPr dirty="0" sz="950" spc="40">
                <a:latin typeface="Microsoft Sans Serif"/>
                <a:cs typeface="Microsoft Sans Serif"/>
              </a:rPr>
              <a:t> Health </a:t>
            </a:r>
            <a:r>
              <a:rPr dirty="0" sz="950" spc="35">
                <a:latin typeface="Microsoft Sans Serif"/>
                <a:cs typeface="Microsoft Sans Serif"/>
              </a:rPr>
              <a:t>Organization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(WHO)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">
                <a:latin typeface="Microsoft Sans Serif"/>
                <a:cs typeface="Microsoft Sans Serif"/>
              </a:rPr>
              <a:t>as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louder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than </a:t>
            </a:r>
            <a:r>
              <a:rPr dirty="0" sz="950" spc="6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65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decibels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(dB).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More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speciﬁcally,</a:t>
            </a:r>
            <a:r>
              <a:rPr dirty="0" sz="950" spc="35">
                <a:latin typeface="Microsoft Sans Serif"/>
                <a:cs typeface="Microsoft Sans Serif"/>
              </a:rPr>
              <a:t> noise</a:t>
            </a:r>
            <a:r>
              <a:rPr dirty="0" sz="950" spc="40">
                <a:latin typeface="Microsoft Sans Serif"/>
                <a:cs typeface="Microsoft Sans Serif"/>
              </a:rPr>
              <a:t> becomes unpleasant </a:t>
            </a:r>
            <a:r>
              <a:rPr dirty="0" sz="950" spc="45">
                <a:latin typeface="Microsoft Sans Serif"/>
                <a:cs typeface="Microsoft Sans Serif"/>
              </a:rPr>
              <a:t>over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120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decibels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(dB)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40">
                <a:latin typeface="Microsoft Sans Serif"/>
                <a:cs typeface="Microsoft Sans Serif"/>
              </a:rPr>
              <a:t> hazardous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above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75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dB.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Since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peaceful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sleep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cannot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achieved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with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ambient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above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30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dB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night,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it</a:t>
            </a:r>
            <a:r>
              <a:rPr dirty="0" sz="950" spc="10">
                <a:latin typeface="Microsoft Sans Serif"/>
                <a:cs typeface="Microsoft Sans Serif"/>
              </a:rPr>
              <a:t> is 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advised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kept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below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65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dB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during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day.</a:t>
            </a: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ct val="102200"/>
              </a:lnSpc>
              <a:spcBef>
                <a:spcPts val="1060"/>
              </a:spcBef>
              <a:tabLst>
                <a:tab pos="1191260" algn="l"/>
              </a:tabLst>
            </a:pP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environmental </a:t>
            </a:r>
            <a:r>
              <a:rPr dirty="0" sz="950" spc="60">
                <a:latin typeface="Microsoft Sans Serif"/>
                <a:cs typeface="Microsoft Sans Serif"/>
              </a:rPr>
              <a:t>component that </a:t>
            </a:r>
            <a:r>
              <a:rPr dirty="0" sz="950" spc="25">
                <a:latin typeface="Microsoft Sans Serif"/>
                <a:cs typeface="Microsoft Sans Serif"/>
              </a:rPr>
              <a:t>has </a:t>
            </a:r>
            <a:r>
              <a:rPr dirty="0" sz="950" spc="35">
                <a:latin typeface="Microsoft Sans Serif"/>
                <a:cs typeface="Microsoft Sans Serif"/>
              </a:rPr>
              <a:t>raised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most </a:t>
            </a:r>
            <a:r>
              <a:rPr dirty="0" sz="950" spc="40">
                <a:latin typeface="Microsoft Sans Serif"/>
                <a:cs typeface="Microsoft Sans Serif"/>
              </a:rPr>
              <a:t>questions </a:t>
            </a:r>
            <a:r>
              <a:rPr dirty="0" sz="950" spc="60">
                <a:latin typeface="Microsoft Sans Serif"/>
                <a:cs typeface="Microsoft Sans Serif"/>
              </a:rPr>
              <a:t>about </a:t>
            </a:r>
            <a:r>
              <a:rPr dirty="0" sz="950" spc="70">
                <a:latin typeface="Microsoft Sans Serif"/>
                <a:cs typeface="Microsoft Sans Serif"/>
              </a:rPr>
              <a:t>how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40">
                <a:latin typeface="Microsoft Sans Serif"/>
                <a:cs typeface="Microsoft Sans Serif"/>
              </a:rPr>
              <a:t>aﬀects </a:t>
            </a:r>
            <a:r>
              <a:rPr dirty="0" sz="950" spc="45">
                <a:latin typeface="Microsoft Sans Serif"/>
                <a:cs typeface="Microsoft Sans Serif"/>
              </a:rPr>
              <a:t> workers' </a:t>
            </a:r>
            <a:r>
              <a:rPr dirty="0" sz="950" spc="50">
                <a:latin typeface="Microsoft Sans Serif"/>
                <a:cs typeface="Microsoft Sans Serif"/>
              </a:rPr>
              <a:t>productivity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health. </a:t>
            </a:r>
            <a:r>
              <a:rPr dirty="0" sz="950" spc="10">
                <a:latin typeface="Microsoft Sans Serif"/>
                <a:cs typeface="Microsoft Sans Serif"/>
              </a:rPr>
              <a:t>Processes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15">
                <a:latin typeface="Microsoft Sans Serif"/>
                <a:cs typeface="Microsoft Sans Serif"/>
              </a:rPr>
              <a:t>cause </a:t>
            </a:r>
            <a:r>
              <a:rPr dirty="0" sz="950" spc="40">
                <a:latin typeface="Microsoft Sans Serif"/>
                <a:cs typeface="Microsoft Sans Serif"/>
              </a:rPr>
              <a:t>impact, </a:t>
            </a:r>
            <a:r>
              <a:rPr dirty="0" sz="950" spc="50">
                <a:latin typeface="Microsoft Sans Serif"/>
                <a:cs typeface="Microsoft Sans Serif"/>
              </a:rPr>
              <a:t>vibration </a:t>
            </a:r>
            <a:r>
              <a:rPr dirty="0" sz="950" spc="70">
                <a:latin typeface="Microsoft Sans Serif"/>
                <a:cs typeface="Microsoft Sans Serif"/>
              </a:rPr>
              <a:t>or </a:t>
            </a:r>
            <a:r>
              <a:rPr dirty="0" sz="950" spc="45">
                <a:latin typeface="Microsoft Sans Serif"/>
                <a:cs typeface="Microsoft Sans Serif"/>
              </a:rPr>
              <a:t>reciprocation movements, 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friction,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50">
                <a:latin typeface="Microsoft Sans Serif"/>
                <a:cs typeface="Microsoft Sans Serif"/>
              </a:rPr>
              <a:t>turbulence in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70">
                <a:latin typeface="Microsoft Sans Serif"/>
                <a:cs typeface="Microsoft Sans Serif"/>
              </a:rPr>
              <a:t>or </a:t>
            </a:r>
            <a:r>
              <a:rPr dirty="0" sz="950" spc="5">
                <a:latin typeface="Microsoft Sans Serif"/>
                <a:cs typeface="Microsoft Sans Serif"/>
              </a:rPr>
              <a:t>gas </a:t>
            </a:r>
            <a:r>
              <a:rPr dirty="0" sz="950" spc="40">
                <a:latin typeface="Microsoft Sans Serif"/>
                <a:cs typeface="Microsoft Sans Serif"/>
              </a:rPr>
              <a:t>streams are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main </a:t>
            </a:r>
            <a:r>
              <a:rPr dirty="0" sz="950" spc="30">
                <a:latin typeface="Microsoft Sans Serif"/>
                <a:cs typeface="Microsoft Sans Serif"/>
              </a:rPr>
              <a:t>sources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45">
                <a:latin typeface="Microsoft Sans Serif"/>
                <a:cs typeface="Microsoft Sans Serif"/>
              </a:rPr>
              <a:t>industry. </a:t>
            </a:r>
            <a:r>
              <a:rPr dirty="0" sz="950" spc="30">
                <a:latin typeface="Microsoft Sans Serif"/>
                <a:cs typeface="Microsoft Sans Serif"/>
              </a:rPr>
              <a:t>Noise </a:t>
            </a:r>
            <a:r>
              <a:rPr dirty="0" sz="950" spc="40">
                <a:latin typeface="Microsoft Sans Serif"/>
                <a:cs typeface="Microsoft Sans Serif"/>
              </a:rPr>
              <a:t>emission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regulations </a:t>
            </a:r>
            <a:r>
              <a:rPr dirty="0" sz="950" spc="45">
                <a:latin typeface="Microsoft Sans Serif"/>
                <a:cs typeface="Microsoft Sans Serif"/>
              </a:rPr>
              <a:t>only </a:t>
            </a:r>
            <a:r>
              <a:rPr dirty="0" sz="950" spc="30">
                <a:latin typeface="Microsoft Sans Serif"/>
                <a:cs typeface="Microsoft Sans Serif"/>
              </a:rPr>
              <a:t>have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slight </a:t>
            </a:r>
            <a:r>
              <a:rPr dirty="0" sz="950" spc="45">
                <a:latin typeface="Microsoft Sans Serif"/>
                <a:cs typeface="Microsoft Sans Serif"/>
              </a:rPr>
              <a:t>inﬂuence </a:t>
            </a:r>
            <a:r>
              <a:rPr dirty="0" sz="950" spc="70">
                <a:latin typeface="Microsoft Sans Serif"/>
                <a:cs typeface="Microsoft Sans Serif"/>
              </a:rPr>
              <a:t>on how </a:t>
            </a:r>
            <a:r>
              <a:rPr dirty="0" sz="950" spc="60">
                <a:latin typeface="Microsoft Sans Serif"/>
                <a:cs typeface="Microsoft Sans Serif"/>
              </a:rPr>
              <a:t>loud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45">
                <a:latin typeface="Microsoft Sans Serif"/>
                <a:cs typeface="Microsoft Sans Serif"/>
              </a:rPr>
              <a:t>machine emits </a:t>
            </a:r>
            <a:r>
              <a:rPr dirty="0" sz="950" spc="25">
                <a:latin typeface="Microsoft Sans Serif"/>
                <a:cs typeface="Microsoft Sans Serif"/>
              </a:rPr>
              <a:t>noise.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75">
                <a:latin typeface="Microsoft Sans Serif"/>
                <a:cs typeface="Microsoft Sans Serif"/>
              </a:rPr>
              <a:t>maximum </a:t>
            </a:r>
            <a:r>
              <a:rPr dirty="0" sz="950" spc="35">
                <a:latin typeface="Microsoft Sans Serif"/>
                <a:cs typeface="Microsoft Sans Serif"/>
              </a:rPr>
              <a:t>allowable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25">
                <a:latin typeface="Microsoft Sans Serif"/>
                <a:cs typeface="Microsoft Sans Serif"/>
              </a:rPr>
              <a:t>crossing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construction </a:t>
            </a:r>
            <a:r>
              <a:rPr dirty="0" sz="950" spc="30">
                <a:latin typeface="Microsoft Sans Serif"/>
                <a:cs typeface="Microsoft Sans Serif"/>
              </a:rPr>
              <a:t>site </a:t>
            </a:r>
            <a:r>
              <a:rPr dirty="0" sz="950" spc="40">
                <a:latin typeface="Microsoft Sans Serif"/>
                <a:cs typeface="Microsoft Sans Serif"/>
              </a:rPr>
              <a:t>boundaries,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35">
                <a:latin typeface="Microsoft Sans Serif"/>
                <a:cs typeface="Microsoft Sans Serif"/>
              </a:rPr>
              <a:t>well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30">
                <a:latin typeface="Microsoft Sans Serif"/>
                <a:cs typeface="Microsoft Sans Serif"/>
              </a:rPr>
              <a:t>acceptable </a:t>
            </a:r>
            <a:r>
              <a:rPr dirty="0" sz="950" spc="50">
                <a:latin typeface="Microsoft Sans Serif"/>
                <a:cs typeface="Microsoft Sans Serif"/>
              </a:rPr>
              <a:t>daytime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night-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time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30">
                <a:latin typeface="Microsoft Sans Serif"/>
                <a:cs typeface="Microsoft Sans Serif"/>
              </a:rPr>
              <a:t>residential, </a:t>
            </a:r>
            <a:r>
              <a:rPr dirty="0" sz="950" spc="40">
                <a:latin typeface="Microsoft Sans Serif"/>
                <a:cs typeface="Microsoft Sans Serif"/>
              </a:rPr>
              <a:t>commercial,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20">
                <a:latin typeface="Microsoft Sans Serif"/>
                <a:cs typeface="Microsoft Sans Serif"/>
              </a:rPr>
              <a:t>sectors,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25">
                <a:latin typeface="Microsoft Sans Serif"/>
                <a:cs typeface="Microsoft Sans Serif"/>
              </a:rPr>
              <a:t>all </a:t>
            </a:r>
            <a:r>
              <a:rPr dirty="0" sz="950" spc="40">
                <a:latin typeface="Microsoft Sans Serif"/>
                <a:cs typeface="Microsoft Sans Serif"/>
              </a:rPr>
              <a:t>stated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35">
                <a:latin typeface="Microsoft Sans Serif"/>
                <a:cs typeface="Microsoft Sans Serif"/>
              </a:rPr>
              <a:t>these regulations.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75">
                <a:latin typeface="Microsoft Sans Serif"/>
                <a:cs typeface="Microsoft Sans Serif"/>
              </a:rPr>
              <a:t>maximum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volume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heard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worker's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ears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amount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time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they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exposed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not </a:t>
            </a:r>
            <a:r>
              <a:rPr dirty="0" sz="950" spc="40">
                <a:latin typeface="Microsoft Sans Serif"/>
                <a:cs typeface="Microsoft Sans Serif"/>
              </a:rPr>
              <a:t>directly </a:t>
            </a:r>
            <a:r>
              <a:rPr dirty="0" sz="950" spc="45">
                <a:latin typeface="Microsoft Sans Serif"/>
                <a:cs typeface="Microsoft Sans Serif"/>
              </a:rPr>
              <a:t>related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made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any </a:t>
            </a:r>
            <a:r>
              <a:rPr dirty="0" sz="950" spc="45">
                <a:latin typeface="Microsoft Sans Serif"/>
                <a:cs typeface="Microsoft Sans Serif"/>
              </a:rPr>
              <a:t>particular </a:t>
            </a:r>
            <a:r>
              <a:rPr dirty="0" sz="950" spc="40">
                <a:latin typeface="Microsoft Sans Serif"/>
                <a:cs typeface="Microsoft Sans Serif"/>
              </a:rPr>
              <a:t>machine; </a:t>
            </a:r>
            <a:r>
              <a:rPr dirty="0" sz="950" spc="30">
                <a:latin typeface="Microsoft Sans Serif"/>
                <a:cs typeface="Microsoft Sans Serif"/>
              </a:rPr>
              <a:t>instead, </a:t>
            </a:r>
            <a:r>
              <a:rPr dirty="0" sz="950" spc="45">
                <a:latin typeface="Microsoft Sans Serif"/>
                <a:cs typeface="Microsoft Sans Serif"/>
              </a:rPr>
              <a:t>they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50">
                <a:latin typeface="Microsoft Sans Serif"/>
                <a:cs typeface="Microsoft Sans Serif"/>
              </a:rPr>
              <a:t>aﬀected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overall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amount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space,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workers'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proximity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machine,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other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variables.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Because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this,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product-oriented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40">
                <a:latin typeface="Microsoft Sans Serif"/>
                <a:cs typeface="Microsoft Sans Serif"/>
              </a:rPr>
              <a:t>emission </a:t>
            </a:r>
            <a:r>
              <a:rPr dirty="0" sz="950" spc="35">
                <a:latin typeface="Microsoft Sans Serif"/>
                <a:cs typeface="Microsoft Sans Serif"/>
              </a:rPr>
              <a:t>rules </a:t>
            </a:r>
            <a:r>
              <a:rPr dirty="0" sz="950" spc="65">
                <a:latin typeface="Microsoft Sans Serif"/>
                <a:cs typeface="Microsoft Sans Serif"/>
              </a:rPr>
              <a:t>must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exclusive </a:t>
            </a:r>
            <a:r>
              <a:rPr dirty="0" sz="950" spc="35">
                <a:latin typeface="Microsoft Sans Serif"/>
                <a:cs typeface="Microsoft Sans Serif"/>
              </a:rPr>
              <a:t>focus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40">
                <a:latin typeface="Microsoft Sans Serif"/>
                <a:cs typeface="Microsoft Sans Serif"/>
              </a:rPr>
              <a:t>emission standards </a:t>
            </a:r>
            <a:r>
              <a:rPr dirty="0" sz="950" spc="70">
                <a:latin typeface="Microsoft Sans Serif"/>
                <a:cs typeface="Microsoft Sans Serif"/>
              </a:rPr>
              <a:t>or </a:t>
            </a:r>
            <a:r>
              <a:rPr dirty="0" sz="950" spc="55">
                <a:latin typeface="Microsoft Sans Serif"/>
                <a:cs typeface="Microsoft Sans Serif"/>
              </a:rPr>
              <a:t>their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objective. According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5">
                <a:latin typeface="Microsoft Sans Serif"/>
                <a:cs typeface="Microsoft Sans Serif"/>
              </a:rPr>
              <a:t>reports,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0">
                <a:latin typeface="Microsoft Sans Serif"/>
                <a:cs typeface="Microsoft Sans Serif"/>
              </a:rPr>
              <a:t>characteristics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50">
                <a:latin typeface="Microsoft Sans Serif"/>
                <a:cs typeface="Microsoft Sans Serif"/>
              </a:rPr>
              <a:t>irritate workers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60">
                <a:latin typeface="Microsoft Sans Serif"/>
                <a:cs typeface="Microsoft Sans Serif"/>
              </a:rPr>
              <a:t>loud </a:t>
            </a:r>
            <a:r>
              <a:rPr dirty="0" sz="950" spc="20">
                <a:latin typeface="Microsoft Sans Serif"/>
                <a:cs typeface="Microsoft Sans Serif"/>
              </a:rPr>
              <a:t>noises, </a:t>
            </a:r>
            <a:r>
              <a:rPr dirty="0" sz="950" spc="45">
                <a:latin typeface="Microsoft Sans Serif"/>
                <a:cs typeface="Microsoft Sans Serif"/>
              </a:rPr>
              <a:t>high </a:t>
            </a:r>
            <a:r>
              <a:rPr dirty="0" sz="950" spc="30">
                <a:latin typeface="Microsoft Sans Serif"/>
                <a:cs typeface="Microsoft Sans Serif"/>
              </a:rPr>
              <a:t>frequencies,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 their </a:t>
            </a:r>
            <a:r>
              <a:rPr dirty="0" sz="950" spc="60">
                <a:latin typeface="Microsoft Sans Serif"/>
                <a:cs typeface="Microsoft Sans Serif"/>
              </a:rPr>
              <a:t>intermittent </a:t>
            </a:r>
            <a:r>
              <a:rPr dirty="0" sz="950" spc="45">
                <a:latin typeface="Microsoft Sans Serif"/>
                <a:cs typeface="Microsoft Sans Serif"/>
              </a:rPr>
              <a:t>nature. </a:t>
            </a:r>
            <a:r>
              <a:rPr dirty="0" sz="950" spc="40">
                <a:latin typeface="Microsoft Sans Serif"/>
                <a:cs typeface="Microsoft Sans Serif"/>
              </a:rPr>
              <a:t>In </a:t>
            </a:r>
            <a:r>
              <a:rPr dirty="0" sz="950" spc="50">
                <a:latin typeface="Microsoft Sans Serif"/>
                <a:cs typeface="Microsoft Sans Serif"/>
              </a:rPr>
              <a:t>addition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35">
                <a:latin typeface="Microsoft Sans Serif"/>
                <a:cs typeface="Microsoft Sans Serif"/>
              </a:rPr>
              <a:t>creating </a:t>
            </a:r>
            <a:r>
              <a:rPr dirty="0" sz="950" spc="45">
                <a:latin typeface="Microsoft Sans Serif"/>
                <a:cs typeface="Microsoft Sans Serif"/>
              </a:rPr>
              <a:t>bodily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25">
                <a:latin typeface="Microsoft Sans Serif"/>
                <a:cs typeface="Microsoft Sans Serif"/>
              </a:rPr>
              <a:t>psychological </a:t>
            </a:r>
            <a:r>
              <a:rPr dirty="0" sz="950" spc="50">
                <a:latin typeface="Microsoft Sans Serif"/>
                <a:cs typeface="Microsoft Sans Serif"/>
              </a:rPr>
              <a:t>harm, </a:t>
            </a:r>
            <a:r>
              <a:rPr dirty="0" sz="950" spc="30">
                <a:latin typeface="Microsoft Sans Serif"/>
                <a:cs typeface="Microsoft Sans Serif"/>
              </a:rPr>
              <a:t>such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circumstance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reduces </a:t>
            </a:r>
            <a:r>
              <a:rPr dirty="0" sz="950" spc="60">
                <a:latin typeface="Microsoft Sans Serif"/>
                <a:cs typeface="Microsoft Sans Serif"/>
              </a:rPr>
              <a:t>worker </a:t>
            </a:r>
            <a:r>
              <a:rPr dirty="0" sz="950" spc="30">
                <a:latin typeface="Microsoft Sans Serif"/>
                <a:cs typeface="Microsoft Sans Serif"/>
              </a:rPr>
              <a:t>eﬃciency, </a:t>
            </a:r>
            <a:r>
              <a:rPr dirty="0" sz="950" spc="45">
                <a:latin typeface="Microsoft Sans Serif"/>
                <a:cs typeface="Microsoft Sans Serif"/>
              </a:rPr>
              <a:t>which </a:t>
            </a:r>
            <a:r>
              <a:rPr dirty="0" sz="950" spc="35">
                <a:latin typeface="Microsoft Sans Serif"/>
                <a:cs typeface="Microsoft Sans Serif"/>
              </a:rPr>
              <a:t>results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low </a:t>
            </a:r>
            <a:r>
              <a:rPr dirty="0" sz="950" spc="70">
                <a:latin typeface="Microsoft Sans Serif"/>
                <a:cs typeface="Microsoft Sans Serif"/>
              </a:rPr>
              <a:t>output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discontent. </a:t>
            </a:r>
            <a:r>
              <a:rPr dirty="0" sz="950" spc="15">
                <a:latin typeface="Microsoft Sans Serif"/>
                <a:cs typeface="Microsoft Sans Serif"/>
              </a:rPr>
              <a:t>Because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diversity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complexity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various </a:t>
            </a:r>
            <a:r>
              <a:rPr dirty="0" sz="950" spc="55">
                <a:latin typeface="Microsoft Sans Serif"/>
                <a:cs typeface="Microsoft Sans Serif"/>
              </a:rPr>
              <a:t>components </a:t>
            </a:r>
            <a:r>
              <a:rPr dirty="0" sz="950" spc="30">
                <a:latin typeface="Microsoft Sans Serif"/>
                <a:cs typeface="Microsoft Sans Serif"/>
              </a:rPr>
              <a:t>involved,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30">
                <a:latin typeface="Microsoft Sans Serif"/>
                <a:cs typeface="Microsoft Sans Serif"/>
              </a:rPr>
              <a:t>challenging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properly determine </a:t>
            </a:r>
            <a:r>
              <a:rPr dirty="0" sz="950" spc="70">
                <a:latin typeface="Microsoft Sans Serif"/>
                <a:cs typeface="Microsoft Sans Serif"/>
              </a:rPr>
              <a:t>how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community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35">
                <a:latin typeface="Microsoft Sans Serif"/>
                <a:cs typeface="Microsoft Sans Serif"/>
              </a:rPr>
              <a:t>react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30">
                <a:latin typeface="Microsoft Sans Serif"/>
                <a:cs typeface="Microsoft Sans Serif"/>
              </a:rPr>
              <a:t>and,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result,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establishment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0">
                <a:latin typeface="Microsoft Sans Serif"/>
                <a:cs typeface="Microsoft Sans Serif"/>
              </a:rPr>
              <a:t>permissible </a:t>
            </a:r>
            <a:r>
              <a:rPr dirty="0" sz="950" spc="45">
                <a:latin typeface="Microsoft Sans Serif"/>
                <a:cs typeface="Microsoft Sans Serif"/>
              </a:rPr>
              <a:t>limits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community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areas.	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0">
                <a:latin typeface="Microsoft Sans Serif"/>
                <a:cs typeface="Microsoft Sans Serif"/>
              </a:rPr>
              <a:t>mostly </a:t>
            </a:r>
            <a:r>
              <a:rPr dirty="0" sz="950" spc="25">
                <a:latin typeface="Microsoft Sans Serif"/>
                <a:cs typeface="Microsoft Sans Serif"/>
              </a:rPr>
              <a:t>caused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loud </a:t>
            </a:r>
            <a:r>
              <a:rPr dirty="0" sz="950" spc="25">
                <a:latin typeface="Microsoft Sans Serif"/>
                <a:cs typeface="Microsoft Sans Serif"/>
              </a:rPr>
              <a:t>noises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35">
                <a:latin typeface="Microsoft Sans Serif"/>
                <a:cs typeface="Microsoft Sans Serif"/>
              </a:rPr>
              <a:t>machines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various </a:t>
            </a:r>
            <a:r>
              <a:rPr dirty="0" sz="950" spc="30">
                <a:latin typeface="Microsoft Sans Serif"/>
                <a:cs typeface="Microsoft Sans Serif"/>
              </a:rPr>
              <a:t>factories, </a:t>
            </a:r>
            <a:r>
              <a:rPr dirty="0" sz="950" spc="25">
                <a:latin typeface="Microsoft Sans Serif"/>
                <a:cs typeface="Microsoft Sans Serif"/>
              </a:rPr>
              <a:t>mills,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industries </a:t>
            </a:r>
            <a:r>
              <a:rPr dirty="0" sz="950" spc="35">
                <a:latin typeface="Microsoft Sans Serif"/>
                <a:cs typeface="Microsoft Sans Serif"/>
              </a:rPr>
              <a:t>make. </a:t>
            </a:r>
            <a:r>
              <a:rPr dirty="0" sz="950" spc="30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25">
                <a:latin typeface="Microsoft Sans Serif"/>
                <a:cs typeface="Microsoft Sans Serif"/>
              </a:rPr>
              <a:t>heavily </a:t>
            </a:r>
            <a:r>
              <a:rPr dirty="0" sz="950" spc="55">
                <a:latin typeface="Microsoft Sans Serif"/>
                <a:cs typeface="Microsoft Sans Serif"/>
              </a:rPr>
              <a:t>produced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engineering </a:t>
            </a:r>
            <a:r>
              <a:rPr dirty="0" sz="950" spc="55">
                <a:latin typeface="Microsoft Sans Serif"/>
                <a:cs typeface="Microsoft Sans Serif"/>
              </a:rPr>
              <a:t>ﬁrms,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printing </a:t>
            </a:r>
            <a:r>
              <a:rPr dirty="0" sz="950" spc="15">
                <a:latin typeface="Microsoft Sans Serif"/>
                <a:cs typeface="Microsoft Sans Serif"/>
              </a:rPr>
              <a:t>presses, </a:t>
            </a:r>
            <a:r>
              <a:rPr dirty="0" sz="950" spc="40">
                <a:latin typeface="Microsoft Sans Serif"/>
                <a:cs typeface="Microsoft Sans Serif"/>
              </a:rPr>
              <a:t>textile </a:t>
            </a:r>
            <a:r>
              <a:rPr dirty="0" sz="950" spc="25">
                <a:latin typeface="Microsoft Sans Serif"/>
                <a:cs typeface="Microsoft Sans Serif"/>
              </a:rPr>
              <a:t>mills,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50">
                <a:latin typeface="Microsoft Sans Serif"/>
                <a:cs typeface="Microsoft Sans Serif"/>
              </a:rPr>
              <a:t>metal </a:t>
            </a:r>
            <a:r>
              <a:rPr dirty="0" sz="950" spc="35">
                <a:latin typeface="Microsoft Sans Serif"/>
                <a:cs typeface="Microsoft Sans Serif"/>
              </a:rPr>
              <a:t>enterprises. </a:t>
            </a:r>
            <a:r>
              <a:rPr dirty="0" sz="950" spc="30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25">
                <a:latin typeface="Microsoft Sans Serif"/>
                <a:cs typeface="Microsoft Sans Serif"/>
              </a:rPr>
              <a:t>heavily </a:t>
            </a:r>
            <a:r>
              <a:rPr dirty="0" sz="950" spc="55">
                <a:latin typeface="Microsoft Sans Serif"/>
                <a:cs typeface="Microsoft Sans Serif"/>
              </a:rPr>
              <a:t>produced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engineering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ﬁrms, printing </a:t>
            </a:r>
            <a:r>
              <a:rPr dirty="0" sz="950" spc="15">
                <a:latin typeface="Microsoft Sans Serif"/>
                <a:cs typeface="Microsoft Sans Serif"/>
              </a:rPr>
              <a:t>presses, </a:t>
            </a:r>
            <a:r>
              <a:rPr dirty="0" sz="950" spc="40">
                <a:latin typeface="Microsoft Sans Serif"/>
                <a:cs typeface="Microsoft Sans Serif"/>
              </a:rPr>
              <a:t>textile </a:t>
            </a:r>
            <a:r>
              <a:rPr dirty="0" sz="950" spc="25">
                <a:latin typeface="Microsoft Sans Serif"/>
                <a:cs typeface="Microsoft Sans Serif"/>
              </a:rPr>
              <a:t>mills,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50">
                <a:latin typeface="Microsoft Sans Serif"/>
                <a:cs typeface="Microsoft Sans Serif"/>
              </a:rPr>
              <a:t>metal </a:t>
            </a:r>
            <a:r>
              <a:rPr dirty="0" sz="950" spc="35">
                <a:latin typeface="Microsoft Sans Serif"/>
                <a:cs typeface="Microsoft Sans Serif"/>
              </a:rPr>
              <a:t>enterprises. </a:t>
            </a:r>
            <a:r>
              <a:rPr dirty="0" sz="950" spc="25">
                <a:latin typeface="Microsoft Sans Serif"/>
                <a:cs typeface="Microsoft Sans Serif"/>
              </a:rPr>
              <a:t>Public </a:t>
            </a:r>
            <a:r>
              <a:rPr dirty="0" sz="950" spc="35">
                <a:latin typeface="Microsoft Sans Serif"/>
                <a:cs typeface="Microsoft Sans Serif"/>
              </a:rPr>
              <a:t>annoyance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25">
                <a:latin typeface="Microsoft Sans Serif"/>
                <a:cs typeface="Microsoft Sans Serif"/>
              </a:rPr>
              <a:t>caused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machine's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mechanical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pneumatic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drills,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saws,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revolving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belts,</a:t>
            </a:r>
            <a:r>
              <a:rPr dirty="0" sz="950" spc="45">
                <a:latin typeface="Microsoft Sans Serif"/>
                <a:cs typeface="Microsoft Sans Serif"/>
              </a:rPr>
              <a:t> which </a:t>
            </a:r>
            <a:r>
              <a:rPr dirty="0" sz="950" spc="50">
                <a:latin typeface="Microsoft Sans Serif"/>
                <a:cs typeface="Microsoft Sans Serif"/>
              </a:rPr>
              <a:t>make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insuﬀerable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noises.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Residents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who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live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close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manufacturing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industrial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operations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report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loud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harm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hearing.</a:t>
            </a:r>
            <a:endParaRPr sz="950">
              <a:latin typeface="Microsoft Sans Serif"/>
              <a:cs typeface="Microsoft Sans Serif"/>
            </a:endParaRPr>
          </a:p>
          <a:p>
            <a:pPr marL="12700" marR="120650">
              <a:lnSpc>
                <a:spcPct val="100000"/>
              </a:lnSpc>
              <a:spcBef>
                <a:spcPts val="5"/>
              </a:spcBef>
            </a:pP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55">
                <a:latin typeface="Microsoft Sans Serif"/>
                <a:cs typeface="Microsoft Sans Serif"/>
              </a:rPr>
              <a:t>towns </a:t>
            </a:r>
            <a:r>
              <a:rPr dirty="0" sz="950" spc="45">
                <a:latin typeface="Microsoft Sans Serif"/>
                <a:cs typeface="Microsoft Sans Serif"/>
              </a:rPr>
              <a:t>near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0">
                <a:latin typeface="Microsoft Sans Serif"/>
                <a:cs typeface="Microsoft Sans Serif"/>
              </a:rPr>
              <a:t>residential </a:t>
            </a:r>
            <a:r>
              <a:rPr dirty="0" sz="950" spc="25">
                <a:latin typeface="Microsoft Sans Serif"/>
                <a:cs typeface="Microsoft Sans Serif"/>
              </a:rPr>
              <a:t>areas </a:t>
            </a:r>
            <a:r>
              <a:rPr dirty="0" sz="950" spc="30">
                <a:latin typeface="Microsoft Sans Serif"/>
                <a:cs typeface="Microsoft Sans Serif"/>
              </a:rPr>
              <a:t>have </a:t>
            </a:r>
            <a:r>
              <a:rPr dirty="0" sz="950" spc="40">
                <a:latin typeface="Microsoft Sans Serif"/>
                <a:cs typeface="Microsoft Sans Serif"/>
              </a:rPr>
              <a:t>long </a:t>
            </a:r>
            <a:r>
              <a:rPr dirty="0" sz="950" spc="25">
                <a:latin typeface="Microsoft Sans Serif"/>
                <a:cs typeface="Microsoft Sans Serif"/>
              </a:rPr>
              <a:t>caused </a:t>
            </a:r>
            <a:r>
              <a:rPr dirty="0" sz="950" spc="35">
                <a:latin typeface="Microsoft Sans Serif"/>
                <a:cs typeface="Microsoft Sans Serif"/>
              </a:rPr>
              <a:t>annoyance </a:t>
            </a:r>
            <a:r>
              <a:rPr dirty="0" sz="950" spc="55">
                <a:latin typeface="Microsoft Sans Serif"/>
                <a:cs typeface="Microsoft Sans Serif"/>
              </a:rPr>
              <a:t>and discomfort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15">
                <a:latin typeface="Microsoft Sans Serif"/>
                <a:cs typeface="Microsoft Sans Serif"/>
              </a:rPr>
              <a:t>locals. 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Workers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these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ﬁelds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required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protect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themselves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80">
                <a:latin typeface="Microsoft Sans Serif"/>
                <a:cs typeface="Microsoft Sans Serif"/>
              </a:rPr>
              <a:t>from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loud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donning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earplugs.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Due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variety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activities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involved,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industrial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noises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that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inﬁltrate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residential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areas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very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diverse.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In</a:t>
            </a:r>
            <a:endParaRPr sz="950">
              <a:latin typeface="Microsoft Sans Serif"/>
              <a:cs typeface="Microsoft Sans Serif"/>
            </a:endParaRPr>
          </a:p>
          <a:p>
            <a:pPr marL="12700" marR="64135">
              <a:lnSpc>
                <a:spcPct val="100000"/>
              </a:lnSpc>
              <a:spcBef>
                <a:spcPts val="85"/>
              </a:spcBef>
            </a:pPr>
            <a:r>
              <a:rPr dirty="0" sz="950" spc="60">
                <a:latin typeface="Microsoft Sans Serif"/>
                <a:cs typeface="Microsoft Sans Serif"/>
              </a:rPr>
              <a:t>order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reduce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industrial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noise,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gear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equipment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typically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replaced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with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quieter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alternatives.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For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instance,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one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get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same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amount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airﬂow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while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reducing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rotational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speed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increasing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70">
                <a:latin typeface="Microsoft Sans Serif"/>
                <a:cs typeface="Microsoft Sans Serif"/>
              </a:rPr>
              <a:t>number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0">
                <a:latin typeface="Microsoft Sans Serif"/>
                <a:cs typeface="Microsoft Sans Serif"/>
              </a:rPr>
              <a:t>blades </a:t>
            </a:r>
            <a:r>
              <a:rPr dirty="0" sz="950" spc="70">
                <a:latin typeface="Microsoft Sans Serif"/>
                <a:cs typeface="Microsoft Sans Serif"/>
              </a:rPr>
              <a:t>or </a:t>
            </a:r>
            <a:r>
              <a:rPr dirty="0" sz="950" spc="55">
                <a:latin typeface="Microsoft Sans Serif"/>
                <a:cs typeface="Microsoft Sans Serif"/>
              </a:rPr>
              <a:t>their </a:t>
            </a:r>
            <a:r>
              <a:rPr dirty="0" sz="950" spc="45">
                <a:latin typeface="Microsoft Sans Serif"/>
                <a:cs typeface="Microsoft Sans Serif"/>
              </a:rPr>
              <a:t>pitch </a:t>
            </a:r>
            <a:r>
              <a:rPr dirty="0" sz="950" spc="70">
                <a:latin typeface="Microsoft Sans Serif"/>
                <a:cs typeface="Microsoft Sans Serif"/>
              </a:rPr>
              <a:t>on </a:t>
            </a:r>
            <a:r>
              <a:rPr dirty="0" sz="950" spc="45">
                <a:latin typeface="Microsoft Sans Serif"/>
                <a:cs typeface="Microsoft Sans Serif"/>
              </a:rPr>
              <a:t>an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35">
                <a:latin typeface="Microsoft Sans Serif"/>
                <a:cs typeface="Microsoft Sans Serif"/>
              </a:rPr>
              <a:t>fan. </a:t>
            </a:r>
            <a:r>
              <a:rPr dirty="0" sz="950" spc="10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blocking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path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5">
                <a:latin typeface="Microsoft Sans Serif"/>
                <a:cs typeface="Microsoft Sans Serif"/>
              </a:rPr>
              <a:t>industrial </a:t>
            </a:r>
            <a:r>
              <a:rPr dirty="0" sz="950" spc="25">
                <a:latin typeface="Microsoft Sans Serif"/>
                <a:cs typeface="Microsoft Sans Serif"/>
              </a:rPr>
              <a:t>noise, </a:t>
            </a:r>
            <a:r>
              <a:rPr dirty="0" sz="950" spc="30">
                <a:latin typeface="Microsoft Sans Serif"/>
                <a:cs typeface="Microsoft Sans Serif"/>
              </a:rPr>
              <a:t>such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insulating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noisy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motor,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noise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also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reduced.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899" y="6881722"/>
            <a:ext cx="6122035" cy="2682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5"/>
              </a:spcBef>
            </a:pPr>
            <a:r>
              <a:rPr dirty="0" sz="1250">
                <a:solidFill>
                  <a:srgbClr val="212121"/>
                </a:solidFill>
                <a:latin typeface="Microsoft Sans Serif"/>
                <a:cs typeface="Microsoft Sans Serif"/>
              </a:rPr>
              <a:t>1.</a:t>
            </a:r>
            <a:r>
              <a:rPr dirty="0" sz="1250" spc="19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5" b="1">
                <a:solidFill>
                  <a:srgbClr val="212121"/>
                </a:solidFill>
                <a:latin typeface="Tahoma"/>
                <a:cs typeface="Tahoma"/>
              </a:rPr>
              <a:t>Review</a:t>
            </a:r>
            <a:r>
              <a:rPr dirty="0" sz="1250" spc="-65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250" spc="5" b="1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250" spc="-60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212121"/>
                </a:solidFill>
                <a:latin typeface="Tahoma"/>
                <a:cs typeface="Tahoma"/>
              </a:rPr>
              <a:t>Literature:</a:t>
            </a:r>
            <a:endParaRPr sz="1250">
              <a:latin typeface="Tahoma"/>
              <a:cs typeface="Tahoma"/>
            </a:endParaRPr>
          </a:p>
          <a:p>
            <a:pPr marL="12700" marR="58419">
              <a:lnSpc>
                <a:spcPct val="101600"/>
              </a:lnSpc>
              <a:spcBef>
                <a:spcPts val="1005"/>
              </a:spcBef>
            </a:pP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50">
                <a:latin typeface="Microsoft Sans Serif"/>
                <a:cs typeface="Microsoft Sans Serif"/>
              </a:rPr>
              <a:t>paper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45">
                <a:latin typeface="Microsoft Sans Serif"/>
                <a:cs typeface="Microsoft Sans Serif"/>
              </a:rPr>
              <a:t>presented </a:t>
            </a:r>
            <a:r>
              <a:rPr dirty="0" sz="950" spc="55">
                <a:latin typeface="Microsoft Sans Serif"/>
                <a:cs typeface="Microsoft Sans Serif"/>
              </a:rPr>
              <a:t>the sound 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25">
                <a:latin typeface="Microsoft Sans Serif"/>
                <a:cs typeface="Microsoft Sans Serif"/>
              </a:rPr>
              <a:t>system, Choosing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70">
                <a:latin typeface="Microsoft Sans Serif"/>
                <a:cs typeface="Microsoft Sans Serif"/>
              </a:rPr>
              <a:t>number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locations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0">
                <a:latin typeface="Microsoft Sans Serif"/>
                <a:cs typeface="Microsoft Sans Serif"/>
              </a:rPr>
              <a:t>stations </a:t>
            </a:r>
            <a:r>
              <a:rPr dirty="0" sz="950" spc="45">
                <a:latin typeface="Microsoft Sans Serif"/>
                <a:cs typeface="Microsoft Sans Serif"/>
              </a:rPr>
              <a:t>while </a:t>
            </a:r>
            <a:r>
              <a:rPr dirty="0" sz="950" spc="35">
                <a:latin typeface="Microsoft Sans Serif"/>
                <a:cs typeface="Microsoft Sans Serif"/>
              </a:rPr>
              <a:t>considering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10">
                <a:latin typeface="Microsoft Sans Serif"/>
                <a:cs typeface="Microsoft Sans Serif"/>
              </a:rPr>
              <a:t>goals, </a:t>
            </a:r>
            <a:r>
              <a:rPr dirty="0" sz="950" spc="15">
                <a:latin typeface="Microsoft Sans Serif"/>
                <a:cs typeface="Microsoft Sans Serif"/>
              </a:rPr>
              <a:t>costs,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25">
                <a:latin typeface="Microsoft Sans Serif"/>
                <a:cs typeface="Microsoft Sans Serif"/>
              </a:rPr>
              <a:t>available </a:t>
            </a:r>
            <a:r>
              <a:rPr dirty="0" sz="950" spc="35">
                <a:latin typeface="Microsoft Sans Serif"/>
                <a:cs typeface="Microsoft Sans Serif"/>
              </a:rPr>
              <a:t>resources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fundamental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designing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network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</a:t>
            </a:r>
            <a:r>
              <a:rPr dirty="0" sz="950" spc="35">
                <a:latin typeface="Microsoft Sans Serif"/>
                <a:cs typeface="Microsoft Sans Serif"/>
              </a:rPr>
              <a:t>quality. </a:t>
            </a:r>
            <a:r>
              <a:rPr dirty="0" sz="950" spc="30">
                <a:latin typeface="Microsoft Sans Serif"/>
                <a:cs typeface="Microsoft Sans Serif"/>
              </a:rPr>
              <a:t>An </a:t>
            </a:r>
            <a:r>
              <a:rPr dirty="0" sz="950" spc="50">
                <a:latin typeface="Microsoft Sans Serif"/>
                <a:cs typeface="Microsoft Sans Serif"/>
              </a:rPr>
              <a:t>expert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50">
                <a:latin typeface="Microsoft Sans Serif"/>
                <a:cs typeface="Microsoft Sans Serif"/>
              </a:rPr>
              <a:t>should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40">
                <a:latin typeface="Microsoft Sans Serif"/>
                <a:cs typeface="Microsoft Sans Serif"/>
              </a:rPr>
              <a:t>created </a:t>
            </a:r>
            <a:r>
              <a:rPr dirty="0" sz="950" spc="70">
                <a:latin typeface="Microsoft Sans Serif"/>
                <a:cs typeface="Microsoft Sans Serif"/>
              </a:rPr>
              <a:t>to ﬁx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precise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quantity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distribution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monitoring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locations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for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sensor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order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aid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industrialist.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energy-eﬃcient </a:t>
            </a:r>
            <a:r>
              <a:rPr dirty="0" sz="950" spc="50">
                <a:latin typeface="Microsoft Sans Serif"/>
                <a:cs typeface="Microsoft Sans Serif"/>
              </a:rPr>
              <a:t>continuous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35">
                <a:latin typeface="Microsoft Sans Serif"/>
                <a:cs typeface="Microsoft Sans Serif"/>
              </a:rPr>
              <a:t>sensor </a:t>
            </a:r>
            <a:r>
              <a:rPr dirty="0" sz="950" spc="60">
                <a:latin typeface="Microsoft Sans Serif"/>
                <a:cs typeface="Microsoft Sans Serif"/>
              </a:rPr>
              <a:t>network </a:t>
            </a:r>
            <a:r>
              <a:rPr dirty="0" sz="950" spc="65">
                <a:latin typeface="Microsoft Sans Serif"/>
                <a:cs typeface="Microsoft Sans Serif"/>
              </a:rPr>
              <a:t>must </a:t>
            </a:r>
            <a:r>
              <a:rPr dirty="0" sz="950" spc="30">
                <a:latin typeface="Microsoft Sans Serif"/>
                <a:cs typeface="Microsoft Sans Serif"/>
              </a:rPr>
              <a:t>have </a:t>
            </a:r>
            <a:r>
              <a:rPr dirty="0" sz="950" spc="50">
                <a:latin typeface="Microsoft Sans Serif"/>
                <a:cs typeface="Microsoft Sans Serif"/>
              </a:rPr>
              <a:t>some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direction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80">
                <a:latin typeface="Microsoft Sans Serif"/>
                <a:cs typeface="Microsoft Sans Serif"/>
              </a:rPr>
              <a:t>from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expert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system.</a:t>
            </a:r>
            <a:endParaRPr sz="950">
              <a:latin typeface="Microsoft Sans Serif"/>
              <a:cs typeface="Microsoft Sans Serif"/>
            </a:endParaRPr>
          </a:p>
          <a:p>
            <a:pPr marL="12700" marR="33655">
              <a:lnSpc>
                <a:spcPct val="101600"/>
              </a:lnSpc>
              <a:spcBef>
                <a:spcPts val="1130"/>
              </a:spcBef>
            </a:pP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50">
                <a:latin typeface="Microsoft Sans Serif"/>
                <a:cs typeface="Microsoft Sans Serif"/>
              </a:rPr>
              <a:t>paper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45">
                <a:latin typeface="Microsoft Sans Serif"/>
                <a:cs typeface="Microsoft Sans Serif"/>
              </a:rPr>
              <a:t>represented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system using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55">
                <a:latin typeface="Microsoft Sans Serif"/>
                <a:cs typeface="Microsoft Sans Serif"/>
              </a:rPr>
              <a:t>smartphone </a:t>
            </a:r>
            <a:r>
              <a:rPr dirty="0" sz="950" spc="35">
                <a:latin typeface="Microsoft Sans Serif"/>
                <a:cs typeface="Microsoft Sans Serif"/>
              </a:rPr>
              <a:t>application,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30">
                <a:latin typeface="Microsoft Sans Serif"/>
                <a:cs typeface="Microsoft Sans Serif"/>
              </a:rPr>
              <a:t>tracks </a:t>
            </a:r>
            <a:r>
              <a:rPr dirty="0" sz="950" spc="70">
                <a:latin typeface="Microsoft Sans Serif"/>
                <a:cs typeface="Microsoft Sans Serif"/>
              </a:rPr>
              <a:t>both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user </a:t>
            </a:r>
            <a:r>
              <a:rPr dirty="0" sz="950" spc="25">
                <a:latin typeface="Microsoft Sans Serif"/>
                <a:cs typeface="Microsoft Sans Serif"/>
              </a:rPr>
              <a:t>can </a:t>
            </a:r>
            <a:r>
              <a:rPr dirty="0" sz="950" spc="35">
                <a:latin typeface="Microsoft Sans Serif"/>
                <a:cs typeface="Microsoft Sans Serif"/>
              </a:rPr>
              <a:t>utilise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50">
                <a:latin typeface="Microsoft Sans Serif"/>
                <a:cs typeface="Microsoft Sans Serif"/>
              </a:rPr>
              <a:t>graph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provided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20">
                <a:latin typeface="Microsoft Sans Serif"/>
                <a:cs typeface="Microsoft Sans Serif"/>
              </a:rPr>
              <a:t>analyse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digital </a:t>
            </a:r>
            <a:r>
              <a:rPr dirty="0" sz="950" spc="30">
                <a:latin typeface="Microsoft Sans Serif"/>
                <a:cs typeface="Microsoft Sans Serif"/>
              </a:rPr>
              <a:t>value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45">
                <a:latin typeface="Microsoft Sans Serif"/>
                <a:cs typeface="Microsoft Sans Serif"/>
              </a:rPr>
              <a:t>It </a:t>
            </a:r>
            <a:r>
              <a:rPr dirty="0" sz="950" spc="40">
                <a:latin typeface="Microsoft Sans Serif"/>
                <a:cs typeface="Microsoft Sans Serif"/>
              </a:rPr>
              <a:t>becomes </a:t>
            </a:r>
            <a:r>
              <a:rPr dirty="0" sz="950" spc="55">
                <a:latin typeface="Microsoft Sans Serif"/>
                <a:cs typeface="Microsoft Sans Serif"/>
              </a:rPr>
              <a:t>quite </a:t>
            </a:r>
            <a:r>
              <a:rPr dirty="0" sz="950" spc="40">
                <a:latin typeface="Microsoft Sans Serif"/>
                <a:cs typeface="Microsoft Sans Serif"/>
              </a:rPr>
              <a:t>simple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30">
                <a:latin typeface="Microsoft Sans Serif"/>
                <a:cs typeface="Microsoft Sans Serif"/>
              </a:rPr>
              <a:t>us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0">
                <a:latin typeface="Microsoft Sans Serif"/>
                <a:cs typeface="Microsoft Sans Serif"/>
              </a:rPr>
              <a:t>make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changes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60">
                <a:latin typeface="Microsoft Sans Serif"/>
                <a:cs typeface="Microsoft Sans Serif"/>
              </a:rPr>
              <a:t>around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5">
                <a:latin typeface="Microsoft Sans Serif"/>
                <a:cs typeface="Microsoft Sans Serif"/>
              </a:rPr>
              <a:t>plan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40">
                <a:latin typeface="Microsoft Sans Serif"/>
                <a:cs typeface="Microsoft Sans Serif"/>
              </a:rPr>
              <a:t>healthy </a:t>
            </a:r>
            <a:r>
              <a:rPr dirty="0" sz="950" spc="25">
                <a:latin typeface="Microsoft Sans Serif"/>
                <a:cs typeface="Microsoft Sans Serif"/>
              </a:rPr>
              <a:t>lifestyle.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sound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40">
                <a:latin typeface="Microsoft Sans Serif"/>
                <a:cs typeface="Microsoft Sans Serif"/>
              </a:rPr>
              <a:t>technology </a:t>
            </a:r>
            <a:r>
              <a:rPr dirty="0" sz="950" spc="25">
                <a:latin typeface="Microsoft Sans Serif"/>
                <a:cs typeface="Microsoft Sans Serif"/>
              </a:rPr>
              <a:t>resolves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signiﬁcant </a:t>
            </a:r>
            <a:r>
              <a:rPr dirty="0" sz="950" spc="20">
                <a:latin typeface="Microsoft Sans Serif"/>
                <a:cs typeface="Microsoft Sans Serif"/>
              </a:rPr>
              <a:t>issue </a:t>
            </a:r>
            <a:r>
              <a:rPr dirty="0" sz="950" spc="65">
                <a:latin typeface="Microsoft Sans Serif"/>
                <a:cs typeface="Microsoft Sans Serif"/>
              </a:rPr>
              <a:t>with </a:t>
            </a:r>
            <a:r>
              <a:rPr dirty="0" sz="950" spc="45">
                <a:latin typeface="Microsoft Sans Serif"/>
                <a:cs typeface="Microsoft Sans Serif"/>
              </a:rPr>
              <a:t>extremely </a:t>
            </a:r>
            <a:r>
              <a:rPr dirty="0" sz="950" spc="50">
                <a:latin typeface="Microsoft Sans Serif"/>
                <a:cs typeface="Microsoft Sans Serif"/>
              </a:rPr>
              <a:t>contaminated </a:t>
            </a:r>
            <a:r>
              <a:rPr dirty="0" sz="950" spc="30">
                <a:latin typeface="Microsoft Sans Serif"/>
                <a:cs typeface="Microsoft Sans Serif"/>
              </a:rPr>
              <a:t>locations. </a:t>
            </a:r>
            <a:r>
              <a:rPr dirty="0" sz="950" spc="25">
                <a:latin typeface="Microsoft Sans Serif"/>
                <a:cs typeface="Microsoft Sans Serif"/>
              </a:rPr>
              <a:t>People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use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this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system's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capabilities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an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app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check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level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their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mobile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phones.</a:t>
            </a: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85"/>
              </a:spcBef>
            </a:pP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45">
                <a:latin typeface="Microsoft Sans Serif"/>
                <a:cs typeface="Microsoft Sans Serif"/>
              </a:rPr>
              <a:t>presented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30">
                <a:latin typeface="Microsoft Sans Serif"/>
                <a:cs typeface="Microsoft Sans Serif"/>
              </a:rPr>
              <a:t>system.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30">
                <a:latin typeface="Microsoft Sans Serif"/>
                <a:cs typeface="Microsoft Sans Serif"/>
              </a:rPr>
              <a:t>sensors </a:t>
            </a:r>
            <a:r>
              <a:rPr dirty="0" sz="950" spc="15">
                <a:latin typeface="Microsoft Sans Serif"/>
                <a:cs typeface="Microsoft Sans Serif"/>
              </a:rPr>
              <a:t>give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microcontroller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information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so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may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get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notiﬁcations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80">
                <a:latin typeface="Microsoft Sans Serif"/>
                <a:cs typeface="Microsoft Sans Serif"/>
              </a:rPr>
              <a:t>from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Blynk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app.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70">
                <a:latin typeface="Microsoft Sans Serif"/>
                <a:cs typeface="Microsoft Sans Serif"/>
              </a:rPr>
              <a:t>output</a:t>
            </a:r>
            <a:r>
              <a:rPr dirty="0" sz="950" spc="10">
                <a:latin typeface="Microsoft Sans Serif"/>
                <a:cs typeface="Microsoft Sans Serif"/>
              </a:rPr>
              <a:t> is </a:t>
            </a:r>
            <a:r>
              <a:rPr dirty="0" sz="950" spc="35">
                <a:latin typeface="Microsoft Sans Serif"/>
                <a:cs typeface="Microsoft Sans Serif"/>
              </a:rPr>
              <a:t>displayed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899" y="328698"/>
            <a:ext cx="6161405" cy="428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495">
              <a:lnSpc>
                <a:spcPct val="103400"/>
              </a:lnSpc>
              <a:spcBef>
                <a:spcPts val="95"/>
              </a:spcBef>
            </a:pPr>
            <a:r>
              <a:rPr dirty="0" sz="950" spc="35">
                <a:latin typeface="Microsoft Sans Serif"/>
                <a:cs typeface="Microsoft Sans Serif"/>
              </a:rPr>
              <a:t>analogue </a:t>
            </a:r>
            <a:r>
              <a:rPr dirty="0" sz="950" spc="60">
                <a:latin typeface="Microsoft Sans Serif"/>
                <a:cs typeface="Microsoft Sans Serif"/>
              </a:rPr>
              <a:t>form, </a:t>
            </a:r>
            <a:r>
              <a:rPr dirty="0" sz="950" spc="25">
                <a:latin typeface="Microsoft Sans Serif"/>
                <a:cs typeface="Microsoft Sans Serif"/>
              </a:rPr>
              <a:t>so </a:t>
            </a:r>
            <a:r>
              <a:rPr dirty="0" sz="950" spc="45">
                <a:latin typeface="Microsoft Sans Serif"/>
                <a:cs typeface="Microsoft Sans Serif"/>
              </a:rPr>
              <a:t>if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5">
                <a:latin typeface="Microsoft Sans Serif"/>
                <a:cs typeface="Microsoft Sans Serif"/>
              </a:rPr>
              <a:t>increases,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55">
                <a:latin typeface="Microsoft Sans Serif"/>
                <a:cs typeface="Microsoft Sans Serif"/>
              </a:rPr>
              <a:t>shown </a:t>
            </a:r>
            <a:r>
              <a:rPr dirty="0" sz="950" spc="70">
                <a:latin typeface="Microsoft Sans Serif"/>
                <a:cs typeface="Microsoft Sans Serif"/>
              </a:rPr>
              <a:t>on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70">
                <a:latin typeface="Microsoft Sans Serif"/>
                <a:cs typeface="Microsoft Sans Serif"/>
              </a:rPr>
              <a:t>output </a:t>
            </a:r>
            <a:r>
              <a:rPr dirty="0" sz="950" spc="55">
                <a:latin typeface="Microsoft Sans Serif"/>
                <a:cs typeface="Microsoft Sans Serif"/>
              </a:rPr>
              <a:t>and the </a:t>
            </a:r>
            <a:r>
              <a:rPr dirty="0" sz="950" spc="35">
                <a:latin typeface="Microsoft Sans Serif"/>
                <a:cs typeface="Microsoft Sans Serif"/>
              </a:rPr>
              <a:t>buzzer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25">
                <a:latin typeface="Microsoft Sans Serif"/>
                <a:cs typeface="Microsoft Sans Serif"/>
              </a:rPr>
              <a:t>also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increase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same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time.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Similarly,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sound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exceeds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set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limit,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buzzer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also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buzz, 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user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also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receive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notiﬁcation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their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phone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via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Blynk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app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at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same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time.</a:t>
            </a:r>
            <a:endParaRPr sz="950">
              <a:latin typeface="Microsoft Sans Serif"/>
              <a:cs typeface="Microsoft Sans Serif"/>
            </a:endParaRPr>
          </a:p>
          <a:p>
            <a:pPr marL="12700" marR="15240">
              <a:lnSpc>
                <a:spcPct val="101800"/>
              </a:lnSpc>
              <a:spcBef>
                <a:spcPts val="1065"/>
              </a:spcBef>
            </a:pPr>
            <a:r>
              <a:rPr dirty="0" sz="950" spc="20">
                <a:latin typeface="Microsoft Sans Serif"/>
                <a:cs typeface="Microsoft Sans Serif"/>
              </a:rPr>
              <a:t>For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environmental </a:t>
            </a:r>
            <a:r>
              <a:rPr dirty="0" sz="950" spc="45">
                <a:latin typeface="Microsoft Sans Serif"/>
                <a:cs typeface="Microsoft Sans Serif"/>
              </a:rPr>
              <a:t>pollution,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45">
                <a:latin typeface="Microsoft Sans Serif"/>
                <a:cs typeface="Microsoft Sans Serif"/>
              </a:rPr>
              <a:t>represented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5">
                <a:latin typeface="Microsoft Sans Serif"/>
                <a:cs typeface="Microsoft Sans Serif"/>
              </a:rPr>
              <a:t>which </a:t>
            </a:r>
            <a:r>
              <a:rPr dirty="0" sz="950" spc="60">
                <a:latin typeface="Microsoft Sans Serif"/>
                <a:cs typeface="Microsoft Sans Serif"/>
              </a:rPr>
              <a:t>monitors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place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sensor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equipment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environment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for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purpose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gathering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analysing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data It </a:t>
            </a:r>
            <a:r>
              <a:rPr dirty="0" sz="950" spc="25">
                <a:latin typeface="Microsoft Sans Serif"/>
                <a:cs typeface="Microsoft Sans Serif"/>
              </a:rPr>
              <a:t>can </a:t>
            </a:r>
            <a:r>
              <a:rPr dirty="0" sz="950" spc="50">
                <a:latin typeface="Microsoft Sans Serif"/>
                <a:cs typeface="Microsoft Sans Serif"/>
              </a:rPr>
              <a:t>communicate </a:t>
            </a:r>
            <a:r>
              <a:rPr dirty="0" sz="950" spc="65">
                <a:latin typeface="Microsoft Sans Serif"/>
                <a:cs typeface="Microsoft Sans Serif"/>
              </a:rPr>
              <a:t>with </a:t>
            </a:r>
            <a:r>
              <a:rPr dirty="0" sz="950" spc="60">
                <a:latin typeface="Microsoft Sans Serif"/>
                <a:cs typeface="Microsoft Sans Serif"/>
              </a:rPr>
              <a:t>other </a:t>
            </a:r>
            <a:r>
              <a:rPr dirty="0" sz="950" spc="45">
                <a:latin typeface="Microsoft Sans Serif"/>
                <a:cs typeface="Microsoft Sans Serif"/>
              </a:rPr>
              <a:t>items </a:t>
            </a:r>
            <a:r>
              <a:rPr dirty="0" sz="950" spc="20">
                <a:latin typeface="Microsoft Sans Serif"/>
                <a:cs typeface="Microsoft Sans Serif"/>
              </a:rPr>
              <a:t>via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network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0">
                <a:latin typeface="Microsoft Sans Serif"/>
                <a:cs typeface="Microsoft Sans Serif"/>
              </a:rPr>
              <a:t>placing </a:t>
            </a:r>
            <a:r>
              <a:rPr dirty="0" sz="950" spc="35">
                <a:latin typeface="Microsoft Sans Serif"/>
                <a:cs typeface="Microsoft Sans Serif"/>
              </a:rPr>
              <a:t>sensor </a:t>
            </a:r>
            <a:r>
              <a:rPr dirty="0" sz="950" spc="20">
                <a:latin typeface="Microsoft Sans Serif"/>
                <a:cs typeface="Microsoft Sans Serif"/>
              </a:rPr>
              <a:t>devices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environment.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user will </a:t>
            </a:r>
            <a:r>
              <a:rPr dirty="0" sz="950" spc="60">
                <a:latin typeface="Microsoft Sans Serif"/>
                <a:cs typeface="Microsoft Sans Serif"/>
              </a:rPr>
              <a:t>then </a:t>
            </a:r>
            <a:r>
              <a:rPr dirty="0" sz="950" spc="30">
                <a:latin typeface="Microsoft Sans Serif"/>
                <a:cs typeface="Microsoft Sans Serif"/>
              </a:rPr>
              <a:t>have </a:t>
            </a:r>
            <a:r>
              <a:rPr dirty="0" sz="950">
                <a:latin typeface="Microsoft Sans Serif"/>
                <a:cs typeface="Microsoft Sans Serif"/>
              </a:rPr>
              <a:t>access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gathered data </a:t>
            </a:r>
            <a:r>
              <a:rPr dirty="0" sz="950" spc="55">
                <a:latin typeface="Microsoft Sans Serif"/>
                <a:cs typeface="Microsoft Sans Serif"/>
              </a:rPr>
              <a:t>and the </a:t>
            </a:r>
            <a:r>
              <a:rPr dirty="0" sz="950" spc="20">
                <a:latin typeface="Microsoft Sans Serif"/>
                <a:cs typeface="Microsoft Sans Serif"/>
              </a:rPr>
              <a:t>analysis' </a:t>
            </a:r>
            <a:r>
              <a:rPr dirty="0" sz="950" spc="50">
                <a:latin typeface="Microsoft Sans Serif"/>
                <a:cs typeface="Microsoft Sans Serif"/>
              </a:rPr>
              <a:t>ﬁndings </a:t>
            </a:r>
            <a:r>
              <a:rPr dirty="0" sz="950" spc="45">
                <a:latin typeface="Microsoft Sans Serif"/>
                <a:cs typeface="Microsoft Sans Serif"/>
              </a:rPr>
              <a:t>over </a:t>
            </a:r>
            <a:r>
              <a:rPr dirty="0" sz="950" spc="-5">
                <a:latin typeface="Microsoft Sans Serif"/>
                <a:cs typeface="Microsoft Sans Serif"/>
              </a:rPr>
              <a:t>Wi-Fi. </a:t>
            </a: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25">
                <a:latin typeface="Microsoft Sans Serif"/>
                <a:cs typeface="Microsoft Sans Serif"/>
              </a:rPr>
              <a:t>research,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various </a:t>
            </a:r>
            <a:r>
              <a:rPr dirty="0" sz="950" spc="50">
                <a:latin typeface="Microsoft Sans Serif"/>
                <a:cs typeface="Microsoft Sans Serif"/>
              </a:rPr>
              <a:t>models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intelligent </a:t>
            </a:r>
            <a:r>
              <a:rPr dirty="0" sz="950" spc="50">
                <a:latin typeface="Microsoft Sans Serif"/>
                <a:cs typeface="Microsoft Sans Serif"/>
              </a:rPr>
              <a:t>environmental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an </a:t>
            </a:r>
            <a:r>
              <a:rPr dirty="0" sz="950" spc="30">
                <a:latin typeface="Microsoft Sans Serif"/>
                <a:cs typeface="Microsoft Sans Serif"/>
              </a:rPr>
              <a:t>eﬀective, </a:t>
            </a:r>
            <a:r>
              <a:rPr dirty="0" sz="950" spc="35">
                <a:latin typeface="Microsoft Sans Serif"/>
                <a:cs typeface="Microsoft Sans Serif"/>
              </a:rPr>
              <a:t>low-cost </a:t>
            </a:r>
            <a:r>
              <a:rPr dirty="0" sz="950" spc="55">
                <a:latin typeface="Microsoft Sans Serif"/>
                <a:cs typeface="Microsoft Sans Serif"/>
              </a:rPr>
              <a:t>embedded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described.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Diﬀerent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modules'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functions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were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covered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suggested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architecture.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Two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metrics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were 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experimentally </a:t>
            </a:r>
            <a:r>
              <a:rPr dirty="0" sz="950" spc="65">
                <a:latin typeface="Microsoft Sans Serif"/>
                <a:cs typeface="Microsoft Sans Serif"/>
              </a:rPr>
              <a:t>monitored </a:t>
            </a:r>
            <a:r>
              <a:rPr dirty="0" sz="950" spc="35">
                <a:latin typeface="Microsoft Sans Serif"/>
                <a:cs typeface="Microsoft Sans Serif"/>
              </a:rPr>
              <a:t>using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65">
                <a:latin typeface="Microsoft Sans Serif"/>
                <a:cs typeface="Microsoft Sans Serif"/>
              </a:rPr>
              <a:t>with </a:t>
            </a:r>
            <a:r>
              <a:rPr dirty="0" sz="950" spc="50">
                <a:latin typeface="Microsoft Sans Serif"/>
                <a:cs typeface="Microsoft Sans Serif"/>
              </a:rPr>
              <a:t>Internet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20">
                <a:latin typeface="Microsoft Sans Serif"/>
                <a:cs typeface="Microsoft Sans Serif"/>
              </a:rPr>
              <a:t>Things </a:t>
            </a:r>
            <a:r>
              <a:rPr dirty="0" sz="950" spc="25">
                <a:latin typeface="Microsoft Sans Serif"/>
                <a:cs typeface="Microsoft Sans Serif"/>
              </a:rPr>
              <a:t> </a:t>
            </a:r>
            <a:r>
              <a:rPr dirty="0" sz="950" spc="-5">
                <a:latin typeface="Microsoft Sans Serif"/>
                <a:cs typeface="Microsoft Sans Serif"/>
              </a:rPr>
              <a:t>(IoT)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concept.</a:t>
            </a:r>
            <a:r>
              <a:rPr dirty="0" sz="950" spc="26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Additionally,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uploaded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sensor's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parameters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cloud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(Google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Spread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">
                <a:latin typeface="Microsoft Sans Serif"/>
                <a:cs typeface="Microsoft Sans Serif"/>
              </a:rPr>
              <a:t>Sheets).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This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information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easily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shared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with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other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end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users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useful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for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upcoming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analyses.</a:t>
            </a: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ct val="103400"/>
              </a:lnSpc>
              <a:spcBef>
                <a:spcPts val="1045"/>
              </a:spcBef>
            </a:pP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40">
                <a:latin typeface="Microsoft Sans Serif"/>
                <a:cs typeface="Microsoft Sans Serif"/>
              </a:rPr>
              <a:t>developed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5">
                <a:latin typeface="Microsoft Sans Serif"/>
                <a:cs typeface="Microsoft Sans Serif"/>
              </a:rPr>
              <a:t>which </a:t>
            </a:r>
            <a:r>
              <a:rPr dirty="0" sz="950" spc="60">
                <a:latin typeface="Microsoft Sans Serif"/>
                <a:cs typeface="Microsoft Sans Serif"/>
              </a:rPr>
              <a:t>monitors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pollution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using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internet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35">
                <a:latin typeface="Microsoft Sans Serif"/>
                <a:cs typeface="Microsoft Sans Serif"/>
              </a:rPr>
              <a:t>things. </a:t>
            </a:r>
            <a:r>
              <a:rPr dirty="0" sz="950" spc="3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and sound </a:t>
            </a:r>
            <a:r>
              <a:rPr dirty="0" sz="950" spc="30">
                <a:latin typeface="Microsoft Sans Serif"/>
                <a:cs typeface="Microsoft Sans Serif"/>
              </a:rPr>
              <a:t>sensors </a:t>
            </a:r>
            <a:r>
              <a:rPr dirty="0" sz="950" spc="40">
                <a:latin typeface="Microsoft Sans Serif"/>
                <a:cs typeface="Microsoft Sans Serif"/>
              </a:rPr>
              <a:t>are used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20">
                <a:latin typeface="Microsoft Sans Serif"/>
                <a:cs typeface="Microsoft Sans Serif"/>
              </a:rPr>
              <a:t>sense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level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45">
                <a:latin typeface="Microsoft Sans Serif"/>
                <a:cs typeface="Microsoft Sans Serif"/>
              </a:rPr>
              <a:t>particular </a:t>
            </a:r>
            <a:r>
              <a:rPr dirty="0" sz="950" spc="25">
                <a:latin typeface="Microsoft Sans Serif"/>
                <a:cs typeface="Microsoft Sans Serif"/>
              </a:rPr>
              <a:t>area.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Arduino </a:t>
            </a:r>
            <a:r>
              <a:rPr dirty="0" sz="950" spc="55">
                <a:latin typeface="Microsoft Sans Serif"/>
                <a:cs typeface="Microsoft Sans Serif"/>
              </a:rPr>
              <a:t>Uno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used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30">
                <a:latin typeface="Microsoft Sans Serif"/>
                <a:cs typeface="Microsoft Sans Serif"/>
              </a:rPr>
              <a:t>processing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data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using </a:t>
            </a:r>
            <a:r>
              <a:rPr dirty="0" sz="950" spc="-5">
                <a:latin typeface="Microsoft Sans Serif"/>
                <a:cs typeface="Microsoft Sans Serif"/>
              </a:rPr>
              <a:t>Wi-Fi </a:t>
            </a:r>
            <a:r>
              <a:rPr dirty="0" sz="950" spc="60">
                <a:latin typeface="Microsoft Sans Serif"/>
                <a:cs typeface="Microsoft Sans Serif"/>
              </a:rPr>
              <a:t>module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data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sent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cloud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45">
                <a:latin typeface="Microsoft Sans Serif"/>
                <a:cs typeface="Microsoft Sans Serif"/>
              </a:rPr>
              <a:t>purpose. </a:t>
            </a:r>
            <a:r>
              <a:rPr dirty="0" sz="950" spc="10">
                <a:latin typeface="Microsoft Sans Serif"/>
                <a:cs typeface="Microsoft Sans Serif"/>
              </a:rPr>
              <a:t>By </a:t>
            </a:r>
            <a:r>
              <a:rPr dirty="0" sz="950" spc="35">
                <a:latin typeface="Microsoft Sans Serif"/>
                <a:cs typeface="Microsoft Sans Serif"/>
              </a:rPr>
              <a:t>utilising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technology, </a:t>
            </a:r>
            <a:r>
              <a:rPr dirty="0" sz="950" spc="30">
                <a:latin typeface="Microsoft Sans Serif"/>
                <a:cs typeface="Microsoft Sans Serif"/>
              </a:rPr>
              <a:t>every </a:t>
            </a:r>
            <a:r>
              <a:rPr dirty="0" sz="950" spc="40">
                <a:latin typeface="Microsoft Sans Serif"/>
                <a:cs typeface="Microsoft Sans Serif"/>
              </a:rPr>
              <a:t>deviation </a:t>
            </a:r>
            <a:r>
              <a:rPr dirty="0" sz="950" spc="25">
                <a:latin typeface="Microsoft Sans Serif"/>
                <a:cs typeface="Microsoft Sans Serif"/>
              </a:rPr>
              <a:t>can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25">
                <a:latin typeface="Microsoft Sans Serif"/>
                <a:cs typeface="Microsoft Sans Serif"/>
              </a:rPr>
              <a:t>analysed </a:t>
            </a:r>
            <a:r>
              <a:rPr dirty="0" sz="950" spc="55">
                <a:latin typeface="Microsoft Sans Serif"/>
                <a:cs typeface="Microsoft Sans Serif"/>
              </a:rPr>
              <a:t>and surrounding </a:t>
            </a:r>
            <a:r>
              <a:rPr dirty="0" sz="950" spc="45">
                <a:latin typeface="Microsoft Sans Serif"/>
                <a:cs typeface="Microsoft Sans Serif"/>
              </a:rPr>
              <a:t>people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can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informed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promptly.</a:t>
            </a:r>
            <a:endParaRPr sz="950">
              <a:latin typeface="Microsoft Sans Serif"/>
              <a:cs typeface="Microsoft Sans Serif"/>
            </a:endParaRPr>
          </a:p>
          <a:p>
            <a:pPr marL="12700" marR="77470">
              <a:lnSpc>
                <a:spcPct val="102099"/>
              </a:lnSpc>
              <a:spcBef>
                <a:spcPts val="1060"/>
              </a:spcBef>
            </a:pP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author </a:t>
            </a:r>
            <a:r>
              <a:rPr dirty="0" sz="950" spc="55">
                <a:latin typeface="Microsoft Sans Serif"/>
                <a:cs typeface="Microsoft Sans Serif"/>
              </a:rPr>
              <a:t>proposed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5">
                <a:latin typeface="Microsoft Sans Serif"/>
                <a:cs typeface="Microsoft Sans Serif"/>
              </a:rPr>
              <a:t>which </a:t>
            </a:r>
            <a:r>
              <a:rPr dirty="0" sz="950" spc="60">
                <a:latin typeface="Microsoft Sans Serif"/>
                <a:cs typeface="Microsoft Sans Serif"/>
              </a:rPr>
              <a:t>monitors </a:t>
            </a:r>
            <a:r>
              <a:rPr dirty="0" sz="950" spc="55">
                <a:latin typeface="Microsoft Sans Serif"/>
                <a:cs typeface="Microsoft Sans Serif"/>
              </a:rPr>
              <a:t>the pollution </a:t>
            </a:r>
            <a:r>
              <a:rPr dirty="0" sz="950" spc="15">
                <a:latin typeface="Microsoft Sans Serif"/>
                <a:cs typeface="Microsoft Sans Serif"/>
              </a:rPr>
              <a:t>level. </a:t>
            </a:r>
            <a:r>
              <a:rPr dirty="0" sz="950" spc="45">
                <a:latin typeface="Microsoft Sans Serif"/>
                <a:cs typeface="Microsoft Sans Serif"/>
              </a:rPr>
              <a:t>When </a:t>
            </a:r>
            <a:r>
              <a:rPr dirty="0" sz="950" spc="55">
                <a:latin typeface="Microsoft Sans Serif"/>
                <a:cs typeface="Microsoft Sans Serif"/>
              </a:rPr>
              <a:t>the pollution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20">
                <a:latin typeface="Microsoft Sans Serif"/>
                <a:cs typeface="Microsoft Sans Serif"/>
              </a:rPr>
              <a:t>change, </a:t>
            </a:r>
            <a:r>
              <a:rPr dirty="0" sz="950" spc="40">
                <a:latin typeface="Microsoft Sans Serif"/>
                <a:cs typeface="Microsoft Sans Serif"/>
              </a:rPr>
              <a:t>this technology will </a:t>
            </a:r>
            <a:r>
              <a:rPr dirty="0" sz="950" spc="25">
                <a:latin typeface="Microsoft Sans Serif"/>
                <a:cs typeface="Microsoft Sans Serif"/>
              </a:rPr>
              <a:t>also </a:t>
            </a:r>
            <a:r>
              <a:rPr dirty="0" sz="950" spc="50">
                <a:latin typeface="Microsoft Sans Serif"/>
                <a:cs typeface="Microsoft Sans Serif"/>
              </a:rPr>
              <a:t>provide </a:t>
            </a:r>
            <a:r>
              <a:rPr dirty="0" sz="950" spc="45">
                <a:latin typeface="Microsoft Sans Serif"/>
                <a:cs typeface="Microsoft Sans Serif"/>
              </a:rPr>
              <a:t>notiﬁcations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authorities. </a:t>
            </a:r>
            <a:r>
              <a:rPr dirty="0" sz="950" spc="10">
                <a:latin typeface="Microsoft Sans Serif"/>
                <a:cs typeface="Microsoft Sans Serif"/>
              </a:rPr>
              <a:t>To </a:t>
            </a:r>
            <a:r>
              <a:rPr dirty="0" sz="950" spc="35">
                <a:latin typeface="Microsoft Sans Serif"/>
                <a:cs typeface="Microsoft Sans Serif"/>
              </a:rPr>
              <a:t>enable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authorities 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35">
                <a:latin typeface="Microsoft Sans Serif"/>
                <a:cs typeface="Microsoft Sans Serif"/>
              </a:rPr>
              <a:t>take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necessary </a:t>
            </a:r>
            <a:r>
              <a:rPr dirty="0" sz="950" spc="30">
                <a:latin typeface="Microsoft Sans Serif"/>
                <a:cs typeface="Microsoft Sans Serif"/>
              </a:rPr>
              <a:t>measures,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25">
                <a:latin typeface="Microsoft Sans Serif"/>
                <a:cs typeface="Microsoft Sans Serif"/>
              </a:rPr>
              <a:t>also </a:t>
            </a:r>
            <a:r>
              <a:rPr dirty="0" sz="950" spc="40">
                <a:latin typeface="Microsoft Sans Serif"/>
                <a:cs typeface="Microsoft Sans Serif"/>
              </a:rPr>
              <a:t>consider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0">
                <a:latin typeface="Microsoft Sans Serif"/>
                <a:cs typeface="Microsoft Sans Serif"/>
              </a:rPr>
              <a:t>levels.</a:t>
            </a:r>
            <a:r>
              <a:rPr dirty="0" sz="950" spc="15">
                <a:latin typeface="Microsoft Sans Serif"/>
                <a:cs typeface="Microsoft Sans Serif"/>
              </a:rPr>
              <a:t> The </a:t>
            </a:r>
            <a:r>
              <a:rPr dirty="0" sz="950" spc="50">
                <a:latin typeface="Microsoft Sans Serif"/>
                <a:cs typeface="Microsoft Sans Serif"/>
              </a:rPr>
              <a:t>app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30">
                <a:latin typeface="Microsoft Sans Serif"/>
                <a:cs typeface="Microsoft Sans Serif"/>
              </a:rPr>
              <a:t>display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35">
                <a:latin typeface="Microsoft Sans Serif"/>
                <a:cs typeface="Microsoft Sans Serif"/>
              </a:rPr>
              <a:t>well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55">
                <a:latin typeface="Microsoft Sans Serif"/>
                <a:cs typeface="Microsoft Sans Serif"/>
              </a:rPr>
              <a:t>the mobile </a:t>
            </a:r>
            <a:r>
              <a:rPr dirty="0" sz="950" spc="20">
                <a:latin typeface="Microsoft Sans Serif"/>
                <a:cs typeface="Microsoft Sans Serif"/>
              </a:rPr>
              <a:t>device's </a:t>
            </a:r>
            <a:r>
              <a:rPr dirty="0" sz="950" spc="-55">
                <a:latin typeface="Microsoft Sans Serif"/>
                <a:cs typeface="Microsoft Sans Serif"/>
              </a:rPr>
              <a:t>GPS </a:t>
            </a:r>
            <a:r>
              <a:rPr dirty="0" sz="950" spc="35">
                <a:latin typeface="Microsoft Sans Serif"/>
                <a:cs typeface="Microsoft Sans Serif"/>
              </a:rPr>
              <a:t>location,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depending </a:t>
            </a:r>
            <a:r>
              <a:rPr dirty="0" sz="950" spc="70">
                <a:latin typeface="Microsoft Sans Serif"/>
                <a:cs typeface="Microsoft Sans Serif"/>
              </a:rPr>
              <a:t>on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location, </a:t>
            </a:r>
            <a:r>
              <a:rPr dirty="0" sz="950" spc="55">
                <a:latin typeface="Microsoft Sans Serif"/>
                <a:cs typeface="Microsoft Sans Serif"/>
              </a:rPr>
              <a:t>it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30">
                <a:latin typeface="Microsoft Sans Serif"/>
                <a:cs typeface="Microsoft Sans Serif"/>
              </a:rPr>
              <a:t>display </a:t>
            </a:r>
            <a:r>
              <a:rPr dirty="0" sz="950" spc="25">
                <a:latin typeface="Microsoft Sans Serif"/>
                <a:cs typeface="Microsoft Sans Serif"/>
              </a:rPr>
              <a:t>all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pertinent </a:t>
            </a:r>
            <a:r>
              <a:rPr dirty="0" sz="950" spc="25">
                <a:latin typeface="Microsoft Sans Serif"/>
                <a:cs typeface="Microsoft Sans Serif"/>
              </a:rPr>
              <a:t>local </a:t>
            </a:r>
            <a:r>
              <a:rPr dirty="0" sz="950" spc="55">
                <a:latin typeface="Microsoft Sans Serif"/>
                <a:cs typeface="Microsoft Sans Serif"/>
              </a:rPr>
              <a:t>information.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35">
                <a:latin typeface="Microsoft Sans Serif"/>
                <a:cs typeface="Microsoft Sans Serif"/>
              </a:rPr>
              <a:t>installed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most </a:t>
            </a:r>
            <a:r>
              <a:rPr dirty="0" sz="950" spc="50">
                <a:latin typeface="Microsoft Sans Serif"/>
                <a:cs typeface="Microsoft Sans Serif"/>
              </a:rPr>
              <a:t>crowded </a:t>
            </a:r>
            <a:r>
              <a:rPr dirty="0" sz="950" spc="30">
                <a:latin typeface="Microsoft Sans Serif"/>
                <a:cs typeface="Microsoft Sans Serif"/>
              </a:rPr>
              <a:t>area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region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made </a:t>
            </a:r>
            <a:r>
              <a:rPr dirty="0" sz="950" spc="70">
                <a:latin typeface="Microsoft Sans Serif"/>
                <a:cs typeface="Microsoft Sans Serif"/>
              </a:rPr>
              <a:t>up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0">
                <a:latin typeface="Microsoft Sans Serif"/>
                <a:cs typeface="Microsoft Sans Serif"/>
              </a:rPr>
              <a:t>Arduino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0">
                <a:latin typeface="Microsoft Sans Serif"/>
                <a:cs typeface="Microsoft Sans Serif"/>
              </a:rPr>
              <a:t>sensors </a:t>
            </a:r>
            <a:r>
              <a:rPr dirty="0" sz="950" spc="60">
                <a:latin typeface="Microsoft Sans Serif"/>
                <a:cs typeface="Microsoft Sans Serif"/>
              </a:rPr>
              <a:t>that </a:t>
            </a:r>
            <a:r>
              <a:rPr dirty="0" sz="950" spc="45">
                <a:latin typeface="Microsoft Sans Serif"/>
                <a:cs typeface="Microsoft Sans Serif"/>
              </a:rPr>
              <a:t>measure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sound and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constantly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operation and </a:t>
            </a:r>
            <a:r>
              <a:rPr dirty="0" sz="950" spc="40">
                <a:latin typeface="Microsoft Sans Serif"/>
                <a:cs typeface="Microsoft Sans Serif"/>
              </a:rPr>
              <a:t>taking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necessary </a:t>
            </a:r>
            <a:r>
              <a:rPr dirty="0" sz="950" spc="30">
                <a:latin typeface="Microsoft Sans Serif"/>
                <a:cs typeface="Microsoft Sans Serif"/>
              </a:rPr>
              <a:t>readings. </a:t>
            </a:r>
            <a:r>
              <a:rPr dirty="0" sz="950" spc="10">
                <a:latin typeface="Microsoft Sans Serif"/>
                <a:cs typeface="Microsoft Sans Serif"/>
              </a:rPr>
              <a:t>These </a:t>
            </a:r>
            <a:r>
              <a:rPr dirty="0" sz="950" spc="35">
                <a:latin typeface="Microsoft Sans Serif"/>
                <a:cs typeface="Microsoft Sans Serif"/>
              </a:rPr>
              <a:t>readings </a:t>
            </a:r>
            <a:r>
              <a:rPr dirty="0" sz="950" spc="40">
                <a:latin typeface="Microsoft Sans Serif"/>
                <a:cs typeface="Microsoft Sans Serif"/>
              </a:rPr>
              <a:t>will </a:t>
            </a:r>
            <a:r>
              <a:rPr dirty="0" sz="950" spc="45">
                <a:latin typeface="Microsoft Sans Serif"/>
                <a:cs typeface="Microsoft Sans Serif"/>
              </a:rPr>
              <a:t>be </a:t>
            </a:r>
            <a:r>
              <a:rPr dirty="0" sz="950" spc="40">
                <a:latin typeface="Microsoft Sans Serif"/>
                <a:cs typeface="Microsoft Sans Serif"/>
              </a:rPr>
              <a:t>delivered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administrator.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full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database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accessible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Administrator.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899" y="4991097"/>
            <a:ext cx="12954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85" b="1">
                <a:latin typeface="Tahoma"/>
                <a:cs typeface="Tahoma"/>
              </a:rPr>
              <a:t>3</a:t>
            </a:r>
            <a:r>
              <a:rPr dirty="0" sz="1250" spc="-35" b="1">
                <a:latin typeface="Tahoma"/>
                <a:cs typeface="Tahoma"/>
              </a:rPr>
              <a:t>.</a:t>
            </a:r>
            <a:r>
              <a:rPr dirty="0" sz="1250" spc="-40" b="1">
                <a:latin typeface="Tahoma"/>
                <a:cs typeface="Tahoma"/>
              </a:rPr>
              <a:t> </a:t>
            </a:r>
            <a:r>
              <a:rPr dirty="0" sz="1250" spc="60" b="1">
                <a:latin typeface="Tahoma"/>
                <a:cs typeface="Tahoma"/>
              </a:rPr>
              <a:t>M</a:t>
            </a:r>
            <a:r>
              <a:rPr dirty="0" sz="1250" spc="-5" b="1">
                <a:latin typeface="Tahoma"/>
                <a:cs typeface="Tahoma"/>
              </a:rPr>
              <a:t>e</a:t>
            </a:r>
            <a:r>
              <a:rPr dirty="0" sz="1250" spc="20" b="1">
                <a:latin typeface="Tahoma"/>
                <a:cs typeface="Tahoma"/>
              </a:rPr>
              <a:t>t</a:t>
            </a:r>
            <a:r>
              <a:rPr dirty="0" sz="1250" spc="20" b="1">
                <a:latin typeface="Tahoma"/>
                <a:cs typeface="Tahoma"/>
              </a:rPr>
              <a:t>h</a:t>
            </a:r>
            <a:r>
              <a:rPr dirty="0" sz="1250" b="1">
                <a:latin typeface="Tahoma"/>
                <a:cs typeface="Tahoma"/>
              </a:rPr>
              <a:t>o</a:t>
            </a:r>
            <a:r>
              <a:rPr dirty="0" sz="1250" b="1">
                <a:latin typeface="Tahoma"/>
                <a:cs typeface="Tahoma"/>
              </a:rPr>
              <a:t>d</a:t>
            </a:r>
            <a:r>
              <a:rPr dirty="0" sz="1250" b="1">
                <a:latin typeface="Tahoma"/>
                <a:cs typeface="Tahoma"/>
              </a:rPr>
              <a:t>o</a:t>
            </a:r>
            <a:r>
              <a:rPr dirty="0" sz="1250" b="1">
                <a:latin typeface="Tahoma"/>
                <a:cs typeface="Tahoma"/>
              </a:rPr>
              <a:t>l</a:t>
            </a:r>
            <a:r>
              <a:rPr dirty="0" sz="1250" b="1">
                <a:latin typeface="Tahoma"/>
                <a:cs typeface="Tahoma"/>
              </a:rPr>
              <a:t>o</a:t>
            </a:r>
            <a:r>
              <a:rPr dirty="0" sz="1250" spc="-85" b="1">
                <a:latin typeface="Tahoma"/>
                <a:cs typeface="Tahoma"/>
              </a:rPr>
              <a:t>g</a:t>
            </a:r>
            <a:r>
              <a:rPr dirty="0" sz="1250" spc="-10" b="1">
                <a:latin typeface="Tahoma"/>
                <a:cs typeface="Tahoma"/>
              </a:rPr>
              <a:t>y</a:t>
            </a:r>
            <a:r>
              <a:rPr dirty="0" sz="1250" spc="-100" b="1">
                <a:latin typeface="Tahoma"/>
                <a:cs typeface="Tahoma"/>
              </a:rPr>
              <a:t>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899" y="5598492"/>
            <a:ext cx="6169660" cy="1219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14"/>
              </a:spcBef>
            </a:pPr>
            <a:r>
              <a:rPr dirty="0" sz="950" spc="-10">
                <a:latin typeface="Microsoft Sans Serif"/>
                <a:cs typeface="Microsoft Sans Serif"/>
              </a:rPr>
              <a:t>As </a:t>
            </a:r>
            <a:r>
              <a:rPr dirty="0" sz="950" spc="45">
                <a:latin typeface="Microsoft Sans Serif"/>
                <a:cs typeface="Microsoft Sans Serif"/>
              </a:rPr>
              <a:t>depicted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15">
                <a:latin typeface="Microsoft Sans Serif"/>
                <a:cs typeface="Microsoft Sans Serif"/>
              </a:rPr>
              <a:t>Figure.1,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0">
                <a:latin typeface="Microsoft Sans Serif"/>
                <a:cs typeface="Microsoft Sans Serif"/>
              </a:rPr>
              <a:t>system's </a:t>
            </a:r>
            <a:r>
              <a:rPr dirty="0" sz="950" spc="60">
                <a:latin typeface="Microsoft Sans Serif"/>
                <a:cs typeface="Microsoft Sans Serif"/>
              </a:rPr>
              <a:t>primary </a:t>
            </a:r>
            <a:r>
              <a:rPr dirty="0" sz="950" spc="50">
                <a:latin typeface="Microsoft Sans Serif"/>
                <a:cs typeface="Microsoft Sans Serif"/>
              </a:rPr>
              <a:t>controller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5">
                <a:latin typeface="Microsoft Sans Serif"/>
                <a:cs typeface="Microsoft Sans Serif"/>
              </a:rPr>
              <a:t>an Arduino. </a:t>
            </a:r>
            <a:r>
              <a:rPr dirty="0" sz="950" spc="40">
                <a:latin typeface="Microsoft Sans Serif"/>
                <a:cs typeface="Microsoft Sans Serif"/>
              </a:rPr>
              <a:t>MQ135 </a:t>
            </a:r>
            <a:r>
              <a:rPr dirty="0" sz="950" spc="5">
                <a:latin typeface="Microsoft Sans Serif"/>
                <a:cs typeface="Microsoft Sans Serif"/>
              </a:rPr>
              <a:t>gas </a:t>
            </a:r>
            <a:r>
              <a:rPr dirty="0" sz="950" spc="35">
                <a:latin typeface="Microsoft Sans Serif"/>
                <a:cs typeface="Microsoft Sans Serif"/>
              </a:rPr>
              <a:t>sensor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used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0">
                <a:latin typeface="Microsoft Sans Serif"/>
                <a:cs typeface="Microsoft Sans Serif"/>
              </a:rPr>
              <a:t>detect </a:t>
            </a:r>
            <a:r>
              <a:rPr dirty="0" sz="950" spc="70">
                <a:latin typeface="Microsoft Sans Serif"/>
                <a:cs typeface="Microsoft Sans Serif"/>
              </a:rPr>
              <a:t>or </a:t>
            </a:r>
            <a:r>
              <a:rPr dirty="0" sz="950" spc="20">
                <a:latin typeface="Microsoft Sans Serif"/>
                <a:cs typeface="Microsoft Sans Serif"/>
              </a:rPr>
              <a:t>sense </a:t>
            </a:r>
            <a:r>
              <a:rPr dirty="0" sz="950">
                <a:latin typeface="Microsoft Sans Serif"/>
                <a:cs typeface="Microsoft Sans Serif"/>
              </a:rPr>
              <a:t>gases, </a:t>
            </a:r>
            <a:r>
              <a:rPr dirty="0" sz="950" spc="55">
                <a:latin typeface="Microsoft Sans Serif"/>
                <a:cs typeface="Microsoft Sans Serif"/>
              </a:rPr>
              <a:t>and sound </a:t>
            </a:r>
            <a:r>
              <a:rPr dirty="0" sz="950" spc="35">
                <a:latin typeface="Microsoft Sans Serif"/>
                <a:cs typeface="Microsoft Sans Serif"/>
              </a:rPr>
              <a:t>sensor </a:t>
            </a:r>
            <a:r>
              <a:rPr dirty="0" sz="950" spc="30">
                <a:latin typeface="Microsoft Sans Serif"/>
                <a:cs typeface="Microsoft Sans Serif"/>
              </a:rPr>
              <a:t>LM393 </a:t>
            </a:r>
            <a:r>
              <a:rPr dirty="0" sz="950" spc="60">
                <a:latin typeface="Microsoft Sans Serif"/>
                <a:cs typeface="Microsoft Sans Serif"/>
              </a:rPr>
              <a:t>module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utilised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0">
                <a:latin typeface="Microsoft Sans Serif"/>
                <a:cs typeface="Microsoft Sans Serif"/>
              </a:rPr>
              <a:t>detect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0">
                <a:latin typeface="Microsoft Sans Serif"/>
                <a:cs typeface="Microsoft Sans Serif"/>
              </a:rPr>
              <a:t>pollution.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analogue </a:t>
            </a:r>
            <a:r>
              <a:rPr dirty="0" sz="950" spc="55">
                <a:latin typeface="Microsoft Sans Serif"/>
                <a:cs typeface="Microsoft Sans Serif"/>
              </a:rPr>
              <a:t>pin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Arduino </a:t>
            </a:r>
            <a:r>
              <a:rPr dirty="0" sz="950" spc="20">
                <a:latin typeface="Microsoft Sans Serif"/>
                <a:cs typeface="Microsoft Sans Serif"/>
              </a:rPr>
              <a:t>receives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sensor </a:t>
            </a:r>
            <a:r>
              <a:rPr dirty="0" sz="950" spc="30">
                <a:latin typeface="Microsoft Sans Serif"/>
                <a:cs typeface="Microsoft Sans Serif"/>
              </a:rPr>
              <a:t>data, </a:t>
            </a:r>
            <a:r>
              <a:rPr dirty="0" sz="950" spc="55">
                <a:latin typeface="Microsoft Sans Serif"/>
                <a:cs typeface="Microsoft Sans Serif"/>
              </a:rPr>
              <a:t>and the </a:t>
            </a:r>
            <a:r>
              <a:rPr dirty="0" sz="950" spc="35">
                <a:latin typeface="Microsoft Sans Serif"/>
                <a:cs typeface="Microsoft Sans Serif"/>
              </a:rPr>
              <a:t>digital </a:t>
            </a:r>
            <a:r>
              <a:rPr dirty="0" sz="950" spc="70">
                <a:latin typeface="Microsoft Sans Serif"/>
                <a:cs typeface="Microsoft Sans Serif"/>
              </a:rPr>
              <a:t>output </a:t>
            </a:r>
            <a:r>
              <a:rPr dirty="0" sz="950" spc="40">
                <a:latin typeface="Microsoft Sans Serif"/>
                <a:cs typeface="Microsoft Sans Serif"/>
              </a:rPr>
              <a:t>pins are connected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-20">
                <a:latin typeface="Microsoft Sans Serif"/>
                <a:cs typeface="Microsoft Sans Serif"/>
              </a:rPr>
              <a:t>LCD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0">
                <a:latin typeface="Microsoft Sans Serif"/>
                <a:cs typeface="Microsoft Sans Serif"/>
              </a:rPr>
              <a:t>buzzer. </a:t>
            </a:r>
            <a:r>
              <a:rPr dirty="0" sz="950" spc="20">
                <a:latin typeface="Microsoft Sans Serif"/>
                <a:cs typeface="Microsoft Sans Serif"/>
              </a:rPr>
              <a:t>Buzzer </a:t>
            </a:r>
            <a:r>
              <a:rPr dirty="0" sz="950" spc="40">
                <a:latin typeface="Microsoft Sans Serif"/>
                <a:cs typeface="Microsoft Sans Serif"/>
              </a:rPr>
              <a:t>will begin beeping </a:t>
            </a:r>
            <a:r>
              <a:rPr dirty="0" sz="950" spc="45">
                <a:latin typeface="Microsoft Sans Serif"/>
                <a:cs typeface="Microsoft Sans Serif"/>
              </a:rPr>
              <a:t>if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air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15">
                <a:latin typeface="Microsoft Sans Serif"/>
                <a:cs typeface="Microsoft Sans Serif"/>
              </a:rPr>
              <a:t>levels </a:t>
            </a:r>
            <a:r>
              <a:rPr dirty="0" sz="950" spc="55">
                <a:latin typeface="Microsoft Sans Serif"/>
                <a:cs typeface="Microsoft Sans Serif"/>
              </a:rPr>
              <a:t>there </a:t>
            </a:r>
            <a:r>
              <a:rPr dirty="0" sz="950" spc="25">
                <a:latin typeface="Microsoft Sans Serif"/>
                <a:cs typeface="Microsoft Sans Serif"/>
              </a:rPr>
              <a:t>exceed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threshold </a:t>
            </a:r>
            <a:r>
              <a:rPr dirty="0" sz="950" spc="-24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level.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All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levels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are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shown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on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an</a:t>
            </a:r>
            <a:endParaRPr sz="950">
              <a:latin typeface="Microsoft Sans Serif"/>
              <a:cs typeface="Microsoft Sans Serif"/>
            </a:endParaRPr>
          </a:p>
          <a:p>
            <a:pPr marL="12700" marR="40640">
              <a:lnSpc>
                <a:spcPct val="118200"/>
              </a:lnSpc>
              <a:spcBef>
                <a:spcPts val="875"/>
              </a:spcBef>
            </a:pPr>
            <a:r>
              <a:rPr dirty="0" sz="950" spc="-25">
                <a:latin typeface="Microsoft Sans Serif"/>
                <a:cs typeface="Microsoft Sans Serif"/>
              </a:rPr>
              <a:t>LCD,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prior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data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may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5">
                <a:latin typeface="Microsoft Sans Serif"/>
                <a:cs typeface="Microsoft Sans Serif"/>
              </a:rPr>
              <a:t>analysed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using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Things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peak’s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graphical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interface.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opensource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prototype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Arduino.</a:t>
            </a:r>
            <a:r>
              <a:rPr dirty="0" sz="950" spc="254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Applications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5">
                <a:latin typeface="Microsoft Sans Serif"/>
                <a:cs typeface="Microsoft Sans Serif"/>
              </a:rPr>
              <a:t>run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Arduino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-15">
                <a:latin typeface="Microsoft Sans Serif"/>
                <a:cs typeface="Microsoft Sans Serif"/>
              </a:rPr>
              <a:t>IDE.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It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possible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write</a:t>
            </a:r>
            <a:r>
              <a:rPr dirty="0" sz="95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139" y="7457575"/>
            <a:ext cx="2963591" cy="2180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2031" y="1204118"/>
            <a:ext cx="20415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 b="1">
                <a:latin typeface="Tahoma"/>
                <a:cs typeface="Tahoma"/>
              </a:rPr>
              <a:t>F</a:t>
            </a:r>
            <a:r>
              <a:rPr dirty="0" sz="900" b="1">
                <a:latin typeface="Tahoma"/>
                <a:cs typeface="Tahoma"/>
              </a:rPr>
              <a:t>i</a:t>
            </a:r>
            <a:r>
              <a:rPr dirty="0" sz="900" spc="-65" b="1">
                <a:latin typeface="Tahoma"/>
                <a:cs typeface="Tahoma"/>
              </a:rPr>
              <a:t>g</a:t>
            </a:r>
            <a:r>
              <a:rPr dirty="0" sz="900" spc="5" b="1">
                <a:latin typeface="Tahoma"/>
                <a:cs typeface="Tahoma"/>
              </a:rPr>
              <a:t>u</a:t>
            </a:r>
            <a:r>
              <a:rPr dirty="0" sz="900" spc="10" b="1">
                <a:latin typeface="Tahoma"/>
                <a:cs typeface="Tahoma"/>
              </a:rPr>
              <a:t>r</a:t>
            </a:r>
            <a:r>
              <a:rPr dirty="0" sz="900" spc="-5" b="1">
                <a:latin typeface="Tahoma"/>
                <a:cs typeface="Tahoma"/>
              </a:rPr>
              <a:t>e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70" b="1">
                <a:latin typeface="Tahoma"/>
                <a:cs typeface="Tahoma"/>
              </a:rPr>
              <a:t>1</a:t>
            </a:r>
            <a:r>
              <a:rPr dirty="0" sz="900" spc="-30" b="1">
                <a:latin typeface="Tahoma"/>
                <a:cs typeface="Tahoma"/>
              </a:rPr>
              <a:t>.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25">
                <a:latin typeface="Microsoft Sans Serif"/>
                <a:cs typeface="Microsoft Sans Serif"/>
              </a:rPr>
              <a:t>B</a:t>
            </a:r>
            <a:r>
              <a:rPr dirty="0" sz="900" spc="20">
                <a:latin typeface="Microsoft Sans Serif"/>
                <a:cs typeface="Microsoft Sans Serif"/>
              </a:rPr>
              <a:t>l</a:t>
            </a:r>
            <a:r>
              <a:rPr dirty="0" sz="900" spc="35">
                <a:latin typeface="Microsoft Sans Serif"/>
                <a:cs typeface="Microsoft Sans Serif"/>
              </a:rPr>
              <a:t>o</a:t>
            </a:r>
            <a:r>
              <a:rPr dirty="0" sz="900" spc="-30">
                <a:latin typeface="Microsoft Sans Serif"/>
                <a:cs typeface="Microsoft Sans Serif"/>
              </a:rPr>
              <a:t>c</a:t>
            </a:r>
            <a:r>
              <a:rPr dirty="0" sz="900" spc="20">
                <a:latin typeface="Microsoft Sans Serif"/>
                <a:cs typeface="Microsoft Sans Serif"/>
              </a:rPr>
              <a:t>k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40">
                <a:latin typeface="Microsoft Sans Serif"/>
                <a:cs typeface="Microsoft Sans Serif"/>
              </a:rPr>
              <a:t>d</a:t>
            </a:r>
            <a:r>
              <a:rPr dirty="0" sz="900" spc="20">
                <a:latin typeface="Microsoft Sans Serif"/>
                <a:cs typeface="Microsoft Sans Serif"/>
              </a:rPr>
              <a:t>i</a:t>
            </a:r>
            <a:r>
              <a:rPr dirty="0" sz="900" spc="-10">
                <a:latin typeface="Microsoft Sans Serif"/>
                <a:cs typeface="Microsoft Sans Serif"/>
              </a:rPr>
              <a:t>a</a:t>
            </a:r>
            <a:r>
              <a:rPr dirty="0" sz="900" spc="-15">
                <a:latin typeface="Microsoft Sans Serif"/>
                <a:cs typeface="Microsoft Sans Serif"/>
              </a:rPr>
              <a:t>g</a:t>
            </a:r>
            <a:r>
              <a:rPr dirty="0" sz="900" spc="60">
                <a:latin typeface="Microsoft Sans Serif"/>
                <a:cs typeface="Microsoft Sans Serif"/>
              </a:rPr>
              <a:t>r</a:t>
            </a:r>
            <a:r>
              <a:rPr dirty="0" sz="900" spc="-10">
                <a:latin typeface="Microsoft Sans Serif"/>
                <a:cs typeface="Microsoft Sans Serif"/>
              </a:rPr>
              <a:t>a</a:t>
            </a:r>
            <a:r>
              <a:rPr dirty="0" sz="900" spc="85">
                <a:latin typeface="Microsoft Sans Serif"/>
                <a:cs typeface="Microsoft Sans Serif"/>
              </a:rPr>
              <a:t>m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35">
                <a:latin typeface="Microsoft Sans Serif"/>
                <a:cs typeface="Microsoft Sans Serif"/>
              </a:rPr>
              <a:t>o</a:t>
            </a:r>
            <a:r>
              <a:rPr dirty="0" sz="900" spc="50">
                <a:latin typeface="Microsoft Sans Serif"/>
                <a:cs typeface="Microsoft Sans Serif"/>
              </a:rPr>
              <a:t>f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65">
                <a:latin typeface="Microsoft Sans Serif"/>
                <a:cs typeface="Microsoft Sans Serif"/>
              </a:rPr>
              <a:t>t</a:t>
            </a:r>
            <a:r>
              <a:rPr dirty="0" sz="900" spc="45">
                <a:latin typeface="Microsoft Sans Serif"/>
                <a:cs typeface="Microsoft Sans Serif"/>
              </a:rPr>
              <a:t>h</a:t>
            </a:r>
            <a:r>
              <a:rPr dirty="0" sz="900">
                <a:latin typeface="Microsoft Sans Serif"/>
                <a:cs typeface="Microsoft Sans Serif"/>
              </a:rPr>
              <a:t>e</a:t>
            </a:r>
            <a:r>
              <a:rPr dirty="0" sz="900" spc="-10">
                <a:latin typeface="Microsoft Sans Serif"/>
                <a:cs typeface="Microsoft Sans Serif"/>
              </a:rPr>
              <a:t> </a:t>
            </a:r>
            <a:r>
              <a:rPr dirty="0" sz="900" spc="-30">
                <a:latin typeface="Microsoft Sans Serif"/>
                <a:cs typeface="Microsoft Sans Serif"/>
              </a:rPr>
              <a:t>s</a:t>
            </a:r>
            <a:r>
              <a:rPr dirty="0" sz="900" spc="-5">
                <a:latin typeface="Microsoft Sans Serif"/>
                <a:cs typeface="Microsoft Sans Serif"/>
              </a:rPr>
              <a:t>y</a:t>
            </a:r>
            <a:r>
              <a:rPr dirty="0" sz="900" spc="-30">
                <a:latin typeface="Microsoft Sans Serif"/>
                <a:cs typeface="Microsoft Sans Serif"/>
              </a:rPr>
              <a:t>s</a:t>
            </a:r>
            <a:r>
              <a:rPr dirty="0" sz="900" spc="65">
                <a:latin typeface="Microsoft Sans Serif"/>
                <a:cs typeface="Microsoft Sans Serif"/>
              </a:rPr>
              <a:t>t</a:t>
            </a:r>
            <a:r>
              <a:rPr dirty="0" sz="900" spc="-5">
                <a:latin typeface="Microsoft Sans Serif"/>
                <a:cs typeface="Microsoft Sans Serif"/>
              </a:rPr>
              <a:t>e</a:t>
            </a:r>
            <a:r>
              <a:rPr dirty="0" sz="900" spc="85">
                <a:latin typeface="Microsoft Sans Serif"/>
                <a:cs typeface="Microsoft Sans Serif"/>
              </a:rPr>
              <a:t>m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899" y="1765916"/>
            <a:ext cx="6108065" cy="15259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120"/>
              </a:spcBef>
            </a:pPr>
            <a:r>
              <a:rPr dirty="0" sz="950" spc="50">
                <a:latin typeface="Microsoft Sans Serif"/>
                <a:cs typeface="Microsoft Sans Serif"/>
              </a:rPr>
              <a:t>upload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computer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code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actual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board.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Applications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will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5">
                <a:latin typeface="Microsoft Sans Serif"/>
                <a:cs typeface="Microsoft Sans Serif"/>
              </a:rPr>
              <a:t>run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Arduino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15">
                <a:latin typeface="Microsoft Sans Serif"/>
                <a:cs typeface="Microsoft Sans Serif"/>
              </a:rPr>
              <a:t>IDE.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It</a:t>
            </a:r>
            <a:r>
              <a:rPr dirty="0" sz="950" spc="10">
                <a:latin typeface="Microsoft Sans Serif"/>
                <a:cs typeface="Microsoft Sans Serif"/>
              </a:rPr>
              <a:t> is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possible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write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50">
                <a:latin typeface="Microsoft Sans Serif"/>
                <a:cs typeface="Microsoft Sans Serif"/>
              </a:rPr>
              <a:t>upload </a:t>
            </a:r>
            <a:r>
              <a:rPr dirty="0" sz="950" spc="60">
                <a:latin typeface="Microsoft Sans Serif"/>
                <a:cs typeface="Microsoft Sans Serif"/>
              </a:rPr>
              <a:t>computer </a:t>
            </a:r>
            <a:r>
              <a:rPr dirty="0" sz="950" spc="35">
                <a:latin typeface="Microsoft Sans Serif"/>
                <a:cs typeface="Microsoft Sans Serif"/>
              </a:rPr>
              <a:t>code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0">
                <a:latin typeface="Microsoft Sans Serif"/>
                <a:cs typeface="Microsoft Sans Serif"/>
              </a:rPr>
              <a:t>actual </a:t>
            </a:r>
            <a:r>
              <a:rPr dirty="0" sz="950" spc="50">
                <a:latin typeface="Microsoft Sans Serif"/>
                <a:cs typeface="Microsoft Sans Serif"/>
              </a:rPr>
              <a:t>board.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programming </a:t>
            </a:r>
            <a:r>
              <a:rPr dirty="0" sz="950" spc="30">
                <a:latin typeface="Microsoft Sans Serif"/>
                <a:cs typeface="Microsoft Sans Serif"/>
              </a:rPr>
              <a:t>language </a:t>
            </a:r>
            <a:r>
              <a:rPr dirty="0" sz="950" spc="45">
                <a:latin typeface="Microsoft Sans Serif"/>
                <a:cs typeface="Microsoft Sans Serif"/>
              </a:rPr>
              <a:t>Embedded </a:t>
            </a:r>
            <a:r>
              <a:rPr dirty="0" sz="950" spc="-65">
                <a:latin typeface="Microsoft Sans Serif"/>
                <a:cs typeface="Microsoft Sans Serif"/>
              </a:rPr>
              <a:t>C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used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Arduino. </a:t>
            </a:r>
            <a:r>
              <a:rPr dirty="0" sz="950" spc="10">
                <a:latin typeface="Microsoft Sans Serif"/>
                <a:cs typeface="Microsoft Sans Serif"/>
              </a:rPr>
              <a:t>This </a:t>
            </a:r>
            <a:r>
              <a:rPr dirty="0" sz="950" spc="20">
                <a:latin typeface="Microsoft Sans Serif"/>
                <a:cs typeface="Microsoft Sans Serif"/>
              </a:rPr>
              <a:t>IoT-based </a:t>
            </a:r>
            <a:r>
              <a:rPr dirty="0" sz="950" spc="55">
                <a:latin typeface="Microsoft Sans Serif"/>
                <a:cs typeface="Microsoft Sans Serif"/>
              </a:rPr>
              <a:t>sound pollution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25">
                <a:latin typeface="Microsoft Sans Serif"/>
                <a:cs typeface="Microsoft Sans Serif"/>
              </a:rPr>
              <a:t>device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35">
                <a:latin typeface="Microsoft Sans Serif"/>
                <a:cs typeface="Microsoft Sans Serif"/>
              </a:rPr>
              <a:t>economical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5">
                <a:latin typeface="Microsoft Sans Serif"/>
                <a:cs typeface="Microsoft Sans Serif"/>
              </a:rPr>
              <a:t>environmentally </a:t>
            </a:r>
            <a:r>
              <a:rPr dirty="0" sz="950" spc="35">
                <a:latin typeface="Microsoft Sans Serif"/>
                <a:cs typeface="Microsoft Sans Serif"/>
              </a:rPr>
              <a:t>benign.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Both the </a:t>
            </a:r>
            <a:r>
              <a:rPr dirty="0" sz="950" spc="40">
                <a:latin typeface="Microsoft Sans Serif"/>
                <a:cs typeface="Microsoft Sans Serif"/>
              </a:rPr>
              <a:t>relevant </a:t>
            </a:r>
            <a:r>
              <a:rPr dirty="0" sz="950" spc="45">
                <a:latin typeface="Microsoft Sans Serif"/>
                <a:cs typeface="Microsoft Sans Serif"/>
              </a:rPr>
              <a:t>authorities </a:t>
            </a:r>
            <a:r>
              <a:rPr dirty="0" sz="950" spc="55">
                <a:latin typeface="Microsoft Sans Serif"/>
                <a:cs typeface="Microsoft Sans Serif"/>
              </a:rPr>
              <a:t>and the </a:t>
            </a:r>
            <a:r>
              <a:rPr dirty="0" sz="950" spc="35">
                <a:latin typeface="Microsoft Sans Serif"/>
                <a:cs typeface="Microsoft Sans Serif"/>
              </a:rPr>
              <a:t>general </a:t>
            </a:r>
            <a:r>
              <a:rPr dirty="0" sz="950" spc="40">
                <a:latin typeface="Microsoft Sans Serif"/>
                <a:cs typeface="Microsoft Sans Serif"/>
              </a:rPr>
              <a:t>public are </a:t>
            </a:r>
            <a:r>
              <a:rPr dirty="0" sz="950" spc="35">
                <a:latin typeface="Microsoft Sans Serif"/>
                <a:cs typeface="Microsoft Sans Serif"/>
              </a:rPr>
              <a:t>able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25">
                <a:latin typeface="Microsoft Sans Serif"/>
                <a:cs typeface="Microsoft Sans Serif"/>
              </a:rPr>
              <a:t>use </a:t>
            </a:r>
            <a:r>
              <a:rPr dirty="0" sz="950" spc="40">
                <a:latin typeface="Microsoft Sans Serif"/>
                <a:cs typeface="Microsoft Sans Serif"/>
              </a:rPr>
              <a:t>this </a:t>
            </a:r>
            <a:r>
              <a:rPr dirty="0" sz="950" spc="30">
                <a:latin typeface="Microsoft Sans Serif"/>
                <a:cs typeface="Microsoft Sans Serif"/>
              </a:rPr>
              <a:t>system. </a:t>
            </a:r>
            <a:r>
              <a:rPr dirty="0" sz="950" spc="25">
                <a:latin typeface="Microsoft Sans Serif"/>
                <a:cs typeface="Microsoft Sans Serif"/>
              </a:rPr>
              <a:t>Once </a:t>
            </a:r>
            <a:r>
              <a:rPr dirty="0" sz="950" spc="35">
                <a:latin typeface="Microsoft Sans Serif"/>
                <a:cs typeface="Microsoft Sans Serif"/>
              </a:rPr>
              <a:t>deployed, </a:t>
            </a:r>
            <a:r>
              <a:rPr dirty="0" sz="950" spc="40">
                <a:latin typeface="Microsoft Sans Serif"/>
                <a:cs typeface="Microsoft Sans Serif"/>
              </a:rPr>
              <a:t>this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autonomous equipment </a:t>
            </a:r>
            <a:r>
              <a:rPr dirty="0" sz="950" spc="25">
                <a:latin typeface="Microsoft Sans Serif"/>
                <a:cs typeface="Microsoft Sans Serif"/>
              </a:rPr>
              <a:t>can </a:t>
            </a:r>
            <a:r>
              <a:rPr dirty="0" sz="950" spc="45">
                <a:latin typeface="Microsoft Sans Serif"/>
                <a:cs typeface="Microsoft Sans Serif"/>
              </a:rPr>
              <a:t>continuously </a:t>
            </a:r>
            <a:r>
              <a:rPr dirty="0" sz="950" spc="70">
                <a:latin typeface="Microsoft Sans Serif"/>
                <a:cs typeface="Microsoft Sans Serif"/>
              </a:rPr>
              <a:t>monitor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level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pollution and </a:t>
            </a:r>
            <a:r>
              <a:rPr dirty="0" sz="950" spc="20">
                <a:latin typeface="Microsoft Sans Serif"/>
                <a:cs typeface="Microsoft Sans Serif"/>
              </a:rPr>
              <a:t>analyse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data </a:t>
            </a:r>
            <a:r>
              <a:rPr dirty="0" sz="950" spc="25">
                <a:latin typeface="Microsoft Sans Serif"/>
                <a:cs typeface="Microsoft Sans Serif"/>
              </a:rPr>
              <a:t>collected. 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 </a:t>
            </a:r>
            <a:r>
              <a:rPr dirty="0" sz="950" spc="50">
                <a:latin typeface="Microsoft Sans Serif"/>
                <a:cs typeface="Microsoft Sans Serif"/>
              </a:rPr>
              <a:t>Internet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20">
                <a:latin typeface="Microsoft Sans Serif"/>
                <a:cs typeface="Microsoft Sans Serif"/>
              </a:rPr>
              <a:t>Things </a:t>
            </a:r>
            <a:r>
              <a:rPr dirty="0" sz="950" spc="-5">
                <a:latin typeface="Microsoft Sans Serif"/>
                <a:cs typeface="Microsoft Sans Serif"/>
              </a:rPr>
              <a:t>(IoT) </a:t>
            </a:r>
            <a:r>
              <a:rPr dirty="0" sz="950" spc="40">
                <a:latin typeface="Microsoft Sans Serif"/>
                <a:cs typeface="Microsoft Sans Serif"/>
              </a:rPr>
              <a:t>concept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65">
                <a:latin typeface="Microsoft Sans Serif"/>
                <a:cs typeface="Microsoft Sans Serif"/>
              </a:rPr>
              <a:t>through </a:t>
            </a:r>
            <a:r>
              <a:rPr dirty="0" sz="950" spc="45">
                <a:latin typeface="Microsoft Sans Serif"/>
                <a:cs typeface="Microsoft Sans Serif"/>
              </a:rPr>
              <a:t>an </a:t>
            </a:r>
            <a:r>
              <a:rPr dirty="0" sz="950" spc="50">
                <a:latin typeface="Microsoft Sans Serif"/>
                <a:cs typeface="Microsoft Sans Serif"/>
              </a:rPr>
              <a:t>experimental </a:t>
            </a:r>
            <a:r>
              <a:rPr dirty="0" sz="950" spc="35">
                <a:latin typeface="Microsoft Sans Serif"/>
                <a:cs typeface="Microsoft Sans Serif"/>
              </a:rPr>
              <a:t>noise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60">
                <a:latin typeface="Microsoft Sans Serif"/>
                <a:cs typeface="Microsoft Sans Serif"/>
              </a:rPr>
              <a:t> monitoring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system.</a:t>
            </a:r>
            <a:r>
              <a:rPr dirty="0" sz="950" spc="10">
                <a:latin typeface="Microsoft Sans Serif"/>
                <a:cs typeface="Microsoft Sans Serif"/>
              </a:rPr>
              <a:t> This </a:t>
            </a:r>
            <a:r>
              <a:rPr dirty="0" sz="950" spc="45">
                <a:latin typeface="Microsoft Sans Serif"/>
                <a:cs typeface="Microsoft Sans Serif"/>
              </a:rPr>
              <a:t>approach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oﬀers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a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successful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aﬀordable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method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for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ongoing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environmental </a:t>
            </a:r>
            <a:r>
              <a:rPr dirty="0" sz="950" spc="5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monitoring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in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order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safeguard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public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health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80">
                <a:latin typeface="Microsoft Sans Serif"/>
                <a:cs typeface="Microsoft Sans Serif"/>
              </a:rPr>
              <a:t>from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pollution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and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other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diseases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induced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pollution.</a:t>
            </a:r>
            <a:endParaRPr sz="950">
              <a:latin typeface="Microsoft Sans Serif"/>
              <a:cs typeface="Microsoft Sans Serif"/>
            </a:endParaRPr>
          </a:p>
          <a:p>
            <a:pPr marL="80645">
              <a:lnSpc>
                <a:spcPct val="100000"/>
              </a:lnSpc>
              <a:spcBef>
                <a:spcPts val="1055"/>
              </a:spcBef>
            </a:pPr>
            <a:r>
              <a:rPr dirty="0" sz="1250">
                <a:latin typeface="Microsoft Sans Serif"/>
                <a:cs typeface="Microsoft Sans Serif"/>
              </a:rPr>
              <a:t>1.</a:t>
            </a:r>
            <a:r>
              <a:rPr dirty="0" sz="1250" spc="175">
                <a:latin typeface="Microsoft Sans Serif"/>
                <a:cs typeface="Microsoft Sans Serif"/>
              </a:rPr>
              <a:t> </a:t>
            </a:r>
            <a:r>
              <a:rPr dirty="0" sz="1250" spc="-10" b="1">
                <a:latin typeface="Tahoma"/>
                <a:cs typeface="Tahoma"/>
              </a:rPr>
              <a:t>Conclusion: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899" y="3673649"/>
            <a:ext cx="6167120" cy="151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110"/>
              </a:spcBef>
            </a:pPr>
            <a:r>
              <a:rPr dirty="0" sz="950" spc="40">
                <a:latin typeface="Microsoft Sans Serif"/>
                <a:cs typeface="Microsoft Sans Serif"/>
              </a:rPr>
              <a:t>In this </a:t>
            </a:r>
            <a:r>
              <a:rPr dirty="0" sz="950" spc="25">
                <a:latin typeface="Microsoft Sans Serif"/>
                <a:cs typeface="Microsoft Sans Serif"/>
              </a:rPr>
              <a:t>research, </a:t>
            </a:r>
            <a:r>
              <a:rPr dirty="0" sz="950" spc="45">
                <a:latin typeface="Microsoft Sans Serif"/>
                <a:cs typeface="Microsoft Sans Serif"/>
              </a:rPr>
              <a:t>an </a:t>
            </a:r>
            <a:r>
              <a:rPr dirty="0" sz="950" spc="30">
                <a:latin typeface="Microsoft Sans Serif"/>
                <a:cs typeface="Microsoft Sans Serif"/>
              </a:rPr>
              <a:t>eﬀective, </a:t>
            </a:r>
            <a:r>
              <a:rPr dirty="0" sz="950" spc="35">
                <a:latin typeface="Microsoft Sans Serif"/>
                <a:cs typeface="Microsoft Sans Serif"/>
              </a:rPr>
              <a:t>low-cost </a:t>
            </a:r>
            <a:r>
              <a:rPr dirty="0" sz="950" spc="55">
                <a:latin typeface="Microsoft Sans Serif"/>
                <a:cs typeface="Microsoft Sans Serif"/>
              </a:rPr>
              <a:t>embedded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35">
                <a:latin typeface="Microsoft Sans Serif"/>
                <a:cs typeface="Microsoft Sans Serif"/>
              </a:rPr>
              <a:t>described </a:t>
            </a:r>
            <a:r>
              <a:rPr dirty="0" sz="950" spc="50">
                <a:latin typeface="Microsoft Sans Serif"/>
                <a:cs typeface="Microsoft Sans Serif"/>
              </a:rPr>
              <a:t>together </a:t>
            </a:r>
            <a:r>
              <a:rPr dirty="0" sz="950" spc="65">
                <a:latin typeface="Microsoft Sans Serif"/>
                <a:cs typeface="Microsoft Sans Serif"/>
              </a:rPr>
              <a:t>with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25">
                <a:latin typeface="Microsoft Sans Serif"/>
                <a:cs typeface="Microsoft Sans Serif"/>
              </a:rPr>
              <a:t>clever </a:t>
            </a:r>
            <a:r>
              <a:rPr dirty="0" sz="950" spc="45">
                <a:latin typeface="Microsoft Sans Serif"/>
                <a:cs typeface="Microsoft Sans Serif"/>
              </a:rPr>
              <a:t>technique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70">
                <a:latin typeface="Microsoft Sans Serif"/>
                <a:cs typeface="Microsoft Sans Serif"/>
              </a:rPr>
              <a:t>monitor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surroundings. </a:t>
            </a:r>
            <a:r>
              <a:rPr dirty="0" sz="950" spc="-1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positive </a:t>
            </a:r>
            <a:r>
              <a:rPr dirty="0" sz="950" spc="40">
                <a:latin typeface="Microsoft Sans Serif"/>
                <a:cs typeface="Microsoft Sans Serif"/>
              </a:rPr>
              <a:t>step </a:t>
            </a:r>
            <a:r>
              <a:rPr dirty="0" sz="950" spc="65">
                <a:latin typeface="Microsoft Sans Serif"/>
                <a:cs typeface="Microsoft Sans Serif"/>
              </a:rPr>
              <a:t>toward </a:t>
            </a:r>
            <a:r>
              <a:rPr dirty="0" sz="950" spc="35">
                <a:latin typeface="Microsoft Sans Serif"/>
                <a:cs typeface="Microsoft Sans Serif"/>
              </a:rPr>
              <a:t>addressing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greatest </a:t>
            </a:r>
            <a:r>
              <a:rPr dirty="0" sz="950" spc="55">
                <a:latin typeface="Microsoft Sans Serif"/>
                <a:cs typeface="Microsoft Sans Serif"/>
              </a:rPr>
              <a:t>threat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5">
                <a:latin typeface="Microsoft Sans Serif"/>
                <a:cs typeface="Microsoft Sans Serif"/>
              </a:rPr>
              <a:t>Automatic </a:t>
            </a:r>
            <a:r>
              <a:rPr dirty="0" sz="950" spc="35">
                <a:latin typeface="Microsoft Sans Serif"/>
                <a:cs typeface="Microsoft Sans Serif"/>
              </a:rPr>
              <a:t>Sound 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 spc="50">
                <a:latin typeface="Microsoft Sans Serif"/>
                <a:cs typeface="Microsoft Sans Serif"/>
              </a:rPr>
              <a:t>control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system.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5">
                <a:latin typeface="Microsoft Sans Serif"/>
                <a:cs typeface="Microsoft Sans Serif"/>
              </a:rPr>
              <a:t>The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major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issue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5">
                <a:latin typeface="Microsoft Sans Serif"/>
                <a:cs typeface="Microsoft Sans Serif"/>
              </a:rPr>
              <a:t>of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extremely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polluted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20">
                <a:latin typeface="Microsoft Sans Serif"/>
                <a:cs typeface="Microsoft Sans Serif"/>
              </a:rPr>
              <a:t>places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10">
                <a:latin typeface="Microsoft Sans Serif"/>
                <a:cs typeface="Microsoft Sans Serif"/>
              </a:rPr>
              <a:t>is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solved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by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the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sound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60">
                <a:latin typeface="Microsoft Sans Serif"/>
                <a:cs typeface="Microsoft Sans Serif"/>
              </a:rPr>
              <a:t>monitoring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30">
                <a:latin typeface="Microsoft Sans Serif"/>
                <a:cs typeface="Microsoft Sans Serif"/>
              </a:rPr>
              <a:t>system.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It </a:t>
            </a:r>
            <a:r>
              <a:rPr dirty="0" sz="950" spc="50">
                <a:latin typeface="Microsoft Sans Serif"/>
                <a:cs typeface="Microsoft Sans Serif"/>
              </a:rPr>
              <a:t> </a:t>
            </a:r>
            <a:r>
              <a:rPr dirty="0" sz="950" spc="35">
                <a:latin typeface="Microsoft Sans Serif"/>
                <a:cs typeface="Microsoft Sans Serif"/>
              </a:rPr>
              <a:t>eﬀectively </a:t>
            </a:r>
            <a:r>
              <a:rPr dirty="0" sz="950" spc="60">
                <a:latin typeface="Microsoft Sans Serif"/>
                <a:cs typeface="Microsoft Sans Serif"/>
              </a:rPr>
              <a:t>promotes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concept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40">
                <a:latin typeface="Microsoft Sans Serif"/>
                <a:cs typeface="Microsoft Sans Serif"/>
              </a:rPr>
              <a:t>healthy </a:t>
            </a:r>
            <a:r>
              <a:rPr dirty="0" sz="950" spc="30">
                <a:latin typeface="Microsoft Sans Serif"/>
                <a:cs typeface="Microsoft Sans Serif"/>
              </a:rPr>
              <a:t>living </a:t>
            </a:r>
            <a:r>
              <a:rPr dirty="0" sz="950" spc="45">
                <a:latin typeface="Microsoft Sans Serif"/>
                <a:cs typeface="Microsoft Sans Serif"/>
              </a:rPr>
              <a:t>while </a:t>
            </a:r>
            <a:r>
              <a:rPr dirty="0" sz="950" spc="25">
                <a:latin typeface="Microsoft Sans Serif"/>
                <a:cs typeface="Microsoft Sans Serif"/>
              </a:rPr>
              <a:t>also </a:t>
            </a:r>
            <a:r>
              <a:rPr dirty="0" sz="950" spc="50">
                <a:latin typeface="Microsoft Sans Serif"/>
                <a:cs typeface="Microsoft Sans Serif"/>
              </a:rPr>
              <a:t>supporting </a:t>
            </a:r>
            <a:r>
              <a:rPr dirty="0" sz="950" spc="70">
                <a:latin typeface="Microsoft Sans Serif"/>
                <a:cs typeface="Microsoft Sans Serif"/>
              </a:rPr>
              <a:t>modern </a:t>
            </a:r>
            <a:r>
              <a:rPr dirty="0" sz="950" spc="35">
                <a:latin typeface="Microsoft Sans Serif"/>
                <a:cs typeface="Microsoft Sans Serif"/>
              </a:rPr>
              <a:t>technology. </a:t>
            </a:r>
            <a:r>
              <a:rPr dirty="0" sz="950" spc="45">
                <a:latin typeface="Microsoft Sans Serif"/>
                <a:cs typeface="Microsoft Sans Serif"/>
              </a:rPr>
              <a:t>With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45">
                <a:latin typeface="Microsoft Sans Serif"/>
                <a:cs typeface="Microsoft Sans Serif"/>
              </a:rPr>
              <a:t>help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35">
                <a:latin typeface="Microsoft Sans Serif"/>
                <a:cs typeface="Microsoft Sans Serif"/>
              </a:rPr>
              <a:t>application, </a:t>
            </a:r>
            <a:r>
              <a:rPr dirty="0" sz="950" spc="30">
                <a:latin typeface="Microsoft Sans Serif"/>
                <a:cs typeface="Microsoft Sans Serif"/>
              </a:rPr>
              <a:t>users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40">
                <a:latin typeface="Microsoft Sans Serif"/>
                <a:cs typeface="Microsoft Sans Serif"/>
              </a:rPr>
              <a:t>this </a:t>
            </a:r>
            <a:r>
              <a:rPr dirty="0" sz="950" spc="35">
                <a:latin typeface="Microsoft Sans Serif"/>
                <a:cs typeface="Microsoft Sans Serif"/>
              </a:rPr>
              <a:t>system </a:t>
            </a:r>
            <a:r>
              <a:rPr dirty="0" sz="950" spc="25">
                <a:latin typeface="Microsoft Sans Serif"/>
                <a:cs typeface="Microsoft Sans Serif"/>
              </a:rPr>
              <a:t>can use </a:t>
            </a:r>
            <a:r>
              <a:rPr dirty="0" sz="950" spc="40">
                <a:latin typeface="Microsoft Sans Serif"/>
                <a:cs typeface="Microsoft Sans Serif"/>
              </a:rPr>
              <a:t>features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40">
                <a:latin typeface="Microsoft Sans Serif"/>
                <a:cs typeface="Microsoft Sans Serif"/>
              </a:rPr>
              <a:t>track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20">
                <a:latin typeface="Microsoft Sans Serif"/>
                <a:cs typeface="Microsoft Sans Serif"/>
              </a:rPr>
              <a:t>level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pollution </a:t>
            </a:r>
            <a:r>
              <a:rPr dirty="0" sz="950" spc="70">
                <a:latin typeface="Microsoft Sans Serif"/>
                <a:cs typeface="Microsoft Sans Serif"/>
              </a:rPr>
              <a:t>on </a:t>
            </a:r>
            <a:r>
              <a:rPr dirty="0" sz="950" spc="55">
                <a:latin typeface="Microsoft Sans Serif"/>
                <a:cs typeface="Microsoft Sans Serif"/>
              </a:rPr>
              <a:t>their </a:t>
            </a:r>
            <a:r>
              <a:rPr dirty="0" sz="950" spc="60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mobile </a:t>
            </a:r>
            <a:r>
              <a:rPr dirty="0" sz="950" spc="15">
                <a:latin typeface="Microsoft Sans Serif"/>
                <a:cs typeface="Microsoft Sans Serif"/>
              </a:rPr>
              <a:t>devices. </a:t>
            </a:r>
            <a:r>
              <a:rPr dirty="0" sz="950" spc="-10">
                <a:latin typeface="Microsoft Sans Serif"/>
                <a:cs typeface="Microsoft Sans Serif"/>
              </a:rPr>
              <a:t>As </a:t>
            </a:r>
            <a:r>
              <a:rPr dirty="0" sz="950" spc="20">
                <a:latin typeface="Microsoft Sans Serif"/>
                <a:cs typeface="Microsoft Sans Serif"/>
              </a:rPr>
              <a:t>a </a:t>
            </a:r>
            <a:r>
              <a:rPr dirty="0" sz="950" spc="35">
                <a:latin typeface="Microsoft Sans Serif"/>
                <a:cs typeface="Microsoft Sans Serif"/>
              </a:rPr>
              <a:t>result, </a:t>
            </a:r>
            <a:r>
              <a:rPr dirty="0" sz="950" spc="60">
                <a:latin typeface="Microsoft Sans Serif"/>
                <a:cs typeface="Microsoft Sans Serif"/>
              </a:rPr>
              <a:t>monitoring </a:t>
            </a:r>
            <a:r>
              <a:rPr dirty="0" sz="950" spc="55">
                <a:latin typeface="Microsoft Sans Serif"/>
                <a:cs typeface="Microsoft Sans Serif"/>
              </a:rPr>
              <a:t>the environment </a:t>
            </a:r>
            <a:r>
              <a:rPr dirty="0" sz="950" spc="45">
                <a:latin typeface="Microsoft Sans Serif"/>
                <a:cs typeface="Microsoft Sans Serif"/>
              </a:rPr>
              <a:t>by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relevant </a:t>
            </a:r>
            <a:r>
              <a:rPr dirty="0" sz="950" spc="15">
                <a:latin typeface="Microsoft Sans Serif"/>
                <a:cs typeface="Microsoft Sans Serif"/>
              </a:rPr>
              <a:t>agencies </a:t>
            </a:r>
            <a:r>
              <a:rPr dirty="0" sz="950" spc="55">
                <a:latin typeface="Microsoft Sans Serif"/>
                <a:cs typeface="Microsoft Sans Serif"/>
              </a:rPr>
              <a:t>and the </a:t>
            </a:r>
            <a:r>
              <a:rPr dirty="0" sz="950" spc="35">
                <a:latin typeface="Microsoft Sans Serif"/>
                <a:cs typeface="Microsoft Sans Serif"/>
              </a:rPr>
              <a:t>general </a:t>
            </a:r>
            <a:r>
              <a:rPr dirty="0" sz="950" spc="40">
                <a:latin typeface="Microsoft Sans Serif"/>
                <a:cs typeface="Microsoft Sans Serif"/>
              </a:rPr>
              <a:t>public </a:t>
            </a:r>
            <a:r>
              <a:rPr dirty="0" sz="950" spc="4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becomes </a:t>
            </a:r>
            <a:r>
              <a:rPr dirty="0" sz="950" spc="30">
                <a:latin typeface="Microsoft Sans Serif"/>
                <a:cs typeface="Microsoft Sans Serif"/>
              </a:rPr>
              <a:t>very </a:t>
            </a:r>
            <a:r>
              <a:rPr dirty="0" sz="950" spc="45">
                <a:latin typeface="Microsoft Sans Serif"/>
                <a:cs typeface="Microsoft Sans Serif"/>
              </a:rPr>
              <a:t>dependable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35">
                <a:latin typeface="Microsoft Sans Serif"/>
                <a:cs typeface="Microsoft Sans Serif"/>
              </a:rPr>
              <a:t>eﬀective. </a:t>
            </a:r>
            <a:r>
              <a:rPr dirty="0" sz="950" spc="10">
                <a:latin typeface="Microsoft Sans Serif"/>
                <a:cs typeface="Microsoft Sans Serif"/>
              </a:rPr>
              <a:t>This </a:t>
            </a:r>
            <a:r>
              <a:rPr dirty="0" sz="950" spc="70">
                <a:latin typeface="Microsoft Sans Serif"/>
                <a:cs typeface="Microsoft Sans Serif"/>
              </a:rPr>
              <a:t>method </a:t>
            </a:r>
            <a:r>
              <a:rPr dirty="0" sz="950" spc="20">
                <a:latin typeface="Microsoft Sans Serif"/>
                <a:cs typeface="Microsoft Sans Serif"/>
              </a:rPr>
              <a:t>gains </a:t>
            </a:r>
            <a:r>
              <a:rPr dirty="0" sz="950" spc="70">
                <a:latin typeface="Microsoft Sans Serif"/>
                <a:cs typeface="Microsoft Sans Serif"/>
              </a:rPr>
              <a:t>more </a:t>
            </a:r>
            <a:r>
              <a:rPr dirty="0" sz="950" spc="55">
                <a:latin typeface="Microsoft Sans Serif"/>
                <a:cs typeface="Microsoft Sans Serif"/>
              </a:rPr>
              <a:t>importance </a:t>
            </a:r>
            <a:r>
              <a:rPr dirty="0" sz="950" spc="45">
                <a:latin typeface="Microsoft Sans Serif"/>
                <a:cs typeface="Microsoft Sans Serif"/>
              </a:rPr>
              <a:t>if </a:t>
            </a:r>
            <a:r>
              <a:rPr dirty="0" sz="950" spc="20">
                <a:latin typeface="Microsoft Sans Serif"/>
                <a:cs typeface="Microsoft Sans Serif"/>
              </a:rPr>
              <a:t>civilians </a:t>
            </a:r>
            <a:r>
              <a:rPr dirty="0" sz="950" spc="40">
                <a:latin typeface="Microsoft Sans Serif"/>
                <a:cs typeface="Microsoft Sans Serif"/>
              </a:rPr>
              <a:t>are allowed </a:t>
            </a:r>
            <a:r>
              <a:rPr dirty="0" sz="950" spc="70">
                <a:latin typeface="Microsoft Sans Serif"/>
                <a:cs typeface="Microsoft Sans Serif"/>
              </a:rPr>
              <a:t>to </a:t>
            </a:r>
            <a:r>
              <a:rPr dirty="0" sz="950" spc="75">
                <a:latin typeface="Microsoft Sans Serif"/>
                <a:cs typeface="Microsoft Sans Serif"/>
              </a:rPr>
              <a:t> </a:t>
            </a:r>
            <a:r>
              <a:rPr dirty="0" sz="950" spc="40">
                <a:latin typeface="Microsoft Sans Serif"/>
                <a:cs typeface="Microsoft Sans Serif"/>
              </a:rPr>
              <a:t>participate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35">
                <a:latin typeface="Microsoft Sans Serif"/>
                <a:cs typeface="Microsoft Sans Serif"/>
              </a:rPr>
              <a:t>it. </a:t>
            </a:r>
            <a:r>
              <a:rPr dirty="0" sz="950" spc="10">
                <a:latin typeface="Microsoft Sans Serif"/>
                <a:cs typeface="Microsoft Sans Serif"/>
              </a:rPr>
              <a:t>This </a:t>
            </a:r>
            <a:r>
              <a:rPr dirty="0" sz="950" spc="35">
                <a:latin typeface="Microsoft Sans Serif"/>
                <a:cs typeface="Microsoft Sans Serif"/>
              </a:rPr>
              <a:t>idea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-5">
                <a:latin typeface="Microsoft Sans Serif"/>
                <a:cs typeface="Microsoft Sans Serif"/>
              </a:rPr>
              <a:t>IOT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35">
                <a:latin typeface="Microsoft Sans Serif"/>
                <a:cs typeface="Microsoft Sans Serif"/>
              </a:rPr>
              <a:t>advantageous </a:t>
            </a:r>
            <a:r>
              <a:rPr dirty="0" sz="950" spc="70">
                <a:latin typeface="Microsoft Sans Serif"/>
                <a:cs typeface="Microsoft Sans Serif"/>
              </a:rPr>
              <a:t>for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40">
                <a:latin typeface="Microsoft Sans Serif"/>
                <a:cs typeface="Microsoft Sans Serif"/>
              </a:rPr>
              <a:t>wellbeing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25">
                <a:latin typeface="Microsoft Sans Serif"/>
                <a:cs typeface="Microsoft Sans Serif"/>
              </a:rPr>
              <a:t>society </a:t>
            </a:r>
            <a:r>
              <a:rPr dirty="0" sz="950" spc="5">
                <a:latin typeface="Microsoft Sans Serif"/>
                <a:cs typeface="Microsoft Sans Serif"/>
              </a:rPr>
              <a:t>as </a:t>
            </a:r>
            <a:r>
              <a:rPr dirty="0" sz="950" spc="20">
                <a:latin typeface="Microsoft Sans Serif"/>
                <a:cs typeface="Microsoft Sans Serif"/>
              </a:rPr>
              <a:t>citizens </a:t>
            </a:r>
            <a:r>
              <a:rPr dirty="0" sz="950" spc="40">
                <a:latin typeface="Microsoft Sans Serif"/>
                <a:cs typeface="Microsoft Sans Serif"/>
              </a:rPr>
              <a:t>are </a:t>
            </a:r>
            <a:r>
              <a:rPr dirty="0" sz="950" spc="70">
                <a:latin typeface="Microsoft Sans Serif"/>
                <a:cs typeface="Microsoft Sans Serif"/>
              </a:rPr>
              <a:t>now </a:t>
            </a:r>
            <a:r>
              <a:rPr dirty="0" sz="950" spc="35">
                <a:latin typeface="Microsoft Sans Serif"/>
                <a:cs typeface="Microsoft Sans Serif"/>
              </a:rPr>
              <a:t>equally </a:t>
            </a:r>
            <a:r>
              <a:rPr dirty="0" sz="950" spc="40">
                <a:latin typeface="Microsoft Sans Serif"/>
                <a:cs typeface="Microsoft Sans Serif"/>
              </a:rPr>
              <a:t> aware </a:t>
            </a:r>
            <a:r>
              <a:rPr dirty="0" sz="950" spc="65">
                <a:latin typeface="Microsoft Sans Serif"/>
                <a:cs typeface="Microsoft Sans Serif"/>
              </a:rPr>
              <a:t>of </a:t>
            </a:r>
            <a:r>
              <a:rPr dirty="0" sz="950" spc="55">
                <a:latin typeface="Microsoft Sans Serif"/>
                <a:cs typeface="Microsoft Sans Serif"/>
              </a:rPr>
              <a:t>and </a:t>
            </a:r>
            <a:r>
              <a:rPr dirty="0" sz="950" spc="40">
                <a:latin typeface="Microsoft Sans Serif"/>
                <a:cs typeface="Microsoft Sans Serif"/>
              </a:rPr>
              <a:t>curious </a:t>
            </a:r>
            <a:r>
              <a:rPr dirty="0" sz="950" spc="60">
                <a:latin typeface="Microsoft Sans Serif"/>
                <a:cs typeface="Microsoft Sans Serif"/>
              </a:rPr>
              <a:t>about </a:t>
            </a:r>
            <a:r>
              <a:rPr dirty="0" sz="950" spc="55">
                <a:latin typeface="Microsoft Sans Serif"/>
                <a:cs typeface="Microsoft Sans Serif"/>
              </a:rPr>
              <a:t>their </a:t>
            </a:r>
            <a:r>
              <a:rPr dirty="0" sz="950" spc="50">
                <a:latin typeface="Microsoft Sans Serif"/>
                <a:cs typeface="Microsoft Sans Serif"/>
              </a:rPr>
              <a:t>environment. </a:t>
            </a:r>
            <a:r>
              <a:rPr dirty="0" sz="950" spc="45">
                <a:latin typeface="Microsoft Sans Serif"/>
                <a:cs typeface="Microsoft Sans Serif"/>
              </a:rPr>
              <a:t>And </a:t>
            </a:r>
            <a:r>
              <a:rPr dirty="0" sz="950" spc="55">
                <a:latin typeface="Microsoft Sans Serif"/>
                <a:cs typeface="Microsoft Sans Serif"/>
              </a:rPr>
              <a:t>the </a:t>
            </a:r>
            <a:r>
              <a:rPr dirty="0" sz="950" spc="65">
                <a:latin typeface="Microsoft Sans Serif"/>
                <a:cs typeface="Microsoft Sans Serif"/>
              </a:rPr>
              <a:t>most </a:t>
            </a:r>
            <a:r>
              <a:rPr dirty="0" sz="950" spc="45">
                <a:latin typeface="Microsoft Sans Serif"/>
                <a:cs typeface="Microsoft Sans Serif"/>
              </a:rPr>
              <a:t>recent </a:t>
            </a:r>
            <a:r>
              <a:rPr dirty="0" sz="950" spc="40">
                <a:latin typeface="Microsoft Sans Serif"/>
                <a:cs typeface="Microsoft Sans Serif"/>
              </a:rPr>
              <a:t>technology </a:t>
            </a:r>
            <a:r>
              <a:rPr dirty="0" sz="950" spc="10">
                <a:latin typeface="Microsoft Sans Serif"/>
                <a:cs typeface="Microsoft Sans Serif"/>
              </a:rPr>
              <a:t>is </a:t>
            </a:r>
            <a:r>
              <a:rPr dirty="0" sz="950" spc="40">
                <a:latin typeface="Microsoft Sans Serif"/>
                <a:cs typeface="Microsoft Sans Serif"/>
              </a:rPr>
              <a:t>used </a:t>
            </a:r>
            <a:r>
              <a:rPr dirty="0" sz="950" spc="50">
                <a:latin typeface="Microsoft Sans Serif"/>
                <a:cs typeface="Microsoft Sans Serif"/>
              </a:rPr>
              <a:t>in </a:t>
            </a:r>
            <a:r>
              <a:rPr dirty="0" sz="950" spc="30">
                <a:latin typeface="Microsoft Sans Serif"/>
                <a:cs typeface="Microsoft Sans Serif"/>
              </a:rPr>
              <a:t>its </a:t>
            </a:r>
            <a:r>
              <a:rPr dirty="0" sz="950" spc="35">
                <a:latin typeface="Microsoft Sans Serif"/>
                <a:cs typeface="Microsoft Sans Serif"/>
              </a:rPr>
              <a:t> </a:t>
            </a:r>
            <a:r>
              <a:rPr dirty="0" sz="950" spc="55">
                <a:latin typeface="Microsoft Sans Serif"/>
                <a:cs typeface="Microsoft Sans Serif"/>
              </a:rPr>
              <a:t>implementation.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899" y="5846584"/>
            <a:ext cx="121666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b="1">
                <a:latin typeface="Tahoma"/>
                <a:cs typeface="Tahoma"/>
              </a:rPr>
              <a:t>Thank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you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821" y="355600"/>
            <a:ext cx="601979" cy="331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 R A V E E N A N B U</dc:creator>
  <cp:keywords>DAFwTnR99NM,BAFCoZ16RxY</cp:keywords>
  <dc:title>IOT_Phase1.docx</dc:title>
  <dcterms:created xsi:type="dcterms:W3CDTF">2023-10-04T15:11:22Z</dcterms:created>
  <dcterms:modified xsi:type="dcterms:W3CDTF">2023-10-04T15:11:22Z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2023-10-04T00:00:00Z</vt:filetime>
  </property>
  <property fmtid="{D5CDD505-2E9C-101B-9397-08002B2CF9AE}" pid="3" name="Creator">
    <vt:lpwstr>Canva</vt:lpwstr>
  </property>
  <property fmtid="{D5CDD505-2E9C-101B-9397-08002B2CF9AE}" pid="4" name="LastSaved">
    <vt:filetime>2023-10-04T00:00:00Z</vt:filetime>
  </property>
</Properties>
</file>