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1" d="100"/>
          <a:sy n="81" d="100"/>
        </p:scale>
        <p:origin x="-276" y="-8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xmlns="" val="43488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1.Devi Shree .S</a:t>
            </a:r>
            <a:endParaRPr lang="en-US" sz="2000" b="1" dirty="0">
              <a:solidFill>
                <a:schemeClr val="accent1">
                  <a:lumMod val="75000"/>
                </a:schemeClr>
              </a:solidFill>
              <a:latin typeface="Arial" pitchFamily="34" charset="0"/>
              <a:cs typeface="Arial" pitchFamily="34" charset="0"/>
            </a:endParaRPr>
          </a:p>
          <a:p>
            <a:pPr marL="457200" indent="-457200"/>
            <a:r>
              <a:rPr lang="en-US" sz="2000" b="1" dirty="0" smtClean="0">
                <a:solidFill>
                  <a:schemeClr val="accent1">
                    <a:lumMod val="75000"/>
                  </a:schemeClr>
                </a:solidFill>
                <a:latin typeface="Arial"/>
                <a:cs typeface="Arial"/>
              </a:rPr>
              <a:t>2.Dr.Sivanthi </a:t>
            </a:r>
            <a:r>
              <a:rPr lang="en-US" sz="2000" b="1" dirty="0">
                <a:solidFill>
                  <a:schemeClr val="accent1">
                    <a:lumMod val="75000"/>
                  </a:schemeClr>
                </a:solidFill>
                <a:latin typeface="Arial"/>
                <a:cs typeface="Arial"/>
              </a:rPr>
              <a:t>Aditanar College of Engineering</a:t>
            </a:r>
          </a:p>
          <a:p>
            <a:pPr marL="457200" indent="-457200"/>
            <a:r>
              <a:rPr lang="en-US" sz="2000" b="1" smtClean="0">
                <a:solidFill>
                  <a:schemeClr val="accent1">
                    <a:lumMod val="75000"/>
                  </a:schemeClr>
                </a:solidFill>
                <a:latin typeface="Arial"/>
                <a:cs typeface="Arial"/>
              </a:rPr>
              <a:t>3.B.E/CSE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249233" y="-747252"/>
            <a:ext cx="11361575" cy="6956342"/>
          </a:xfrm>
        </p:spPr>
        <p:txBody>
          <a:bodyPr>
            <a:normAutofit/>
          </a:bodyPr>
          <a:lstStyle/>
          <a:p>
            <a:pPr algn="l"/>
            <a:r>
              <a:rPr lang="en-IN" sz="1800" b="0" i="0" dirty="0">
                <a:solidFill>
                  <a:srgbClr val="222222"/>
                </a:solidFill>
                <a:effectLst/>
                <a:latin typeface="Arial" panose="020B0604020202020204" pitchFamily="34" charset="0"/>
              </a:rPr>
              <a:t>Books:</a:t>
            </a:r>
            <a:br>
              <a:rPr lang="en-IN" sz="1800" b="0" i="0" dirty="0">
                <a:solidFill>
                  <a:srgbClr val="222222"/>
                </a:solidFill>
                <a:effectLst/>
                <a:latin typeface="Arial" panose="020B0604020202020204" pitchFamily="34" charset="0"/>
              </a:rPr>
            </a:br>
            <a:endParaRPr lang="en-IN" sz="1800" b="0" i="0" dirty="0">
              <a:solidFill>
                <a:srgbClr val="222222"/>
              </a:solidFill>
              <a:effectLst/>
              <a:latin typeface="Arial" panose="020B0604020202020204" pitchFamily="34" charset="0"/>
            </a:endParaRPr>
          </a:p>
          <a:p>
            <a:pPr algn="l"/>
            <a:r>
              <a:rPr lang="en-IN" sz="1800" b="0" i="0" dirty="0">
                <a:solidFill>
                  <a:schemeClr val="accent1"/>
                </a:solidFill>
                <a:effectLst/>
                <a:latin typeface="Arial" panose="020B0604020202020204" pitchFamily="34" charset="0"/>
              </a:rPr>
              <a:t>"The Web Application Hacker's Handbook:</a:t>
            </a:r>
            <a:r>
              <a:rPr lang="en-IN" sz="1800" b="0" i="0" dirty="0">
                <a:solidFill>
                  <a:srgbClr val="222222"/>
                </a:solidFill>
                <a:effectLst/>
                <a:latin typeface="Arial" panose="020B0604020202020204" pitchFamily="34" charset="0"/>
              </a:rPr>
              <a:t> Finding and Exploiting Security Flaws" by </a:t>
            </a:r>
            <a:r>
              <a:rPr lang="en-IN" sz="1800" b="0" i="0" dirty="0" err="1">
                <a:solidFill>
                  <a:srgbClr val="222222"/>
                </a:solidFill>
                <a:effectLst/>
                <a:latin typeface="Arial" panose="020B0604020202020204" pitchFamily="34" charset="0"/>
              </a:rPr>
              <a:t>Dafydd</a:t>
            </a:r>
            <a:r>
              <a:rPr lang="en-IN" sz="1800" b="0" i="0" dirty="0">
                <a:solidFill>
                  <a:srgbClr val="222222"/>
                </a:solidFill>
                <a:effectLst/>
                <a:latin typeface="Arial" panose="020B0604020202020204" pitchFamily="34" charset="0"/>
              </a:rPr>
              <a:t> </a:t>
            </a:r>
            <a:r>
              <a:rPr lang="en-IN" sz="1800" b="0" i="0" dirty="0" err="1">
                <a:solidFill>
                  <a:srgbClr val="222222"/>
                </a:solidFill>
                <a:effectLst/>
                <a:latin typeface="Arial" panose="020B0604020202020204" pitchFamily="34" charset="0"/>
              </a:rPr>
              <a:t>Stuttard</a:t>
            </a:r>
            <a:r>
              <a:rPr lang="en-IN" sz="1800" b="0" i="0" dirty="0">
                <a:solidFill>
                  <a:srgbClr val="222222"/>
                </a:solidFill>
                <a:effectLst/>
                <a:latin typeface="Arial" panose="020B0604020202020204" pitchFamily="34" charset="0"/>
              </a:rPr>
              <a:t> and Marcus Pinto.</a:t>
            </a:r>
          </a:p>
          <a:p>
            <a:pPr algn="l"/>
            <a:r>
              <a:rPr lang="en-IN" sz="1800" b="0" i="0" dirty="0">
                <a:solidFill>
                  <a:schemeClr val="accent1"/>
                </a:solidFill>
                <a:effectLst/>
                <a:latin typeface="Arial" panose="020B0604020202020204" pitchFamily="34" charset="0"/>
              </a:rPr>
              <a:t>"Practical Malware Analysis: </a:t>
            </a:r>
            <a:r>
              <a:rPr lang="en-IN" sz="1800" b="0" i="0" dirty="0">
                <a:solidFill>
                  <a:srgbClr val="222222"/>
                </a:solidFill>
                <a:effectLst/>
                <a:latin typeface="Arial" panose="020B0604020202020204" pitchFamily="34" charset="0"/>
              </a:rPr>
              <a:t>The Hands-On Guide to Dissecting Malicious Software" by Michael Sikorski and Andrew Honig.</a:t>
            </a:r>
          </a:p>
          <a:p>
            <a:pPr algn="l"/>
            <a:endParaRPr lang="en-IN" sz="1800" b="0" i="0" dirty="0">
              <a:solidFill>
                <a:srgbClr val="222222"/>
              </a:solidFill>
              <a:effectLst/>
              <a:latin typeface="Arial" panose="020B0604020202020204" pitchFamily="34" charset="0"/>
            </a:endParaRPr>
          </a:p>
          <a:p>
            <a:pPr marL="0" indent="0">
              <a:buNone/>
            </a:pPr>
            <a:endParaRPr lang="en-IN" sz="2400" dirty="0"/>
          </a:p>
        </p:txBody>
      </p:sp>
      <p:graphicFrame>
        <p:nvGraphicFramePr>
          <p:cNvPr id="6" name="Table 5">
            <a:extLst>
              <a:ext uri="{FF2B5EF4-FFF2-40B4-BE49-F238E27FC236}">
                <a16:creationId xmlns:a16="http://schemas.microsoft.com/office/drawing/2014/main" xmlns="" id="{2B486501-7A91-937F-F632-BD2CB431D0AB}"/>
              </a:ext>
            </a:extLst>
          </p:cNvPr>
          <p:cNvGraphicFramePr>
            <a:graphicFrameLocks noGrp="1"/>
          </p:cNvGraphicFramePr>
          <p:nvPr/>
        </p:nvGraphicFramePr>
        <p:xfrm>
          <a:off x="1828800" y="3381216"/>
          <a:ext cx="8534400" cy="640080"/>
        </p:xfrm>
        <a:graphic>
          <a:graphicData uri="http://schemas.openxmlformats.org/drawingml/2006/table">
            <a:tbl>
              <a:tblPr/>
              <a:tblGrid>
                <a:gridCol w="8117840">
                  <a:extLst>
                    <a:ext uri="{9D8B030D-6E8A-4147-A177-3AD203B41FA5}">
                      <a16:colId xmlns:a16="http://schemas.microsoft.com/office/drawing/2014/main" xmlns="" val="43608018"/>
                    </a:ext>
                  </a:extLst>
                </a:gridCol>
                <a:gridCol w="208280">
                  <a:extLst>
                    <a:ext uri="{9D8B030D-6E8A-4147-A177-3AD203B41FA5}">
                      <a16:colId xmlns:a16="http://schemas.microsoft.com/office/drawing/2014/main" xmlns="" val="1361022196"/>
                    </a:ext>
                  </a:extLst>
                </a:gridCol>
                <a:gridCol w="208280">
                  <a:extLst>
                    <a:ext uri="{9D8B030D-6E8A-4147-A177-3AD203B41FA5}">
                      <a16:colId xmlns:a16="http://schemas.microsoft.com/office/drawing/2014/main" xmlns="" val="1609117589"/>
                    </a:ext>
                  </a:extLst>
                </a:gridCol>
              </a:tblGrid>
              <a:tr h="0">
                <a:tc gridSpan="3">
                  <a:txBody>
                    <a:bodyPr/>
                    <a:lstStyle/>
                    <a:p>
                      <a:endParaRPr lang="en-IN"/>
                    </a:p>
                  </a:txBody>
                  <a:tcPr marL="0" marR="0" marT="0" marB="0" anchor="ctr">
                    <a:lnL>
                      <a:noFill/>
                    </a:lnL>
                    <a:lnR>
                      <a:noFill/>
                    </a:lnR>
                    <a:lnT>
                      <a:noFill/>
                    </a:lnT>
                    <a:lnB>
                      <a:noFill/>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580693108"/>
                  </a:ext>
                </a:extLst>
              </a:tr>
              <a:tr h="0">
                <a:tc>
                  <a:txBody>
                    <a:bodyPr/>
                    <a:lstStyle/>
                    <a:p>
                      <a:pPr fontAlgn="t"/>
                      <a:endParaRPr lang="en-IN">
                        <a:effectLst/>
                      </a:endParaRPr>
                    </a:p>
                  </a:txBody>
                  <a:tcPr marL="0" marR="0" marT="0" marB="0" anchor="ctr">
                    <a:lnL>
                      <a:noFill/>
                    </a:lnL>
                    <a:lnR>
                      <a:noFill/>
                    </a:lnR>
                    <a:lnT>
                      <a:noFill/>
                    </a:lnT>
                    <a:lnB>
                      <a:noFill/>
                    </a:lnB>
                    <a:noFill/>
                  </a:tcPr>
                </a:tc>
                <a:tc>
                  <a:txBody>
                    <a:bodyPr/>
                    <a:lstStyle/>
                    <a:p>
                      <a:endParaRPr lang="en-IN"/>
                    </a:p>
                  </a:txBody>
                  <a:tcPr>
                    <a:lnL>
                      <a:noFill/>
                    </a:lnL>
                    <a:lnT>
                      <a:noFill/>
                    </a:lnT>
                  </a:tcPr>
                </a:tc>
                <a:tc>
                  <a:txBody>
                    <a:bodyPr/>
                    <a:lstStyle/>
                    <a:p>
                      <a:endParaRPr lang="en-IN"/>
                    </a:p>
                  </a:txBody>
                  <a:tcPr>
                    <a:lnT>
                      <a:noFill/>
                    </a:lnT>
                  </a:tcPr>
                </a:tc>
                <a:extLst>
                  <a:ext uri="{0D108BD9-81ED-4DB2-BD59-A6C34878D82A}">
                    <a16:rowId xmlns:a16="http://schemas.microsoft.com/office/drawing/2014/main" xmlns="" val="266080316"/>
                  </a:ext>
                </a:extLst>
              </a:tr>
            </a:tbl>
          </a:graphicData>
        </a:graphic>
      </p:graphicFrame>
      <p:graphicFrame>
        <p:nvGraphicFramePr>
          <p:cNvPr id="7" name="Table 6">
            <a:extLst>
              <a:ext uri="{FF2B5EF4-FFF2-40B4-BE49-F238E27FC236}">
                <a16:creationId xmlns:a16="http://schemas.microsoft.com/office/drawing/2014/main" xmlns="" id="{8CBF6F3E-72BD-7AD3-EC53-90F51B79F8AD}"/>
              </a:ext>
            </a:extLst>
          </p:cNvPr>
          <p:cNvGraphicFramePr>
            <a:graphicFrameLocks noGrp="1"/>
          </p:cNvGraphicFramePr>
          <p:nvPr>
            <p:extLst>
              <p:ext uri="{D42A27DB-BD31-4B8C-83A1-F6EECF244321}">
                <p14:modId xmlns:p14="http://schemas.microsoft.com/office/powerpoint/2010/main" xmlns="" val="3984680448"/>
              </p:ext>
            </p:extLst>
          </p:nvPr>
        </p:nvGraphicFramePr>
        <p:xfrm>
          <a:off x="203514" y="4301594"/>
          <a:ext cx="9000775" cy="2400657"/>
        </p:xfrm>
        <a:graphic>
          <a:graphicData uri="http://schemas.openxmlformats.org/drawingml/2006/table">
            <a:tbl>
              <a:tblPr/>
              <a:tblGrid>
                <a:gridCol w="340236">
                  <a:extLst>
                    <a:ext uri="{9D8B030D-6E8A-4147-A177-3AD203B41FA5}">
                      <a16:colId xmlns:a16="http://schemas.microsoft.com/office/drawing/2014/main" xmlns="" val="3789756989"/>
                    </a:ext>
                  </a:extLst>
                </a:gridCol>
                <a:gridCol w="8660539">
                  <a:extLst>
                    <a:ext uri="{9D8B030D-6E8A-4147-A177-3AD203B41FA5}">
                      <a16:colId xmlns:a16="http://schemas.microsoft.com/office/drawing/2014/main" xmlns="" val="2243046062"/>
                    </a:ext>
                  </a:extLst>
                </a:gridCol>
              </a:tblGrid>
              <a:tr h="2400657">
                <a:tc>
                  <a:txBody>
                    <a:bodyPr/>
                    <a:lstStyle/>
                    <a:p>
                      <a:pPr fontAlgn="t"/>
                      <a:endParaRPr lang="en-IN">
                        <a:effectLst/>
                      </a:endParaRPr>
                    </a:p>
                  </a:txBody>
                  <a:tcPr marL="121920" marR="121920">
                    <a:lnL>
                      <a:noFill/>
                    </a:lnL>
                    <a:lnR>
                      <a:noFill/>
                    </a:lnR>
                    <a:lnT>
                      <a:noFill/>
                    </a:lnT>
                    <a:lnB>
                      <a:noFill/>
                    </a:lnB>
                    <a:noFill/>
                  </a:tcPr>
                </a:tc>
                <a:tc>
                  <a:txBody>
                    <a:bodyPr/>
                    <a:lstStyle/>
                    <a:p>
                      <a:r>
                        <a:rPr lang="en-IN" b="0" u="none" strike="noStrike" dirty="0" err="1">
                          <a:solidFill>
                            <a:srgbClr val="444746"/>
                          </a:solidFill>
                          <a:effectLst/>
                          <a:latin typeface="Google Sans"/>
                        </a:rPr>
                        <a:t>ReplyForward</a:t>
                      </a:r>
                      <a:endParaRPr lang="en-IN" dirty="0">
                        <a:solidFill>
                          <a:srgbClr val="222222"/>
                        </a:solidFill>
                        <a:effectLst/>
                      </a:endParaRPr>
                    </a:p>
                    <a:p>
                      <a:endParaRPr lang="en-IN" dirty="0">
                        <a:solidFill>
                          <a:srgbClr val="222222"/>
                        </a:solidFill>
                        <a:effectLst/>
                      </a:endParaRPr>
                    </a:p>
                  </a:txBody>
                  <a:tcPr anchor="ctr">
                    <a:lnL>
                      <a:noFill/>
                    </a:lnL>
                    <a:lnR>
                      <a:noFill/>
                    </a:lnR>
                    <a:lnT>
                      <a:noFill/>
                    </a:lnT>
                    <a:lnB>
                      <a:noFill/>
                    </a:lnB>
                    <a:noFill/>
                  </a:tcPr>
                </a:tc>
                <a:extLst>
                  <a:ext uri="{0D108BD9-81ED-4DB2-BD59-A6C34878D82A}">
                    <a16:rowId xmlns:a16="http://schemas.microsoft.com/office/drawing/2014/main" xmlns="" val="2526063954"/>
                  </a:ext>
                </a:extLst>
              </a:tr>
            </a:tbl>
          </a:graphicData>
        </a:graphic>
      </p:graphicFrame>
      <p:pic>
        <p:nvPicPr>
          <p:cNvPr id="1027" name="Picture 3">
            <a:extLst>
              <a:ext uri="{FF2B5EF4-FFF2-40B4-BE49-F238E27FC236}">
                <a16:creationId xmlns:a16="http://schemas.microsoft.com/office/drawing/2014/main" xmlns="" id="{51430B34-E8D0-AC45-FDB6-FDB94861E6F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3514" y="4416356"/>
            <a:ext cx="45719" cy="45719"/>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4">
            <a:extLst>
              <a:ext uri="{FF2B5EF4-FFF2-40B4-BE49-F238E27FC236}">
                <a16:creationId xmlns:a16="http://schemas.microsoft.com/office/drawing/2014/main" xmlns="" id="{A52D66B5-013F-4AF9-FA91-7EA79F264985}"/>
              </a:ext>
            </a:extLst>
          </p:cNvPr>
          <p:cNvSpPr>
            <a:spLocks noChangeArrowheads="1"/>
          </p:cNvSpPr>
          <p:nvPr/>
        </p:nvSpPr>
        <p:spPr bwMode="auto">
          <a:xfrm>
            <a:off x="294952" y="3284605"/>
            <a:ext cx="12279890" cy="240065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rPr>
              <a:t>Academic Journals and Papers: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IEEE Security &amp; Privacy: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 peer-reviewed journal that publishes research articles, case studies, and surveys on various topics in cybersecurity, including keyloggers and malware.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ACM Digital Library: </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Offers access to a wide range of academic journals, conference proceedings, and technical papers in the field of computer science and cybersecurity.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514355" cy="56182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600" b="0" i="0" dirty="0">
                <a:solidFill>
                  <a:schemeClr val="accent1"/>
                </a:solidFill>
                <a:effectLst/>
                <a:latin typeface="Arial" panose="020B0604020202020204" pitchFamily="34" charset="0"/>
              </a:rPr>
              <a:t>3)Regular Software Updates: </a:t>
            </a:r>
            <a:r>
              <a:rPr lang="en-US" sz="1600" b="0" i="0" dirty="0">
                <a:solidFill>
                  <a:srgbClr val="222222"/>
                </a:solidFill>
                <a:effectLst/>
                <a:latin typeface="Arial" panose="020B0604020202020204" pitchFamily="34" charset="0"/>
              </a:rPr>
              <a:t>Keep your operating system, antivirus software, and other applications up to date with the latest security patches to minimize vulnerabilities that could be exploited by keyloggers.</a:t>
            </a:r>
            <a:endParaRPr lang="en-IN" sz="1600" dirty="0"/>
          </a:p>
        </p:txBody>
      </p:sp>
      <p:sp>
        <p:nvSpPr>
          <p:cNvPr id="9" name="TextBox 8">
            <a:extLst>
              <a:ext uri="{FF2B5EF4-FFF2-40B4-BE49-F238E27FC236}">
                <a16:creationId xmlns:a16="http://schemas.microsoft.com/office/drawing/2014/main" xmlns="" id="{A9A2543E-99F7-00D6-F61B-C2CA2202CED0}"/>
              </a:ext>
            </a:extLst>
          </p:cNvPr>
          <p:cNvSpPr txBox="1"/>
          <p:nvPr/>
        </p:nvSpPr>
        <p:spPr>
          <a:xfrm>
            <a:off x="480219" y="1087378"/>
            <a:ext cx="11613485" cy="923330"/>
          </a:xfrm>
          <a:prstGeom prst="rect">
            <a:avLst/>
          </a:prstGeom>
          <a:noFill/>
        </p:spPr>
        <p:txBody>
          <a:bodyPr wrap="square">
            <a:spAutoFit/>
          </a:bodyPr>
          <a:lstStyle/>
          <a:p>
            <a:r>
              <a:rPr lang="en-US" b="0" i="0" dirty="0">
                <a:solidFill>
                  <a:srgbClr val="222222"/>
                </a:solidFill>
                <a:effectLst/>
                <a:latin typeface="Arial" panose="020B0604020202020204" pitchFamily="34" charset="0"/>
              </a:rPr>
              <a:t>A keylogger is a serious security threat as it can record everything a user types ,including sensitive information like passwords and credit card numbers. To protect against keyloggers and enhance security, here are some proposed solutions:</a:t>
            </a:r>
            <a:endParaRPr lang="en-IN" dirty="0"/>
          </a:p>
        </p:txBody>
      </p:sp>
      <p:sp>
        <p:nvSpPr>
          <p:cNvPr id="11" name="TextBox 10">
            <a:extLst>
              <a:ext uri="{FF2B5EF4-FFF2-40B4-BE49-F238E27FC236}">
                <a16:creationId xmlns:a16="http://schemas.microsoft.com/office/drawing/2014/main" xmlns="" id="{9664AECA-C142-2D29-31A5-DF83E9E431C0}"/>
              </a:ext>
            </a:extLst>
          </p:cNvPr>
          <p:cNvSpPr txBox="1"/>
          <p:nvPr/>
        </p:nvSpPr>
        <p:spPr>
          <a:xfrm>
            <a:off x="480218" y="1657266"/>
            <a:ext cx="11613485" cy="1754326"/>
          </a:xfrm>
          <a:prstGeom prst="rect">
            <a:avLst/>
          </a:prstGeom>
          <a:noFill/>
        </p:spPr>
        <p:txBody>
          <a:bodyPr wrap="square">
            <a:spAutoFit/>
          </a:bodyPr>
          <a:lstStyle/>
          <a:p>
            <a:r>
              <a:rPr lang="en-US" dirty="0"/>
              <a:t/>
            </a:r>
            <a:br>
              <a:rPr lang="en-US" dirty="0"/>
            </a:br>
            <a:r>
              <a:rPr lang="en-US" dirty="0">
                <a:solidFill>
                  <a:schemeClr val="accent1"/>
                </a:solidFill>
              </a:rPr>
              <a:t>1)Antivirus and Antimalware Software</a:t>
            </a:r>
            <a:r>
              <a:rPr lang="en-US" dirty="0"/>
              <a:t>: Install reputable antivirus and antimalware software on your system to detect and remove keyloggers and other malicious software.</a:t>
            </a:r>
          </a:p>
          <a:p>
            <a:r>
              <a:rPr lang="en-US" dirty="0"/>
              <a:t/>
            </a:r>
            <a:br>
              <a:rPr lang="en-US" dirty="0"/>
            </a:br>
            <a:r>
              <a:rPr lang="en-US" dirty="0">
                <a:solidFill>
                  <a:schemeClr val="accent1"/>
                </a:solidFill>
              </a:rPr>
              <a:t>2)</a:t>
            </a:r>
            <a:r>
              <a:rPr lang="en-US" b="0" i="0" dirty="0">
                <a:solidFill>
                  <a:schemeClr val="accent1"/>
                </a:solidFill>
                <a:effectLst/>
                <a:latin typeface="Arial" panose="020B0604020202020204" pitchFamily="34" charset="0"/>
              </a:rPr>
              <a:t>Firewall Protection: </a:t>
            </a:r>
            <a:r>
              <a:rPr lang="en-US" b="0" i="0" dirty="0">
                <a:solidFill>
                  <a:srgbClr val="222222"/>
                </a:solidFill>
                <a:effectLst/>
                <a:latin typeface="Arial" panose="020B0604020202020204" pitchFamily="34" charset="0"/>
              </a:rPr>
              <a:t>Use a firewall to monitor and control incoming and outgoing network traffic, which can help prevent keyloggers from sending data to remote servers.</a:t>
            </a:r>
            <a:endParaRPr lang="en-IN" dirty="0"/>
          </a:p>
        </p:txBody>
      </p:sp>
      <p:sp>
        <p:nvSpPr>
          <p:cNvPr id="13" name="TextBox 12">
            <a:extLst>
              <a:ext uri="{FF2B5EF4-FFF2-40B4-BE49-F238E27FC236}">
                <a16:creationId xmlns:a16="http://schemas.microsoft.com/office/drawing/2014/main" xmlns="" id="{8C228302-4468-3AB7-4717-E08A05CE5350}"/>
              </a:ext>
            </a:extLst>
          </p:cNvPr>
          <p:cNvSpPr txBox="1"/>
          <p:nvPr/>
        </p:nvSpPr>
        <p:spPr>
          <a:xfrm>
            <a:off x="480217" y="4463845"/>
            <a:ext cx="11613485" cy="1200329"/>
          </a:xfrm>
          <a:prstGeom prst="rect">
            <a:avLst/>
          </a:prstGeom>
          <a:noFill/>
        </p:spPr>
        <p:txBody>
          <a:bodyPr wrap="square">
            <a:spAutoFit/>
          </a:bodyPr>
          <a:lstStyle/>
          <a:p>
            <a:r>
              <a:rPr lang="en-US" dirty="0">
                <a:solidFill>
                  <a:schemeClr val="accent1"/>
                </a:solidFill>
              </a:rPr>
              <a:t>4)Use Trusted Sources: </a:t>
            </a:r>
            <a:r>
              <a:rPr lang="en-US" dirty="0"/>
              <a:t>Download software only from trusted sources to reduce the risk of inadvertently installing keyloggers or other malware.</a:t>
            </a:r>
          </a:p>
          <a:p>
            <a:r>
              <a:rPr lang="en-US" dirty="0"/>
              <a:t/>
            </a:r>
            <a:br>
              <a:rPr lang="en-US" dirty="0"/>
            </a:b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1780" y="-344129"/>
            <a:ext cx="11129027" cy="4001729"/>
          </a:xfrm>
        </p:spPr>
        <p:txBody>
          <a:bodyPr>
            <a:normAutofit/>
          </a:bodyPr>
          <a:lstStyle/>
          <a:p>
            <a:pPr marL="0" indent="0">
              <a:buNone/>
            </a:pPr>
            <a:r>
              <a:rPr lang="en-US" sz="1600" b="0" i="0" dirty="0">
                <a:solidFill>
                  <a:schemeClr val="accent1"/>
                </a:solidFill>
                <a:effectLst/>
                <a:latin typeface="Arial" panose="020B0604020202020204" pitchFamily="34" charset="0"/>
              </a:rPr>
              <a:t>Risk Assessment: </a:t>
            </a:r>
            <a:r>
              <a:rPr lang="en-US" sz="1600" b="0" i="0" dirty="0">
                <a:solidFill>
                  <a:srgbClr val="222222"/>
                </a:solidFill>
                <a:effectLst/>
                <a:latin typeface="Arial" panose="020B0604020202020204" pitchFamily="34" charset="0"/>
              </a:rPr>
              <a:t>Begin by conducting a thorough risk assessment to identify potential vulnerabilities and threats, including the risk of keyloggers. Evaluate the likelihood and potential impact of keylogger attacks on your systems and data.</a:t>
            </a:r>
            <a:endParaRPr lang="en-IN" sz="1600" b="1" dirty="0">
              <a:solidFill>
                <a:srgbClr val="0F0F0F"/>
              </a:solidFill>
            </a:endParaRPr>
          </a:p>
        </p:txBody>
      </p:sp>
      <p:sp>
        <p:nvSpPr>
          <p:cNvPr id="4" name="TextBox 3">
            <a:extLst>
              <a:ext uri="{FF2B5EF4-FFF2-40B4-BE49-F238E27FC236}">
                <a16:creationId xmlns:a16="http://schemas.microsoft.com/office/drawing/2014/main" xmlns="" id="{588A1C31-D978-D773-6E80-B5665CAF5787}"/>
              </a:ext>
            </a:extLst>
          </p:cNvPr>
          <p:cNvSpPr txBox="1"/>
          <p:nvPr/>
        </p:nvSpPr>
        <p:spPr>
          <a:xfrm>
            <a:off x="481779" y="2199569"/>
            <a:ext cx="11808544" cy="1477328"/>
          </a:xfrm>
          <a:prstGeom prst="rect">
            <a:avLst/>
          </a:prstGeom>
          <a:noFill/>
        </p:spPr>
        <p:txBody>
          <a:bodyPr wrap="square">
            <a:spAutoFit/>
          </a:bodyPr>
          <a:lstStyle/>
          <a:p>
            <a:r>
              <a:rPr lang="en-US" dirty="0">
                <a:solidFill>
                  <a:schemeClr val="accent1"/>
                </a:solidFill>
              </a:rPr>
              <a:t>Policy Development: </a:t>
            </a:r>
            <a:r>
              <a:rPr lang="en-US" dirty="0"/>
              <a:t>Develop clear security policies and procedures that outline acceptable use of company resources, password management guidelines, software installation protocols, and employee training requirements regarding security best practices.</a:t>
            </a:r>
          </a:p>
          <a:p>
            <a:r>
              <a:rPr lang="en-US" dirty="0"/>
              <a:t/>
            </a:r>
            <a:br>
              <a:rPr lang="en-US" dirty="0"/>
            </a:br>
            <a:endParaRPr lang="en-IN" dirty="0"/>
          </a:p>
        </p:txBody>
      </p:sp>
      <p:sp>
        <p:nvSpPr>
          <p:cNvPr id="7" name="TextBox 6">
            <a:extLst>
              <a:ext uri="{FF2B5EF4-FFF2-40B4-BE49-F238E27FC236}">
                <a16:creationId xmlns:a16="http://schemas.microsoft.com/office/drawing/2014/main" xmlns="" id="{CCCF61EF-78EE-B15D-4D5D-86AE964DEC1A}"/>
              </a:ext>
            </a:extLst>
          </p:cNvPr>
          <p:cNvSpPr txBox="1"/>
          <p:nvPr/>
        </p:nvSpPr>
        <p:spPr>
          <a:xfrm>
            <a:off x="481778" y="3156156"/>
            <a:ext cx="11444751" cy="2031325"/>
          </a:xfrm>
          <a:prstGeom prst="rect">
            <a:avLst/>
          </a:prstGeom>
          <a:noFill/>
        </p:spPr>
        <p:txBody>
          <a:bodyPr wrap="square">
            <a:spAutoFit/>
          </a:bodyPr>
          <a:lstStyle/>
          <a:p>
            <a:pPr algn="l"/>
            <a:r>
              <a:rPr lang="en-US" sz="1600" b="0" i="0" dirty="0">
                <a:solidFill>
                  <a:schemeClr val="accent1"/>
                </a:solidFill>
                <a:effectLst/>
                <a:latin typeface="Arial" panose="020B0604020202020204" pitchFamily="34" charset="0"/>
              </a:rPr>
              <a:t>Security Awareness Training: </a:t>
            </a:r>
            <a:r>
              <a:rPr lang="en-US" b="0" i="0" dirty="0">
                <a:solidFill>
                  <a:srgbClr val="222222"/>
                </a:solidFill>
                <a:effectLst/>
                <a:latin typeface="Arial" panose="020B0604020202020204" pitchFamily="34" charset="0"/>
              </a:rPr>
              <a:t>Educate employees about the risks associated with keyloggers and other security threats. Provide training on how to recognize phishing attempts, avoid suspicious websites, and report any unusual system behavior promptly.</a:t>
            </a:r>
          </a:p>
          <a:p>
            <a:pPr algn="l"/>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r>
              <a:rPr lang="en-US" dirty="0"/>
              <a:t/>
            </a:r>
            <a:br>
              <a:rPr lang="en-US" dirty="0"/>
            </a:br>
            <a:endParaRPr lang="en-IN" dirty="0"/>
          </a:p>
        </p:txBody>
      </p:sp>
      <p:sp>
        <p:nvSpPr>
          <p:cNvPr id="9" name="TextBox 8">
            <a:extLst>
              <a:ext uri="{FF2B5EF4-FFF2-40B4-BE49-F238E27FC236}">
                <a16:creationId xmlns:a16="http://schemas.microsoft.com/office/drawing/2014/main" xmlns="" id="{8B4AAF03-FC8F-F74A-7A3C-5D6F36776DFA}"/>
              </a:ext>
            </a:extLst>
          </p:cNvPr>
          <p:cNvSpPr txBox="1"/>
          <p:nvPr/>
        </p:nvSpPr>
        <p:spPr>
          <a:xfrm rot="10800000" flipV="1">
            <a:off x="481776" y="4224393"/>
            <a:ext cx="11316933" cy="1200329"/>
          </a:xfrm>
          <a:prstGeom prst="rect">
            <a:avLst/>
          </a:prstGeom>
          <a:noFill/>
        </p:spPr>
        <p:txBody>
          <a:bodyPr wrap="square">
            <a:spAutoFit/>
          </a:bodyPr>
          <a:lstStyle/>
          <a:p>
            <a:r>
              <a:rPr lang="en-US" dirty="0">
                <a:solidFill>
                  <a:schemeClr val="accent1"/>
                </a:solidFill>
              </a:rPr>
              <a:t>Endpoint Security: </a:t>
            </a:r>
            <a:r>
              <a:rPr lang="en-US" dirty="0"/>
              <a:t>Implement endpoint security solutions such as antivirus software, anti-malware programs, and host-based intrusion detection systems (HIDS) to detect and prevent keylogger infections on individual devices.</a:t>
            </a:r>
          </a:p>
          <a:p>
            <a:r>
              <a:rPr lang="en-US" dirty="0"/>
              <a:t/>
            </a:r>
            <a:br>
              <a:rPr lang="en-US" dirty="0"/>
            </a:br>
            <a:endParaRPr lang="en-IN" dirty="0"/>
          </a:p>
        </p:txBody>
      </p:sp>
      <p:sp>
        <p:nvSpPr>
          <p:cNvPr id="11" name="TextBox 10">
            <a:extLst>
              <a:ext uri="{FF2B5EF4-FFF2-40B4-BE49-F238E27FC236}">
                <a16:creationId xmlns:a16="http://schemas.microsoft.com/office/drawing/2014/main" xmlns="" id="{9BD3C2BB-84D4-7782-4D2C-6EED8EDC570F}"/>
              </a:ext>
            </a:extLst>
          </p:cNvPr>
          <p:cNvSpPr txBox="1"/>
          <p:nvPr/>
        </p:nvSpPr>
        <p:spPr>
          <a:xfrm rot="10800000" flipV="1">
            <a:off x="481776" y="5062180"/>
            <a:ext cx="11808546" cy="1477328"/>
          </a:xfrm>
          <a:prstGeom prst="rect">
            <a:avLst/>
          </a:prstGeom>
          <a:noFill/>
        </p:spPr>
        <p:txBody>
          <a:bodyPr wrap="square">
            <a:spAutoFit/>
          </a:bodyPr>
          <a:lstStyle/>
          <a:p>
            <a:pPr algn="l" rtl="0"/>
            <a:r>
              <a:rPr lang="en-US" b="0" i="0" dirty="0">
                <a:solidFill>
                  <a:schemeClr val="accent1"/>
                </a:solidFill>
                <a:effectLst/>
                <a:latin typeface="Arial" panose="020B0604020202020204" pitchFamily="34" charset="0"/>
              </a:rPr>
              <a:t>Network Security: </a:t>
            </a:r>
            <a:r>
              <a:rPr lang="en-US" b="0" i="0" dirty="0">
                <a:solidFill>
                  <a:srgbClr val="222222"/>
                </a:solidFill>
                <a:effectLst/>
                <a:latin typeface="Arial" panose="020B0604020202020204" pitchFamily="34" charset="0"/>
              </a:rPr>
              <a:t>Deploy network security measures such as firewalls, intrusion detection systems (IDS), and intrusion prevention systems (IPS) to monitor and control network traffic, blocking malicious activity and preventing keyloggers from </a:t>
            </a:r>
          </a:p>
          <a:p>
            <a:r>
              <a:rPr lang="en-US" dirty="0"/>
              <a:t/>
            </a:r>
            <a:br>
              <a:rPr lang="en-US" dirty="0"/>
            </a:br>
            <a:endParaRPr lang="en-IN"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15721" y="967304"/>
            <a:ext cx="11029616" cy="3230747"/>
          </a:xfrm>
        </p:spPr>
        <p:txBody>
          <a:bodyPr/>
          <a:lstStyle/>
          <a:p>
            <a:pPr algn="l"/>
            <a:r>
              <a:rPr lang="en-IN" b="0" i="0" dirty="0">
                <a:solidFill>
                  <a:schemeClr val="accent1"/>
                </a:solidFill>
                <a:effectLst/>
                <a:latin typeface="Arial" panose="020B0604020202020204" pitchFamily="34" charset="0"/>
              </a:rPr>
              <a:t>Keystroke Monitoring Algorithm:</a:t>
            </a:r>
            <a:r>
              <a:rPr lang="en-IN" b="0" i="0" dirty="0">
                <a:solidFill>
                  <a:srgbClr val="222222"/>
                </a:solidFill>
                <a:effectLst/>
                <a:latin typeface="Arial" panose="020B0604020202020204" pitchFamily="34" charset="0"/>
              </a:rPr>
              <a:t/>
            </a:r>
            <a:br>
              <a:rPr lang="en-IN" b="0" i="0" dirty="0">
                <a:solidFill>
                  <a:srgbClr val="222222"/>
                </a:solidFill>
                <a:effectLst/>
                <a:latin typeface="Arial" panose="020B0604020202020204" pitchFamily="34" charset="0"/>
              </a:rPr>
            </a:b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Develop an algorithm to monitor keystrokes at the operating system level. This algorithm should intercept keyboard inputs and analyze them for suspicious patterns, such as rapid typing indicative of automated input or unusual sequences of keystrokes.</a:t>
            </a:r>
          </a:p>
          <a:p>
            <a:pPr algn="l"/>
            <a:r>
              <a:rPr lang="en-IN" b="0" i="0" dirty="0">
                <a:solidFill>
                  <a:srgbClr val="222222"/>
                </a:solidFill>
                <a:effectLst/>
                <a:latin typeface="Arial" panose="020B0604020202020204" pitchFamily="34" charset="0"/>
              </a:rPr>
              <a:t>Implement techniques to differentiate between legitimate user inputs and potentially malicious keylogging activity.</a:t>
            </a:r>
          </a:p>
          <a:p>
            <a:pPr marL="305435" indent="-305435"/>
            <a:endParaRPr lang="en-IN" dirty="0"/>
          </a:p>
        </p:txBody>
      </p:sp>
      <p:sp>
        <p:nvSpPr>
          <p:cNvPr id="4" name="TextBox 3">
            <a:extLst>
              <a:ext uri="{FF2B5EF4-FFF2-40B4-BE49-F238E27FC236}">
                <a16:creationId xmlns:a16="http://schemas.microsoft.com/office/drawing/2014/main" xmlns="" id="{E463333D-34D0-289F-4C76-D3E4EE6B2BB2}"/>
              </a:ext>
            </a:extLst>
          </p:cNvPr>
          <p:cNvSpPr txBox="1"/>
          <p:nvPr/>
        </p:nvSpPr>
        <p:spPr>
          <a:xfrm rot="10800000" flipV="1">
            <a:off x="511275" y="3637711"/>
            <a:ext cx="11592234" cy="2308324"/>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chemeClr val="accent1"/>
                </a:solidFill>
                <a:effectLst/>
                <a:latin typeface="Arial" panose="020B0604020202020204" pitchFamily="34" charset="0"/>
              </a:rPr>
              <a:t>Endpoint Protection:</a:t>
            </a:r>
            <a:r>
              <a:rPr lang="en-US" b="0" i="0" dirty="0">
                <a:solidFill>
                  <a:srgbClr val="222222"/>
                </a:solidFill>
                <a:effectLst/>
                <a:latin typeface="Arial" panose="020B0604020202020204" pitchFamily="34" charset="0"/>
              </a:rPr>
              <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65000"/>
                    <a:lumOff val="35000"/>
                  </a:schemeClr>
                </a:solidFill>
                <a:effectLst/>
                <a:latin typeface="Arial" panose="020B0604020202020204" pitchFamily="34" charset="0"/>
              </a:rPr>
              <a:t>Deploy</a:t>
            </a:r>
            <a:r>
              <a:rPr lang="en-US" b="0" i="0" dirty="0">
                <a:solidFill>
                  <a:srgbClr val="222222"/>
                </a:solidFill>
                <a:effectLst/>
                <a:latin typeface="Arial" panose="020B0604020202020204" pitchFamily="34" charset="0"/>
              </a:rPr>
              <a:t> endpoint security solutions, such as antivirus software and endpoint detection and response (EDR) tools, that incorporate keylogger detection and prevention capabilities.</a:t>
            </a:r>
          </a:p>
          <a:p>
            <a:pPr marL="285750" indent="-285750" algn="l">
              <a:buFont typeface="Wingdings" panose="05000000000000000000" pitchFamily="2" charset="2"/>
              <a:buChar char="§"/>
            </a:pPr>
            <a:endParaRPr lang="en-US" dirty="0">
              <a:solidFill>
                <a:srgbClr val="222222"/>
              </a:solidFill>
              <a:latin typeface="Arial" panose="020B0604020202020204" pitchFamily="34" charset="0"/>
            </a:endParaRPr>
          </a:p>
          <a:p>
            <a:pPr algn="l"/>
            <a:endParaRPr lang="en-US" b="0" i="0" dirty="0">
              <a:solidFill>
                <a:srgbClr val="222222"/>
              </a:solidFill>
              <a:effectLst/>
              <a:latin typeface="Arial" panose="020B0604020202020204" pitchFamily="34" charset="0"/>
            </a:endParaRPr>
          </a:p>
          <a:p>
            <a:pPr marL="285750" indent="-285750" algn="l">
              <a:buFont typeface="Wingdings" panose="05000000000000000000" pitchFamily="2" charset="2"/>
              <a:buChar char="§"/>
            </a:pPr>
            <a:r>
              <a:rPr lang="en-US" b="0" i="0" dirty="0">
                <a:solidFill>
                  <a:schemeClr val="tx1">
                    <a:lumMod val="95000"/>
                    <a:lumOff val="5000"/>
                  </a:schemeClr>
                </a:solidFill>
                <a:effectLst/>
                <a:latin typeface="Arial" panose="020B0604020202020204" pitchFamily="34" charset="0"/>
              </a:rPr>
              <a:t>Ensure</a:t>
            </a:r>
            <a:r>
              <a:rPr lang="en-US" b="0" i="0" dirty="0">
                <a:solidFill>
                  <a:srgbClr val="222222"/>
                </a:solidFill>
                <a:effectLst/>
                <a:latin typeface="Arial" panose="020B0604020202020204" pitchFamily="34" charset="0"/>
              </a:rPr>
              <a:t> that endpoint security agents are installed on all devices within the organization and regularly updated with the latest threat intelligence.</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F1600D8C-7586-E7E8-6DAB-27AF5FD3B48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p>
          <a:p>
            <a:pPr marL="0" indent="0">
              <a:buNone/>
            </a:pPr>
            <a:r>
              <a:rPr lang="en-US" sz="2000" dirty="0"/>
              <a:t/>
            </a:r>
            <a:br>
              <a:rPr lang="en-US" sz="2000" dirty="0"/>
            </a:b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52284" y="-1"/>
            <a:ext cx="11405419" cy="8268929"/>
          </a:xfrm>
        </p:spPr>
        <p:txBody>
          <a:bodyPr/>
          <a:lstStyle/>
          <a:p>
            <a:pPr marL="0" indent="0" algn="l" rtl="0">
              <a:buNone/>
            </a:pPr>
            <a:r>
              <a:rPr lang="en-US" sz="2000" b="0" i="0" dirty="0">
                <a:solidFill>
                  <a:srgbClr val="222222"/>
                </a:solidFill>
                <a:effectLst/>
                <a:latin typeface="Arial" panose="020B0604020202020204" pitchFamily="34" charset="0"/>
              </a:rPr>
              <a:t>the future scope of keylogger and security involves the ongoing development and implementation of advanced technologies, innovative strategies, and collaborative efforts to address evolving cyber threats and protect against keylogger attacks.</a:t>
            </a:r>
          </a:p>
          <a:p>
            <a:pPr marL="457200" indent="-457200">
              <a:buAutoNum type="arabicParenR"/>
            </a:pPr>
            <a:r>
              <a:rPr lang="en-US" sz="2000" dirty="0"/>
              <a:t>Advanced detection techniques</a:t>
            </a:r>
          </a:p>
          <a:p>
            <a:pPr marL="457200" indent="-457200">
              <a:buAutoNum type="arabicParenR"/>
            </a:pPr>
            <a:r>
              <a:rPr lang="en-US" sz="2000" dirty="0"/>
              <a:t>Endpoint security innovations</a:t>
            </a:r>
          </a:p>
          <a:p>
            <a:pPr marL="457200" indent="-457200">
              <a:buAutoNum type="arabicParenR"/>
            </a:pPr>
            <a:r>
              <a:rPr lang="en-US" sz="2000" dirty="0"/>
              <a:t>Zero trust architecture</a:t>
            </a:r>
          </a:p>
          <a:p>
            <a:pPr marL="457200" indent="-457200">
              <a:buAutoNum type="arabicParenR"/>
            </a:pPr>
            <a:r>
              <a:rPr lang="en-US" sz="2000" dirty="0"/>
              <a:t>Quantum cryptography</a:t>
            </a:r>
          </a:p>
          <a:p>
            <a:pPr marL="457200" indent="-457200">
              <a:buAutoNum type="arabicParenR"/>
            </a:pPr>
            <a:r>
              <a:rPr lang="en-US" sz="2000" dirty="0"/>
              <a:t>Behavioral biometrics</a:t>
            </a:r>
          </a:p>
          <a:p>
            <a:pPr marL="457200" indent="-457200">
              <a:buAutoNum type="arabicParenR"/>
            </a:pPr>
            <a:r>
              <a:rPr lang="en-US" sz="2000" dirty="0"/>
              <a:t>Blockchain texhnologies</a:t>
            </a:r>
          </a:p>
          <a:p>
            <a:pPr marL="457200" indent="-457200">
              <a:buAutoNum type="arabicParenR"/>
            </a:pPr>
            <a:r>
              <a:rPr lang="en-US" sz="2000" dirty="0"/>
              <a:t>Collaborative defense mechanisms</a:t>
            </a:r>
            <a:br>
              <a:rPr lang="en-US" sz="2000" dirty="0"/>
            </a:b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626</Words>
  <Application>Microsoft Office PowerPoint</Application>
  <PresentationFormat>Custom</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&amp;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25</cp:revision>
  <dcterms:created xsi:type="dcterms:W3CDTF">2021-05-26T16:50:10Z</dcterms:created>
  <dcterms:modified xsi:type="dcterms:W3CDTF">2024-04-05T05:41:26Z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