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6" r:id="rId3"/>
    <p:sldId id="365" r:id="rId4"/>
    <p:sldId id="297" r:id="rId5"/>
    <p:sldId id="300" r:id="rId6"/>
    <p:sldId id="376" r:id="rId7"/>
    <p:sldId id="356" r:id="rId8"/>
    <p:sldId id="377" r:id="rId9"/>
    <p:sldId id="367" r:id="rId10"/>
    <p:sldId id="378" r:id="rId11"/>
    <p:sldId id="379" r:id="rId12"/>
    <p:sldId id="372" r:id="rId13"/>
    <p:sldId id="381" r:id="rId14"/>
    <p:sldId id="299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8"/>
      <p:bold r:id="rId19"/>
    </p:embeddedFont>
    <p:embeddedFont>
      <p:font typeface="Share Tech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78743D-A3EA-4276-A53C-F6B9D3533547}">
  <a:tblStyle styleId="{7278743D-A3EA-4276-A53C-F6B9D35335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 snapToGrid="0">
      <p:cViewPr varScale="1">
        <p:scale>
          <a:sx n="139" d="100"/>
          <a:sy n="139" d="100"/>
        </p:scale>
        <p:origin x="72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7E6BD-F3B3-43F5-A96C-56A13815DED8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0E9D4-A2A3-492C-AA14-1F55C1B10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827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403" y="389487"/>
            <a:ext cx="487146" cy="31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Image 4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403" y="389487"/>
            <a:ext cx="487146" cy="31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cp10-flightbook.azurewebsites.net/api/messages" TargetMode="External"/><Relationship Id="rId2" Type="http://schemas.openxmlformats.org/officeDocument/2006/relationships/hyperlink" Target="https://github.com/Deviluna29/oc_ingenieur-ia_P10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666931" y="1972473"/>
            <a:ext cx="3992105" cy="1230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- Projet 10 – </a:t>
            </a:r>
          </a:p>
          <a:p>
            <a:pPr marL="88900" indent="0">
              <a:tabLst>
                <a:tab pos="88900" algn="l"/>
              </a:tabLst>
            </a:pPr>
            <a:r>
              <a:rPr lang="fr-FR" b="1" dirty="0"/>
              <a:t>Développez un chatbot pour réserver des vacances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773179" y="644527"/>
            <a:ext cx="3701732" cy="823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Parcours Ingénieur</a:t>
            </a:r>
            <a:br>
              <a:rPr lang="en" sz="2400" dirty="0" smtClean="0"/>
            </a:br>
            <a:r>
              <a:rPr lang="en" sz="2400" dirty="0" smtClean="0"/>
              <a:t>Intelligence </a:t>
            </a:r>
            <a:r>
              <a:rPr lang="en" sz="2400" dirty="0" smtClean="0">
                <a:solidFill>
                  <a:schemeClr val="accent2"/>
                </a:solidFill>
              </a:rPr>
              <a:t>Artificielle</a:t>
            </a:r>
            <a:endParaRPr sz="24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/>
          <p:cNvSpPr txBox="1">
            <a:spLocks/>
          </p:cNvSpPr>
          <p:nvPr/>
        </p:nvSpPr>
        <p:spPr>
          <a:xfrm>
            <a:off x="7468124" y="4219144"/>
            <a:ext cx="1663628" cy="61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 smtClean="0"/>
              <a:t>Romain Le Goff</a:t>
            </a:r>
          </a:p>
          <a:p>
            <a:pPr marL="0" indent="0"/>
            <a:r>
              <a:rPr lang="en-US" sz="1400" dirty="0" smtClean="0"/>
              <a:t>30/09/2022</a:t>
            </a:r>
            <a:endParaRPr lang="en-US" sz="1400" dirty="0"/>
          </a:p>
        </p:txBody>
      </p:sp>
      <p:grpSp>
        <p:nvGrpSpPr>
          <p:cNvPr id="30" name="Google Shape;9138;p56"/>
          <p:cNvGrpSpPr/>
          <p:nvPr/>
        </p:nvGrpSpPr>
        <p:grpSpPr>
          <a:xfrm>
            <a:off x="6353748" y="644527"/>
            <a:ext cx="874976" cy="719600"/>
            <a:chOff x="7608988" y="2093194"/>
            <a:chExt cx="817276" cy="672147"/>
          </a:xfrm>
        </p:grpSpPr>
        <p:cxnSp>
          <p:nvCxnSpPr>
            <p:cNvPr id="31" name="Google Shape;9139;p56"/>
            <p:cNvCxnSpPr/>
            <p:nvPr/>
          </p:nvCxnSpPr>
          <p:spPr>
            <a:xfrm rot="5400000" flipH="1">
              <a:off x="7620257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9140;p56"/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9141;p56"/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9142;p56"/>
            <p:cNvCxnSpPr/>
            <p:nvPr/>
          </p:nvCxnSpPr>
          <p:spPr>
            <a:xfrm rot="-5400000" flipH="1">
              <a:off x="8285120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9143;p56"/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9144;p56"/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" name="Google Shape;9145;p56"/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38" name="Google Shape;9146;p56"/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47" name="Google Shape;9147;p56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9148;p56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9149;p56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9150;p56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9151;p56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9152;p56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9153;p56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" name="Google Shape;9154;p56"/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40" name="Google Shape;9155;p56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9156;p56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9157;p56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9158;p56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9159;p56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9160;p56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9161;p56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077" y="3375210"/>
            <a:ext cx="1140725" cy="726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Déploiement du Chatbot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8" name="Espace réservé du texte 1"/>
          <p:cNvSpPr txBox="1">
            <a:spLocks/>
          </p:cNvSpPr>
          <p:nvPr/>
        </p:nvSpPr>
        <p:spPr>
          <a:xfrm>
            <a:off x="502247" y="1003525"/>
            <a:ext cx="5167034" cy="361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1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Espace réservé du texte 1"/>
          <p:cNvSpPr txBox="1">
            <a:spLocks/>
          </p:cNvSpPr>
          <p:nvPr/>
        </p:nvSpPr>
        <p:spPr>
          <a:xfrm>
            <a:off x="261376" y="1431790"/>
            <a:ext cx="5863865" cy="275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b="1" dirty="0" smtClean="0">
                <a:solidFill>
                  <a:schemeClr val="accent3">
                    <a:lumMod val="75000"/>
                  </a:schemeClr>
                </a:solidFill>
              </a:rPr>
              <a:t>Déploiement sur Azure App</a:t>
            </a:r>
          </a:p>
          <a:p>
            <a:pPr marL="114300" indent="0">
              <a:buNone/>
            </a:pP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b="1" dirty="0" smtClean="0">
                <a:solidFill>
                  <a:schemeClr val="accent3">
                    <a:lumMod val="75000"/>
                  </a:schemeClr>
                </a:solidFill>
              </a:rPr>
              <a:t>Utilisation d’Azure Bot</a:t>
            </a: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63" y="1222127"/>
            <a:ext cx="1403245" cy="98694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844" y="2696408"/>
            <a:ext cx="1005840" cy="10058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964" y="289560"/>
            <a:ext cx="3354342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Application Insights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8" name="Espace réservé du texte 1"/>
          <p:cNvSpPr txBox="1">
            <a:spLocks/>
          </p:cNvSpPr>
          <p:nvPr/>
        </p:nvSpPr>
        <p:spPr>
          <a:xfrm>
            <a:off x="502247" y="1003525"/>
            <a:ext cx="5167034" cy="361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1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Espace réservé du texte 1"/>
          <p:cNvSpPr txBox="1">
            <a:spLocks/>
          </p:cNvSpPr>
          <p:nvPr/>
        </p:nvSpPr>
        <p:spPr>
          <a:xfrm>
            <a:off x="502246" y="1003525"/>
            <a:ext cx="7754855" cy="358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100" dirty="0" smtClean="0">
                <a:solidFill>
                  <a:schemeClr val="bg1"/>
                </a:solidFill>
              </a:rPr>
              <a:t>Afin de détecter d’éventuelles mauvaises réponses du chatbot, on va analyser son activité en production en utilisant un service Azure :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Application Insights </a:t>
            </a: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1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100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fr-FR" sz="1100" dirty="0" smtClean="0">
                <a:solidFill>
                  <a:schemeClr val="bg1"/>
                </a:solidFill>
              </a:rPr>
              <a:t>- On va surveiller 2 informations remontées par l’application (visible sur le dashboard) :</a:t>
            </a:r>
          </a:p>
          <a:p>
            <a:pPr marL="114300" indent="0">
              <a:buNone/>
            </a:pPr>
            <a:endParaRPr lang="fr-FR" sz="11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rgbClr val="00B050"/>
                </a:solidFill>
              </a:rPr>
              <a:t>INFO</a:t>
            </a:r>
            <a:r>
              <a:rPr lang="fr-FR" sz="1100" dirty="0" smtClean="0">
                <a:solidFill>
                  <a:schemeClr val="bg1"/>
                </a:solidFill>
              </a:rPr>
              <a:t> de niveau 1 (quand l’utilisateur </a:t>
            </a:r>
            <a:r>
              <a:rPr lang="fr-FR" sz="1100" dirty="0" smtClean="0">
                <a:solidFill>
                  <a:srgbClr val="00B050"/>
                </a:solidFill>
              </a:rPr>
              <a:t>confirme</a:t>
            </a:r>
            <a:r>
              <a:rPr lang="fr-FR" sz="1100" dirty="0" smtClean="0">
                <a:solidFill>
                  <a:schemeClr val="bg1"/>
                </a:solidFill>
              </a:rPr>
              <a:t> la proposition du bot)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rgbClr val="FF0000"/>
                </a:solidFill>
              </a:rPr>
              <a:t>ERROR</a:t>
            </a:r>
            <a:r>
              <a:rPr lang="fr-FR" sz="1100" dirty="0" smtClean="0">
                <a:solidFill>
                  <a:schemeClr val="bg1"/>
                </a:solidFill>
              </a:rPr>
              <a:t> de niveau 3 (quand l’utilisateur </a:t>
            </a:r>
            <a:r>
              <a:rPr lang="fr-FR" sz="1100" dirty="0" smtClean="0">
                <a:solidFill>
                  <a:srgbClr val="FF0000"/>
                </a:solidFill>
              </a:rPr>
              <a:t>ne valide pas </a:t>
            </a:r>
            <a:r>
              <a:rPr lang="fr-FR" sz="1100" dirty="0" smtClean="0">
                <a:solidFill>
                  <a:schemeClr val="bg1"/>
                </a:solidFill>
              </a:rPr>
              <a:t>la proposition)</a:t>
            </a:r>
          </a:p>
          <a:p>
            <a:pPr marL="114300" indent="0">
              <a:buNone/>
            </a:pPr>
            <a:endParaRPr lang="fr-FR" sz="1100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fr-FR" sz="11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fr-FR" sz="1100" dirty="0" smtClean="0">
                <a:solidFill>
                  <a:schemeClr val="bg1"/>
                </a:solidFill>
              </a:rPr>
              <a:t>- Lorsqu’un utilisateur ne valide pas 3 fois une proposition dans un laps de temps de 5minutes, une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alerte</a:t>
            </a:r>
            <a:r>
              <a:rPr lang="fr-FR" sz="1100" dirty="0" smtClean="0">
                <a:solidFill>
                  <a:schemeClr val="bg1"/>
                </a:solidFill>
              </a:rPr>
              <a:t> est remontée.</a:t>
            </a: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33886" y="109242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Architecture </a:t>
            </a:r>
            <a:r>
              <a:rPr lang="fr-FR" dirty="0" smtClean="0">
                <a:solidFill>
                  <a:schemeClr val="accent2"/>
                </a:solidFill>
              </a:rPr>
              <a:t>actuelle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20" y="735645"/>
            <a:ext cx="4541929" cy="42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33886" y="109242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Architecture </a:t>
            </a:r>
            <a:r>
              <a:rPr lang="fr-FR" dirty="0" smtClean="0">
                <a:solidFill>
                  <a:schemeClr val="accent2"/>
                </a:solidFill>
              </a:rPr>
              <a:t>cible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20" y="735645"/>
            <a:ext cx="4541928" cy="4201599"/>
          </a:xfrm>
          <a:prstGeom prst="rect">
            <a:avLst/>
          </a:prstGeom>
        </p:spPr>
      </p:pic>
      <p:sp>
        <p:nvSpPr>
          <p:cNvPr id="5" name="Espace réservé du texte 1"/>
          <p:cNvSpPr txBox="1">
            <a:spLocks/>
          </p:cNvSpPr>
          <p:nvPr/>
        </p:nvSpPr>
        <p:spPr>
          <a:xfrm>
            <a:off x="5754532" y="969403"/>
            <a:ext cx="3086960" cy="319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100" dirty="0" smtClean="0">
                <a:solidFill>
                  <a:schemeClr val="bg1"/>
                </a:solidFill>
              </a:rPr>
              <a:t>Cette architecture permet de :</a:t>
            </a:r>
          </a:p>
          <a:p>
            <a:pPr marL="114300" indent="0">
              <a:buNone/>
            </a:pPr>
            <a:endParaRPr lang="fr-FR" sz="11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fr-FR" sz="1100" dirty="0" smtClean="0">
                <a:solidFill>
                  <a:schemeClr val="bg1"/>
                </a:solidFill>
              </a:rPr>
              <a:t>Récupérer les échanges entre utilisateurs et le bot, pour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enrichir le jeu de données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smtClean="0">
                <a:solidFill>
                  <a:schemeClr val="bg1"/>
                </a:solidFill>
              </a:rPr>
              <a:t>au fur et à mesure.</a:t>
            </a:r>
            <a:endParaRPr lang="fr-FR" sz="11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fr-FR" sz="11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fr-FR" sz="1100" dirty="0" smtClean="0">
                <a:solidFill>
                  <a:schemeClr val="bg1"/>
                </a:solidFill>
              </a:rPr>
              <a:t>Sur une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fréquence de 24h </a:t>
            </a:r>
            <a:r>
              <a:rPr lang="fr-FR" sz="1100" dirty="0" smtClean="0">
                <a:solidFill>
                  <a:schemeClr val="bg1"/>
                </a:solidFill>
              </a:rPr>
              <a:t>par exemple, a</a:t>
            </a:r>
            <a:r>
              <a:rPr lang="fr-FR" sz="1100" dirty="0" smtClean="0">
                <a:solidFill>
                  <a:schemeClr val="bg1"/>
                </a:solidFill>
              </a:rPr>
              <a:t>vec le service Azure Fonction, formater les données pour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ré-entraîner le modèle LUIS.</a:t>
            </a:r>
          </a:p>
          <a:p>
            <a:pPr>
              <a:buFontTx/>
              <a:buChar char="-"/>
            </a:pP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fr-FR" sz="1100" dirty="0" smtClean="0">
                <a:solidFill>
                  <a:schemeClr val="bg1"/>
                </a:solidFill>
              </a:rPr>
              <a:t>Evaluer la performance du nouveau modèle, si il est meilleur : le déployer.</a:t>
            </a:r>
            <a:endParaRPr lang="fr-FR" sz="11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139485" cy="577800"/>
          </a:xfrm>
        </p:spPr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Conclusion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4" name="Espace réservé du texte 1"/>
          <p:cNvSpPr>
            <a:spLocks noGrp="1"/>
          </p:cNvSpPr>
          <p:nvPr>
            <p:ph type="body" idx="1"/>
          </p:nvPr>
        </p:nvSpPr>
        <p:spPr>
          <a:xfrm>
            <a:off x="338349" y="989476"/>
            <a:ext cx="7053052" cy="2730002"/>
          </a:xfrm>
        </p:spPr>
        <p:txBody>
          <a:bodyPr/>
          <a:lstStyle/>
          <a:p>
            <a:pPr marL="114300" indent="0">
              <a:buNone/>
            </a:pPr>
            <a:endParaRPr lang="fr-FR" sz="1200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fr-FR" sz="1200" dirty="0" smtClean="0">
                <a:solidFill>
                  <a:schemeClr val="bg1"/>
                </a:solidFill>
              </a:rPr>
              <a:t>Le chatbot </a:t>
            </a:r>
            <a:r>
              <a:rPr lang="fr-FR" sz="1200" dirty="0">
                <a:solidFill>
                  <a:schemeClr val="bg1"/>
                </a:solidFill>
              </a:rPr>
              <a:t>a été conçue comme un </a:t>
            </a: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premier MVP</a:t>
            </a:r>
            <a:r>
              <a:rPr lang="fr-FR" sz="1200" dirty="0">
                <a:solidFill>
                  <a:schemeClr val="bg1"/>
                </a:solidFill>
              </a:rPr>
              <a:t>, </a:t>
            </a:r>
            <a:r>
              <a:rPr lang="fr-FR" sz="1200" dirty="0" smtClean="0">
                <a:solidFill>
                  <a:schemeClr val="bg1"/>
                </a:solidFill>
              </a:rPr>
              <a:t>il </a:t>
            </a:r>
            <a:r>
              <a:rPr lang="fr-FR" sz="1200" dirty="0">
                <a:solidFill>
                  <a:schemeClr val="bg1"/>
                </a:solidFill>
              </a:rPr>
              <a:t>fonctionne </a:t>
            </a:r>
            <a:r>
              <a:rPr lang="fr-FR" sz="1200" dirty="0" smtClean="0">
                <a:solidFill>
                  <a:schemeClr val="bg1"/>
                </a:solidFill>
              </a:rPr>
              <a:t>bien et </a:t>
            </a:r>
            <a:r>
              <a:rPr lang="fr-FR" sz="1200" dirty="0">
                <a:solidFill>
                  <a:schemeClr val="bg1"/>
                </a:solidFill>
              </a:rPr>
              <a:t>est une bonne base pour venir y greffer des améliorations :</a:t>
            </a:r>
          </a:p>
          <a:p>
            <a:pPr marL="114300" indent="0">
              <a:buNone/>
            </a:pPr>
            <a:endParaRPr lang="fr-FR" sz="1200" dirty="0" smtClean="0">
              <a:solidFill>
                <a:schemeClr val="bg1"/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Intégrer</a:t>
            </a:r>
            <a:r>
              <a:rPr lang="fr-FR" sz="1200" dirty="0" smtClean="0">
                <a:solidFill>
                  <a:schemeClr val="bg1"/>
                </a:solidFill>
              </a:rPr>
              <a:t> le chatbot dans un channel comme Discord, Messenger ..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 smtClean="0">
                <a:solidFill>
                  <a:schemeClr val="bg1"/>
                </a:solidFill>
              </a:rPr>
              <a:t>Ajouter de nouvelles </a:t>
            </a:r>
            <a:r>
              <a:rPr lang="fr-FR" sz="1200" i="1" dirty="0" smtClean="0">
                <a:solidFill>
                  <a:schemeClr val="accent3">
                    <a:lumMod val="75000"/>
                  </a:schemeClr>
                </a:solidFill>
              </a:rPr>
              <a:t>entitites</a:t>
            </a:r>
            <a:r>
              <a:rPr lang="fr-FR" sz="1200" dirty="0" smtClean="0">
                <a:solidFill>
                  <a:schemeClr val="bg1"/>
                </a:solidFill>
              </a:rPr>
              <a:t> : nbr de passagers, nbr d’enfants, type de siège ..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 smtClean="0">
                <a:solidFill>
                  <a:schemeClr val="bg1"/>
                </a:solidFill>
              </a:rPr>
              <a:t>Augmenter la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précision du monitoring</a:t>
            </a:r>
            <a:r>
              <a:rPr lang="fr-FR" sz="1200" dirty="0" smtClean="0">
                <a:solidFill>
                  <a:schemeClr val="bg1"/>
                </a:solidFill>
              </a:rPr>
              <a:t>, en remontant plus d’informations (erreurs, temps de réponses ..)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 smtClean="0">
                <a:solidFill>
                  <a:schemeClr val="bg1"/>
                </a:solidFill>
              </a:rPr>
              <a:t>Mettre en place une intégration continue (Architecture cible)</a:t>
            </a:r>
            <a:endParaRPr lang="fr-FR" sz="1200" dirty="0">
              <a:solidFill>
                <a:schemeClr val="bg1"/>
              </a:solidFill>
            </a:endParaRPr>
          </a:p>
          <a:p>
            <a:endParaRPr lang="fr-FR" sz="1200" dirty="0" smtClean="0">
              <a:solidFill>
                <a:schemeClr val="bg1"/>
              </a:solidFill>
            </a:endParaRPr>
          </a:p>
          <a:p>
            <a:endParaRPr lang="fr-FR" sz="1200" dirty="0">
              <a:solidFill>
                <a:schemeClr val="bg1"/>
              </a:solidFill>
            </a:endParaRPr>
          </a:p>
          <a:p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3725" y="107903"/>
            <a:ext cx="5676600" cy="1230300"/>
          </a:xfrm>
        </p:spPr>
        <p:txBody>
          <a:bodyPr/>
          <a:lstStyle/>
          <a:p>
            <a:r>
              <a:rPr lang="fr-FR" sz="6000" dirty="0" smtClean="0">
                <a:solidFill>
                  <a:schemeClr val="bg1"/>
                </a:solidFill>
              </a:rPr>
              <a:t>Liens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5677" y="1405109"/>
            <a:ext cx="8259568" cy="2383117"/>
          </a:xfrm>
        </p:spPr>
        <p:txBody>
          <a:bodyPr/>
          <a:lstStyle/>
          <a:p>
            <a:pPr marL="152400" lvl="0" indent="0" algn="l">
              <a:lnSpc>
                <a:spcPct val="100000"/>
              </a:lnSpc>
              <a:buSzPts val="1200"/>
              <a:buNone/>
            </a:pPr>
            <a:r>
              <a:rPr lang="fr-FR" dirty="0" smtClean="0">
                <a:solidFill>
                  <a:schemeClr val="accent2"/>
                </a:solidFill>
              </a:rPr>
              <a:t>GitHub </a:t>
            </a:r>
            <a:r>
              <a:rPr lang="fr-FR" dirty="0">
                <a:solidFill>
                  <a:schemeClr val="accent2"/>
                </a:solidFill>
              </a:rPr>
              <a:t>: </a:t>
            </a:r>
            <a:r>
              <a:rPr lang="fr-FR" dirty="0" smtClean="0">
                <a:solidFill>
                  <a:schemeClr val="accent2"/>
                </a:solidFill>
                <a:hlinkClick r:id="rId2"/>
              </a:rPr>
              <a:t>https://</a:t>
            </a:r>
            <a:r>
              <a:rPr lang="fr-FR" dirty="0" smtClean="0">
                <a:solidFill>
                  <a:schemeClr val="accent2"/>
                </a:solidFill>
                <a:hlinkClick r:id="rId2"/>
              </a:rPr>
              <a:t>github.com/Deviluna29/oc_ingenieur-ia_P10</a:t>
            </a:r>
            <a:endParaRPr lang="fr-FR" dirty="0" smtClean="0">
              <a:solidFill>
                <a:schemeClr val="accent2"/>
              </a:solidFill>
            </a:endParaRPr>
          </a:p>
          <a:p>
            <a:pPr marL="152400" lvl="0" indent="0" algn="l">
              <a:lnSpc>
                <a:spcPct val="100000"/>
              </a:lnSpc>
              <a:buSzPts val="1200"/>
              <a:buNone/>
            </a:pPr>
            <a:endParaRPr lang="fr-FR" dirty="0">
              <a:solidFill>
                <a:schemeClr val="accent2"/>
              </a:solidFill>
            </a:endParaRPr>
          </a:p>
          <a:p>
            <a:pPr marL="152400" lvl="0" indent="0" algn="l">
              <a:lnSpc>
                <a:spcPct val="100000"/>
              </a:lnSpc>
              <a:buSzPts val="1200"/>
              <a:buNone/>
            </a:pPr>
            <a:r>
              <a:rPr lang="fr-FR" dirty="0" smtClean="0">
                <a:solidFill>
                  <a:schemeClr val="accent2"/>
                </a:solidFill>
              </a:rPr>
              <a:t>Chatbot :</a:t>
            </a:r>
          </a:p>
          <a:p>
            <a:pPr marL="152400" lvl="0" indent="0" algn="l">
              <a:lnSpc>
                <a:spcPct val="100000"/>
              </a:lnSpc>
              <a:buSzPts val="1200"/>
              <a:buNone/>
            </a:pPr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sz="1400" dirty="0">
                <a:solidFill>
                  <a:schemeClr val="accent2"/>
                </a:solidFill>
              </a:rPr>
              <a:t>url: </a:t>
            </a:r>
            <a:r>
              <a:rPr lang="fr-FR" sz="1400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fr-FR" sz="1400" dirty="0" smtClean="0">
                <a:solidFill>
                  <a:schemeClr val="bg1"/>
                </a:solidFill>
                <a:hlinkClick r:id="rId3"/>
              </a:rPr>
              <a:t>ocp10-flightbook.azurewebsites.net/api/messages</a:t>
            </a:r>
            <a:endParaRPr lang="fr-FR" sz="1400" dirty="0" smtClean="0">
              <a:solidFill>
                <a:schemeClr val="bg1"/>
              </a:solidFill>
            </a:endParaRPr>
          </a:p>
          <a:p>
            <a:pPr marL="152400" indent="0" algn="l">
              <a:lnSpc>
                <a:spcPct val="100000"/>
              </a:lnSpc>
              <a:buSzPts val="1200"/>
              <a:buNone/>
            </a:pPr>
            <a:r>
              <a:rPr lang="fr-FR" sz="1400" dirty="0">
                <a:solidFill>
                  <a:schemeClr val="bg1"/>
                </a:solidFill>
              </a:rPr>
              <a:t>	</a:t>
            </a:r>
            <a:r>
              <a:rPr lang="fr-FR" sz="1400" dirty="0" smtClean="0">
                <a:solidFill>
                  <a:schemeClr val="accent2"/>
                </a:solidFill>
              </a:rPr>
              <a:t>App ID : </a:t>
            </a:r>
            <a:r>
              <a:rPr lang="fr-FR" sz="1400" dirty="0" smtClean="0"/>
              <a:t>9cfd17e3-ffc4-45eb-b608-25e2ea31522a</a:t>
            </a:r>
            <a:endParaRPr lang="fr-FR" sz="1400" dirty="0" smtClean="0">
              <a:solidFill>
                <a:schemeClr val="accent2"/>
              </a:solidFill>
            </a:endParaRPr>
          </a:p>
          <a:p>
            <a:pPr marL="152400" indent="0" algn="l">
              <a:lnSpc>
                <a:spcPct val="100000"/>
              </a:lnSpc>
              <a:buSzPts val="1200"/>
              <a:buNone/>
            </a:pPr>
            <a:r>
              <a:rPr lang="fr-FR" sz="1400" dirty="0">
                <a:solidFill>
                  <a:schemeClr val="accent2"/>
                </a:solidFill>
              </a:rPr>
              <a:t>	</a:t>
            </a:r>
            <a:r>
              <a:rPr lang="fr-FR" sz="1400" dirty="0" smtClean="0">
                <a:solidFill>
                  <a:schemeClr val="accent2"/>
                </a:solidFill>
              </a:rPr>
              <a:t>App </a:t>
            </a:r>
            <a:r>
              <a:rPr lang="fr-FR" sz="1400" dirty="0" err="1" smtClean="0">
                <a:solidFill>
                  <a:schemeClr val="accent2"/>
                </a:solidFill>
              </a:rPr>
              <a:t>password</a:t>
            </a:r>
            <a:r>
              <a:rPr lang="fr-FR" sz="1400" dirty="0" smtClean="0">
                <a:solidFill>
                  <a:schemeClr val="accent2"/>
                </a:solidFill>
              </a:rPr>
              <a:t> : </a:t>
            </a:r>
            <a:r>
              <a:rPr lang="fr-FR" sz="1400" dirty="0" smtClean="0"/>
              <a:t>37y8Q~U3wiGnKGwuwa4Lr1WG.8w4PjUgz1_6Gbko</a:t>
            </a:r>
            <a:endParaRPr lang="fr-FR" sz="1400" dirty="0"/>
          </a:p>
          <a:p>
            <a:pPr marL="152400" lvl="0" indent="0" algn="l">
              <a:lnSpc>
                <a:spcPct val="100000"/>
              </a:lnSpc>
              <a:buSzPts val="1200"/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3725" y="107903"/>
            <a:ext cx="5676600" cy="1230300"/>
          </a:xfrm>
        </p:spPr>
        <p:txBody>
          <a:bodyPr/>
          <a:lstStyle/>
          <a:p>
            <a:r>
              <a:rPr lang="fr-FR" sz="6000" dirty="0" smtClean="0">
                <a:solidFill>
                  <a:schemeClr val="bg1"/>
                </a:solidFill>
              </a:rPr>
              <a:t>Sommaire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59176" y="1415924"/>
            <a:ext cx="5564493" cy="2383117"/>
          </a:xfrm>
        </p:spPr>
        <p:txBody>
          <a:bodyPr/>
          <a:lstStyle/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Contexte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Présentation du jeu de données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Service cognitif LUIS 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Chatbot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Application Insights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Architecture cible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Conclusion</a:t>
            </a:r>
            <a:endParaRPr lang="fr-FR" dirty="0">
              <a:solidFill>
                <a:schemeClr val="accent2"/>
              </a:solidFill>
            </a:endParaRPr>
          </a:p>
        </p:txBody>
      </p:sp>
      <p:grpSp>
        <p:nvGrpSpPr>
          <p:cNvPr id="4" name="Google Shape;8527;p54"/>
          <p:cNvGrpSpPr/>
          <p:nvPr/>
        </p:nvGrpSpPr>
        <p:grpSpPr>
          <a:xfrm rot="5400000">
            <a:off x="1705655" y="2334179"/>
            <a:ext cx="1565716" cy="366729"/>
            <a:chOff x="1247650" y="2075423"/>
            <a:chExt cx="6648477" cy="1557238"/>
          </a:xfrm>
        </p:grpSpPr>
        <p:sp>
          <p:nvSpPr>
            <p:cNvPr id="5" name="Google Shape;8528;p54"/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29;p54"/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30;p54"/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31;p54"/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32;p54"/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33;p54"/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93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51312" y="1160870"/>
            <a:ext cx="4383213" cy="3273626"/>
          </a:xfrm>
        </p:spPr>
        <p:txBody>
          <a:bodyPr/>
          <a:lstStyle/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Fly Me </a:t>
            </a:r>
            <a:r>
              <a:rPr lang="fr-FR" sz="1200" dirty="0">
                <a:solidFill>
                  <a:schemeClr val="bg1"/>
                </a:solidFill>
              </a:rPr>
              <a:t>est une agence qui propose des voyages clé en main pour les particuliers ou les </a:t>
            </a:r>
            <a:r>
              <a:rPr lang="fr-FR" sz="1200" dirty="0" smtClean="0">
                <a:solidFill>
                  <a:schemeClr val="bg1"/>
                </a:solidFill>
              </a:rPr>
              <a:t>professionnels. Fly Me </a:t>
            </a:r>
            <a:r>
              <a:rPr lang="fr-FR" sz="1200" dirty="0" smtClean="0"/>
              <a:t>a </a:t>
            </a:r>
            <a:r>
              <a:rPr lang="fr-FR" sz="1200" dirty="0"/>
              <a:t>lancé un projet ambitieux de développement d’un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chatbot</a:t>
            </a:r>
            <a:r>
              <a:rPr lang="fr-FR" sz="1200" dirty="0"/>
              <a:t> pour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aider les utilisateurs à choisir une offre de voyage.</a:t>
            </a:r>
          </a:p>
          <a:p>
            <a:pPr>
              <a:buFontTx/>
              <a:buChar char="-"/>
            </a:pPr>
            <a:endParaRPr lang="fr-FR" sz="1200" dirty="0" smtClean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Contexte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4421951" y="1133370"/>
            <a:ext cx="4591423" cy="3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200" b="1" u="sng" dirty="0" smtClean="0"/>
              <a:t>Les objectifs </a:t>
            </a:r>
            <a:r>
              <a:rPr lang="fr-FR" sz="1200" b="1" dirty="0" smtClean="0"/>
              <a:t>:</a:t>
            </a:r>
          </a:p>
          <a:p>
            <a:endParaRPr lang="fr-FR" sz="1200" b="1" dirty="0" smtClean="0"/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r>
              <a:rPr lang="fr-FR" sz="1200" dirty="0" smtClean="0">
                <a:solidFill>
                  <a:schemeClr val="bg1"/>
                </a:solidFill>
              </a:rPr>
              <a:t>Utiliser un jeu de données disponible en ligne pour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développer un MVP (V1 chatbot) </a:t>
            </a:r>
            <a:r>
              <a:rPr lang="fr-FR" sz="1200" dirty="0" smtClean="0">
                <a:solidFill>
                  <a:schemeClr val="bg1"/>
                </a:solidFill>
              </a:rPr>
              <a:t>qui aidera les utilisateurs à réserver un billet d’avion, et le déployer en production.</a:t>
            </a: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>
              <a:solidFill>
                <a:schemeClr val="bg1"/>
              </a:solidFill>
            </a:endParaRP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r>
              <a:rPr lang="fr-FR" sz="1200" dirty="0">
                <a:solidFill>
                  <a:schemeClr val="bg1"/>
                </a:solidFill>
              </a:rPr>
              <a:t>Implémenter des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tests unitaires </a:t>
            </a:r>
            <a:r>
              <a:rPr lang="fr-FR" sz="1200" dirty="0">
                <a:solidFill>
                  <a:schemeClr val="bg1"/>
                </a:solidFill>
              </a:rPr>
              <a:t>pour s’assurer que le chatbot fonctionne correctement</a:t>
            </a:r>
            <a:r>
              <a:rPr lang="fr-FR" sz="1200" dirty="0" smtClean="0">
                <a:solidFill>
                  <a:schemeClr val="bg1"/>
                </a:solidFill>
              </a:rPr>
              <a:t>.</a:t>
            </a: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>
              <a:solidFill>
                <a:schemeClr val="bg1"/>
              </a:solidFill>
            </a:endParaRP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Suivre et analyser l’activité </a:t>
            </a:r>
            <a:r>
              <a:rPr lang="fr-FR" sz="1200" dirty="0" smtClean="0">
                <a:solidFill>
                  <a:schemeClr val="bg1"/>
                </a:solidFill>
              </a:rPr>
              <a:t>du chatbot en production, pour détecter d’éventuelles mauvaises réponses.</a:t>
            </a:r>
          </a:p>
          <a:p>
            <a:pPr marL="447675" indent="0">
              <a:buNone/>
              <a:tabLst>
                <a:tab pos="717550" algn="l"/>
              </a:tabLst>
            </a:pPr>
            <a:endParaRPr lang="fr-FR" sz="1200" dirty="0">
              <a:solidFill>
                <a:schemeClr val="bg1"/>
              </a:solidFill>
            </a:endParaRP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r>
              <a:rPr lang="fr-FR" sz="1200" dirty="0" smtClean="0">
                <a:solidFill>
                  <a:schemeClr val="bg1"/>
                </a:solidFill>
              </a:rPr>
              <a:t>Mettre en place une méthodologie de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mise à jour du modèle</a:t>
            </a:r>
            <a:r>
              <a:rPr lang="fr-FR" sz="1200" dirty="0" smtClean="0">
                <a:solidFill>
                  <a:schemeClr val="bg1"/>
                </a:solidFill>
              </a:rPr>
              <a:t> en production.</a:t>
            </a:r>
            <a:endParaRPr lang="fr-FR" sz="1200" dirty="0">
              <a:solidFill>
                <a:schemeClr val="bg1"/>
              </a:solidFill>
            </a:endParaRP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 smtClean="0">
              <a:solidFill>
                <a:schemeClr val="bg1"/>
              </a:solidFill>
            </a:endParaRP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 smtClean="0"/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 smtClean="0"/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 smtClean="0"/>
          </a:p>
          <a:p>
            <a:pPr>
              <a:buFontTx/>
              <a:buChar char="-"/>
            </a:pPr>
            <a:endParaRPr lang="fr-FR" sz="1200" dirty="0" smtClean="0"/>
          </a:p>
          <a:p>
            <a:pPr>
              <a:buFontTx/>
              <a:buChar char="-"/>
            </a:pPr>
            <a:endParaRPr lang="fr-FR" sz="12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0" y="2383436"/>
            <a:ext cx="3136129" cy="199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06176" y="425851"/>
            <a:ext cx="7653305" cy="577800"/>
          </a:xfrm>
        </p:spPr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Présentation du jeu de données 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Espace réservé du texte 1"/>
          <p:cNvSpPr txBox="1">
            <a:spLocks/>
          </p:cNvSpPr>
          <p:nvPr/>
        </p:nvSpPr>
        <p:spPr>
          <a:xfrm>
            <a:off x="406175" y="1221005"/>
            <a:ext cx="7006461" cy="151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200" dirty="0"/>
              <a:t>Le jeu de données </a:t>
            </a:r>
            <a:r>
              <a:rPr lang="fr-FR" sz="1200" dirty="0" smtClean="0"/>
              <a:t>contient des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historiques d’échange </a:t>
            </a:r>
            <a:r>
              <a:rPr lang="fr-FR" sz="1200" dirty="0" smtClean="0"/>
              <a:t>entre un chatbot et un utilisateur :</a:t>
            </a:r>
            <a:endParaRPr lang="fr-FR" sz="1200" dirty="0"/>
          </a:p>
          <a:p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1369 échanges </a:t>
            </a:r>
            <a:r>
              <a:rPr lang="fr-FR" sz="1200" dirty="0" smtClean="0">
                <a:solidFill>
                  <a:schemeClr val="bg1"/>
                </a:solidFill>
              </a:rPr>
              <a:t>composés d’en moyenne 15 messages</a:t>
            </a:r>
          </a:p>
          <a:p>
            <a:pPr lvl="1"/>
            <a:endParaRPr lang="fr-FR" sz="800" dirty="0" smtClean="0">
              <a:solidFill>
                <a:schemeClr val="bg1"/>
              </a:solidFill>
            </a:endParaRPr>
          </a:p>
          <a:p>
            <a:pPr lvl="1"/>
            <a:r>
              <a:rPr lang="fr-FR" sz="1200" dirty="0" smtClean="0">
                <a:solidFill>
                  <a:schemeClr val="bg1"/>
                </a:solidFill>
              </a:rPr>
              <a:t>Informations pour chaque message : le texte, les labels associés à des éléments pertinents du texte, l’intention du message </a:t>
            </a:r>
            <a:r>
              <a:rPr lang="fr-FR" sz="1200" dirty="0" err="1" smtClean="0">
                <a:solidFill>
                  <a:schemeClr val="bg1"/>
                </a:solidFill>
              </a:rPr>
              <a:t>etc</a:t>
            </a:r>
            <a:r>
              <a:rPr lang="fr-FR" sz="1200" dirty="0" smtClean="0">
                <a:solidFill>
                  <a:schemeClr val="bg1"/>
                </a:solidFill>
              </a:rPr>
              <a:t> ..</a:t>
            </a:r>
          </a:p>
          <a:p>
            <a:pPr lvl="1"/>
            <a:endParaRPr lang="fr-FR" sz="1200" dirty="0" smtClean="0">
              <a:solidFill>
                <a:schemeClr val="bg1"/>
              </a:solidFill>
            </a:endParaRPr>
          </a:p>
          <a:p>
            <a:pPr lvl="1"/>
            <a:endParaRPr lang="fr-FR" sz="1200" dirty="0">
              <a:solidFill>
                <a:schemeClr val="bg1"/>
              </a:solidFill>
            </a:endParaRPr>
          </a:p>
          <a:p>
            <a:pPr lvl="1"/>
            <a:endParaRPr lang="fr-FR" sz="1100" dirty="0" smtClean="0"/>
          </a:p>
          <a:p>
            <a:endParaRPr lang="fr-FR" sz="1100" dirty="0" smtClean="0"/>
          </a:p>
          <a:p>
            <a:pPr lvl="1"/>
            <a:endParaRPr lang="fr-FR" sz="1100" dirty="0" smtClean="0"/>
          </a:p>
          <a:p>
            <a:pPr marL="114300" indent="0">
              <a:buNone/>
            </a:pPr>
            <a:endParaRPr lang="fr-FR" sz="11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11" y="2735703"/>
            <a:ext cx="2580759" cy="18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06176" y="425851"/>
            <a:ext cx="7653305" cy="577800"/>
          </a:xfrm>
        </p:spPr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Exemple de message d’un échange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3" y="1003651"/>
            <a:ext cx="6031689" cy="396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Service cognitif LUIS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502246" y="1003525"/>
            <a:ext cx="7754855" cy="358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100" dirty="0" smtClean="0">
                <a:solidFill>
                  <a:schemeClr val="bg1"/>
                </a:solidFill>
              </a:rPr>
              <a:t>Avant de concevoir le chatbot, on va entraîner et déployer un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modèle d’analyse sémantique</a:t>
            </a:r>
            <a:r>
              <a:rPr lang="fr-FR" sz="1100" dirty="0" smtClean="0">
                <a:solidFill>
                  <a:schemeClr val="bg1"/>
                </a:solidFill>
              </a:rPr>
              <a:t>, en utilisant un service d’Azure : le </a:t>
            </a:r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service cognitif LUIS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(Language Understanding)</a:t>
            </a:r>
          </a:p>
          <a:p>
            <a:pPr marL="114300" indent="0">
              <a:buNone/>
            </a:pP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fr-FR" sz="1100" dirty="0" smtClean="0">
                <a:solidFill>
                  <a:schemeClr val="bg1"/>
                </a:solidFill>
              </a:rPr>
              <a:t>La V1 du chatbot doit identifier dans la demande de l’utilisateur 5 éléments :</a:t>
            </a:r>
          </a:p>
          <a:p>
            <a:pPr marL="114300" indent="0">
              <a:buNone/>
            </a:pPr>
            <a:r>
              <a:rPr lang="fr-FR" sz="1100" dirty="0">
                <a:solidFill>
                  <a:schemeClr val="bg1"/>
                </a:solidFill>
              </a:rPr>
              <a:t>	</a:t>
            </a:r>
            <a:r>
              <a:rPr lang="fr-FR" sz="1100" dirty="0" smtClean="0">
                <a:solidFill>
                  <a:schemeClr val="bg1"/>
                </a:solidFill>
              </a:rPr>
              <a:t>- </a:t>
            </a:r>
            <a:r>
              <a:rPr lang="fr-FR" sz="1100" b="1" dirty="0" smtClean="0">
                <a:solidFill>
                  <a:schemeClr val="bg1"/>
                </a:solidFill>
              </a:rPr>
              <a:t>Ville de départ, ville de destination, Date aller et date retour souhaitées des vols, budget</a:t>
            </a:r>
          </a:p>
          <a:p>
            <a:pPr marL="114300" indent="0">
              <a:buNone/>
            </a:pP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fr-FR" sz="1100" u="sng" dirty="0" smtClean="0">
                <a:solidFill>
                  <a:schemeClr val="bg1"/>
                </a:solidFill>
              </a:rPr>
              <a:t>Différentes étapes :</a:t>
            </a:r>
          </a:p>
          <a:p>
            <a:pPr marL="114300" indent="0">
              <a:buNone/>
            </a:pP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bg1"/>
                </a:solidFill>
              </a:rPr>
              <a:t>Créer la ressource LUI (nom, description ..).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1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bg1"/>
                </a:solidFill>
              </a:rPr>
              <a:t>Ajouter les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intents</a:t>
            </a:r>
            <a:r>
              <a:rPr lang="fr-FR" sz="1100" dirty="0" smtClean="0">
                <a:solidFill>
                  <a:schemeClr val="bg1"/>
                </a:solidFill>
              </a:rPr>
              <a:t>,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entities</a:t>
            </a:r>
            <a:r>
              <a:rPr lang="fr-FR" sz="1100" dirty="0" smtClean="0">
                <a:solidFill>
                  <a:schemeClr val="bg1"/>
                </a:solidFill>
              </a:rPr>
              <a:t> et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prebuilt entities</a:t>
            </a:r>
            <a:r>
              <a:rPr lang="fr-FR" sz="1100" dirty="0" smtClean="0">
                <a:solidFill>
                  <a:schemeClr val="bg1"/>
                </a:solidFill>
              </a:rPr>
              <a:t> au modèle.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1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Formater le jeu de données</a:t>
            </a:r>
            <a:r>
              <a:rPr lang="fr-FR" sz="1100" dirty="0" smtClean="0">
                <a:solidFill>
                  <a:schemeClr val="bg1"/>
                </a:solidFill>
              </a:rPr>
              <a:t>, pour le rendre compatible avec LUIS.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1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bg1"/>
                </a:solidFill>
              </a:rPr>
              <a:t>Ajouter les exemples au modèle.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1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Entraîner</a:t>
            </a:r>
            <a:r>
              <a:rPr lang="fr-FR" sz="1100" dirty="0" smtClean="0">
                <a:solidFill>
                  <a:schemeClr val="bg1"/>
                </a:solidFill>
              </a:rPr>
              <a:t> le modèle et le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déployer</a:t>
            </a:r>
            <a:r>
              <a:rPr lang="fr-FR" sz="1100" dirty="0" smtClean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endParaRPr lang="fr-FR" sz="11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13" y="3397629"/>
            <a:ext cx="5525591" cy="104695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28" y="2065200"/>
            <a:ext cx="3217253" cy="89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Test de l’appli LUIS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502246" y="1003525"/>
            <a:ext cx="7754855" cy="358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100" u="sng" dirty="0" smtClean="0">
                <a:solidFill>
                  <a:schemeClr val="bg1"/>
                </a:solidFill>
              </a:rPr>
              <a:t>Exemple de requête : </a:t>
            </a:r>
          </a:p>
          <a:p>
            <a:pPr marL="114300" indent="0">
              <a:buNone/>
            </a:pPr>
            <a:endParaRPr lang="fr-FR" sz="1100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sz="1100" b="1" dirty="0">
                <a:solidFill>
                  <a:schemeClr val="bg1"/>
                </a:solidFill>
              </a:rPr>
              <a:t>I want to go to Paris with 250 dollars, leaving </a:t>
            </a:r>
            <a:r>
              <a:rPr lang="en-US" sz="1100" b="1" dirty="0" smtClean="0">
                <a:solidFill>
                  <a:schemeClr val="bg1"/>
                </a:solidFill>
              </a:rPr>
              <a:t>tomorrow</a:t>
            </a:r>
          </a:p>
          <a:p>
            <a:pPr marL="114300" indent="0">
              <a:buNone/>
            </a:pPr>
            <a:endParaRPr lang="en-US" sz="1100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sz="1100" u="sng" dirty="0" smtClean="0">
                <a:solidFill>
                  <a:schemeClr val="bg1"/>
                </a:solidFill>
              </a:rPr>
              <a:t>Réponse :</a:t>
            </a:r>
          </a:p>
          <a:p>
            <a:pPr marL="114300" indent="0">
              <a:buNone/>
            </a:pPr>
            <a:endParaRPr lang="en-US" sz="1100" u="sng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US" sz="1100" u="sng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US" sz="1100" u="sng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US" sz="1100" u="sng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US" sz="1100" u="sng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US" sz="1100" u="sng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US" sz="1100" u="sng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sz="1100" u="sng" dirty="0" smtClean="0">
                <a:solidFill>
                  <a:schemeClr val="bg1"/>
                </a:solidFill>
              </a:rPr>
              <a:t>Performance du </a:t>
            </a:r>
            <a:r>
              <a:rPr lang="en-US" sz="1100" u="sng" dirty="0" err="1" smtClean="0">
                <a:solidFill>
                  <a:schemeClr val="bg1"/>
                </a:solidFill>
              </a:rPr>
              <a:t>modèle</a:t>
            </a:r>
            <a:r>
              <a:rPr lang="en-US" sz="1100" u="sng" dirty="0" smtClean="0">
                <a:solidFill>
                  <a:schemeClr val="bg1"/>
                </a:solidFill>
              </a:rPr>
              <a:t> :</a:t>
            </a:r>
          </a:p>
          <a:p>
            <a:pPr marL="114300" indent="0">
              <a:buNone/>
            </a:pPr>
            <a:endParaRPr lang="en-US" sz="1100" u="sng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Jeu de test avec 100 échantillons -&gt; precision de </a:t>
            </a:r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  <a:t>71%</a:t>
            </a:r>
            <a:endParaRPr lang="fr-FR" sz="11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endParaRPr lang="fr-FR" sz="1100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fr-FR" sz="11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6" y="2097969"/>
            <a:ext cx="8310347" cy="83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Chatbot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8" name="Espace réservé du texte 1"/>
          <p:cNvSpPr txBox="1">
            <a:spLocks/>
          </p:cNvSpPr>
          <p:nvPr/>
        </p:nvSpPr>
        <p:spPr>
          <a:xfrm>
            <a:off x="502246" y="1003525"/>
            <a:ext cx="7754855" cy="358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100" dirty="0" smtClean="0">
                <a:solidFill>
                  <a:schemeClr val="bg1"/>
                </a:solidFill>
              </a:rPr>
              <a:t>Pour construire le chatbot, on va utiliser le </a:t>
            </a:r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Microsoft Bot Framework SDK.</a:t>
            </a:r>
          </a:p>
          <a:p>
            <a:pPr marL="114300" indent="0">
              <a:buNone/>
            </a:pPr>
            <a:endParaRPr lang="fr-FR" sz="11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fr-FR" sz="1100" dirty="0" smtClean="0">
                <a:solidFill>
                  <a:schemeClr val="bg1"/>
                </a:solidFill>
              </a:rPr>
              <a:t>On va utiliser un exemple de base, que l’on va modifier / enrichir pour créer un bot correspondant à notre besoin :</a:t>
            </a:r>
          </a:p>
          <a:p>
            <a:pPr marL="114300" indent="0">
              <a:buNone/>
            </a:pPr>
            <a:endParaRPr lang="fr-FR" sz="11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Implémenter les dialogues </a:t>
            </a:r>
            <a:r>
              <a:rPr lang="fr-FR" sz="1100" dirty="0" smtClean="0">
                <a:solidFill>
                  <a:schemeClr val="bg1"/>
                </a:solidFill>
              </a:rPr>
              <a:t>: message de bienvenue, demander des infos, confirmation, annulation ..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Connecter</a:t>
            </a:r>
            <a:r>
              <a:rPr lang="fr-FR" sz="1100" dirty="0" smtClean="0">
                <a:solidFill>
                  <a:schemeClr val="bg1"/>
                </a:solidFill>
              </a:rPr>
              <a:t> le bot au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service LUIS</a:t>
            </a:r>
            <a:r>
              <a:rPr lang="fr-FR" sz="1100" dirty="0" smtClean="0">
                <a:solidFill>
                  <a:schemeClr val="bg1"/>
                </a:solidFill>
              </a:rPr>
              <a:t>, pour sémantiser les messages de l’utilisateur.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bg1"/>
                </a:solidFill>
              </a:rPr>
              <a:t>Le bot vérifie que les 5 éléments de la demande sont présents avant confirmation.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bg1"/>
                </a:solidFill>
              </a:rPr>
              <a:t>Utiliser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Bot Framework Emulator </a:t>
            </a:r>
            <a:r>
              <a:rPr lang="fr-FR" sz="1100" dirty="0" smtClean="0">
                <a:solidFill>
                  <a:schemeClr val="bg1"/>
                </a:solidFill>
              </a:rPr>
              <a:t>en local pour tester en communiquant avec le chatbot.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bg1"/>
                </a:solidFill>
              </a:rPr>
              <a:t>Implémenter des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tests unitaire </a:t>
            </a:r>
            <a:r>
              <a:rPr lang="fr-FR" sz="1100" dirty="0" smtClean="0">
                <a:solidFill>
                  <a:schemeClr val="bg1"/>
                </a:solidFill>
              </a:rPr>
              <a:t>(test de LUIS, test de dialogues)</a:t>
            </a:r>
            <a:endParaRPr lang="fr-FR" sz="11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1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444" y="3540721"/>
            <a:ext cx="2464263" cy="149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15940</TotalTime>
  <Words>651</Words>
  <Application>Microsoft Office PowerPoint</Application>
  <PresentationFormat>Affichage à l'écran (16:9)</PresentationFormat>
  <Paragraphs>151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Maven Pro</vt:lpstr>
      <vt:lpstr>Share Tech</vt:lpstr>
      <vt:lpstr>Arial</vt:lpstr>
      <vt:lpstr>Data Science Consulting by Slidesgo</vt:lpstr>
      <vt:lpstr>Parcours Ingénieur Intelligence Artificielle</vt:lpstr>
      <vt:lpstr>Liens</vt:lpstr>
      <vt:lpstr>Sommaire</vt:lpstr>
      <vt:lpstr>Contexte</vt:lpstr>
      <vt:lpstr>Présentation du jeu de données </vt:lpstr>
      <vt:lpstr>Exemple de message d’un échange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Romain Le Goff</dc:creator>
  <cp:lastModifiedBy>Romain Le Goff</cp:lastModifiedBy>
  <cp:revision>467</cp:revision>
  <dcterms:modified xsi:type="dcterms:W3CDTF">2022-09-27T14:22:12Z</dcterms:modified>
</cp:coreProperties>
</file>