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96" r:id="rId3"/>
    <p:sldId id="297" r:id="rId4"/>
    <p:sldId id="298" r:id="rId5"/>
    <p:sldId id="300" r:id="rId6"/>
    <p:sldId id="302" r:id="rId7"/>
    <p:sldId id="301" r:id="rId8"/>
    <p:sldId id="303" r:id="rId9"/>
    <p:sldId id="299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Share Tech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78743D-A3EA-4276-A53C-F6B9D3533547}">
  <a:tblStyle styleId="{7278743D-A3EA-4276-A53C-F6B9D35335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72" y="171620"/>
            <a:ext cx="1035188" cy="981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72" y="171620"/>
            <a:ext cx="1035188" cy="981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108859" y="1984036"/>
            <a:ext cx="4953496" cy="898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 Projet </a:t>
            </a:r>
            <a:r>
              <a:rPr lang="en" dirty="0" smtClean="0"/>
              <a:t>2 </a:t>
            </a:r>
            <a:r>
              <a:rPr lang="en" dirty="0" smtClean="0"/>
              <a:t>– </a:t>
            </a: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Participez à un concours sur la Smart City</a:t>
            </a:r>
            <a:endParaRPr b="1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73179" y="644527"/>
            <a:ext cx="3701732" cy="823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Parcours Ingénieur</a:t>
            </a:r>
            <a:br>
              <a:rPr lang="en" sz="2400" dirty="0" smtClean="0"/>
            </a:br>
            <a:r>
              <a:rPr lang="en" sz="2400" dirty="0" smtClean="0"/>
              <a:t>Intelligence </a:t>
            </a:r>
            <a:r>
              <a:rPr lang="en" sz="2400" dirty="0" smtClean="0">
                <a:solidFill>
                  <a:schemeClr val="accent2"/>
                </a:solidFill>
              </a:rPr>
              <a:t>Artificielle</a:t>
            </a:r>
            <a:endParaRPr sz="24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/>
          <p:cNvSpPr txBox="1">
            <a:spLocks/>
          </p:cNvSpPr>
          <p:nvPr/>
        </p:nvSpPr>
        <p:spPr>
          <a:xfrm>
            <a:off x="7468124" y="4219144"/>
            <a:ext cx="1663628" cy="61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 smtClean="0"/>
              <a:t>Romain Le Goff</a:t>
            </a:r>
          </a:p>
          <a:p>
            <a:pPr marL="0" indent="0"/>
            <a:r>
              <a:rPr lang="en-US" sz="1400" dirty="0" smtClean="0"/>
              <a:t>12/10/2021</a:t>
            </a:r>
            <a:endParaRPr lang="en-US" sz="1400" dirty="0"/>
          </a:p>
        </p:txBody>
      </p:sp>
      <p:grpSp>
        <p:nvGrpSpPr>
          <p:cNvPr id="30" name="Google Shape;9138;p56"/>
          <p:cNvGrpSpPr/>
          <p:nvPr/>
        </p:nvGrpSpPr>
        <p:grpSpPr>
          <a:xfrm>
            <a:off x="6353748" y="644527"/>
            <a:ext cx="874976" cy="719600"/>
            <a:chOff x="7608988" y="2093194"/>
            <a:chExt cx="817276" cy="672147"/>
          </a:xfrm>
        </p:grpSpPr>
        <p:cxnSp>
          <p:nvCxnSpPr>
            <p:cNvPr id="31" name="Google Shape;9139;p56"/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9140;p56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9141;p56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9142;p56"/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9143;p56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9144;p56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" name="Google Shape;9145;p56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38" name="Google Shape;9146;p56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7" name="Google Shape;9147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48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149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150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151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152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153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9154;p56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0" name="Google Shape;9155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156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157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158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159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160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61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98" y="2912693"/>
            <a:ext cx="1098633" cy="1041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25" y="107903"/>
            <a:ext cx="5676600" cy="1230300"/>
          </a:xfrm>
        </p:spPr>
        <p:txBody>
          <a:bodyPr/>
          <a:lstStyle/>
          <a:p>
            <a:r>
              <a:rPr lang="fr-FR" sz="6000" dirty="0" smtClean="0">
                <a:solidFill>
                  <a:schemeClr val="bg1"/>
                </a:solidFill>
              </a:rPr>
              <a:t>Sommaire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27603" y="1570116"/>
            <a:ext cx="4737990" cy="1398372"/>
          </a:xfrm>
        </p:spPr>
        <p:txBody>
          <a:bodyPr/>
          <a:lstStyle/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>
                <a:solidFill>
                  <a:schemeClr val="accent2"/>
                </a:solidFill>
              </a:rPr>
              <a:t>Contexte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>
                <a:solidFill>
                  <a:schemeClr val="accent2"/>
                </a:solidFill>
              </a:rPr>
              <a:t>Ressources utilisées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Présentation du jeu de données</a:t>
            </a:r>
            <a:endParaRPr lang="fr-FR" dirty="0" smtClean="0">
              <a:solidFill>
                <a:schemeClr val="accent2"/>
              </a:solidFill>
            </a:endParaRP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Démarche méthodologique d’analyse</a:t>
            </a:r>
            <a:endParaRPr lang="fr-FR" dirty="0">
              <a:solidFill>
                <a:schemeClr val="accent2"/>
              </a:solidFill>
            </a:endParaRP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Synthèse de l’analyse</a:t>
            </a:r>
            <a:endParaRPr lang="fr-FR" dirty="0"/>
          </a:p>
        </p:txBody>
      </p:sp>
      <p:grpSp>
        <p:nvGrpSpPr>
          <p:cNvPr id="4" name="Google Shape;8527;p54"/>
          <p:cNvGrpSpPr/>
          <p:nvPr/>
        </p:nvGrpSpPr>
        <p:grpSpPr>
          <a:xfrm rot="5400000">
            <a:off x="1690665" y="2189276"/>
            <a:ext cx="1565716" cy="366729"/>
            <a:chOff x="1247650" y="2075423"/>
            <a:chExt cx="6648477" cy="1557238"/>
          </a:xfrm>
        </p:grpSpPr>
        <p:sp>
          <p:nvSpPr>
            <p:cNvPr id="5" name="Google Shape;8528;p54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29;p54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30;p54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31;p54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32;p54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3;p54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2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18825" y="1255105"/>
            <a:ext cx="4476636" cy="2753677"/>
          </a:xfrm>
        </p:spPr>
        <p:txBody>
          <a:bodyPr/>
          <a:lstStyle/>
          <a:p>
            <a:r>
              <a:rPr lang="fr-FR" sz="1100" dirty="0"/>
              <a:t>l’ONG </a:t>
            </a:r>
            <a:r>
              <a:rPr lang="fr-FR" sz="1100" b="1" dirty="0"/>
              <a:t>“Data </a:t>
            </a:r>
            <a:r>
              <a:rPr lang="fr-FR" sz="1100" b="1" dirty="0" err="1"/>
              <a:t>is</a:t>
            </a:r>
            <a:r>
              <a:rPr lang="fr-FR" sz="1100" b="1" dirty="0"/>
              <a:t> for Good”</a:t>
            </a:r>
            <a:r>
              <a:rPr lang="fr-FR" sz="1100" dirty="0"/>
              <a:t>, </a:t>
            </a:r>
            <a:r>
              <a:rPr lang="fr-FR" sz="1100" dirty="0" smtClean="0"/>
              <a:t>propose </a:t>
            </a:r>
            <a:r>
              <a:rPr lang="fr-FR" sz="1100" dirty="0"/>
              <a:t>des challenges de Data Science en ligne sur des thématiques ayant trait au bien commun. Des associations et collectivités publiques sponsorisent ces challenges</a:t>
            </a:r>
            <a:r>
              <a:rPr lang="fr-FR" sz="1100" dirty="0" smtClean="0"/>
              <a:t>.</a:t>
            </a:r>
          </a:p>
          <a:p>
            <a:endParaRPr lang="fr-FR" sz="1100" dirty="0"/>
          </a:p>
          <a:p>
            <a:r>
              <a:rPr lang="fr-FR" sz="1100" dirty="0" smtClean="0"/>
              <a:t>Un challenge est proposé par la ville </a:t>
            </a:r>
            <a:r>
              <a:rPr lang="fr-FR" sz="1100" dirty="0"/>
              <a:t>de </a:t>
            </a:r>
            <a:r>
              <a:rPr lang="fr-FR" sz="1100" dirty="0" smtClean="0"/>
              <a:t>Paris, les </a:t>
            </a:r>
            <a:r>
              <a:rPr lang="fr-FR" sz="1100" dirty="0"/>
              <a:t>résultats contribueront à une optimisation des tournées pour l’entretien des arbres de la ville.</a:t>
            </a:r>
            <a:endParaRPr lang="fr-FR" sz="1100" b="1" dirty="0" smtClean="0"/>
          </a:p>
          <a:p>
            <a:pPr marL="114300" indent="0" algn="ctr">
              <a:buNone/>
            </a:pPr>
            <a:endParaRPr lang="fr-FR" sz="1100" dirty="0"/>
          </a:p>
          <a:p>
            <a:r>
              <a:rPr lang="fr-FR" sz="1100" b="1" u="sng" dirty="0" smtClean="0"/>
              <a:t>Ce qui est attendu</a:t>
            </a:r>
            <a:r>
              <a:rPr lang="fr-FR" sz="1100" b="1" dirty="0" smtClean="0"/>
              <a:t> </a:t>
            </a:r>
            <a:r>
              <a:rPr lang="fr-FR" sz="1100" b="1" dirty="0" smtClean="0"/>
              <a:t>:</a:t>
            </a:r>
          </a:p>
          <a:p>
            <a:endParaRPr lang="fr-FR" sz="1100" b="1" dirty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100" dirty="0" smtClean="0"/>
              <a:t>Réaliser une </a:t>
            </a:r>
            <a:r>
              <a:rPr lang="fr-FR" sz="1100" b="1" dirty="0" smtClean="0"/>
              <a:t>analyse exploratoire</a:t>
            </a:r>
            <a:r>
              <a:rPr lang="fr-FR" sz="1100" dirty="0" smtClean="0"/>
              <a:t> avec un jeu de données portant sur les arbres de la vile de Paris, dans le cadre du programme « Végétalisons la ville »</a:t>
            </a:r>
            <a:endParaRPr lang="fr-FR" sz="1100" dirty="0"/>
          </a:p>
          <a:p>
            <a:pPr>
              <a:buFontTx/>
              <a:buChar char="-"/>
            </a:pPr>
            <a:endParaRPr lang="fr-FR" sz="1100" dirty="0" smtClean="0"/>
          </a:p>
          <a:p>
            <a:pPr>
              <a:buFontTx/>
              <a:buChar char="-"/>
            </a:pPr>
            <a:endParaRPr lang="fr-FR" sz="1100" dirty="0" smtClean="0"/>
          </a:p>
          <a:p>
            <a:pPr>
              <a:buFontTx/>
              <a:buChar char="-"/>
            </a:pPr>
            <a:endParaRPr lang="fr-FR" sz="11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98" y="1255105"/>
            <a:ext cx="3356954" cy="245812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6574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4232562" y="1241537"/>
            <a:ext cx="4307434" cy="1067452"/>
          </a:xfrm>
          <a:prstGeom prst="roundRect">
            <a:avLst/>
          </a:prstGeom>
          <a:solidFill>
            <a:schemeClr val="bg2">
              <a:lumMod val="10000"/>
              <a:lumOff val="90000"/>
              <a:alpha val="4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934586" y="2484182"/>
            <a:ext cx="2069805" cy="1892595"/>
          </a:xfrm>
          <a:prstGeom prst="roundRect">
            <a:avLst/>
          </a:prstGeom>
          <a:solidFill>
            <a:schemeClr val="tx1">
              <a:lumMod val="20000"/>
              <a:lumOff val="80000"/>
              <a:alpha val="49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197801" cy="577800"/>
          </a:xfrm>
        </p:spPr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4" name="Espace réservé du texte 1"/>
          <p:cNvSpPr>
            <a:spLocks noGrp="1"/>
          </p:cNvSpPr>
          <p:nvPr>
            <p:ph type="body" idx="1"/>
          </p:nvPr>
        </p:nvSpPr>
        <p:spPr>
          <a:xfrm>
            <a:off x="619125" y="1255713"/>
            <a:ext cx="5005422" cy="1104715"/>
          </a:xfrm>
        </p:spPr>
        <p:txBody>
          <a:bodyPr/>
          <a:lstStyle/>
          <a:p>
            <a:r>
              <a:rPr lang="fr-FR" sz="1100" dirty="0" smtClean="0"/>
              <a:t>Distribution scientifique </a:t>
            </a:r>
            <a:r>
              <a:rPr lang="fr-FR" sz="1100" b="1" dirty="0" smtClean="0"/>
              <a:t>Anaconda</a:t>
            </a:r>
            <a:r>
              <a:rPr lang="fr-FR" sz="1100" dirty="0" smtClean="0"/>
              <a:t> contenant :</a:t>
            </a:r>
            <a:endParaRPr lang="fr-FR" sz="1100" dirty="0" smtClean="0"/>
          </a:p>
          <a:p>
            <a:pPr marL="114300" indent="0"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Python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err="1" smtClean="0"/>
              <a:t>Jupyter</a:t>
            </a:r>
            <a:r>
              <a:rPr lang="fr-FR" sz="1000" b="1" dirty="0" smtClean="0"/>
              <a:t> Notebook</a:t>
            </a:r>
          </a:p>
          <a:p>
            <a:pPr marL="742950" lvl="1" indent="-171450">
              <a:buFontTx/>
              <a:buChar char="-"/>
            </a:pPr>
            <a:r>
              <a:rPr lang="fr-FR" sz="1000" dirty="0" smtClean="0"/>
              <a:t>Des dizaines de packages scientifiques</a:t>
            </a:r>
          </a:p>
          <a:p>
            <a:pPr marL="742950" lvl="1" indent="-171450">
              <a:buFontTx/>
              <a:buChar char="-"/>
            </a:pPr>
            <a:endParaRPr lang="fr-FR" sz="1000" dirty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618824" y="2550048"/>
            <a:ext cx="5005422" cy="1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Librairies utilisées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Pandas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err="1" smtClean="0"/>
              <a:t>Missingno</a:t>
            </a:r>
            <a:endParaRPr lang="fr-FR" sz="1000" b="1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err="1" smtClean="0"/>
              <a:t>Matplotlib</a:t>
            </a:r>
            <a:endParaRPr lang="fr-FR" sz="1000" b="1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err="1" smtClean="0"/>
              <a:t>Seaborn</a:t>
            </a:r>
            <a:endParaRPr lang="fr-FR" sz="1000" b="1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err="1" smtClean="0"/>
              <a:t>Folium</a:t>
            </a:r>
            <a:endParaRPr lang="fr-FR" sz="1000" b="1" dirty="0" smtClean="0"/>
          </a:p>
          <a:p>
            <a:pPr marL="742950" lvl="1" indent="-171450">
              <a:buFontTx/>
              <a:buChar char="-"/>
            </a:pPr>
            <a:endParaRPr lang="fr-FR" sz="1000" dirty="0" smtClean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53" y="1326790"/>
            <a:ext cx="1512326" cy="8463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78" y="1382208"/>
            <a:ext cx="799083" cy="7492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53" y="1517027"/>
            <a:ext cx="1542976" cy="46582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57" y="2573410"/>
            <a:ext cx="623216" cy="83095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19" y="2684983"/>
            <a:ext cx="742508" cy="67125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9" y="3509172"/>
            <a:ext cx="663092" cy="66309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68" y="3445759"/>
            <a:ext cx="479459" cy="7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06176" y="425851"/>
            <a:ext cx="7653305" cy="577800"/>
          </a:xfrm>
        </p:spPr>
        <p:txBody>
          <a:bodyPr/>
          <a:lstStyle/>
          <a:p>
            <a:r>
              <a:rPr lang="fr-FR" dirty="0" smtClean="0"/>
              <a:t>Présentatio</a:t>
            </a:r>
            <a:r>
              <a:rPr lang="fr-FR" dirty="0" smtClean="0"/>
              <a:t>n générale du jeu </a:t>
            </a:r>
            <a:r>
              <a:rPr lang="fr-FR" dirty="0" smtClean="0"/>
              <a:t>de données </a:t>
            </a:r>
            <a:endParaRPr lang="fr-FR" dirty="0"/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619125" y="1255713"/>
            <a:ext cx="5005422" cy="84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C’est un fichier </a:t>
            </a:r>
            <a:r>
              <a:rPr lang="fr-FR" sz="1100" b="1" dirty="0" smtClean="0"/>
              <a:t>CSV</a:t>
            </a:r>
            <a:r>
              <a:rPr lang="fr-FR" sz="1100" dirty="0" smtClean="0"/>
              <a:t> contenant: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200 137 lignes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18 colonnes</a:t>
            </a:r>
            <a:endParaRPr lang="fr-FR" sz="1000" dirty="0" smtClean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sp>
        <p:nvSpPr>
          <p:cNvPr id="10" name="Espace réservé du texte 1"/>
          <p:cNvSpPr txBox="1">
            <a:spLocks/>
          </p:cNvSpPr>
          <p:nvPr/>
        </p:nvSpPr>
        <p:spPr>
          <a:xfrm>
            <a:off x="619125" y="2460016"/>
            <a:ext cx="5005422" cy="13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Chaque ligne contient des informations sur un arbre comme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Des identifiants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Des lieux, taille, espèce </a:t>
            </a:r>
            <a:r>
              <a:rPr lang="fr-FR" sz="1000" b="1" dirty="0" err="1" smtClean="0"/>
              <a:t>etc</a:t>
            </a:r>
            <a:r>
              <a:rPr lang="fr-FR" sz="1000" b="1" dirty="0" smtClean="0"/>
              <a:t> …</a:t>
            </a:r>
          </a:p>
          <a:p>
            <a:pPr marL="742950" lvl="1" indent="-171450">
              <a:buFontTx/>
              <a:buChar char="-"/>
            </a:pPr>
            <a:endParaRPr lang="fr-FR" sz="1000" b="1" dirty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Il y a donc plusieurs types de données</a:t>
            </a:r>
          </a:p>
          <a:p>
            <a:pPr marL="571500" lvl="1" indent="0">
              <a:buNone/>
            </a:pPr>
            <a:endParaRPr lang="fr-FR" sz="1000" b="1" dirty="0" smtClean="0"/>
          </a:p>
          <a:p>
            <a:pPr marL="742950" lvl="1" indent="-171450">
              <a:buFontTx/>
              <a:buChar char="-"/>
            </a:pPr>
            <a:endParaRPr lang="fr-FR" sz="1000" dirty="0" smtClean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13" y="1402538"/>
            <a:ext cx="2547175" cy="237194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5668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mtClean="0"/>
              <a:t>Présentation générale du jeu de données </a:t>
            </a:r>
            <a:endParaRPr lang="fr-FR" dirty="0"/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619125" y="1255713"/>
            <a:ext cx="3622866" cy="126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Valeurs manquantes: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Analyse des </a:t>
            </a:r>
            <a:r>
              <a:rPr lang="fr-FR" sz="1000" b="1" dirty="0" err="1" smtClean="0"/>
              <a:t>NaN</a:t>
            </a:r>
            <a:r>
              <a:rPr lang="fr-FR" sz="1000" b="1" dirty="0" smtClean="0"/>
              <a:t> dans le jeu de données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Suppression ou imputation de données possible dans la partie nettoyage</a:t>
            </a:r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78" y="1173893"/>
            <a:ext cx="1968738" cy="318322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1" name="Espace réservé du texte 1"/>
          <p:cNvSpPr txBox="1">
            <a:spLocks/>
          </p:cNvSpPr>
          <p:nvPr/>
        </p:nvSpPr>
        <p:spPr>
          <a:xfrm>
            <a:off x="619125" y="2436888"/>
            <a:ext cx="5005422" cy="65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Doublons: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Identifier les éventuels doublons</a:t>
            </a:r>
          </a:p>
          <a:p>
            <a:pPr marL="742950" lvl="1" indent="-171450">
              <a:buFontTx/>
              <a:buChar char="-"/>
            </a:pPr>
            <a:endParaRPr lang="fr-FR" sz="1000" dirty="0" smtClean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sp>
        <p:nvSpPr>
          <p:cNvPr id="12" name="Espace réservé du texte 1"/>
          <p:cNvSpPr txBox="1">
            <a:spLocks/>
          </p:cNvSpPr>
          <p:nvPr/>
        </p:nvSpPr>
        <p:spPr>
          <a:xfrm>
            <a:off x="619125" y="3311879"/>
            <a:ext cx="3622866" cy="110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Nettoyage: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Ici on vient supprimer des données, faire de l’imputation </a:t>
            </a:r>
            <a:r>
              <a:rPr lang="fr-FR" sz="1000" b="1" dirty="0" err="1" smtClean="0"/>
              <a:t>etc</a:t>
            </a:r>
            <a:r>
              <a:rPr lang="fr-FR" sz="1000" b="1" dirty="0" smtClean="0"/>
              <a:t> …</a:t>
            </a:r>
          </a:p>
          <a:p>
            <a:pPr marL="742950" lvl="1" indent="-171450">
              <a:buFontTx/>
              <a:buChar char="-"/>
            </a:pPr>
            <a:endParaRPr lang="fr-FR" sz="1000" dirty="0" smtClean="0"/>
          </a:p>
          <a:p>
            <a:pPr marL="715963" lvl="1" indent="-171450"/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</p:spTree>
    <p:extLst>
      <p:ext uri="{BB962C8B-B14F-4D97-AF65-F5344CB8AC3E}">
        <p14:creationId xmlns:p14="http://schemas.microsoft.com/office/powerpoint/2010/main" val="22712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ctrTitle"/>
          </p:nvPr>
        </p:nvSpPr>
        <p:spPr>
          <a:xfrm>
            <a:off x="406176" y="425851"/>
            <a:ext cx="7653305" cy="577800"/>
          </a:xfrm>
        </p:spPr>
        <p:txBody>
          <a:bodyPr/>
          <a:lstStyle/>
          <a:p>
            <a:r>
              <a:rPr lang="fr-FR" dirty="0" smtClean="0"/>
              <a:t>Démarche méthodologique d’analyse de données </a:t>
            </a:r>
            <a:endParaRPr lang="fr-FR" dirty="0"/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619125" y="1255713"/>
            <a:ext cx="3622866" cy="10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Classification des données en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Valeurs qualitatives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Valeurs quantitatives</a:t>
            </a:r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312" y="1255713"/>
            <a:ext cx="4061863" cy="123699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313" y="2547957"/>
            <a:ext cx="4252168" cy="1433248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8" name="Espace réservé du texte 1"/>
          <p:cNvSpPr txBox="1">
            <a:spLocks/>
          </p:cNvSpPr>
          <p:nvPr/>
        </p:nvSpPr>
        <p:spPr>
          <a:xfrm>
            <a:off x="609962" y="2350220"/>
            <a:ext cx="3132698" cy="10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Analyse des données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Faire une analyse </a:t>
            </a:r>
            <a:r>
              <a:rPr lang="fr-FR" sz="1000" b="1" dirty="0" err="1" smtClean="0"/>
              <a:t>univariée</a:t>
            </a:r>
            <a:endParaRPr lang="fr-FR" sz="1000" b="1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Calculs </a:t>
            </a:r>
            <a:r>
              <a:rPr lang="fr-FR" sz="1000" b="1" dirty="0"/>
              <a:t>d’indicateurs statistiques basiques (moyenne, écart-type, quantiles </a:t>
            </a:r>
            <a:r>
              <a:rPr lang="fr-FR" sz="1000" b="1" dirty="0" err="1"/>
              <a:t>etc</a:t>
            </a:r>
            <a:r>
              <a:rPr lang="fr-FR" sz="1000" b="1" dirty="0"/>
              <a:t> </a:t>
            </a:r>
            <a:r>
              <a:rPr lang="fr-FR" sz="1000" b="1" dirty="0" smtClean="0"/>
              <a:t>…)</a:t>
            </a:r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Tracer des représentations graphiques</a:t>
            </a:r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</p:spTree>
    <p:extLst>
      <p:ext uri="{BB962C8B-B14F-4D97-AF65-F5344CB8AC3E}">
        <p14:creationId xmlns:p14="http://schemas.microsoft.com/office/powerpoint/2010/main" val="29986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mtClean="0"/>
              <a:t>Démarche méthodologique d’analyse de données </a:t>
            </a:r>
            <a:endParaRPr lang="fr-FR" dirty="0"/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619125" y="1255713"/>
            <a:ext cx="3622866" cy="10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Déterminer les valeurs aberrantes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En utilisant l’écart </a:t>
            </a:r>
            <a:r>
              <a:rPr lang="fr-FR" sz="1000" b="1" dirty="0" err="1" smtClean="0"/>
              <a:t>inter-quartiles</a:t>
            </a:r>
            <a:endParaRPr lang="fr-FR" sz="1000" b="1" dirty="0" smtClean="0"/>
          </a:p>
          <a:p>
            <a:pPr marL="571500" lvl="1" indent="0">
              <a:buNone/>
            </a:pPr>
            <a:r>
              <a:rPr lang="fr-FR" sz="1000" b="1" dirty="0" smtClean="0"/>
              <a:t>	</a:t>
            </a:r>
            <a:r>
              <a:rPr lang="fr-FR" sz="1050" b="1" dirty="0" smtClean="0"/>
              <a:t>EI = Q3 – Q1</a:t>
            </a:r>
          </a:p>
          <a:p>
            <a:pPr marL="571500" lvl="1" indent="0">
              <a:buNone/>
            </a:pPr>
            <a:endParaRPr lang="fr-FR" sz="1000" b="1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En utilisant les boîtes à moustaches</a:t>
            </a:r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77" y="1003651"/>
            <a:ext cx="2577023" cy="1803037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8" name="Espace réservé du texte 1"/>
          <p:cNvSpPr txBox="1">
            <a:spLocks/>
          </p:cNvSpPr>
          <p:nvPr/>
        </p:nvSpPr>
        <p:spPr>
          <a:xfrm>
            <a:off x="609962" y="2719462"/>
            <a:ext cx="3622866" cy="10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 smtClean="0"/>
              <a:t>Analyse </a:t>
            </a:r>
            <a:r>
              <a:rPr lang="fr-FR" sz="1100" dirty="0" err="1" smtClean="0"/>
              <a:t>bivariée</a:t>
            </a:r>
            <a:r>
              <a:rPr lang="fr-FR" sz="1100" dirty="0" smtClean="0"/>
              <a:t> :</a:t>
            </a:r>
          </a:p>
          <a:p>
            <a:pPr marL="114300" indent="0">
              <a:buFont typeface="Maven Pro"/>
              <a:buNone/>
            </a:pPr>
            <a:endParaRPr lang="fr-FR" sz="800" dirty="0" smtClean="0"/>
          </a:p>
          <a:p>
            <a:pPr marL="742950" lvl="1" indent="-171450">
              <a:buFontTx/>
              <a:buChar char="-"/>
            </a:pPr>
            <a:r>
              <a:rPr lang="fr-FR" sz="1000" b="1" dirty="0" smtClean="0"/>
              <a:t>Relation entre circonférence / hauteur et Stade de développement ou type remarquable</a:t>
            </a:r>
            <a:endParaRPr lang="fr-FR" sz="1000" dirty="0" smtClean="0"/>
          </a:p>
          <a:p>
            <a:pPr marL="742950" lvl="1" indent="-171450">
              <a:buFontTx/>
              <a:buChar char="-"/>
            </a:pPr>
            <a:endParaRPr lang="fr-FR" sz="800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73" y="2913546"/>
            <a:ext cx="2924076" cy="188262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691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39485" cy="577800"/>
          </a:xfrm>
        </p:spPr>
        <p:txBody>
          <a:bodyPr/>
          <a:lstStyle/>
          <a:p>
            <a:r>
              <a:rPr lang="fr-FR" dirty="0" smtClean="0"/>
              <a:t>Synthèse de l’analyse de données</a:t>
            </a:r>
            <a:endParaRPr lang="fr-FR" dirty="0"/>
          </a:p>
        </p:txBody>
      </p:sp>
      <p:sp>
        <p:nvSpPr>
          <p:cNvPr id="4" name="Espace réservé du texte 1"/>
          <p:cNvSpPr txBox="1">
            <a:spLocks/>
          </p:cNvSpPr>
          <p:nvPr/>
        </p:nvSpPr>
        <p:spPr>
          <a:xfrm>
            <a:off x="618825" y="1255105"/>
            <a:ext cx="4476636" cy="275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200" dirty="0" smtClean="0"/>
              <a:t>L’analyse de données est une partie très importante mais peut vite devenir chronophage.</a:t>
            </a:r>
          </a:p>
          <a:p>
            <a:endParaRPr lang="fr-FR" sz="1200" dirty="0"/>
          </a:p>
          <a:p>
            <a:r>
              <a:rPr lang="fr-FR" sz="1200" dirty="0" smtClean="0"/>
              <a:t>L’analyse était superficielle mais peut être approfondi en trouvant d’autres corrélations entre les variables.</a:t>
            </a:r>
          </a:p>
          <a:p>
            <a:endParaRPr lang="fr-FR" sz="1200" dirty="0"/>
          </a:p>
          <a:p>
            <a:r>
              <a:rPr lang="fr-FR" sz="1200" dirty="0" smtClean="0"/>
              <a:t>La partie Nettoyage peut être améliorée notamment en imputant les valeurs </a:t>
            </a:r>
            <a:r>
              <a:rPr lang="fr-FR" sz="1200" dirty="0" err="1" smtClean="0"/>
              <a:t>NaN</a:t>
            </a:r>
            <a:r>
              <a:rPr lang="fr-FR" sz="1200" dirty="0"/>
              <a:t>.</a:t>
            </a:r>
            <a:endParaRPr lang="fr-FR" sz="1200" dirty="0" smtClean="0"/>
          </a:p>
          <a:p>
            <a:pPr>
              <a:buFontTx/>
              <a:buChar char="-"/>
            </a:pPr>
            <a:endParaRPr lang="fr-FR" sz="1100" dirty="0" smtClean="0"/>
          </a:p>
          <a:p>
            <a:pPr>
              <a:buFontTx/>
              <a:buChar char="-"/>
            </a:pPr>
            <a:endParaRPr lang="fr-FR" sz="1100" dirty="0" smtClean="0"/>
          </a:p>
        </p:txBody>
      </p:sp>
    </p:spTree>
    <p:extLst>
      <p:ext uri="{BB962C8B-B14F-4D97-AF65-F5344CB8AC3E}">
        <p14:creationId xmlns:p14="http://schemas.microsoft.com/office/powerpoint/2010/main" val="19954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351</Words>
  <Application>Microsoft Office PowerPoint</Application>
  <PresentationFormat>Affichage à l'écran (16:9)</PresentationFormat>
  <Paragraphs>87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Maven Pro</vt:lpstr>
      <vt:lpstr>Share Tech</vt:lpstr>
      <vt:lpstr>Arial</vt:lpstr>
      <vt:lpstr>Data Science Consulting by Slidesgo</vt:lpstr>
      <vt:lpstr>Parcours Ingénieur Intelligence Artificielle</vt:lpstr>
      <vt:lpstr>Sommaire</vt:lpstr>
      <vt:lpstr>CONTEXTE</vt:lpstr>
      <vt:lpstr>RESSOURCES</vt:lpstr>
      <vt:lpstr>Présentation générale du jeu de données </vt:lpstr>
      <vt:lpstr>Présentation PowerPoint</vt:lpstr>
      <vt:lpstr>Démarche méthodologique d’analyse de données </vt:lpstr>
      <vt:lpstr>Présentation PowerPoint</vt:lpstr>
      <vt:lpstr>Synthèse de l’analyse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Romain Le Goff</dc:creator>
  <cp:lastModifiedBy>Romain Le Goff</cp:lastModifiedBy>
  <cp:revision>45</cp:revision>
  <dcterms:modified xsi:type="dcterms:W3CDTF">2021-10-12T11:28:41Z</dcterms:modified>
</cp:coreProperties>
</file>