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1"/>
  </p:notesMasterIdLst>
  <p:sldIdLst>
    <p:sldId id="256" r:id="rId2"/>
    <p:sldId id="296" r:id="rId3"/>
    <p:sldId id="297" r:id="rId4"/>
    <p:sldId id="298" r:id="rId5"/>
    <p:sldId id="300" r:id="rId6"/>
    <p:sldId id="302" r:id="rId7"/>
    <p:sldId id="301" r:id="rId8"/>
    <p:sldId id="303" r:id="rId9"/>
    <p:sldId id="299" r:id="rId10"/>
  </p:sldIdLst>
  <p:sldSz cx="9144000" cy="5143500" type="screen16x9"/>
  <p:notesSz cx="6858000" cy="9144000"/>
  <p:embeddedFontLst>
    <p:embeddedFont>
      <p:font typeface="Maven Pro" panose="020B0604020202020204" charset="0"/>
      <p:regular r:id="rId12"/>
      <p:bold r:id="rId13"/>
    </p:embeddedFont>
    <p:embeddedFont>
      <p:font typeface="Share Tech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78743D-A3EA-4276-A53C-F6B9D3533547}">
  <a:tblStyle styleId="{7278743D-A3EA-4276-A53C-F6B9D35335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726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972" y="171620"/>
            <a:ext cx="1035188" cy="981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972" y="171620"/>
            <a:ext cx="1035188" cy="981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7" r:id="rId5"/>
    <p:sldLayoutId id="214748366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108859" y="1984036"/>
            <a:ext cx="4953496" cy="898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- Projet 2 –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Participez à un concours sur la Smart City</a:t>
            </a:r>
            <a:endParaRPr b="1"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2773179" y="644527"/>
            <a:ext cx="3701732" cy="8235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Parcours Ingénieur</a:t>
            </a:r>
            <a:br>
              <a:rPr lang="en" sz="2400" dirty="0" smtClean="0"/>
            </a:br>
            <a:r>
              <a:rPr lang="en" sz="2400" dirty="0" smtClean="0"/>
              <a:t>Intelligence </a:t>
            </a:r>
            <a:r>
              <a:rPr lang="en" sz="2400" dirty="0" smtClean="0">
                <a:solidFill>
                  <a:schemeClr val="accent2"/>
                </a:solidFill>
              </a:rPr>
              <a:t>Artificielle</a:t>
            </a:r>
            <a:endParaRPr sz="2400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434;p25"/>
          <p:cNvSpPr txBox="1">
            <a:spLocks/>
          </p:cNvSpPr>
          <p:nvPr/>
        </p:nvSpPr>
        <p:spPr>
          <a:xfrm>
            <a:off x="7468124" y="4219144"/>
            <a:ext cx="1663628" cy="617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400" dirty="0" smtClean="0"/>
              <a:t>Romain Le Goff</a:t>
            </a:r>
          </a:p>
          <a:p>
            <a:pPr marL="0" indent="0"/>
            <a:r>
              <a:rPr lang="en-US" sz="1400" dirty="0" smtClean="0"/>
              <a:t>12/10/2021</a:t>
            </a:r>
            <a:endParaRPr lang="en-US" sz="1400" dirty="0"/>
          </a:p>
        </p:txBody>
      </p:sp>
      <p:grpSp>
        <p:nvGrpSpPr>
          <p:cNvPr id="30" name="Google Shape;9138;p56"/>
          <p:cNvGrpSpPr/>
          <p:nvPr/>
        </p:nvGrpSpPr>
        <p:grpSpPr>
          <a:xfrm>
            <a:off x="6353748" y="644527"/>
            <a:ext cx="874976" cy="719600"/>
            <a:chOff x="7608988" y="2093194"/>
            <a:chExt cx="817276" cy="672147"/>
          </a:xfrm>
        </p:grpSpPr>
        <p:cxnSp>
          <p:nvCxnSpPr>
            <p:cNvPr id="31" name="Google Shape;9139;p56"/>
            <p:cNvCxnSpPr/>
            <p:nvPr/>
          </p:nvCxnSpPr>
          <p:spPr>
            <a:xfrm rot="5400000" flipH="1">
              <a:off x="7620257" y="213649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9140;p56"/>
            <p:cNvCxnSpPr/>
            <p:nvPr/>
          </p:nvCxnSpPr>
          <p:spPr>
            <a:xfrm rot="-5400000">
              <a:off x="8285120" y="213649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9141;p56"/>
            <p:cNvCxnSpPr/>
            <p:nvPr/>
          </p:nvCxnSpPr>
          <p:spPr>
            <a:xfrm rot="5400000">
              <a:off x="7620257" y="264474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9142;p56"/>
            <p:cNvCxnSpPr/>
            <p:nvPr/>
          </p:nvCxnSpPr>
          <p:spPr>
            <a:xfrm rot="-5400000" flipH="1">
              <a:off x="8285120" y="264474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9143;p56"/>
            <p:cNvCxnSpPr/>
            <p:nvPr/>
          </p:nvCxnSpPr>
          <p:spPr>
            <a:xfrm rot="10800000">
              <a:off x="7608988" y="2425132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9144;p56"/>
            <p:cNvCxnSpPr/>
            <p:nvPr/>
          </p:nvCxnSpPr>
          <p:spPr>
            <a:xfrm rot="10800000">
              <a:off x="8342865" y="2425132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" name="Google Shape;9145;p56"/>
            <p:cNvGrpSpPr/>
            <p:nvPr/>
          </p:nvGrpSpPr>
          <p:grpSpPr>
            <a:xfrm>
              <a:off x="7721175" y="2093194"/>
              <a:ext cx="599587" cy="623846"/>
              <a:chOff x="7721175" y="2093194"/>
              <a:chExt cx="599587" cy="623846"/>
            </a:xfrm>
          </p:grpSpPr>
          <p:grpSp>
            <p:nvGrpSpPr>
              <p:cNvPr id="38" name="Google Shape;9146;p56"/>
              <p:cNvGrpSpPr/>
              <p:nvPr/>
            </p:nvGrpSpPr>
            <p:grpSpPr>
              <a:xfrm>
                <a:off x="7721175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47" name="Google Shape;9147;p56"/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3" h="45503" extrusionOk="0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9148;p56"/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0" h="5029" extrusionOk="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9149;p56"/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1" h="8180" extrusionOk="0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9150;p56"/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8" h="1062" extrusionOk="0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9151;p56"/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7" h="4248" extrusionOk="0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9152;p56"/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5" h="1059" extrusionOk="0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9153;p56"/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" h="7109" extrusionOk="0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" name="Google Shape;9154;p56"/>
              <p:cNvGrpSpPr/>
              <p:nvPr/>
            </p:nvGrpSpPr>
            <p:grpSpPr>
              <a:xfrm flipH="1">
                <a:off x="8029157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40" name="Google Shape;9155;p56"/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3" h="45503" extrusionOk="0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9156;p56"/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0" h="5029" extrusionOk="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9157;p56"/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1" h="8180" extrusionOk="0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9158;p56"/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8" h="1062" extrusionOk="0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9159;p56"/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7" h="4248" extrusionOk="0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9160;p56"/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5" h="1059" extrusionOk="0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9161;p56"/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" h="7109" extrusionOk="0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898" y="2912693"/>
            <a:ext cx="1098633" cy="10412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33725" y="107903"/>
            <a:ext cx="5676600" cy="1230300"/>
          </a:xfrm>
        </p:spPr>
        <p:txBody>
          <a:bodyPr/>
          <a:lstStyle/>
          <a:p>
            <a:r>
              <a:rPr lang="fr-FR" sz="6000" dirty="0" smtClean="0">
                <a:solidFill>
                  <a:schemeClr val="bg1"/>
                </a:solidFill>
              </a:rPr>
              <a:t>Sommaire</a:t>
            </a:r>
            <a:endParaRPr lang="fr-FR" sz="6000" dirty="0">
              <a:solidFill>
                <a:schemeClr val="bg1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27603" y="1570116"/>
            <a:ext cx="4737990" cy="1398372"/>
          </a:xfrm>
        </p:spPr>
        <p:txBody>
          <a:bodyPr/>
          <a:lstStyle/>
          <a:p>
            <a:pPr lvl="0" indent="-304800" algn="l">
              <a:lnSpc>
                <a:spcPct val="100000"/>
              </a:lnSpc>
              <a:buSzPts val="1200"/>
              <a:buFont typeface="Maven Pro"/>
              <a:buAutoNum type="arabicPeriod"/>
            </a:pPr>
            <a:r>
              <a:rPr lang="fr-FR" dirty="0">
                <a:solidFill>
                  <a:schemeClr val="accent2"/>
                </a:solidFill>
              </a:rPr>
              <a:t>Contexte</a:t>
            </a:r>
          </a:p>
          <a:p>
            <a:pPr lvl="0" indent="-304800" algn="l">
              <a:lnSpc>
                <a:spcPct val="100000"/>
              </a:lnSpc>
              <a:buSzPts val="1200"/>
              <a:buFont typeface="Maven Pro"/>
              <a:buAutoNum type="arabicPeriod"/>
            </a:pPr>
            <a:r>
              <a:rPr lang="fr-FR" dirty="0">
                <a:solidFill>
                  <a:schemeClr val="accent2"/>
                </a:solidFill>
              </a:rPr>
              <a:t>Ressources utilisées</a:t>
            </a:r>
          </a:p>
          <a:p>
            <a:pPr lvl="0" indent="-304800" algn="l">
              <a:lnSpc>
                <a:spcPct val="100000"/>
              </a:lnSpc>
              <a:buSzPts val="1200"/>
              <a:buFont typeface="Maven Pro"/>
              <a:buAutoNum type="arabicPeriod"/>
            </a:pPr>
            <a:r>
              <a:rPr lang="fr-FR" dirty="0" smtClean="0">
                <a:solidFill>
                  <a:schemeClr val="accent2"/>
                </a:solidFill>
              </a:rPr>
              <a:t>Présentation du jeu de données</a:t>
            </a:r>
          </a:p>
          <a:p>
            <a:pPr lvl="0" indent="-304800" algn="l">
              <a:lnSpc>
                <a:spcPct val="100000"/>
              </a:lnSpc>
              <a:buSzPts val="1200"/>
              <a:buFont typeface="Maven Pro"/>
              <a:buAutoNum type="arabicPeriod"/>
            </a:pPr>
            <a:r>
              <a:rPr lang="fr-FR" dirty="0" smtClean="0">
                <a:solidFill>
                  <a:schemeClr val="accent2"/>
                </a:solidFill>
              </a:rPr>
              <a:t>Démarche méthodologique d’analyse</a:t>
            </a:r>
            <a:endParaRPr lang="fr-FR" dirty="0">
              <a:solidFill>
                <a:schemeClr val="accent2"/>
              </a:solidFill>
            </a:endParaRPr>
          </a:p>
          <a:p>
            <a:pPr lvl="0" indent="-304800" algn="l">
              <a:lnSpc>
                <a:spcPct val="100000"/>
              </a:lnSpc>
              <a:buSzPts val="1200"/>
              <a:buFont typeface="Maven Pro"/>
              <a:buAutoNum type="arabicPeriod"/>
            </a:pPr>
            <a:r>
              <a:rPr lang="fr-FR" dirty="0" smtClean="0">
                <a:solidFill>
                  <a:schemeClr val="accent2"/>
                </a:solidFill>
              </a:rPr>
              <a:t>Synthèse de l’analyse</a:t>
            </a:r>
            <a:endParaRPr lang="fr-FR" dirty="0"/>
          </a:p>
        </p:txBody>
      </p:sp>
      <p:grpSp>
        <p:nvGrpSpPr>
          <p:cNvPr id="4" name="Google Shape;8527;p54"/>
          <p:cNvGrpSpPr/>
          <p:nvPr/>
        </p:nvGrpSpPr>
        <p:grpSpPr>
          <a:xfrm rot="5400000">
            <a:off x="1690665" y="2189276"/>
            <a:ext cx="1565716" cy="366729"/>
            <a:chOff x="1247650" y="2075423"/>
            <a:chExt cx="6648477" cy="1557238"/>
          </a:xfrm>
        </p:grpSpPr>
        <p:sp>
          <p:nvSpPr>
            <p:cNvPr id="5" name="Google Shape;8528;p54"/>
            <p:cNvSpPr/>
            <p:nvPr/>
          </p:nvSpPr>
          <p:spPr>
            <a:xfrm>
              <a:off x="6633862" y="2075423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529;p54"/>
            <p:cNvSpPr/>
            <p:nvPr/>
          </p:nvSpPr>
          <p:spPr>
            <a:xfrm>
              <a:off x="5359252" y="2806965"/>
              <a:ext cx="953461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530;p54"/>
            <p:cNvSpPr/>
            <p:nvPr/>
          </p:nvSpPr>
          <p:spPr>
            <a:xfrm>
              <a:off x="1601478" y="2075425"/>
              <a:ext cx="953316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531;p54"/>
            <p:cNvSpPr/>
            <p:nvPr/>
          </p:nvSpPr>
          <p:spPr>
            <a:xfrm>
              <a:off x="2857827" y="2807112"/>
              <a:ext cx="953370" cy="825320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532;p54"/>
            <p:cNvSpPr/>
            <p:nvPr/>
          </p:nvSpPr>
          <p:spPr>
            <a:xfrm>
              <a:off x="4097386" y="2075425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533;p54"/>
            <p:cNvSpPr/>
            <p:nvPr/>
          </p:nvSpPr>
          <p:spPr>
            <a:xfrm>
              <a:off x="1247650" y="2490334"/>
              <a:ext cx="6648477" cy="729445"/>
            </a:xfrm>
            <a:custGeom>
              <a:avLst/>
              <a:gdLst/>
              <a:ahLst/>
              <a:cxnLst/>
              <a:rect l="l" t="t" r="r" b="b"/>
              <a:pathLst>
                <a:path w="285373" h="31310" fill="none" extrusionOk="0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miter lim="1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220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618825" y="1255105"/>
            <a:ext cx="4476636" cy="2753677"/>
          </a:xfrm>
        </p:spPr>
        <p:txBody>
          <a:bodyPr/>
          <a:lstStyle/>
          <a:p>
            <a:r>
              <a:rPr lang="fr-FR" sz="1100" dirty="0"/>
              <a:t>l’ONG </a:t>
            </a:r>
            <a:r>
              <a:rPr lang="fr-FR" sz="1100" b="1" dirty="0"/>
              <a:t>“Data </a:t>
            </a:r>
            <a:r>
              <a:rPr lang="fr-FR" sz="1100" b="1" dirty="0" err="1"/>
              <a:t>is</a:t>
            </a:r>
            <a:r>
              <a:rPr lang="fr-FR" sz="1100" b="1" dirty="0"/>
              <a:t> for Good”</a:t>
            </a:r>
            <a:r>
              <a:rPr lang="fr-FR" sz="1100" dirty="0"/>
              <a:t>, </a:t>
            </a:r>
            <a:r>
              <a:rPr lang="fr-FR" sz="1100" dirty="0" smtClean="0"/>
              <a:t>propose </a:t>
            </a:r>
            <a:r>
              <a:rPr lang="fr-FR" sz="1100" dirty="0"/>
              <a:t>des challenges de Data Science en ligne sur des thématiques ayant trait au bien commun. Des associations et collectivités publiques sponsorisent ces challenges</a:t>
            </a:r>
            <a:r>
              <a:rPr lang="fr-FR" sz="1100" dirty="0" smtClean="0"/>
              <a:t>.</a:t>
            </a:r>
          </a:p>
          <a:p>
            <a:endParaRPr lang="fr-FR" sz="1100" dirty="0"/>
          </a:p>
          <a:p>
            <a:r>
              <a:rPr lang="fr-FR" sz="1100" dirty="0" smtClean="0"/>
              <a:t>Un challenge est proposé par la ville </a:t>
            </a:r>
            <a:r>
              <a:rPr lang="fr-FR" sz="1100" dirty="0"/>
              <a:t>de </a:t>
            </a:r>
            <a:r>
              <a:rPr lang="fr-FR" sz="1100" dirty="0" smtClean="0"/>
              <a:t>Paris, les </a:t>
            </a:r>
            <a:r>
              <a:rPr lang="fr-FR" sz="1100" dirty="0"/>
              <a:t>résultats contribueront à une optimisation des tournées pour l’entretien des arbres de la ville.</a:t>
            </a:r>
            <a:endParaRPr lang="fr-FR" sz="1100" b="1" dirty="0" smtClean="0"/>
          </a:p>
          <a:p>
            <a:pPr marL="114300" indent="0" algn="ctr">
              <a:buNone/>
            </a:pPr>
            <a:endParaRPr lang="fr-FR" sz="1100" dirty="0"/>
          </a:p>
          <a:p>
            <a:r>
              <a:rPr lang="fr-FR" sz="1100" b="1" u="sng" dirty="0" smtClean="0"/>
              <a:t>Ce qui est attendu</a:t>
            </a:r>
            <a:r>
              <a:rPr lang="fr-FR" sz="1100" b="1" dirty="0" smtClean="0"/>
              <a:t> :</a:t>
            </a:r>
          </a:p>
          <a:p>
            <a:endParaRPr lang="fr-FR" sz="1100" b="1" dirty="0"/>
          </a:p>
          <a:p>
            <a:pPr marL="625475" indent="-177800">
              <a:buFontTx/>
              <a:buChar char="-"/>
              <a:tabLst>
                <a:tab pos="717550" algn="l"/>
              </a:tabLst>
            </a:pPr>
            <a:r>
              <a:rPr lang="fr-FR" sz="1100" dirty="0" smtClean="0"/>
              <a:t>Réaliser une </a:t>
            </a:r>
            <a:r>
              <a:rPr lang="fr-FR" sz="1100" b="1" dirty="0" smtClean="0"/>
              <a:t>analyse exploratoire</a:t>
            </a:r>
            <a:r>
              <a:rPr lang="fr-FR" sz="1100" dirty="0" smtClean="0"/>
              <a:t> avec un jeu de données portant sur les arbres de la vile de Paris, dans le cadre du programme « Végétalisons la ville »</a:t>
            </a:r>
            <a:endParaRPr lang="fr-FR" sz="1100" dirty="0"/>
          </a:p>
          <a:p>
            <a:pPr>
              <a:buFontTx/>
              <a:buChar char="-"/>
            </a:pPr>
            <a:endParaRPr lang="fr-FR" sz="1100" dirty="0" smtClean="0"/>
          </a:p>
          <a:p>
            <a:pPr>
              <a:buFontTx/>
              <a:buChar char="-"/>
            </a:pPr>
            <a:endParaRPr lang="fr-FR" sz="1100" dirty="0" smtClean="0"/>
          </a:p>
          <a:p>
            <a:pPr>
              <a:buFontTx/>
              <a:buChar char="-"/>
            </a:pPr>
            <a:endParaRPr lang="fr-FR" sz="1100" dirty="0" smtClean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698" y="1255105"/>
            <a:ext cx="3356954" cy="2458125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6574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4232562" y="1241537"/>
            <a:ext cx="4307434" cy="1067452"/>
          </a:xfrm>
          <a:prstGeom prst="roundRect">
            <a:avLst/>
          </a:prstGeom>
          <a:solidFill>
            <a:schemeClr val="bg2">
              <a:lumMod val="10000"/>
              <a:lumOff val="90000"/>
              <a:alpha val="4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2934586" y="2484182"/>
            <a:ext cx="2069805" cy="1892595"/>
          </a:xfrm>
          <a:prstGeom prst="roundRect">
            <a:avLst/>
          </a:prstGeom>
          <a:solidFill>
            <a:schemeClr val="tx1">
              <a:lumMod val="20000"/>
              <a:lumOff val="80000"/>
              <a:alpha val="49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618824" y="411675"/>
            <a:ext cx="3197801" cy="577800"/>
          </a:xfrm>
        </p:spPr>
        <p:txBody>
          <a:bodyPr/>
          <a:lstStyle/>
          <a:p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4" name="Espace réservé du texte 1"/>
          <p:cNvSpPr>
            <a:spLocks noGrp="1"/>
          </p:cNvSpPr>
          <p:nvPr>
            <p:ph type="body" idx="1"/>
          </p:nvPr>
        </p:nvSpPr>
        <p:spPr>
          <a:xfrm>
            <a:off x="619125" y="1255713"/>
            <a:ext cx="5005422" cy="1104715"/>
          </a:xfrm>
        </p:spPr>
        <p:txBody>
          <a:bodyPr/>
          <a:lstStyle/>
          <a:p>
            <a:r>
              <a:rPr lang="fr-FR" sz="1100" dirty="0" smtClean="0"/>
              <a:t>Distribution scientifique </a:t>
            </a:r>
            <a:r>
              <a:rPr lang="fr-FR" sz="1100" b="1" dirty="0" smtClean="0"/>
              <a:t>Anaconda</a:t>
            </a:r>
            <a:r>
              <a:rPr lang="fr-FR" sz="1100" dirty="0" smtClean="0"/>
              <a:t> contenant :</a:t>
            </a:r>
          </a:p>
          <a:p>
            <a:pPr marL="114300" indent="0">
              <a:buNone/>
            </a:pPr>
            <a:endParaRPr lang="fr-FR" sz="800" dirty="0" smtClean="0"/>
          </a:p>
          <a:p>
            <a:pPr marL="742950" lvl="1" indent="-171450">
              <a:buFontTx/>
              <a:buChar char="-"/>
            </a:pPr>
            <a:r>
              <a:rPr lang="fr-FR" sz="1000" b="1" dirty="0" smtClean="0"/>
              <a:t>Python</a:t>
            </a:r>
          </a:p>
          <a:p>
            <a:pPr marL="742950" lvl="1" indent="-171450">
              <a:buFontTx/>
              <a:buChar char="-"/>
            </a:pPr>
            <a:r>
              <a:rPr lang="fr-FR" sz="1000" b="1" dirty="0" err="1" smtClean="0"/>
              <a:t>Jupyter</a:t>
            </a:r>
            <a:r>
              <a:rPr lang="fr-FR" sz="1000" b="1" dirty="0" smtClean="0"/>
              <a:t> Notebook</a:t>
            </a:r>
          </a:p>
          <a:p>
            <a:pPr marL="742950" lvl="1" indent="-171450">
              <a:buFontTx/>
              <a:buChar char="-"/>
            </a:pPr>
            <a:r>
              <a:rPr lang="fr-FR" sz="1000" dirty="0" smtClean="0"/>
              <a:t>Des dizaines de packages scientifiques</a:t>
            </a:r>
          </a:p>
          <a:p>
            <a:pPr marL="742950" lvl="1" indent="-171450">
              <a:buFontTx/>
              <a:buChar char="-"/>
            </a:pPr>
            <a:endParaRPr lang="fr-FR" sz="1000" dirty="0"/>
          </a:p>
          <a:p>
            <a:pPr marL="715963" lvl="1" indent="-171450"/>
            <a:endParaRPr lang="fr-FR" sz="1000" dirty="0" smtClean="0"/>
          </a:p>
          <a:p>
            <a:pPr marL="742950" lvl="1" indent="-171450">
              <a:buFontTx/>
              <a:buChar char="-"/>
            </a:pPr>
            <a:endParaRPr lang="fr-FR" sz="800" dirty="0" smtClean="0"/>
          </a:p>
        </p:txBody>
      </p:sp>
      <p:sp>
        <p:nvSpPr>
          <p:cNvPr id="6" name="Espace réservé du texte 1"/>
          <p:cNvSpPr txBox="1">
            <a:spLocks/>
          </p:cNvSpPr>
          <p:nvPr/>
        </p:nvSpPr>
        <p:spPr>
          <a:xfrm>
            <a:off x="618824" y="2550048"/>
            <a:ext cx="5005422" cy="1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fr-FR" sz="1100" dirty="0" smtClean="0"/>
              <a:t>Librairies utilisées :</a:t>
            </a:r>
          </a:p>
          <a:p>
            <a:pPr marL="114300" indent="0">
              <a:buFont typeface="Maven Pro"/>
              <a:buNone/>
            </a:pPr>
            <a:endParaRPr lang="fr-FR" sz="800" dirty="0" smtClean="0"/>
          </a:p>
          <a:p>
            <a:pPr marL="742950" lvl="1" indent="-171450">
              <a:buFontTx/>
              <a:buChar char="-"/>
            </a:pPr>
            <a:r>
              <a:rPr lang="fr-FR" sz="1000" b="1" dirty="0" smtClean="0"/>
              <a:t>Pandas</a:t>
            </a:r>
          </a:p>
          <a:p>
            <a:pPr marL="742950" lvl="1" indent="-171450">
              <a:buFontTx/>
              <a:buChar char="-"/>
            </a:pPr>
            <a:r>
              <a:rPr lang="fr-FR" sz="1000" b="1" dirty="0" err="1" smtClean="0"/>
              <a:t>Missingno</a:t>
            </a:r>
            <a:endParaRPr lang="fr-FR" sz="1000" b="1" dirty="0" smtClean="0"/>
          </a:p>
          <a:p>
            <a:pPr marL="742950" lvl="1" indent="-171450">
              <a:buFontTx/>
              <a:buChar char="-"/>
            </a:pPr>
            <a:r>
              <a:rPr lang="fr-FR" sz="1000" b="1" dirty="0" err="1" smtClean="0"/>
              <a:t>Matplotlib</a:t>
            </a:r>
            <a:endParaRPr lang="fr-FR" sz="1000" b="1" dirty="0" smtClean="0"/>
          </a:p>
          <a:p>
            <a:pPr marL="742950" lvl="1" indent="-171450">
              <a:buFontTx/>
              <a:buChar char="-"/>
            </a:pPr>
            <a:r>
              <a:rPr lang="fr-FR" sz="1000" b="1" dirty="0" err="1" smtClean="0"/>
              <a:t>Seaborn</a:t>
            </a:r>
            <a:endParaRPr lang="fr-FR" sz="1000" b="1" dirty="0" smtClean="0"/>
          </a:p>
          <a:p>
            <a:pPr marL="742950" lvl="1" indent="-171450">
              <a:buFontTx/>
              <a:buChar char="-"/>
            </a:pPr>
            <a:r>
              <a:rPr lang="fr-FR" sz="1000" b="1" dirty="0" err="1" smtClean="0"/>
              <a:t>Folium</a:t>
            </a:r>
            <a:endParaRPr lang="fr-FR" sz="1000" b="1" dirty="0" smtClean="0"/>
          </a:p>
          <a:p>
            <a:pPr marL="742950" lvl="1" indent="-171450">
              <a:buFontTx/>
              <a:buChar char="-"/>
            </a:pPr>
            <a:endParaRPr lang="fr-FR" sz="1000" dirty="0" smtClean="0"/>
          </a:p>
          <a:p>
            <a:pPr marL="715963" lvl="1" indent="-171450"/>
            <a:endParaRPr lang="fr-FR" sz="1000" dirty="0" smtClean="0"/>
          </a:p>
          <a:p>
            <a:pPr marL="742950" lvl="1" indent="-171450">
              <a:buFontTx/>
              <a:buChar char="-"/>
            </a:pPr>
            <a:endParaRPr lang="fr-FR" sz="800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853" y="1326790"/>
            <a:ext cx="1512326" cy="84630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378" y="1382208"/>
            <a:ext cx="799083" cy="74921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353" y="1517027"/>
            <a:ext cx="1542976" cy="46582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57" y="2573410"/>
            <a:ext cx="623216" cy="83095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719" y="2684983"/>
            <a:ext cx="742508" cy="67125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9" y="3509172"/>
            <a:ext cx="663092" cy="66309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368" y="3445759"/>
            <a:ext cx="479459" cy="76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0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406176" y="425851"/>
            <a:ext cx="7653305" cy="577800"/>
          </a:xfrm>
        </p:spPr>
        <p:txBody>
          <a:bodyPr/>
          <a:lstStyle/>
          <a:p>
            <a:r>
              <a:rPr lang="fr-FR" dirty="0" smtClean="0"/>
              <a:t>Présentation générale du jeu de données </a:t>
            </a:r>
            <a:endParaRPr lang="fr-FR" dirty="0"/>
          </a:p>
        </p:txBody>
      </p:sp>
      <p:sp>
        <p:nvSpPr>
          <p:cNvPr id="7" name="Espace réservé du texte 1"/>
          <p:cNvSpPr txBox="1">
            <a:spLocks/>
          </p:cNvSpPr>
          <p:nvPr/>
        </p:nvSpPr>
        <p:spPr>
          <a:xfrm>
            <a:off x="619125" y="1255713"/>
            <a:ext cx="5005422" cy="841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fr-FR" sz="1100" dirty="0" smtClean="0"/>
              <a:t>C’est un fichier </a:t>
            </a:r>
            <a:r>
              <a:rPr lang="fr-FR" sz="1100" b="1" dirty="0" smtClean="0"/>
              <a:t>CSV</a:t>
            </a:r>
            <a:r>
              <a:rPr lang="fr-FR" sz="1100" dirty="0" smtClean="0"/>
              <a:t> contenant:</a:t>
            </a:r>
          </a:p>
          <a:p>
            <a:pPr marL="114300" indent="0">
              <a:buFont typeface="Maven Pro"/>
              <a:buNone/>
            </a:pPr>
            <a:endParaRPr lang="fr-FR" sz="800" dirty="0" smtClean="0"/>
          </a:p>
          <a:p>
            <a:pPr marL="742950" lvl="1" indent="-171450">
              <a:buFontTx/>
              <a:buChar char="-"/>
            </a:pPr>
            <a:r>
              <a:rPr lang="fr-FR" sz="1000" b="1" dirty="0" smtClean="0"/>
              <a:t>200 137 lignes</a:t>
            </a:r>
          </a:p>
          <a:p>
            <a:pPr marL="742950" lvl="1" indent="-171450">
              <a:buFontTx/>
              <a:buChar char="-"/>
            </a:pPr>
            <a:r>
              <a:rPr lang="fr-FR" sz="1000" b="1" dirty="0" smtClean="0"/>
              <a:t>18 colonnes</a:t>
            </a:r>
            <a:endParaRPr lang="fr-FR" sz="1000" dirty="0" smtClean="0"/>
          </a:p>
          <a:p>
            <a:pPr marL="715963" lvl="1" indent="-171450"/>
            <a:endParaRPr lang="fr-FR" sz="1000" dirty="0" smtClean="0"/>
          </a:p>
          <a:p>
            <a:pPr marL="742950" lvl="1" indent="-171450">
              <a:buFontTx/>
              <a:buChar char="-"/>
            </a:pPr>
            <a:endParaRPr lang="fr-FR" sz="800" dirty="0" smtClean="0"/>
          </a:p>
        </p:txBody>
      </p:sp>
      <p:sp>
        <p:nvSpPr>
          <p:cNvPr id="10" name="Espace réservé du texte 1"/>
          <p:cNvSpPr txBox="1">
            <a:spLocks/>
          </p:cNvSpPr>
          <p:nvPr/>
        </p:nvSpPr>
        <p:spPr>
          <a:xfrm>
            <a:off x="619125" y="2460016"/>
            <a:ext cx="5005422" cy="131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fr-FR" sz="1100" dirty="0" smtClean="0"/>
              <a:t>Chaque ligne contient des informations sur un arbre comme :</a:t>
            </a:r>
          </a:p>
          <a:p>
            <a:pPr marL="114300" indent="0">
              <a:buFont typeface="Maven Pro"/>
              <a:buNone/>
            </a:pPr>
            <a:endParaRPr lang="fr-FR" sz="800" dirty="0" smtClean="0"/>
          </a:p>
          <a:p>
            <a:pPr marL="742950" lvl="1" indent="-171450">
              <a:buFontTx/>
              <a:buChar char="-"/>
            </a:pPr>
            <a:r>
              <a:rPr lang="fr-FR" sz="1000" b="1" dirty="0" smtClean="0"/>
              <a:t>Des identifiants</a:t>
            </a:r>
          </a:p>
          <a:p>
            <a:pPr marL="742950" lvl="1" indent="-171450">
              <a:buFontTx/>
              <a:buChar char="-"/>
            </a:pPr>
            <a:r>
              <a:rPr lang="fr-FR" sz="1000" b="1" dirty="0" smtClean="0"/>
              <a:t>Des lieux, taille, espèce </a:t>
            </a:r>
            <a:r>
              <a:rPr lang="fr-FR" sz="1000" b="1" dirty="0" err="1" smtClean="0"/>
              <a:t>etc</a:t>
            </a:r>
            <a:r>
              <a:rPr lang="fr-FR" sz="1000" b="1" dirty="0" smtClean="0"/>
              <a:t> …</a:t>
            </a:r>
          </a:p>
          <a:p>
            <a:pPr marL="742950" lvl="1" indent="-171450">
              <a:buFontTx/>
              <a:buChar char="-"/>
            </a:pPr>
            <a:endParaRPr lang="fr-FR" sz="1000" b="1" dirty="0"/>
          </a:p>
          <a:p>
            <a:pPr marL="742950" lvl="1" indent="-171450">
              <a:buFontTx/>
              <a:buChar char="-"/>
            </a:pPr>
            <a:r>
              <a:rPr lang="fr-FR" sz="1000" b="1" dirty="0" smtClean="0"/>
              <a:t>Il y a donc plusieurs types de données</a:t>
            </a:r>
          </a:p>
          <a:p>
            <a:pPr marL="571500" lvl="1" indent="0">
              <a:buNone/>
            </a:pPr>
            <a:endParaRPr lang="fr-FR" sz="1000" b="1" dirty="0" smtClean="0"/>
          </a:p>
          <a:p>
            <a:pPr marL="742950" lvl="1" indent="-171450">
              <a:buFontTx/>
              <a:buChar char="-"/>
            </a:pPr>
            <a:endParaRPr lang="fr-FR" sz="1000" dirty="0" smtClean="0"/>
          </a:p>
          <a:p>
            <a:pPr marL="715963" lvl="1" indent="-171450"/>
            <a:endParaRPr lang="fr-FR" sz="1000" dirty="0" smtClean="0"/>
          </a:p>
          <a:p>
            <a:pPr marL="742950" lvl="1" indent="-171450">
              <a:buFontTx/>
              <a:buChar char="-"/>
            </a:pPr>
            <a:endParaRPr lang="fr-FR" sz="800" dirty="0" smtClean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613" y="1402538"/>
            <a:ext cx="2547175" cy="2371940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56681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/>
          <p:cNvSpPr txBox="1">
            <a:spLocks/>
          </p:cNvSpPr>
          <p:nvPr/>
        </p:nvSpPr>
        <p:spPr>
          <a:xfrm>
            <a:off x="406176" y="425851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smtClean="0"/>
              <a:t>Présentation générale du jeu de données </a:t>
            </a:r>
            <a:endParaRPr lang="fr-FR" dirty="0"/>
          </a:p>
        </p:txBody>
      </p:sp>
      <p:sp>
        <p:nvSpPr>
          <p:cNvPr id="9" name="Espace réservé du texte 1"/>
          <p:cNvSpPr txBox="1">
            <a:spLocks/>
          </p:cNvSpPr>
          <p:nvPr/>
        </p:nvSpPr>
        <p:spPr>
          <a:xfrm>
            <a:off x="619125" y="1255713"/>
            <a:ext cx="3622866" cy="126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fr-FR" sz="1100" dirty="0" smtClean="0"/>
              <a:t>Valeurs manquantes:</a:t>
            </a:r>
          </a:p>
          <a:p>
            <a:pPr marL="114300" indent="0">
              <a:buFont typeface="Maven Pro"/>
              <a:buNone/>
            </a:pPr>
            <a:endParaRPr lang="fr-FR" sz="800" dirty="0" smtClean="0"/>
          </a:p>
          <a:p>
            <a:pPr marL="742950" lvl="1" indent="-171450">
              <a:buFontTx/>
              <a:buChar char="-"/>
            </a:pPr>
            <a:r>
              <a:rPr lang="fr-FR" sz="1000" b="1" dirty="0" smtClean="0"/>
              <a:t>Analyse des </a:t>
            </a:r>
            <a:r>
              <a:rPr lang="fr-FR" sz="1000" b="1" dirty="0" err="1" smtClean="0"/>
              <a:t>NaN</a:t>
            </a:r>
            <a:r>
              <a:rPr lang="fr-FR" sz="1000" b="1" dirty="0" smtClean="0"/>
              <a:t> dans le jeu de données</a:t>
            </a:r>
          </a:p>
          <a:p>
            <a:pPr marL="742950" lvl="1" indent="-171450">
              <a:buFontTx/>
              <a:buChar char="-"/>
            </a:pPr>
            <a:r>
              <a:rPr lang="fr-FR" sz="1000" b="1" dirty="0" smtClean="0"/>
              <a:t>Suppression ou imputation de données possible dans la partie nettoyage</a:t>
            </a:r>
            <a:endParaRPr lang="fr-FR" sz="1000" dirty="0" smtClean="0"/>
          </a:p>
          <a:p>
            <a:pPr marL="742950" lvl="1" indent="-171450">
              <a:buFontTx/>
              <a:buChar char="-"/>
            </a:pPr>
            <a:endParaRPr lang="fr-FR" sz="800" dirty="0" smtClean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178" y="1173893"/>
            <a:ext cx="1968738" cy="3183220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11" name="Espace réservé du texte 1"/>
          <p:cNvSpPr txBox="1">
            <a:spLocks/>
          </p:cNvSpPr>
          <p:nvPr/>
        </p:nvSpPr>
        <p:spPr>
          <a:xfrm>
            <a:off x="619125" y="2436888"/>
            <a:ext cx="5005422" cy="657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fr-FR" sz="1100" dirty="0" smtClean="0"/>
              <a:t>Doublons:</a:t>
            </a:r>
          </a:p>
          <a:p>
            <a:pPr marL="114300" indent="0">
              <a:buFont typeface="Maven Pro"/>
              <a:buNone/>
            </a:pPr>
            <a:endParaRPr lang="fr-FR" sz="800" dirty="0" smtClean="0"/>
          </a:p>
          <a:p>
            <a:pPr marL="742950" lvl="1" indent="-171450">
              <a:buFontTx/>
              <a:buChar char="-"/>
            </a:pPr>
            <a:r>
              <a:rPr lang="fr-FR" sz="1000" b="1" dirty="0" smtClean="0"/>
              <a:t>Identifier les éventuels doublons</a:t>
            </a:r>
          </a:p>
          <a:p>
            <a:pPr marL="742950" lvl="1" indent="-171450">
              <a:buFontTx/>
              <a:buChar char="-"/>
            </a:pPr>
            <a:endParaRPr lang="fr-FR" sz="1000" dirty="0" smtClean="0"/>
          </a:p>
          <a:p>
            <a:pPr marL="715963" lvl="1" indent="-171450"/>
            <a:endParaRPr lang="fr-FR" sz="1000" dirty="0" smtClean="0"/>
          </a:p>
          <a:p>
            <a:pPr marL="742950" lvl="1" indent="-171450">
              <a:buFontTx/>
              <a:buChar char="-"/>
            </a:pPr>
            <a:endParaRPr lang="fr-FR" sz="800" dirty="0" smtClean="0"/>
          </a:p>
        </p:txBody>
      </p:sp>
      <p:sp>
        <p:nvSpPr>
          <p:cNvPr id="12" name="Espace réservé du texte 1"/>
          <p:cNvSpPr txBox="1">
            <a:spLocks/>
          </p:cNvSpPr>
          <p:nvPr/>
        </p:nvSpPr>
        <p:spPr>
          <a:xfrm>
            <a:off x="619125" y="3311879"/>
            <a:ext cx="3622866" cy="1108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fr-FR" sz="1100" dirty="0" smtClean="0"/>
              <a:t>Nettoyage:</a:t>
            </a:r>
          </a:p>
          <a:p>
            <a:pPr marL="114300" indent="0">
              <a:buFont typeface="Maven Pro"/>
              <a:buNone/>
            </a:pPr>
            <a:endParaRPr lang="fr-FR" sz="800" dirty="0" smtClean="0"/>
          </a:p>
          <a:p>
            <a:pPr marL="742950" lvl="1" indent="-171450">
              <a:buFontTx/>
              <a:buChar char="-"/>
            </a:pPr>
            <a:r>
              <a:rPr lang="fr-FR" sz="1000" b="1" dirty="0" smtClean="0"/>
              <a:t>Ici on vient supprimer des données, faire de l’imputation </a:t>
            </a:r>
            <a:r>
              <a:rPr lang="fr-FR" sz="1000" b="1" dirty="0" err="1" smtClean="0"/>
              <a:t>etc</a:t>
            </a:r>
            <a:r>
              <a:rPr lang="fr-FR" sz="1000" b="1" dirty="0" smtClean="0"/>
              <a:t> …</a:t>
            </a:r>
          </a:p>
          <a:p>
            <a:pPr marL="742950" lvl="1" indent="-171450">
              <a:buFontTx/>
              <a:buChar char="-"/>
            </a:pPr>
            <a:endParaRPr lang="fr-FR" sz="1000" dirty="0" smtClean="0"/>
          </a:p>
          <a:p>
            <a:pPr marL="715963" lvl="1" indent="-171450"/>
            <a:endParaRPr lang="fr-FR" sz="1000" dirty="0" smtClean="0"/>
          </a:p>
          <a:p>
            <a:pPr marL="742950" lvl="1" indent="-171450">
              <a:buFontTx/>
              <a:buChar char="-"/>
            </a:pPr>
            <a:endParaRPr lang="fr-FR" sz="800" dirty="0" smtClean="0"/>
          </a:p>
        </p:txBody>
      </p:sp>
    </p:spTree>
    <p:extLst>
      <p:ext uri="{BB962C8B-B14F-4D97-AF65-F5344CB8AC3E}">
        <p14:creationId xmlns:p14="http://schemas.microsoft.com/office/powerpoint/2010/main" val="227124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>
            <a:spLocks noGrp="1"/>
          </p:cNvSpPr>
          <p:nvPr>
            <p:ph type="ctrTitle"/>
          </p:nvPr>
        </p:nvSpPr>
        <p:spPr>
          <a:xfrm>
            <a:off x="406176" y="425851"/>
            <a:ext cx="7653305" cy="577800"/>
          </a:xfrm>
        </p:spPr>
        <p:txBody>
          <a:bodyPr/>
          <a:lstStyle/>
          <a:p>
            <a:r>
              <a:rPr lang="fr-FR" dirty="0" smtClean="0"/>
              <a:t>Démarche méthodologique d’analyse de données </a:t>
            </a:r>
            <a:endParaRPr lang="fr-FR" dirty="0"/>
          </a:p>
        </p:txBody>
      </p:sp>
      <p:sp>
        <p:nvSpPr>
          <p:cNvPr id="5" name="Espace réservé du texte 1"/>
          <p:cNvSpPr txBox="1">
            <a:spLocks/>
          </p:cNvSpPr>
          <p:nvPr/>
        </p:nvSpPr>
        <p:spPr>
          <a:xfrm>
            <a:off x="619125" y="1255713"/>
            <a:ext cx="3622866" cy="108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fr-FR" sz="1100" dirty="0" smtClean="0"/>
              <a:t>Classification des données en :</a:t>
            </a:r>
          </a:p>
          <a:p>
            <a:pPr marL="114300" indent="0">
              <a:buFont typeface="Maven Pro"/>
              <a:buNone/>
            </a:pPr>
            <a:endParaRPr lang="fr-FR" sz="800" dirty="0" smtClean="0"/>
          </a:p>
          <a:p>
            <a:pPr marL="742950" lvl="1" indent="-171450">
              <a:buFontTx/>
              <a:buChar char="-"/>
            </a:pPr>
            <a:r>
              <a:rPr lang="fr-FR" sz="1000" b="1" dirty="0" smtClean="0"/>
              <a:t>Valeurs qualitatives</a:t>
            </a:r>
          </a:p>
          <a:p>
            <a:pPr marL="742950" lvl="1" indent="-171450">
              <a:buFontTx/>
              <a:buChar char="-"/>
            </a:pPr>
            <a:r>
              <a:rPr lang="fr-FR" sz="1000" b="1" dirty="0" smtClean="0"/>
              <a:t>Valeurs quantitatives</a:t>
            </a:r>
            <a:endParaRPr lang="fr-FR" sz="1000" dirty="0" smtClean="0"/>
          </a:p>
          <a:p>
            <a:pPr marL="742950" lvl="1" indent="-171450">
              <a:buFontTx/>
              <a:buChar char="-"/>
            </a:pPr>
            <a:endParaRPr lang="fr-FR" sz="800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312" y="1255713"/>
            <a:ext cx="4061863" cy="1236995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313" y="2547957"/>
            <a:ext cx="4252168" cy="1433248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8" name="Espace réservé du texte 1"/>
          <p:cNvSpPr txBox="1">
            <a:spLocks/>
          </p:cNvSpPr>
          <p:nvPr/>
        </p:nvSpPr>
        <p:spPr>
          <a:xfrm>
            <a:off x="609962" y="2350220"/>
            <a:ext cx="3132698" cy="108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fr-FR" sz="1100" dirty="0" smtClean="0"/>
              <a:t>Analyse des données :</a:t>
            </a:r>
          </a:p>
          <a:p>
            <a:pPr marL="114300" indent="0">
              <a:buFont typeface="Maven Pro"/>
              <a:buNone/>
            </a:pPr>
            <a:endParaRPr lang="fr-FR" sz="800" dirty="0" smtClean="0"/>
          </a:p>
          <a:p>
            <a:pPr marL="742950" lvl="1" indent="-171450">
              <a:buFontTx/>
              <a:buChar char="-"/>
            </a:pPr>
            <a:r>
              <a:rPr lang="fr-FR" sz="1000" b="1" dirty="0" smtClean="0"/>
              <a:t>Faire une analyse </a:t>
            </a:r>
            <a:r>
              <a:rPr lang="fr-FR" sz="1000" b="1" dirty="0" err="1" smtClean="0"/>
              <a:t>univariée</a:t>
            </a:r>
            <a:endParaRPr lang="fr-FR" sz="1000" b="1" dirty="0" smtClean="0"/>
          </a:p>
          <a:p>
            <a:pPr marL="742950" lvl="1" indent="-171450">
              <a:buFontTx/>
              <a:buChar char="-"/>
            </a:pPr>
            <a:r>
              <a:rPr lang="fr-FR" sz="1000" b="1" dirty="0" smtClean="0"/>
              <a:t>Calculs </a:t>
            </a:r>
            <a:r>
              <a:rPr lang="fr-FR" sz="1000" b="1" dirty="0"/>
              <a:t>d’indicateurs statistiques basiques (moyenne, écart-type, quantiles </a:t>
            </a:r>
            <a:r>
              <a:rPr lang="fr-FR" sz="1000" b="1" dirty="0" err="1"/>
              <a:t>etc</a:t>
            </a:r>
            <a:r>
              <a:rPr lang="fr-FR" sz="1000" b="1" dirty="0"/>
              <a:t> </a:t>
            </a:r>
            <a:r>
              <a:rPr lang="fr-FR" sz="1000" b="1" dirty="0" smtClean="0"/>
              <a:t>…)</a:t>
            </a:r>
          </a:p>
          <a:p>
            <a:pPr marL="742950" lvl="1" indent="-171450">
              <a:buFontTx/>
              <a:buChar char="-"/>
            </a:pPr>
            <a:r>
              <a:rPr lang="fr-FR" sz="1000" b="1" dirty="0" smtClean="0"/>
              <a:t>Tracer des représentations graphiques</a:t>
            </a:r>
            <a:endParaRPr lang="fr-FR" sz="1000" dirty="0" smtClean="0"/>
          </a:p>
          <a:p>
            <a:pPr marL="742950" lvl="1" indent="-171450">
              <a:buFontTx/>
              <a:buChar char="-"/>
            </a:pPr>
            <a:endParaRPr lang="fr-FR" sz="800" dirty="0" smtClean="0"/>
          </a:p>
        </p:txBody>
      </p:sp>
    </p:spTree>
    <p:extLst>
      <p:ext uri="{BB962C8B-B14F-4D97-AF65-F5344CB8AC3E}">
        <p14:creationId xmlns:p14="http://schemas.microsoft.com/office/powerpoint/2010/main" val="299862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 txBox="1">
            <a:spLocks/>
          </p:cNvSpPr>
          <p:nvPr/>
        </p:nvSpPr>
        <p:spPr>
          <a:xfrm>
            <a:off x="406176" y="425851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smtClean="0"/>
              <a:t>Démarche méthodologique d’analyse de données </a:t>
            </a:r>
            <a:endParaRPr lang="fr-FR" dirty="0"/>
          </a:p>
        </p:txBody>
      </p:sp>
      <p:sp>
        <p:nvSpPr>
          <p:cNvPr id="5" name="Espace réservé du texte 1"/>
          <p:cNvSpPr txBox="1">
            <a:spLocks/>
          </p:cNvSpPr>
          <p:nvPr/>
        </p:nvSpPr>
        <p:spPr>
          <a:xfrm>
            <a:off x="619125" y="1255713"/>
            <a:ext cx="3622866" cy="108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fr-FR" sz="1100" dirty="0" smtClean="0"/>
              <a:t>Déterminer les valeurs aberrantes :</a:t>
            </a:r>
          </a:p>
          <a:p>
            <a:pPr marL="114300" indent="0">
              <a:buFont typeface="Maven Pro"/>
              <a:buNone/>
            </a:pPr>
            <a:endParaRPr lang="fr-FR" sz="800" dirty="0" smtClean="0"/>
          </a:p>
          <a:p>
            <a:pPr marL="742950" lvl="1" indent="-171450">
              <a:buFontTx/>
              <a:buChar char="-"/>
            </a:pPr>
            <a:r>
              <a:rPr lang="fr-FR" sz="1000" b="1" dirty="0" smtClean="0"/>
              <a:t>En utilisant l’écart </a:t>
            </a:r>
            <a:r>
              <a:rPr lang="fr-FR" sz="1000" b="1" dirty="0" err="1" smtClean="0"/>
              <a:t>inter-quartiles</a:t>
            </a:r>
            <a:endParaRPr lang="fr-FR" sz="1000" b="1" dirty="0" smtClean="0"/>
          </a:p>
          <a:p>
            <a:pPr marL="571500" lvl="1" indent="0">
              <a:buNone/>
            </a:pPr>
            <a:r>
              <a:rPr lang="fr-FR" sz="1000" b="1" dirty="0" smtClean="0"/>
              <a:t>	</a:t>
            </a:r>
            <a:r>
              <a:rPr lang="fr-FR" sz="1050" b="1" dirty="0" smtClean="0"/>
              <a:t>EI = Q3 – Q1</a:t>
            </a:r>
          </a:p>
          <a:p>
            <a:pPr marL="571500" lvl="1" indent="0">
              <a:buNone/>
            </a:pPr>
            <a:endParaRPr lang="fr-FR" sz="1000" b="1" dirty="0" smtClean="0"/>
          </a:p>
          <a:p>
            <a:pPr marL="742950" lvl="1" indent="-171450">
              <a:buFontTx/>
              <a:buChar char="-"/>
            </a:pPr>
            <a:r>
              <a:rPr lang="fr-FR" sz="1000" b="1" dirty="0" smtClean="0"/>
              <a:t>En utilisant les boîtes à moustaches</a:t>
            </a:r>
            <a:endParaRPr lang="fr-FR" sz="1000" dirty="0" smtClean="0"/>
          </a:p>
          <a:p>
            <a:pPr marL="742950" lvl="1" indent="-171450">
              <a:buFontTx/>
              <a:buChar char="-"/>
            </a:pPr>
            <a:endParaRPr lang="fr-FR" sz="800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177" y="1003651"/>
            <a:ext cx="2577023" cy="1803037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8" name="Espace réservé du texte 1"/>
          <p:cNvSpPr txBox="1">
            <a:spLocks/>
          </p:cNvSpPr>
          <p:nvPr/>
        </p:nvSpPr>
        <p:spPr>
          <a:xfrm>
            <a:off x="609962" y="2719462"/>
            <a:ext cx="3622866" cy="108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fr-FR" sz="1100" dirty="0" smtClean="0"/>
              <a:t>Analyse </a:t>
            </a:r>
            <a:r>
              <a:rPr lang="fr-FR" sz="1100" dirty="0" err="1" smtClean="0"/>
              <a:t>bivariée</a:t>
            </a:r>
            <a:r>
              <a:rPr lang="fr-FR" sz="1100" dirty="0" smtClean="0"/>
              <a:t> :</a:t>
            </a:r>
          </a:p>
          <a:p>
            <a:pPr marL="114300" indent="0">
              <a:buFont typeface="Maven Pro"/>
              <a:buNone/>
            </a:pPr>
            <a:endParaRPr lang="fr-FR" sz="800" dirty="0" smtClean="0"/>
          </a:p>
          <a:p>
            <a:pPr marL="742950" lvl="1" indent="-171450">
              <a:buFontTx/>
              <a:buChar char="-"/>
            </a:pPr>
            <a:r>
              <a:rPr lang="fr-FR" sz="1000" b="1" dirty="0" smtClean="0"/>
              <a:t>Relation entre circonférence / hauteur et Stade de développement ou type remarquable</a:t>
            </a:r>
            <a:endParaRPr lang="fr-FR" sz="1000" dirty="0" smtClean="0"/>
          </a:p>
          <a:p>
            <a:pPr marL="742950" lvl="1" indent="-171450">
              <a:buFontTx/>
              <a:buChar char="-"/>
            </a:pPr>
            <a:endParaRPr lang="fr-FR" sz="800" dirty="0" smtClean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273" y="2913546"/>
            <a:ext cx="2924076" cy="1882624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269111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618824" y="411675"/>
            <a:ext cx="6139485" cy="577800"/>
          </a:xfrm>
        </p:spPr>
        <p:txBody>
          <a:bodyPr/>
          <a:lstStyle/>
          <a:p>
            <a:r>
              <a:rPr lang="fr-FR" dirty="0" smtClean="0"/>
              <a:t>Synthèse de l’analyse de données</a:t>
            </a:r>
            <a:endParaRPr lang="fr-FR" dirty="0"/>
          </a:p>
        </p:txBody>
      </p:sp>
      <p:sp>
        <p:nvSpPr>
          <p:cNvPr id="4" name="Espace réservé du texte 1"/>
          <p:cNvSpPr txBox="1">
            <a:spLocks/>
          </p:cNvSpPr>
          <p:nvPr/>
        </p:nvSpPr>
        <p:spPr>
          <a:xfrm>
            <a:off x="618825" y="1255105"/>
            <a:ext cx="4476636" cy="2753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fr-FR" sz="1200" dirty="0" smtClean="0"/>
              <a:t>L’analyse de données est une partie très importante </a:t>
            </a:r>
            <a:r>
              <a:rPr lang="fr-FR" sz="1200" dirty="0" smtClean="0"/>
              <a:t>et un jeu de données peut livrer énormément d’informations.</a:t>
            </a:r>
            <a:endParaRPr lang="fr-FR" sz="1200" dirty="0" smtClean="0"/>
          </a:p>
          <a:p>
            <a:endParaRPr lang="fr-FR" sz="1200" dirty="0"/>
          </a:p>
          <a:p>
            <a:r>
              <a:rPr lang="fr-FR" sz="1200" dirty="0" smtClean="0"/>
              <a:t>L’analyse était superficielle mais peut être approfondi en trouvant d’autres corrélations entre les variables.</a:t>
            </a:r>
          </a:p>
          <a:p>
            <a:endParaRPr lang="fr-FR" sz="1200" dirty="0"/>
          </a:p>
          <a:p>
            <a:r>
              <a:rPr lang="fr-FR" sz="1200" dirty="0" smtClean="0"/>
              <a:t>La partie Nettoyage peut être améliorée notamment en imputant les valeurs </a:t>
            </a:r>
            <a:r>
              <a:rPr lang="fr-FR" sz="1200" dirty="0" err="1" smtClean="0"/>
              <a:t>NaN</a:t>
            </a:r>
            <a:r>
              <a:rPr lang="fr-FR" sz="1200" dirty="0"/>
              <a:t>.</a:t>
            </a:r>
            <a:endParaRPr lang="fr-FR" sz="1200" dirty="0" smtClean="0"/>
          </a:p>
          <a:p>
            <a:pPr>
              <a:buFontTx/>
              <a:buChar char="-"/>
            </a:pPr>
            <a:endParaRPr lang="fr-FR" sz="1100" dirty="0" smtClean="0"/>
          </a:p>
          <a:p>
            <a:pPr>
              <a:buFontTx/>
              <a:buChar char="-"/>
            </a:pPr>
            <a:endParaRPr lang="fr-FR" sz="1100" dirty="0" smtClean="0"/>
          </a:p>
        </p:txBody>
      </p:sp>
    </p:spTree>
    <p:extLst>
      <p:ext uri="{BB962C8B-B14F-4D97-AF65-F5344CB8AC3E}">
        <p14:creationId xmlns:p14="http://schemas.microsoft.com/office/powerpoint/2010/main" val="199544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4170</TotalTime>
  <Words>355</Words>
  <Application>Microsoft Office PowerPoint</Application>
  <PresentationFormat>Affichage à l'écran (16:9)</PresentationFormat>
  <Paragraphs>87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Maven Pro</vt:lpstr>
      <vt:lpstr>Share Tech</vt:lpstr>
      <vt:lpstr>Data Science Consulting by Slidesgo</vt:lpstr>
      <vt:lpstr>Parcours Ingénieur Intelligence Artificielle</vt:lpstr>
      <vt:lpstr>Sommaire</vt:lpstr>
      <vt:lpstr>CONTEXTE</vt:lpstr>
      <vt:lpstr>RESSOURCES</vt:lpstr>
      <vt:lpstr>Présentation générale du jeu de données </vt:lpstr>
      <vt:lpstr>Présentation PowerPoint</vt:lpstr>
      <vt:lpstr>Démarche méthodologique d’analyse de données </vt:lpstr>
      <vt:lpstr>Présentation PowerPoint</vt:lpstr>
      <vt:lpstr>Synthèse de l’analyse de données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Romain Le Goff</dc:creator>
  <cp:lastModifiedBy>Romain Le Goff</cp:lastModifiedBy>
  <cp:revision>46</cp:revision>
  <dcterms:modified xsi:type="dcterms:W3CDTF">2021-10-16T14:34:20Z</dcterms:modified>
</cp:coreProperties>
</file>