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2"/>
  </p:notesMasterIdLst>
  <p:handoutMasterIdLst>
    <p:handoutMasterId r:id="rId23"/>
  </p:handoutMasterIdLst>
  <p:sldIdLst>
    <p:sldId id="256" r:id="rId2"/>
    <p:sldId id="296" r:id="rId3"/>
    <p:sldId id="297" r:id="rId4"/>
    <p:sldId id="300" r:id="rId5"/>
    <p:sldId id="302" r:id="rId6"/>
    <p:sldId id="301" r:id="rId7"/>
    <p:sldId id="303" r:id="rId8"/>
    <p:sldId id="304" r:id="rId9"/>
    <p:sldId id="305" r:id="rId10"/>
    <p:sldId id="306" r:id="rId11"/>
    <p:sldId id="307" r:id="rId12"/>
    <p:sldId id="308" r:id="rId13"/>
    <p:sldId id="309" r:id="rId14"/>
    <p:sldId id="310" r:id="rId15"/>
    <p:sldId id="311" r:id="rId16"/>
    <p:sldId id="312" r:id="rId17"/>
    <p:sldId id="314" r:id="rId18"/>
    <p:sldId id="315" r:id="rId19"/>
    <p:sldId id="313" r:id="rId20"/>
    <p:sldId id="299" r:id="rId21"/>
  </p:sldIdLst>
  <p:sldSz cx="9144000" cy="5143500" type="screen16x9"/>
  <p:notesSz cx="6858000" cy="9144000"/>
  <p:embeddedFontLst>
    <p:embeddedFont>
      <p:font typeface="Share Tech" panose="020B0604020202020204" charset="0"/>
      <p:regular r:id="rId24"/>
    </p:embeddedFont>
    <p:embeddedFont>
      <p:font typeface="Maven Pro"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8743D-A3EA-4276-A53C-F6B9D3533547}">
  <a:tblStyle styleId="{7278743D-A3EA-4276-A53C-F6B9D3533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39" d="100"/>
          <a:sy n="139" d="100"/>
        </p:scale>
        <p:origin x="726" y="1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97E6BD-F3B3-43F5-A96C-56A13815DED8}" type="datetimeFigureOut">
              <a:rPr lang="fr-FR" smtClean="0"/>
              <a:t>30/11/2021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0E9D4-A2A3-492C-AA14-1F55C1B10126}" type="slidenum">
              <a:rPr lang="fr-FR" smtClean="0"/>
              <a:t>‹N°›</a:t>
            </a:fld>
            <a:endParaRPr lang="fr-FR"/>
          </a:p>
        </p:txBody>
      </p:sp>
    </p:spTree>
    <p:extLst>
      <p:ext uri="{BB962C8B-B14F-4D97-AF65-F5344CB8AC3E}">
        <p14:creationId xmlns:p14="http://schemas.microsoft.com/office/powerpoint/2010/main" val="173882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Imag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3972" y="377459"/>
            <a:ext cx="1035188" cy="569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3972" y="377459"/>
            <a:ext cx="1035188" cy="569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108859" y="1984036"/>
            <a:ext cx="4953496" cy="8983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 Projet 3 – </a:t>
            </a:r>
          </a:p>
          <a:p>
            <a:pPr marL="0" lvl="0" indent="0" algn="ctr" rtl="0">
              <a:spcBef>
                <a:spcPts val="0"/>
              </a:spcBef>
              <a:spcAft>
                <a:spcPts val="0"/>
              </a:spcAft>
              <a:buNone/>
            </a:pPr>
            <a:r>
              <a:rPr lang="en" b="1" dirty="0" smtClean="0"/>
              <a:t>Préparez des données pour un organisme de santé publique</a:t>
            </a:r>
            <a:endParaRPr b="1" dirty="0"/>
          </a:p>
        </p:txBody>
      </p:sp>
      <p:sp>
        <p:nvSpPr>
          <p:cNvPr id="435" name="Google Shape;435;p25"/>
          <p:cNvSpPr txBox="1">
            <a:spLocks noGrp="1"/>
          </p:cNvSpPr>
          <p:nvPr>
            <p:ph type="ctrTitle"/>
          </p:nvPr>
        </p:nvSpPr>
        <p:spPr>
          <a:xfrm>
            <a:off x="2773179" y="644527"/>
            <a:ext cx="3701732" cy="823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Parcours Ingénieur</a:t>
            </a:r>
            <a:br>
              <a:rPr lang="en" sz="2400" dirty="0" smtClean="0"/>
            </a:br>
            <a:r>
              <a:rPr lang="en" sz="2400" dirty="0" smtClean="0"/>
              <a:t>Intelligence </a:t>
            </a:r>
            <a:r>
              <a:rPr lang="en" sz="2400" dirty="0" smtClean="0">
                <a:solidFill>
                  <a:schemeClr val="accent2"/>
                </a:solidFill>
              </a:rPr>
              <a:t>Artificielle</a:t>
            </a:r>
            <a:endParaRPr sz="2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7468124" y="4219144"/>
            <a:ext cx="1663628" cy="617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smtClean="0"/>
              <a:t>Romain Le Goff</a:t>
            </a:r>
          </a:p>
          <a:p>
            <a:pPr marL="0" indent="0"/>
            <a:r>
              <a:rPr lang="en-US" sz="1400" dirty="0" smtClean="0"/>
              <a:t>01/12/2021</a:t>
            </a:r>
            <a:endParaRPr lang="en-US" sz="1400" dirty="0"/>
          </a:p>
        </p:txBody>
      </p:sp>
      <p:grpSp>
        <p:nvGrpSpPr>
          <p:cNvPr id="30" name="Google Shape;9138;p56"/>
          <p:cNvGrpSpPr/>
          <p:nvPr/>
        </p:nvGrpSpPr>
        <p:grpSpPr>
          <a:xfrm>
            <a:off x="6353748" y="644527"/>
            <a:ext cx="874976" cy="719600"/>
            <a:chOff x="7608988" y="2093194"/>
            <a:chExt cx="817276" cy="672147"/>
          </a:xfrm>
        </p:grpSpPr>
        <p:cxnSp>
          <p:nvCxnSpPr>
            <p:cNvPr id="31" name="Google Shape;9139;p5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2" name="Google Shape;9140;p5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3" name="Google Shape;9141;p5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4" name="Google Shape;9142;p5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5" name="Google Shape;9143;p5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36" name="Google Shape;9144;p5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37" name="Google Shape;9145;p56"/>
            <p:cNvGrpSpPr/>
            <p:nvPr/>
          </p:nvGrpSpPr>
          <p:grpSpPr>
            <a:xfrm>
              <a:off x="7721175" y="2093194"/>
              <a:ext cx="599587" cy="623846"/>
              <a:chOff x="7721175" y="2093194"/>
              <a:chExt cx="599587" cy="623846"/>
            </a:xfrm>
          </p:grpSpPr>
          <p:grpSp>
            <p:nvGrpSpPr>
              <p:cNvPr id="38" name="Google Shape;9146;p56"/>
              <p:cNvGrpSpPr/>
              <p:nvPr/>
            </p:nvGrpSpPr>
            <p:grpSpPr>
              <a:xfrm>
                <a:off x="7721175" y="2093194"/>
                <a:ext cx="291605" cy="623846"/>
                <a:chOff x="9405575" y="2061418"/>
                <a:chExt cx="291605" cy="623846"/>
              </a:xfrm>
            </p:grpSpPr>
            <p:sp>
              <p:nvSpPr>
                <p:cNvPr id="47" name="Google Shape;9147;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48;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49;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50;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51;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52;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53;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9154;p56"/>
              <p:cNvGrpSpPr/>
              <p:nvPr/>
            </p:nvGrpSpPr>
            <p:grpSpPr>
              <a:xfrm flipH="1">
                <a:off x="8029157" y="2093194"/>
                <a:ext cx="291605" cy="623846"/>
                <a:chOff x="9405575" y="2061418"/>
                <a:chExt cx="291605" cy="623846"/>
              </a:xfrm>
            </p:grpSpPr>
            <p:sp>
              <p:nvSpPr>
                <p:cNvPr id="40" name="Google Shape;9155;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56;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157;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58;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59;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60;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161;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898" y="3131148"/>
            <a:ext cx="1098633" cy="6043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3952875"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Variables quantitatives</a:t>
            </a:r>
            <a:endParaRPr lang="fr-FR" sz="1100" dirty="0" smtClean="0">
              <a:solidFill>
                <a:schemeClr val="accent4"/>
              </a:solidFill>
            </a:endParaRPr>
          </a:p>
        </p:txBody>
      </p:sp>
      <p:sp>
        <p:nvSpPr>
          <p:cNvPr id="6" name="Espace réservé du texte 1"/>
          <p:cNvSpPr txBox="1">
            <a:spLocks/>
          </p:cNvSpPr>
          <p:nvPr/>
        </p:nvSpPr>
        <p:spPr>
          <a:xfrm>
            <a:off x="509476" y="2865490"/>
            <a:ext cx="7282930" cy="14597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On va donc effectuer un </a:t>
            </a:r>
            <a:r>
              <a:rPr lang="fr-FR" sz="1100" dirty="0"/>
              <a:t>second nettoyage un peu plus poussé sur les données </a:t>
            </a:r>
            <a:r>
              <a:rPr lang="fr-FR" sz="1100" dirty="0" smtClean="0"/>
              <a:t>quantitatives, </a:t>
            </a:r>
            <a:r>
              <a:rPr lang="fr-FR" sz="1100" dirty="0"/>
              <a:t>afin d'uniformiser les </a:t>
            </a:r>
            <a:r>
              <a:rPr lang="fr-FR" sz="1100" dirty="0" smtClean="0"/>
              <a:t>données :</a:t>
            </a:r>
            <a:endParaRPr lang="fr-FR" sz="700" b="1" dirty="0" smtClean="0"/>
          </a:p>
          <a:p>
            <a:pPr marL="114300" indent="0">
              <a:buNone/>
            </a:pPr>
            <a:endParaRPr lang="fr-FR" sz="1100" dirty="0"/>
          </a:p>
          <a:p>
            <a:pPr marL="742950" lvl="1" indent="-171450">
              <a:buFontTx/>
              <a:buChar char="-"/>
            </a:pPr>
            <a:r>
              <a:rPr lang="fr-FR" sz="1100" dirty="0"/>
              <a:t>On supprime les valeurs inférieures à 0 et supérieures à 100 pour les données nutritionnelles</a:t>
            </a:r>
          </a:p>
          <a:p>
            <a:pPr marL="742950" lvl="1" indent="-171450">
              <a:buFontTx/>
              <a:buChar char="-"/>
            </a:pPr>
            <a:r>
              <a:rPr lang="fr-FR" sz="1100" dirty="0"/>
              <a:t>On supprime les </a:t>
            </a:r>
            <a:r>
              <a:rPr lang="fr-FR" sz="1100" dirty="0" err="1"/>
              <a:t>outliers</a:t>
            </a:r>
            <a:r>
              <a:rPr lang="fr-FR" sz="1100" dirty="0"/>
              <a:t> par la méthode de l'</a:t>
            </a:r>
            <a:r>
              <a:rPr lang="fr-FR" sz="1100" dirty="0" err="1"/>
              <a:t>inter-quartile</a:t>
            </a:r>
            <a:r>
              <a:rPr lang="fr-FR" sz="1100" dirty="0"/>
              <a:t> pour les autres </a:t>
            </a:r>
            <a:r>
              <a:rPr lang="fr-FR" sz="1100" dirty="0" smtClean="0"/>
              <a:t>données</a:t>
            </a:r>
            <a:endParaRPr lang="fr-FR" sz="11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92" y="1426192"/>
            <a:ext cx="8400197" cy="1279600"/>
          </a:xfrm>
          <a:prstGeom prst="rect">
            <a:avLst/>
          </a:prstGeom>
        </p:spPr>
      </p:pic>
      <p:sp>
        <p:nvSpPr>
          <p:cNvPr id="8" name="Espace réservé du texte 1"/>
          <p:cNvSpPr txBox="1">
            <a:spLocks/>
          </p:cNvSpPr>
          <p:nvPr/>
        </p:nvSpPr>
        <p:spPr>
          <a:xfrm>
            <a:off x="509476" y="460015"/>
            <a:ext cx="7282930" cy="14597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On voit que pour les données nutritionnelles (colonnes terminant par _100g) il y a des incohérences, il y a des valeurs négatives et des valeurs supérieures à 100 ce qui est impossible. Pour l'énergie et le nutrition-score exprimé en valeur numérique il y a également des </a:t>
            </a:r>
            <a:r>
              <a:rPr lang="fr-FR" sz="1100" dirty="0" smtClean="0"/>
              <a:t>aberrations, </a:t>
            </a:r>
            <a:r>
              <a:rPr lang="fr-FR" sz="1100" dirty="0"/>
              <a:t>ici on utilisera la méthode de l'</a:t>
            </a:r>
            <a:r>
              <a:rPr lang="fr-FR" sz="1100" dirty="0" err="1"/>
              <a:t>inter-quartile</a:t>
            </a:r>
            <a:endParaRPr lang="fr-FR" sz="1100" dirty="0" smtClean="0"/>
          </a:p>
        </p:txBody>
      </p:sp>
    </p:spTree>
    <p:extLst>
      <p:ext uri="{BB962C8B-B14F-4D97-AF65-F5344CB8AC3E}">
        <p14:creationId xmlns:p14="http://schemas.microsoft.com/office/powerpoint/2010/main" val="985535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3952875"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Variables quantitatives</a:t>
            </a:r>
            <a:endParaRPr lang="fr-FR" sz="1100" dirty="0" smtClean="0">
              <a:solidFill>
                <a:schemeClr val="accent4"/>
              </a:solidFill>
            </a:endParaRPr>
          </a:p>
        </p:txBody>
      </p:sp>
      <p:sp>
        <p:nvSpPr>
          <p:cNvPr id="9" name="Espace réservé du texte 1"/>
          <p:cNvSpPr txBox="1">
            <a:spLocks/>
          </p:cNvSpPr>
          <p:nvPr/>
        </p:nvSpPr>
        <p:spPr>
          <a:xfrm>
            <a:off x="523123" y="579490"/>
            <a:ext cx="7282930" cy="976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On va aller encore un peu plus loin dans le nettoyage des données quantitatives:</a:t>
            </a:r>
            <a:endParaRPr lang="fr-FR" sz="700" b="1" dirty="0" smtClean="0"/>
          </a:p>
          <a:p>
            <a:pPr marL="114300" indent="0">
              <a:buNone/>
            </a:pPr>
            <a:endParaRPr lang="fr-FR" sz="1100" dirty="0"/>
          </a:p>
          <a:p>
            <a:pPr marL="742950" lvl="1" indent="-171450">
              <a:buFontTx/>
              <a:buChar char="-"/>
            </a:pPr>
            <a:r>
              <a:rPr lang="fr-FR" sz="1100" dirty="0"/>
              <a:t>On supprime les produits dont la somme en g des données nutritionnelles est supérieure à 100</a:t>
            </a:r>
          </a:p>
          <a:p>
            <a:pPr marL="742950" lvl="1" indent="-171450">
              <a:buFontTx/>
              <a:buChar char="-"/>
            </a:pPr>
            <a:r>
              <a:rPr lang="fr-FR" sz="1100" dirty="0"/>
              <a:t>On supprime les produits dont l'énergie calculée est trop différente de l'énergie renseignée</a:t>
            </a:r>
          </a:p>
        </p:txBody>
      </p:sp>
      <p:sp>
        <p:nvSpPr>
          <p:cNvPr id="10" name="Espace réservé du texte 1"/>
          <p:cNvSpPr txBox="1">
            <a:spLocks/>
          </p:cNvSpPr>
          <p:nvPr/>
        </p:nvSpPr>
        <p:spPr>
          <a:xfrm>
            <a:off x="523123" y="1605347"/>
            <a:ext cx="7282930" cy="42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Pour ce faire, et après quelques recherches, on dispose des informations suivantes :</a:t>
            </a:r>
            <a:endParaRPr lang="fr-FR" sz="700" b="1" dirty="0" smtClean="0"/>
          </a:p>
        </p:txBody>
      </p:sp>
      <p:sp>
        <p:nvSpPr>
          <p:cNvPr id="11" name="Espace réservé du texte 1"/>
          <p:cNvSpPr txBox="1">
            <a:spLocks/>
          </p:cNvSpPr>
          <p:nvPr/>
        </p:nvSpPr>
        <p:spPr>
          <a:xfrm>
            <a:off x="370478" y="1991493"/>
            <a:ext cx="3653091" cy="362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t>- Les </a:t>
            </a:r>
            <a:r>
              <a:rPr lang="fr-FR" sz="1100" dirty="0"/>
              <a:t>données nutritionnelles principales sont </a:t>
            </a:r>
            <a:r>
              <a:rPr lang="fr-FR" sz="1100" dirty="0" smtClean="0"/>
              <a:t>:</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63" y="2354239"/>
            <a:ext cx="3374170" cy="1595595"/>
          </a:xfrm>
          <a:prstGeom prst="rect">
            <a:avLst/>
          </a:prstGeom>
        </p:spPr>
      </p:pic>
      <p:sp>
        <p:nvSpPr>
          <p:cNvPr id="12" name="Espace réservé du texte 1"/>
          <p:cNvSpPr txBox="1">
            <a:spLocks/>
          </p:cNvSpPr>
          <p:nvPr/>
        </p:nvSpPr>
        <p:spPr>
          <a:xfrm>
            <a:off x="3552026" y="1990956"/>
            <a:ext cx="3394685" cy="353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a:buFontTx/>
              <a:buChar char="-"/>
            </a:pPr>
            <a:r>
              <a:rPr lang="fr-FR" sz="1100" dirty="0" smtClean="0"/>
              <a:t>Ces données principales servent à calculer:</a:t>
            </a:r>
          </a:p>
          <a:p>
            <a:pPr lvl="1">
              <a:buFont typeface="Arial" panose="020B0604020202020204" pitchFamily="34" charset="0"/>
              <a:buChar char="•"/>
            </a:pPr>
            <a:r>
              <a:rPr lang="fr-FR" sz="1050" b="1" dirty="0" smtClean="0"/>
              <a:t>Energy_100g</a:t>
            </a:r>
            <a:endParaRPr lang="fr-FR" sz="700" dirty="0" smtClean="0"/>
          </a:p>
        </p:txBody>
      </p:sp>
      <p:sp>
        <p:nvSpPr>
          <p:cNvPr id="14" name="Espace réservé du texte 1"/>
          <p:cNvSpPr txBox="1">
            <a:spLocks/>
          </p:cNvSpPr>
          <p:nvPr/>
        </p:nvSpPr>
        <p:spPr>
          <a:xfrm>
            <a:off x="3736269" y="2485089"/>
            <a:ext cx="2343807" cy="3158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77800" indent="-88900">
              <a:buNone/>
            </a:pPr>
            <a:r>
              <a:rPr lang="fr-FR" sz="1100" dirty="0"/>
              <a:t>- Le calcul des calories d'un aliment s'effectue selon un processus normalisé au niveau européen et baptisé système </a:t>
            </a:r>
            <a:r>
              <a:rPr lang="fr-FR" sz="1100" b="1" dirty="0"/>
              <a:t>« 4/4/9 » </a:t>
            </a:r>
            <a:r>
              <a:rPr lang="fr-FR" sz="1100" dirty="0"/>
              <a:t>Ce système implique que l'équivalent calorique d'un gramme de </a:t>
            </a:r>
            <a:r>
              <a:rPr lang="fr-FR" sz="1100" b="1" dirty="0"/>
              <a:t>protéines</a:t>
            </a:r>
            <a:r>
              <a:rPr lang="fr-FR" sz="1100" dirty="0"/>
              <a:t>, de </a:t>
            </a:r>
            <a:r>
              <a:rPr lang="fr-FR" sz="1100" b="1" dirty="0"/>
              <a:t>glucides</a:t>
            </a:r>
            <a:r>
              <a:rPr lang="fr-FR" sz="1100" dirty="0"/>
              <a:t> et de </a:t>
            </a:r>
            <a:r>
              <a:rPr lang="fr-FR" sz="1100" b="1" dirty="0"/>
              <a:t>lipides</a:t>
            </a:r>
            <a:r>
              <a:rPr lang="fr-FR" sz="1100" dirty="0"/>
              <a:t> - nos trois principaux « carburants » nutritionnels - correspond respectivement à </a:t>
            </a:r>
            <a:r>
              <a:rPr lang="fr-FR" sz="1100" b="1" dirty="0"/>
              <a:t>4, 4 et 9 </a:t>
            </a:r>
            <a:r>
              <a:rPr lang="fr-FR" sz="1100" b="1" dirty="0" smtClean="0"/>
              <a:t>kcal</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136" y="2439597"/>
            <a:ext cx="3040048" cy="2600976"/>
          </a:xfrm>
          <a:prstGeom prst="rect">
            <a:avLst/>
          </a:prstGeom>
        </p:spPr>
      </p:pic>
    </p:spTree>
    <p:extLst>
      <p:ext uri="{BB962C8B-B14F-4D97-AF65-F5344CB8AC3E}">
        <p14:creationId xmlns:p14="http://schemas.microsoft.com/office/powerpoint/2010/main" val="239361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3952875"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2"/>
                </a:solidFill>
              </a:rPr>
              <a:t>Analyse </a:t>
            </a:r>
            <a:r>
              <a:rPr lang="fr-FR" sz="1400" b="1" dirty="0" err="1" smtClean="0">
                <a:solidFill>
                  <a:schemeClr val="accent2"/>
                </a:solidFill>
              </a:rPr>
              <a:t>univariée</a:t>
            </a:r>
            <a:endParaRPr lang="fr-FR" sz="1400" b="1" dirty="0" smtClean="0">
              <a:solidFill>
                <a:schemeClr val="accent2"/>
              </a:solidFill>
            </a:endParaRPr>
          </a:p>
          <a:p>
            <a:pPr marL="742950" lvl="1" indent="-171450">
              <a:buFontTx/>
              <a:buChar char="-"/>
            </a:pPr>
            <a:endParaRPr lang="fr-FR" sz="1100" dirty="0" smtClean="0"/>
          </a:p>
        </p:txBody>
      </p:sp>
      <p:sp>
        <p:nvSpPr>
          <p:cNvPr id="10" name="Espace réservé du texte 1"/>
          <p:cNvSpPr txBox="1">
            <a:spLocks/>
          </p:cNvSpPr>
          <p:nvPr/>
        </p:nvSpPr>
        <p:spPr>
          <a:xfrm>
            <a:off x="372998" y="593796"/>
            <a:ext cx="7169083" cy="504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On affiche les boîtes à moustaches ainsi que les histogrammes pour chaque variable </a:t>
            </a:r>
            <a:r>
              <a:rPr lang="fr-FR" sz="1100" dirty="0" smtClean="0"/>
              <a:t>quantitative. Quelques exemples :</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909" y="2369889"/>
            <a:ext cx="5260773" cy="1198523"/>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09" y="1098645"/>
            <a:ext cx="5260773" cy="1243744"/>
          </a:xfrm>
          <a:prstGeom prst="rect">
            <a:avLst/>
          </a:prstGeom>
        </p:spPr>
      </p:pic>
      <p:sp>
        <p:nvSpPr>
          <p:cNvPr id="9" name="Espace réservé du texte 1"/>
          <p:cNvSpPr txBox="1">
            <a:spLocks/>
          </p:cNvSpPr>
          <p:nvPr/>
        </p:nvSpPr>
        <p:spPr>
          <a:xfrm>
            <a:off x="2567800" y="3777222"/>
            <a:ext cx="5153508" cy="965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Pour la suite de l'étude on va réduire les valeurs quantitatives sélectionnées. On ne va pas garder celles qui ont beaucoup trop de valeurs autour de 0. On ne va étudier que les variables ayant une </a:t>
            </a:r>
            <a:r>
              <a:rPr lang="fr-FR" sz="1100" dirty="0" err="1"/>
              <a:t>répartion</a:t>
            </a:r>
            <a:r>
              <a:rPr lang="fr-FR" sz="1100" dirty="0"/>
              <a:t> des valeurs assez importante pour pouvoir les comparer avec la variation d'énergie et le </a:t>
            </a:r>
            <a:r>
              <a:rPr lang="fr-FR" sz="1100" dirty="0" err="1"/>
              <a:t>nutriscore</a:t>
            </a:r>
            <a:endParaRPr lang="fr-FR" sz="1100" dirty="0" smtClean="0"/>
          </a:p>
        </p:txBody>
      </p:sp>
    </p:spTree>
    <p:extLst>
      <p:ext uri="{BB962C8B-B14F-4D97-AF65-F5344CB8AC3E}">
        <p14:creationId xmlns:p14="http://schemas.microsoft.com/office/powerpoint/2010/main" val="364973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7108848"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2"/>
                </a:solidFill>
              </a:rPr>
              <a:t>Analyse </a:t>
            </a:r>
            <a:r>
              <a:rPr lang="fr-FR" sz="1400" b="1" dirty="0" err="1" smtClean="0">
                <a:solidFill>
                  <a:schemeClr val="accent2"/>
                </a:solidFill>
              </a:rPr>
              <a:t>bivariée</a:t>
            </a:r>
            <a:r>
              <a:rPr lang="fr-FR" sz="1400" b="1" dirty="0" smtClean="0">
                <a:solidFill>
                  <a:schemeClr val="accent2"/>
                </a:solidFill>
              </a:rPr>
              <a:t> entre chaque variable quantitative, et matrice de corrélation</a:t>
            </a:r>
          </a:p>
          <a:p>
            <a:pPr marL="742950" lvl="1" indent="-171450">
              <a:buFontTx/>
              <a:buChar char="-"/>
            </a:pPr>
            <a:endParaRPr lang="fr-FR" sz="1100" dirty="0" smtClean="0"/>
          </a:p>
        </p:txBody>
      </p:sp>
      <p:sp>
        <p:nvSpPr>
          <p:cNvPr id="10" name="Espace réservé du texte 1"/>
          <p:cNvSpPr txBox="1">
            <a:spLocks/>
          </p:cNvSpPr>
          <p:nvPr/>
        </p:nvSpPr>
        <p:spPr>
          <a:xfrm>
            <a:off x="372998" y="593796"/>
            <a:ext cx="7576822" cy="504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Avec ces graphes on remarque que l’énergie est surtout corrélée avec le gras, puis les glucides.</a:t>
            </a:r>
          </a:p>
          <a:p>
            <a:r>
              <a:rPr lang="fr-FR" sz="1100" dirty="0" smtClean="0"/>
              <a:t>Le </a:t>
            </a:r>
            <a:r>
              <a:rPr lang="fr-FR" sz="1100" dirty="0" err="1" smtClean="0"/>
              <a:t>nutri_score</a:t>
            </a:r>
            <a:r>
              <a:rPr lang="fr-FR" sz="1100" dirty="0" smtClean="0"/>
              <a:t> est également beaucoup impacté par l’énergie (et donc le gras).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43" y="1098645"/>
            <a:ext cx="4209753" cy="3946293"/>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312" y="1315781"/>
            <a:ext cx="3704798" cy="3647156"/>
          </a:xfrm>
          <a:prstGeom prst="rect">
            <a:avLst/>
          </a:prstGeom>
        </p:spPr>
      </p:pic>
    </p:spTree>
    <p:extLst>
      <p:ext uri="{BB962C8B-B14F-4D97-AF65-F5344CB8AC3E}">
        <p14:creationId xmlns:p14="http://schemas.microsoft.com/office/powerpoint/2010/main" val="1910216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Imputation de données manquantes</a:t>
            </a:r>
            <a:endParaRPr lang="fr-FR" dirty="0">
              <a:solidFill>
                <a:schemeClr val="accent2"/>
              </a:solidFill>
            </a:endParaRPr>
          </a:p>
        </p:txBody>
      </p:sp>
      <p:sp>
        <p:nvSpPr>
          <p:cNvPr id="6" name="Espace réservé du texte 1"/>
          <p:cNvSpPr txBox="1">
            <a:spLocks/>
          </p:cNvSpPr>
          <p:nvPr/>
        </p:nvSpPr>
        <p:spPr>
          <a:xfrm>
            <a:off x="591363" y="910785"/>
            <a:ext cx="7282930" cy="2382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Afin d'avoir un jeu de données plus complet pour pousser notre analyse, on va maintenant imputer les valeurs des données manquantes pour nos colonnes possédant encore un % de valeurs à </a:t>
            </a:r>
            <a:r>
              <a:rPr lang="fr-FR" sz="1100" dirty="0" smtClean="0"/>
              <a:t>Nan : (sauf pour les variables qualitatives)</a:t>
            </a:r>
            <a:endParaRPr lang="fr-FR" sz="1100" dirty="0"/>
          </a:p>
          <a:p>
            <a:pPr marL="114300" indent="0">
              <a:buNone/>
            </a:pPr>
            <a:endParaRPr lang="fr-FR" sz="1100" dirty="0"/>
          </a:p>
          <a:p>
            <a:pPr marL="742950" lvl="1" indent="-171450">
              <a:buFontTx/>
              <a:buChar char="-"/>
            </a:pPr>
            <a:r>
              <a:rPr lang="fr-FR" sz="1100" dirty="0" smtClean="0"/>
              <a:t>Pour les données nutritionnelles, on impute les valeurs par la </a:t>
            </a:r>
            <a:r>
              <a:rPr lang="fr-FR" sz="1100" b="1" dirty="0" smtClean="0"/>
              <a:t>médiane</a:t>
            </a:r>
            <a:r>
              <a:rPr lang="fr-FR" sz="1100" dirty="0" smtClean="0"/>
              <a:t>, et non par la moyenne car il y’a beaucoup d’</a:t>
            </a:r>
            <a:r>
              <a:rPr lang="fr-FR" sz="1100" dirty="0" err="1" smtClean="0"/>
              <a:t>outliers</a:t>
            </a:r>
            <a:r>
              <a:rPr lang="fr-FR" sz="1100" dirty="0" smtClean="0"/>
              <a:t> comme on a pu le voir sur les boîtes à moustaches.</a:t>
            </a:r>
            <a:endParaRPr lang="fr-FR" sz="1100" dirty="0" smtClean="0"/>
          </a:p>
          <a:p>
            <a:pPr marL="742950" lvl="1" indent="-171450">
              <a:buFontTx/>
              <a:buChar char="-"/>
            </a:pPr>
            <a:r>
              <a:rPr lang="fr-FR" sz="1100" dirty="0" smtClean="0"/>
              <a:t>On impute ensuite les valeurs manquantes de la colonne ‘</a:t>
            </a:r>
            <a:r>
              <a:rPr lang="fr-FR" sz="1100" b="1" dirty="0" err="1" smtClean="0"/>
              <a:t>nutrition_grade_fr</a:t>
            </a:r>
            <a:r>
              <a:rPr lang="fr-FR" sz="1100" dirty="0" smtClean="0"/>
              <a:t>’ en utilisant l’algorithme </a:t>
            </a:r>
            <a:r>
              <a:rPr lang="fr-FR" sz="1100" b="1" dirty="0" err="1" smtClean="0"/>
              <a:t>knn</a:t>
            </a:r>
            <a:r>
              <a:rPr lang="fr-FR" sz="1100" dirty="0" smtClean="0"/>
              <a:t> (Méthode des k plus proches voisins).</a:t>
            </a:r>
          </a:p>
          <a:p>
            <a:pPr marL="742950" lvl="1" indent="-171450">
              <a:buFontTx/>
              <a:buChar char="-"/>
            </a:pPr>
            <a:endParaRPr lang="fr-FR" sz="1100" dirty="0" smtClean="0"/>
          </a:p>
          <a:p>
            <a:pPr marL="742950" lvl="1" indent="-171450">
              <a:buFontTx/>
              <a:buChar char="-"/>
            </a:pPr>
            <a:endParaRPr lang="fr-FR" sz="1100" dirty="0"/>
          </a:p>
          <a:p>
            <a:pPr marL="114300" indent="0">
              <a:buNone/>
            </a:pPr>
            <a:endParaRPr lang="fr-FR" sz="1100"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450" y="2580346"/>
            <a:ext cx="4666585" cy="2395606"/>
          </a:xfrm>
          <a:prstGeom prst="rect">
            <a:avLst/>
          </a:prstGeom>
        </p:spPr>
      </p:pic>
    </p:spTree>
    <p:extLst>
      <p:ext uri="{BB962C8B-B14F-4D97-AF65-F5344CB8AC3E}">
        <p14:creationId xmlns:p14="http://schemas.microsoft.com/office/powerpoint/2010/main" val="1597230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Analyse statistique</a:t>
            </a:r>
            <a:endParaRPr lang="fr-FR" dirty="0">
              <a:solidFill>
                <a:schemeClr val="accent2"/>
              </a:solidFill>
            </a:endParaRPr>
          </a:p>
        </p:txBody>
      </p:sp>
      <p:sp>
        <p:nvSpPr>
          <p:cNvPr id="6" name="Espace réservé du texte 1"/>
          <p:cNvSpPr txBox="1">
            <a:spLocks/>
          </p:cNvSpPr>
          <p:nvPr/>
        </p:nvSpPr>
        <p:spPr>
          <a:xfrm>
            <a:off x="591363" y="821410"/>
            <a:ext cx="7282930" cy="2382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lang="fr-FR" sz="1100" dirty="0" smtClean="0"/>
          </a:p>
          <a:p>
            <a:r>
              <a:rPr lang="fr-FR" sz="1100" dirty="0" smtClean="0"/>
              <a:t>On commence par vérifier que notre jeu de données à toujours la «même tendance » après l’imputation des données manquantes (voir notebook)</a:t>
            </a:r>
          </a:p>
          <a:p>
            <a:pPr marL="571500" lvl="1" indent="0">
              <a:buNone/>
            </a:pPr>
            <a:endParaRPr lang="fr-FR" sz="1100" dirty="0" smtClean="0"/>
          </a:p>
          <a:p>
            <a:pPr marL="571500" lvl="1" indent="0">
              <a:buNone/>
            </a:pPr>
            <a:r>
              <a:rPr lang="fr-FR" sz="1100" dirty="0" smtClean="0"/>
              <a:t>-&gt; D’après l’analyse </a:t>
            </a:r>
            <a:r>
              <a:rPr lang="fr-FR" sz="1100" dirty="0" err="1" smtClean="0"/>
              <a:t>bivariée</a:t>
            </a:r>
            <a:r>
              <a:rPr lang="fr-FR" sz="1100" dirty="0" smtClean="0"/>
              <a:t> et la matrice de corrélation, on remarque très peu de changement par rapport à la précédente analyse. L’imputation des données manquantes n’a donc pas modifié la tendance de notre jeu de données. On peut garder les hypothèses faites précédemment.</a:t>
            </a:r>
          </a:p>
          <a:p>
            <a:pPr marL="742950" lvl="1" indent="-171450">
              <a:buFontTx/>
              <a:buChar char="-"/>
            </a:pPr>
            <a:endParaRPr lang="fr-FR" sz="1100" dirty="0"/>
          </a:p>
          <a:p>
            <a:pPr marL="114300" indent="0">
              <a:buNone/>
            </a:pP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506" y="2289439"/>
            <a:ext cx="2711696" cy="2723434"/>
          </a:xfrm>
          <a:prstGeom prst="rect">
            <a:avLst/>
          </a:prstGeom>
        </p:spPr>
      </p:pic>
    </p:spTree>
    <p:extLst>
      <p:ext uri="{BB962C8B-B14F-4D97-AF65-F5344CB8AC3E}">
        <p14:creationId xmlns:p14="http://schemas.microsoft.com/office/powerpoint/2010/main" val="4034623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7108848"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ACP (Éboulis des valeurs propres)</a:t>
            </a:r>
            <a:endParaRPr lang="fr-FR" sz="1100" dirty="0" smtClean="0">
              <a:solidFill>
                <a:schemeClr val="accent4"/>
              </a:solidFill>
            </a:endParaRPr>
          </a:p>
        </p:txBody>
      </p:sp>
      <p:sp>
        <p:nvSpPr>
          <p:cNvPr id="10" name="Espace réservé du texte 1"/>
          <p:cNvSpPr txBox="1">
            <a:spLocks/>
          </p:cNvSpPr>
          <p:nvPr/>
        </p:nvSpPr>
        <p:spPr>
          <a:xfrm>
            <a:off x="372998" y="593796"/>
            <a:ext cx="7576822" cy="396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On va ici étudier la variabilité entre les individus, ainsi que les liaisons entre les variables.</a:t>
            </a: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137" y="1200700"/>
            <a:ext cx="2700683" cy="3438289"/>
          </a:xfrm>
          <a:prstGeom prst="rect">
            <a:avLst/>
          </a:prstGeom>
        </p:spPr>
      </p:pic>
      <p:sp>
        <p:nvSpPr>
          <p:cNvPr id="8" name="Espace réservé du texte 1"/>
          <p:cNvSpPr txBox="1">
            <a:spLocks/>
          </p:cNvSpPr>
          <p:nvPr/>
        </p:nvSpPr>
        <p:spPr>
          <a:xfrm>
            <a:off x="372998" y="1400405"/>
            <a:ext cx="3862118" cy="2717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Grâce à l’éboulis des valeurs propres, on peut déterminer le nombre de composantes à analyser. </a:t>
            </a:r>
            <a:r>
              <a:rPr lang="fr-FR" sz="1100" b="1" dirty="0" smtClean="0"/>
              <a:t>Il sera ici de 4.</a:t>
            </a:r>
          </a:p>
          <a:p>
            <a:endParaRPr lang="fr-FR" sz="1100" b="1" dirty="0" smtClean="0"/>
          </a:p>
          <a:p>
            <a:r>
              <a:rPr lang="fr-FR" sz="1100" dirty="0"/>
              <a:t>l'ACP nous a permis de déterminer 4 composantes principales (F1 à F4), qui représentent les axes principaux d'inertie et totalisent à eux 86.4% de l'inertie du nuage de points des individus. Les axes d'inertie suivant sont trop peu représentatifs pour être intéressants à étudier.</a:t>
            </a:r>
            <a:endParaRPr lang="fr-FR" sz="1100" dirty="0" smtClean="0"/>
          </a:p>
        </p:txBody>
      </p:sp>
    </p:spTree>
    <p:extLst>
      <p:ext uri="{BB962C8B-B14F-4D97-AF65-F5344CB8AC3E}">
        <p14:creationId xmlns:p14="http://schemas.microsoft.com/office/powerpoint/2010/main" val="892600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7108848"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ACP (Composantes F1 et F2)</a:t>
            </a:r>
            <a:endParaRPr lang="fr-FR" sz="1100" dirty="0" smtClean="0">
              <a:solidFill>
                <a:schemeClr val="accent4"/>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579" y="2241312"/>
            <a:ext cx="5452880" cy="2726440"/>
          </a:xfrm>
          <a:prstGeom prst="rect">
            <a:avLst/>
          </a:prstGeom>
        </p:spPr>
      </p:pic>
      <p:sp>
        <p:nvSpPr>
          <p:cNvPr id="9" name="Espace réservé du texte 1"/>
          <p:cNvSpPr txBox="1">
            <a:spLocks/>
          </p:cNvSpPr>
          <p:nvPr/>
        </p:nvSpPr>
        <p:spPr>
          <a:xfrm>
            <a:off x="372998" y="538796"/>
            <a:ext cx="7576822" cy="1647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La </a:t>
            </a:r>
            <a:r>
              <a:rPr lang="fr-FR" sz="1100" b="1" dirty="0"/>
              <a:t>composante F1 </a:t>
            </a:r>
            <a:r>
              <a:rPr lang="fr-FR" sz="1100" dirty="0"/>
              <a:t>est corrélée avec l'énergie, le </a:t>
            </a:r>
            <a:r>
              <a:rPr lang="fr-FR" sz="1100" dirty="0" err="1"/>
              <a:t>nutrition_grade</a:t>
            </a:r>
            <a:r>
              <a:rPr lang="fr-FR" sz="1100" dirty="0"/>
              <a:t>, le gras et le gras saturé. Si l'on se déplace sur la composante F1, on observe donc une augmentation de </a:t>
            </a:r>
            <a:r>
              <a:rPr lang="fr-FR" sz="1100" dirty="0" err="1"/>
              <a:t>nutrition_grade</a:t>
            </a:r>
            <a:r>
              <a:rPr lang="fr-FR" sz="1100" dirty="0"/>
              <a:t> en passant de A vers E, l'énergie du produit sera également plus importante. Comme vu précédemment, c'est bien le gras qui impacte le plus l'énergie du produit et son </a:t>
            </a:r>
            <a:r>
              <a:rPr lang="fr-FR" sz="1100" dirty="0" err="1"/>
              <a:t>nutrition_grade</a:t>
            </a:r>
            <a:r>
              <a:rPr lang="fr-FR" sz="1100" dirty="0"/>
              <a:t>. Les autres nutriments l'impactent aussi mais plus faiblement.</a:t>
            </a:r>
          </a:p>
          <a:p>
            <a:endParaRPr lang="fr-FR" sz="1100" dirty="0"/>
          </a:p>
          <a:p>
            <a:r>
              <a:rPr lang="fr-FR" sz="1100" dirty="0"/>
              <a:t>La </a:t>
            </a:r>
            <a:r>
              <a:rPr lang="fr-FR" sz="1100" b="1" dirty="0"/>
              <a:t>composante F2 </a:t>
            </a:r>
            <a:r>
              <a:rPr lang="fr-FR" sz="1100" dirty="0"/>
              <a:t>est corrélée avec le sel et le sodium. Si l'on se déplace sur la composante F2, les produits sont de plus en plus salés, et correspondent à un </a:t>
            </a:r>
            <a:r>
              <a:rPr lang="fr-FR" sz="1100" dirty="0" err="1"/>
              <a:t>nutrition_grade</a:t>
            </a:r>
            <a:r>
              <a:rPr lang="fr-FR" sz="1100" dirty="0"/>
              <a:t> de rang C ou D. Ils sont également de moins en moins gras et caloriques.</a:t>
            </a:r>
            <a:endParaRPr lang="fr-FR" sz="1100" dirty="0" smtClean="0"/>
          </a:p>
        </p:txBody>
      </p:sp>
    </p:spTree>
    <p:extLst>
      <p:ext uri="{BB962C8B-B14F-4D97-AF65-F5344CB8AC3E}">
        <p14:creationId xmlns:p14="http://schemas.microsoft.com/office/powerpoint/2010/main" val="798559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7108848"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ACP (Composantes F3 et F4)</a:t>
            </a:r>
            <a:endParaRPr lang="fr-FR" sz="1100" dirty="0" smtClean="0">
              <a:solidFill>
                <a:schemeClr val="accent4"/>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677" y="2241312"/>
            <a:ext cx="5358684" cy="2726440"/>
          </a:xfrm>
          <a:prstGeom prst="rect">
            <a:avLst/>
          </a:prstGeom>
        </p:spPr>
      </p:pic>
      <p:sp>
        <p:nvSpPr>
          <p:cNvPr id="9" name="Espace réservé du texte 1"/>
          <p:cNvSpPr txBox="1">
            <a:spLocks/>
          </p:cNvSpPr>
          <p:nvPr/>
        </p:nvSpPr>
        <p:spPr>
          <a:xfrm>
            <a:off x="372998" y="538796"/>
            <a:ext cx="7576822" cy="1647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La </a:t>
            </a:r>
            <a:r>
              <a:rPr lang="fr-FR" sz="1100" b="1" dirty="0"/>
              <a:t>composante F3 </a:t>
            </a:r>
            <a:r>
              <a:rPr lang="fr-FR" sz="1100" dirty="0"/>
              <a:t>est corrélée positivement avec les glucides et le sucre, et négativement avec la protéine. Si l'on se déplace vers la droite sur la composante F3, les produits seront composés de plus de glucides et de moins de protéines sans impacter grandement l'énergie.</a:t>
            </a:r>
          </a:p>
          <a:p>
            <a:endParaRPr lang="fr-FR" sz="1100" dirty="0"/>
          </a:p>
          <a:p>
            <a:r>
              <a:rPr lang="fr-FR" sz="1100" dirty="0"/>
              <a:t>La </a:t>
            </a:r>
            <a:r>
              <a:rPr lang="fr-FR" sz="1100" b="1" dirty="0"/>
              <a:t>composante F4 </a:t>
            </a:r>
            <a:r>
              <a:rPr lang="fr-FR" sz="1100" dirty="0"/>
              <a:t>est corrélée à la fibre et aux protéines. Si l'on se déplace sur la composante F4, les produits seront composés de plus de fibres et de protéines, et le </a:t>
            </a:r>
            <a:r>
              <a:rPr lang="fr-FR" sz="1100" dirty="0" err="1"/>
              <a:t>nutrition_grade</a:t>
            </a:r>
            <a:r>
              <a:rPr lang="fr-FR" sz="1100" dirty="0"/>
              <a:t> sera impacté dans le sens inverse, les produits auront donc un meilleur rang, allant de E vers A.</a:t>
            </a:r>
            <a:endParaRPr lang="fr-FR" sz="1100" dirty="0" smtClean="0"/>
          </a:p>
        </p:txBody>
      </p:sp>
    </p:spTree>
    <p:extLst>
      <p:ext uri="{BB962C8B-B14F-4D97-AF65-F5344CB8AC3E}">
        <p14:creationId xmlns:p14="http://schemas.microsoft.com/office/powerpoint/2010/main" val="718760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7108848"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ANOVA</a:t>
            </a:r>
            <a:endParaRPr lang="fr-FR" sz="1100" dirty="0" smtClean="0">
              <a:solidFill>
                <a:schemeClr val="accent4"/>
              </a:solidFill>
            </a:endParaRPr>
          </a:p>
        </p:txBody>
      </p:sp>
      <p:sp>
        <p:nvSpPr>
          <p:cNvPr id="10" name="Espace réservé du texte 1"/>
          <p:cNvSpPr txBox="1">
            <a:spLocks/>
          </p:cNvSpPr>
          <p:nvPr/>
        </p:nvSpPr>
        <p:spPr>
          <a:xfrm>
            <a:off x="372998" y="593796"/>
            <a:ext cx="7576822" cy="1159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Étudions maintenant </a:t>
            </a:r>
            <a:r>
              <a:rPr lang="fr-FR" sz="1100" b="1" dirty="0"/>
              <a:t>l'analyse de la </a:t>
            </a:r>
            <a:r>
              <a:rPr lang="fr-FR" sz="1100" b="1" dirty="0" smtClean="0"/>
              <a:t>variance </a:t>
            </a:r>
            <a:r>
              <a:rPr lang="fr-FR" sz="1100" dirty="0"/>
              <a:t>entre chaque variable quantitative et le </a:t>
            </a:r>
            <a:r>
              <a:rPr lang="fr-FR" sz="1100" b="1" dirty="0" err="1"/>
              <a:t>nutrition_grade</a:t>
            </a:r>
            <a:r>
              <a:rPr lang="fr-FR" sz="1100" dirty="0" smtClean="0"/>
              <a:t>.</a:t>
            </a:r>
          </a:p>
          <a:p>
            <a:endParaRPr lang="fr-FR" sz="1100" dirty="0" smtClean="0"/>
          </a:p>
          <a:p>
            <a:r>
              <a:rPr lang="fr-FR" sz="1100" dirty="0"/>
              <a:t>Avec ces boîtes à moustaches on observe la répartition des classes du </a:t>
            </a:r>
            <a:r>
              <a:rPr lang="fr-FR" sz="1100" dirty="0" err="1"/>
              <a:t>nutrition_grade</a:t>
            </a:r>
            <a:r>
              <a:rPr lang="fr-FR" sz="1100" dirty="0"/>
              <a:t> (A à E), pour chaque variable quantitative. On calcule ensuite le rapport de corrélation des variables (compris entre 0 et 1), qui est le rapport entre les variances interclasses et la variance totale.</a:t>
            </a: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667" y="2616713"/>
            <a:ext cx="6088386" cy="2303850"/>
          </a:xfrm>
          <a:prstGeom prst="rect">
            <a:avLst/>
          </a:prstGeom>
        </p:spPr>
      </p:pic>
      <p:sp>
        <p:nvSpPr>
          <p:cNvPr id="5" name="Espace réservé du texte 1"/>
          <p:cNvSpPr txBox="1">
            <a:spLocks/>
          </p:cNvSpPr>
          <p:nvPr/>
        </p:nvSpPr>
        <p:spPr>
          <a:xfrm>
            <a:off x="372998" y="1550177"/>
            <a:ext cx="7282930" cy="2382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On observe donc ici que les variables les plus corrélées avec le </a:t>
            </a:r>
            <a:r>
              <a:rPr lang="fr-FR" sz="1100" dirty="0" err="1"/>
              <a:t>nutrition_grade</a:t>
            </a:r>
            <a:r>
              <a:rPr lang="fr-FR" sz="1100" dirty="0"/>
              <a:t> sont </a:t>
            </a:r>
            <a:r>
              <a:rPr lang="fr-FR" sz="1100" dirty="0" smtClean="0"/>
              <a:t>:</a:t>
            </a:r>
          </a:p>
          <a:p>
            <a:endParaRPr lang="fr-FR" sz="1100" dirty="0" smtClean="0"/>
          </a:p>
          <a:p>
            <a:pPr marL="742950" lvl="1" indent="-171450">
              <a:buFontTx/>
              <a:buChar char="-"/>
            </a:pPr>
            <a:r>
              <a:rPr lang="fr-FR" sz="1100" dirty="0"/>
              <a:t>energy_100g (R = 0.4078)</a:t>
            </a:r>
          </a:p>
          <a:p>
            <a:pPr marL="742950" lvl="1" indent="-171450">
              <a:buFontTx/>
              <a:buChar char="-"/>
            </a:pPr>
            <a:r>
              <a:rPr lang="fr-FR" sz="1100" dirty="0"/>
              <a:t>fat_100g (R=0.3101)</a:t>
            </a:r>
          </a:p>
          <a:p>
            <a:pPr marL="742950" lvl="1" indent="-171450">
              <a:buFontTx/>
              <a:buChar char="-"/>
            </a:pPr>
            <a:r>
              <a:rPr lang="fr-FR" sz="1100" dirty="0"/>
              <a:t>saturated_fat_100g (0.4291)</a:t>
            </a:r>
            <a:endParaRPr lang="fr-FR" sz="1100" dirty="0" smtClean="0"/>
          </a:p>
          <a:p>
            <a:pPr marL="742950" lvl="1" indent="-171450">
              <a:buFontTx/>
              <a:buChar char="-"/>
            </a:pPr>
            <a:endParaRPr lang="fr-FR" sz="1100" dirty="0"/>
          </a:p>
          <a:p>
            <a:pPr marL="114300" indent="0">
              <a:buNone/>
            </a:pPr>
            <a:endParaRPr lang="fr-FR" sz="1100" dirty="0" smtClean="0"/>
          </a:p>
        </p:txBody>
      </p:sp>
    </p:spTree>
    <p:extLst>
      <p:ext uri="{BB962C8B-B14F-4D97-AF65-F5344CB8AC3E}">
        <p14:creationId xmlns:p14="http://schemas.microsoft.com/office/powerpoint/2010/main" val="69907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33725" y="107903"/>
            <a:ext cx="5676600" cy="1230300"/>
          </a:xfrm>
        </p:spPr>
        <p:txBody>
          <a:bodyPr/>
          <a:lstStyle/>
          <a:p>
            <a:r>
              <a:rPr lang="fr-FR" sz="6000" dirty="0" smtClean="0">
                <a:solidFill>
                  <a:schemeClr val="bg1"/>
                </a:solidFill>
              </a:rPr>
              <a:t>Sommaire</a:t>
            </a:r>
            <a:endParaRPr lang="fr-FR" sz="6000" dirty="0">
              <a:solidFill>
                <a:schemeClr val="bg1"/>
              </a:solidFill>
            </a:endParaRPr>
          </a:p>
        </p:txBody>
      </p:sp>
      <p:sp>
        <p:nvSpPr>
          <p:cNvPr id="3" name="Espace réservé du texte 2"/>
          <p:cNvSpPr>
            <a:spLocks noGrp="1"/>
          </p:cNvSpPr>
          <p:nvPr>
            <p:ph type="body" idx="1"/>
          </p:nvPr>
        </p:nvSpPr>
        <p:spPr>
          <a:xfrm>
            <a:off x="2527603" y="1191978"/>
            <a:ext cx="4737990" cy="2383117"/>
          </a:xfrm>
        </p:spPr>
        <p:txBody>
          <a:bodyPr/>
          <a:lstStyle/>
          <a:p>
            <a:pPr lvl="0" indent="-304800" algn="l">
              <a:lnSpc>
                <a:spcPct val="100000"/>
              </a:lnSpc>
              <a:buSzPts val="1200"/>
              <a:buFont typeface="Maven Pro"/>
              <a:buAutoNum type="arabicPeriod"/>
            </a:pPr>
            <a:r>
              <a:rPr lang="fr-FR" dirty="0" smtClean="0">
                <a:solidFill>
                  <a:schemeClr val="accent2"/>
                </a:solidFill>
              </a:rPr>
              <a:t>Contexte</a:t>
            </a:r>
          </a:p>
          <a:p>
            <a:pPr lvl="0" indent="-304800" algn="l">
              <a:lnSpc>
                <a:spcPct val="100000"/>
              </a:lnSpc>
              <a:buSzPts val="1200"/>
              <a:buFont typeface="Maven Pro"/>
              <a:buAutoNum type="arabicPeriod"/>
            </a:pPr>
            <a:r>
              <a:rPr lang="fr-FR" dirty="0" smtClean="0">
                <a:solidFill>
                  <a:schemeClr val="accent2"/>
                </a:solidFill>
              </a:rPr>
              <a:t>Présentation du jeu de données</a:t>
            </a:r>
          </a:p>
          <a:p>
            <a:pPr lvl="0" indent="-304800" algn="l">
              <a:lnSpc>
                <a:spcPct val="100000"/>
              </a:lnSpc>
              <a:buSzPts val="1200"/>
              <a:buFont typeface="Maven Pro"/>
              <a:buAutoNum type="arabicPeriod"/>
            </a:pPr>
            <a:r>
              <a:rPr lang="fr-FR" dirty="0" smtClean="0">
                <a:solidFill>
                  <a:schemeClr val="accent2"/>
                </a:solidFill>
              </a:rPr>
              <a:t>Nettoyage</a:t>
            </a:r>
          </a:p>
          <a:p>
            <a:pPr lvl="0" indent="-304800" algn="l">
              <a:lnSpc>
                <a:spcPct val="100000"/>
              </a:lnSpc>
              <a:buSzPts val="1200"/>
              <a:buFont typeface="Maven Pro"/>
              <a:buAutoNum type="arabicPeriod"/>
            </a:pPr>
            <a:r>
              <a:rPr lang="fr-FR" dirty="0" smtClean="0">
                <a:solidFill>
                  <a:schemeClr val="accent2"/>
                </a:solidFill>
              </a:rPr>
              <a:t>Sélection des données à étudier</a:t>
            </a:r>
            <a:endParaRPr lang="fr-FR" dirty="0"/>
          </a:p>
          <a:p>
            <a:pPr lvl="0" indent="-304800" algn="l">
              <a:lnSpc>
                <a:spcPct val="100000"/>
              </a:lnSpc>
              <a:buSzPts val="1200"/>
              <a:buFont typeface="Maven Pro"/>
              <a:buAutoNum type="arabicPeriod"/>
            </a:pPr>
            <a:r>
              <a:rPr lang="fr-FR" dirty="0" smtClean="0">
                <a:solidFill>
                  <a:schemeClr val="accent2"/>
                </a:solidFill>
              </a:rPr>
              <a:t>Analyse des données sélectionnées</a:t>
            </a:r>
          </a:p>
          <a:p>
            <a:pPr lvl="0" indent="-304800" algn="l">
              <a:lnSpc>
                <a:spcPct val="100000"/>
              </a:lnSpc>
              <a:buSzPts val="1200"/>
              <a:buFont typeface="Maven Pro"/>
              <a:buAutoNum type="arabicPeriod"/>
            </a:pPr>
            <a:r>
              <a:rPr lang="fr-FR" dirty="0" smtClean="0">
                <a:solidFill>
                  <a:schemeClr val="accent2"/>
                </a:solidFill>
              </a:rPr>
              <a:t>Imputation </a:t>
            </a:r>
            <a:r>
              <a:rPr lang="fr-FR" dirty="0" smtClean="0">
                <a:solidFill>
                  <a:schemeClr val="accent2"/>
                </a:solidFill>
              </a:rPr>
              <a:t>de </a:t>
            </a:r>
            <a:r>
              <a:rPr lang="fr-FR" dirty="0" smtClean="0">
                <a:solidFill>
                  <a:schemeClr val="accent2"/>
                </a:solidFill>
              </a:rPr>
              <a:t>données manquantes</a:t>
            </a:r>
          </a:p>
          <a:p>
            <a:pPr lvl="0" indent="-304800" algn="l">
              <a:lnSpc>
                <a:spcPct val="100000"/>
              </a:lnSpc>
              <a:buSzPts val="1200"/>
              <a:buFont typeface="Maven Pro"/>
              <a:buAutoNum type="arabicPeriod"/>
            </a:pPr>
            <a:r>
              <a:rPr lang="fr-FR" dirty="0" smtClean="0">
                <a:solidFill>
                  <a:schemeClr val="accent2"/>
                </a:solidFill>
              </a:rPr>
              <a:t>Analyse statistique</a:t>
            </a:r>
          </a:p>
          <a:p>
            <a:pPr lvl="0" indent="-304800" algn="l">
              <a:lnSpc>
                <a:spcPct val="100000"/>
              </a:lnSpc>
              <a:buSzPts val="1200"/>
              <a:buFont typeface="Maven Pro"/>
              <a:buAutoNum type="arabicPeriod"/>
            </a:pPr>
            <a:r>
              <a:rPr lang="fr-FR" dirty="0" smtClean="0">
                <a:solidFill>
                  <a:schemeClr val="accent2"/>
                </a:solidFill>
              </a:rPr>
              <a:t>Conclusion</a:t>
            </a:r>
            <a:endParaRPr lang="fr-FR" dirty="0">
              <a:solidFill>
                <a:schemeClr val="accent2"/>
              </a:solidFill>
            </a:endParaRPr>
          </a:p>
        </p:txBody>
      </p:sp>
      <p:grpSp>
        <p:nvGrpSpPr>
          <p:cNvPr id="4" name="Google Shape;8527;p54"/>
          <p:cNvGrpSpPr/>
          <p:nvPr/>
        </p:nvGrpSpPr>
        <p:grpSpPr>
          <a:xfrm rot="5400000">
            <a:off x="1690665" y="2230526"/>
            <a:ext cx="1565716" cy="366729"/>
            <a:chOff x="1247650" y="2075423"/>
            <a:chExt cx="6648477" cy="1557238"/>
          </a:xfrm>
        </p:grpSpPr>
        <p:sp>
          <p:nvSpPr>
            <p:cNvPr id="5" name="Google Shape;8528;p54"/>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529;p54"/>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30;p54"/>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31;p54"/>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2;p54"/>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33;p54"/>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2047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18824" y="411675"/>
            <a:ext cx="6139485" cy="577800"/>
          </a:xfrm>
        </p:spPr>
        <p:txBody>
          <a:bodyPr/>
          <a:lstStyle/>
          <a:p>
            <a:r>
              <a:rPr lang="fr-FR" dirty="0" smtClean="0">
                <a:solidFill>
                  <a:schemeClr val="accent2"/>
                </a:solidFill>
              </a:rPr>
              <a:t>Conclusion</a:t>
            </a:r>
            <a:endParaRPr lang="fr-FR" dirty="0">
              <a:solidFill>
                <a:schemeClr val="accent2"/>
              </a:solidFill>
            </a:endParaRPr>
          </a:p>
        </p:txBody>
      </p:sp>
      <p:sp>
        <p:nvSpPr>
          <p:cNvPr id="5" name="Espace réservé du texte 1"/>
          <p:cNvSpPr txBox="1">
            <a:spLocks/>
          </p:cNvSpPr>
          <p:nvPr/>
        </p:nvSpPr>
        <p:spPr>
          <a:xfrm>
            <a:off x="393623" y="1109435"/>
            <a:ext cx="7576822" cy="396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Cette analyse permet de mieux comprendre comment est calculé le </a:t>
            </a:r>
            <a:r>
              <a:rPr lang="fr-FR" sz="1100" dirty="0" err="1"/>
              <a:t>nutri_score</a:t>
            </a:r>
            <a:r>
              <a:rPr lang="fr-FR" sz="1100" dirty="0"/>
              <a:t> et le </a:t>
            </a:r>
            <a:r>
              <a:rPr lang="fr-FR" sz="1100" dirty="0" err="1"/>
              <a:t>nutrition_grade</a:t>
            </a:r>
            <a:r>
              <a:rPr lang="fr-FR" sz="1100" dirty="0"/>
              <a:t>.</a:t>
            </a:r>
          </a:p>
          <a:p>
            <a:endParaRPr lang="fr-FR" sz="1100" dirty="0"/>
          </a:p>
          <a:p>
            <a:r>
              <a:rPr lang="fr-FR" sz="1100" dirty="0"/>
              <a:t>Ce sont des indicateurs qui permettent de comparer les produits sur des critères nutritionnels, "A" correspondant à ceux de meilleure qualité nutritionnelle, et "E" au moins favorables.</a:t>
            </a:r>
          </a:p>
          <a:p>
            <a:endParaRPr lang="fr-FR" sz="1100" dirty="0"/>
          </a:p>
          <a:p>
            <a:r>
              <a:rPr lang="fr-FR" sz="1100" dirty="0"/>
              <a:t>D'après certaines </a:t>
            </a:r>
            <a:r>
              <a:rPr lang="fr-FR" sz="1100" dirty="0" smtClean="0"/>
              <a:t>recommandations, </a:t>
            </a:r>
            <a:r>
              <a:rPr lang="fr-FR" sz="1100" dirty="0"/>
              <a:t>pour rester en bonne santé il convient d'avoir un apport journalier calorique à ne pas dépasser, et de varier les nutriments tout en favorisant les fibres, protéines, fruits et légumes ..., et limiter les produits très caloriques, les acides gras saturés, le sucre, le sel ...</a:t>
            </a:r>
          </a:p>
          <a:p>
            <a:endParaRPr lang="fr-FR" sz="1100" dirty="0"/>
          </a:p>
          <a:p>
            <a:r>
              <a:rPr lang="fr-FR" sz="1100" dirty="0"/>
              <a:t>Avec notre analyse on voit que les produits de meilleure qualité et meilleure pour la santé sont ceux à plus faible calorie et étant composés de fibres, ou de protéines. Vient ensuite les produits composés d'un peu de tout les nutriments, ou salés. Et les produits les moins bons sont les produits très sucrées ou très gras avec un très grand apport calorique.</a:t>
            </a:r>
          </a:p>
          <a:p>
            <a:endParaRPr lang="fr-FR" sz="1100" dirty="0"/>
          </a:p>
          <a:p>
            <a:r>
              <a:rPr lang="fr-FR" sz="1100" dirty="0"/>
              <a:t>Notre analyse correspond bien aux </a:t>
            </a:r>
            <a:r>
              <a:rPr lang="fr-FR" sz="1100" dirty="0" smtClean="0"/>
              <a:t>recommandations </a:t>
            </a:r>
            <a:r>
              <a:rPr lang="fr-FR" sz="1100" dirty="0"/>
              <a:t>faites par l'agence nationale de sécurité sanitaire de l'alimentation, et nous permet de mieux comprendre l'impact des différents nutriments sur l'énergie d'un produit et son </a:t>
            </a:r>
            <a:r>
              <a:rPr lang="fr-FR" sz="1100" dirty="0" err="1"/>
              <a:t>nutri_score</a:t>
            </a:r>
            <a:r>
              <a:rPr lang="fr-FR" sz="1100" dirty="0"/>
              <a:t>.</a:t>
            </a:r>
            <a:endParaRPr lang="fr-FR" sz="1100" dirty="0" smtClean="0"/>
          </a:p>
        </p:txBody>
      </p:sp>
    </p:spTree>
    <p:extLst>
      <p:ext uri="{BB962C8B-B14F-4D97-AF65-F5344CB8AC3E}">
        <p14:creationId xmlns:p14="http://schemas.microsoft.com/office/powerpoint/2010/main" val="199544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618825" y="817109"/>
            <a:ext cx="4476636" cy="3048763"/>
          </a:xfrm>
        </p:spPr>
        <p:txBody>
          <a:bodyPr/>
          <a:lstStyle/>
          <a:p>
            <a:r>
              <a:rPr lang="fr-FR" sz="1200" dirty="0"/>
              <a:t>L'agence "Santé publique France" a lancé un </a:t>
            </a:r>
            <a:r>
              <a:rPr lang="fr-FR" sz="1200" b="1" dirty="0"/>
              <a:t>appel à projets pour rendre les données de santé plus accessibles</a:t>
            </a:r>
            <a:r>
              <a:rPr lang="fr-FR" sz="1200" dirty="0"/>
              <a:t>. L’agence souhaite faire explorer et visualiser des données, pour que ses agents puissent les exploiter</a:t>
            </a:r>
            <a:r>
              <a:rPr lang="fr-FR" sz="1200" dirty="0" smtClean="0"/>
              <a:t>.</a:t>
            </a:r>
          </a:p>
          <a:p>
            <a:endParaRPr lang="fr-FR" sz="1200" dirty="0"/>
          </a:p>
          <a:p>
            <a:r>
              <a:rPr lang="fr-FR" sz="1200" b="1" u="sng" dirty="0" smtClean="0"/>
              <a:t>Ce qui est attendu</a:t>
            </a:r>
            <a:r>
              <a:rPr lang="fr-FR" sz="1200" b="1" dirty="0" smtClean="0"/>
              <a:t> :</a:t>
            </a:r>
          </a:p>
          <a:p>
            <a:endParaRPr lang="fr-FR" sz="1200" b="1" dirty="0"/>
          </a:p>
          <a:p>
            <a:pPr marL="625475" indent="-177800">
              <a:buFontTx/>
              <a:buChar char="-"/>
              <a:tabLst>
                <a:tab pos="717550" algn="l"/>
              </a:tabLst>
            </a:pPr>
            <a:r>
              <a:rPr lang="fr-FR" sz="1200" dirty="0" smtClean="0"/>
              <a:t>Réaliser </a:t>
            </a:r>
            <a:r>
              <a:rPr lang="fr-FR" sz="1200" dirty="0"/>
              <a:t>une première exploration et visualisation des données, afin que l</a:t>
            </a:r>
            <a:r>
              <a:rPr lang="fr-FR" sz="1200" dirty="0" smtClean="0"/>
              <a:t>es </a:t>
            </a:r>
            <a:r>
              <a:rPr lang="fr-FR" sz="1200" dirty="0"/>
              <a:t>agents puissent ensuite s’appuyer sur </a:t>
            </a:r>
            <a:r>
              <a:rPr lang="fr-FR" sz="1200" dirty="0" smtClean="0"/>
              <a:t>les </a:t>
            </a:r>
            <a:r>
              <a:rPr lang="fr-FR" sz="1200" dirty="0"/>
              <a:t>résultats</a:t>
            </a:r>
            <a:r>
              <a:rPr lang="fr-FR" sz="1200" dirty="0" smtClean="0"/>
              <a:t>.</a:t>
            </a:r>
          </a:p>
          <a:p>
            <a:pPr marL="625475" indent="-177800">
              <a:buFontTx/>
              <a:buChar char="-"/>
              <a:tabLst>
                <a:tab pos="717550" algn="l"/>
              </a:tabLst>
            </a:pPr>
            <a:endParaRPr lang="fr-FR" sz="1200" dirty="0"/>
          </a:p>
          <a:p>
            <a:pPr marL="625475" indent="-177800">
              <a:buFontTx/>
              <a:buChar char="-"/>
              <a:tabLst>
                <a:tab pos="717550" algn="l"/>
              </a:tabLst>
            </a:pPr>
            <a:r>
              <a:rPr lang="fr-FR" sz="1200" dirty="0" smtClean="0"/>
              <a:t>L’analyse sera basée sur le jeu de données </a:t>
            </a:r>
            <a:r>
              <a:rPr lang="fr-FR" sz="1200" b="1" dirty="0" smtClean="0"/>
              <a:t>d’Open Food </a:t>
            </a:r>
            <a:r>
              <a:rPr lang="fr-FR" sz="1200" b="1" dirty="0" err="1" smtClean="0"/>
              <a:t>Facts</a:t>
            </a:r>
            <a:r>
              <a:rPr lang="fr-FR" sz="1200" dirty="0" smtClean="0"/>
              <a:t>, portant sur des produits alimentaires disponibles dans la grande distribution.</a:t>
            </a:r>
          </a:p>
          <a:p>
            <a:pPr marL="625475" indent="-177800">
              <a:buFontTx/>
              <a:buChar char="-"/>
              <a:tabLst>
                <a:tab pos="717550" algn="l"/>
              </a:tabLst>
            </a:pPr>
            <a:endParaRPr lang="fr-FR" sz="1200" dirty="0"/>
          </a:p>
          <a:p>
            <a:pPr marL="447675" indent="0">
              <a:buNone/>
              <a:tabLst>
                <a:tab pos="717550" algn="l"/>
              </a:tabLst>
            </a:pPr>
            <a:endParaRPr lang="fr-FR" sz="1200" dirty="0" smtClean="0"/>
          </a:p>
          <a:p>
            <a:pPr marL="447675" indent="0">
              <a:buNone/>
              <a:tabLst>
                <a:tab pos="717550" algn="l"/>
              </a:tabLst>
            </a:pPr>
            <a:endParaRPr lang="fr-FR" sz="1200" dirty="0" smtClean="0"/>
          </a:p>
          <a:p>
            <a:pPr marL="625475" indent="-177800">
              <a:buFontTx/>
              <a:buChar char="-"/>
              <a:tabLst>
                <a:tab pos="717550" algn="l"/>
              </a:tabLst>
            </a:pPr>
            <a:endParaRPr lang="fr-FR" sz="1200" dirty="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
        <p:nvSpPr>
          <p:cNvPr id="3" name="Titre 2"/>
          <p:cNvSpPr>
            <a:spLocks noGrp="1"/>
          </p:cNvSpPr>
          <p:nvPr>
            <p:ph type="ctrTitle"/>
          </p:nvPr>
        </p:nvSpPr>
        <p:spPr/>
        <p:txBody>
          <a:bodyPr/>
          <a:lstStyle/>
          <a:p>
            <a:r>
              <a:rPr lang="fr-FR" dirty="0" smtClean="0">
                <a:solidFill>
                  <a:schemeClr val="accent2"/>
                </a:solidFill>
              </a:rPr>
              <a:t>Contexte</a:t>
            </a:r>
            <a:endParaRPr lang="fr-FR" dirty="0">
              <a:solidFill>
                <a:schemeClr val="accent2"/>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701" y="2344425"/>
            <a:ext cx="1896003" cy="1346080"/>
          </a:xfrm>
          <a:prstGeom prst="rect">
            <a:avLst/>
          </a:prstGeom>
          <a:effectLst>
            <a:softEdge rad="38100"/>
          </a:effectLst>
        </p:spPr>
      </p:pic>
    </p:spTree>
    <p:extLst>
      <p:ext uri="{BB962C8B-B14F-4D97-AF65-F5344CB8AC3E}">
        <p14:creationId xmlns:p14="http://schemas.microsoft.com/office/powerpoint/2010/main" val="365748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Présentation du jeu de données </a:t>
            </a:r>
            <a:endParaRPr lang="fr-FR" dirty="0">
              <a:solidFill>
                <a:schemeClr val="accent2"/>
              </a:solidFill>
            </a:endParaRPr>
          </a:p>
        </p:txBody>
      </p:sp>
      <p:sp>
        <p:nvSpPr>
          <p:cNvPr id="7" name="Espace réservé du texte 1"/>
          <p:cNvSpPr txBox="1">
            <a:spLocks/>
          </p:cNvSpPr>
          <p:nvPr/>
        </p:nvSpPr>
        <p:spPr>
          <a:xfrm>
            <a:off x="619125" y="1255713"/>
            <a:ext cx="5005422" cy="8412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C’est un fichier </a:t>
            </a:r>
            <a:r>
              <a:rPr lang="fr-FR" sz="1100" b="1" dirty="0" smtClean="0"/>
              <a:t>CSV</a:t>
            </a:r>
            <a:r>
              <a:rPr lang="fr-FR" sz="1100" dirty="0" smtClean="0"/>
              <a:t> contenant:</a:t>
            </a:r>
          </a:p>
          <a:p>
            <a:pPr marL="114300" indent="0">
              <a:buFont typeface="Maven Pro"/>
              <a:buNone/>
            </a:pPr>
            <a:endParaRPr lang="fr-FR" sz="1100" dirty="0" smtClean="0"/>
          </a:p>
          <a:p>
            <a:pPr marL="742950" lvl="1" indent="-171450">
              <a:buFontTx/>
              <a:buChar char="-"/>
            </a:pPr>
            <a:r>
              <a:rPr lang="fr-FR" sz="1100" b="1" dirty="0" smtClean="0"/>
              <a:t>320 772 </a:t>
            </a:r>
            <a:r>
              <a:rPr lang="fr-FR" sz="1100" dirty="0" smtClean="0"/>
              <a:t>lignes</a:t>
            </a:r>
          </a:p>
          <a:p>
            <a:pPr marL="742950" lvl="1" indent="-171450">
              <a:buFontTx/>
              <a:buChar char="-"/>
            </a:pPr>
            <a:r>
              <a:rPr lang="fr-FR" sz="1100" b="1" dirty="0" smtClean="0"/>
              <a:t>162 </a:t>
            </a:r>
            <a:r>
              <a:rPr lang="fr-FR" sz="1100" dirty="0" smtClean="0"/>
              <a:t>colonnes</a:t>
            </a:r>
          </a:p>
          <a:p>
            <a:pPr marL="715963" lvl="1" indent="-171450"/>
            <a:endParaRPr lang="fr-FR" sz="1100" dirty="0" smtClean="0"/>
          </a:p>
          <a:p>
            <a:pPr marL="742950" lvl="1" indent="-171450">
              <a:buFontTx/>
              <a:buChar char="-"/>
            </a:pPr>
            <a:endParaRPr lang="fr-FR" sz="1100" dirty="0" smtClean="0"/>
          </a:p>
        </p:txBody>
      </p:sp>
      <p:sp>
        <p:nvSpPr>
          <p:cNvPr id="10" name="Espace réservé du texte 1"/>
          <p:cNvSpPr txBox="1">
            <a:spLocks/>
          </p:cNvSpPr>
          <p:nvPr/>
        </p:nvSpPr>
        <p:spPr>
          <a:xfrm>
            <a:off x="619125" y="2096932"/>
            <a:ext cx="3966625" cy="1314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Chaque ligne correspond à un produit alimentaire et contient des données d’identification ainsi que des données nutritionnelles.</a:t>
            </a:r>
          </a:p>
          <a:p>
            <a:endParaRPr lang="fr-FR" sz="1100" dirty="0"/>
          </a:p>
          <a:p>
            <a:r>
              <a:rPr lang="fr-FR" sz="1100" dirty="0" smtClean="0"/>
              <a:t>Il y’a beaucoup de variables (colonnes) vides ou très peut remplies (plus de 75% de valeurs manquantes).</a:t>
            </a:r>
          </a:p>
          <a:p>
            <a:endParaRPr lang="fr-FR" sz="1100" dirty="0"/>
          </a:p>
          <a:p>
            <a:r>
              <a:rPr lang="fr-FR" sz="1100" dirty="0" smtClean="0"/>
              <a:t>Il va donc falloir procéder à un nettoyage du jeu de données pour le rendre plus uniforme avant de commencer son analyse.</a:t>
            </a:r>
          </a:p>
          <a:p>
            <a:pPr marL="715963" lvl="1" indent="-171450"/>
            <a:endParaRPr lang="fr-FR" sz="1100" dirty="0" smtClean="0"/>
          </a:p>
          <a:p>
            <a:pPr marL="742950" lvl="1" indent="-171450">
              <a:buFontTx/>
              <a:buChar char="-"/>
            </a:pP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127" y="1513725"/>
            <a:ext cx="4061902" cy="1529498"/>
          </a:xfrm>
          <a:prstGeom prst="rect">
            <a:avLst/>
          </a:prstGeom>
        </p:spPr>
      </p:pic>
    </p:spTree>
    <p:extLst>
      <p:ext uri="{BB962C8B-B14F-4D97-AF65-F5344CB8AC3E}">
        <p14:creationId xmlns:p14="http://schemas.microsoft.com/office/powerpoint/2010/main" val="56681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Nettoyage du jeu de données</a:t>
            </a:r>
            <a:endParaRPr lang="fr-FR" dirty="0">
              <a:solidFill>
                <a:schemeClr val="accent2"/>
              </a:solidFill>
            </a:endParaRPr>
          </a:p>
        </p:txBody>
      </p:sp>
      <p:sp>
        <p:nvSpPr>
          <p:cNvPr id="9" name="Espace réservé du texte 1"/>
          <p:cNvSpPr txBox="1">
            <a:spLocks/>
          </p:cNvSpPr>
          <p:nvPr/>
        </p:nvSpPr>
        <p:spPr>
          <a:xfrm>
            <a:off x="619125" y="962280"/>
            <a:ext cx="3625330" cy="2552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t>Etapes de nettoyage:</a:t>
            </a:r>
          </a:p>
          <a:p>
            <a:pPr marL="114300" indent="0">
              <a:buFont typeface="Maven Pro"/>
              <a:buNone/>
            </a:pPr>
            <a:endParaRPr lang="fr-FR" sz="1100" dirty="0" smtClean="0"/>
          </a:p>
          <a:p>
            <a:pPr marL="742950" lvl="1" indent="-171450">
              <a:buFontTx/>
              <a:buChar char="-"/>
            </a:pPr>
            <a:r>
              <a:rPr lang="fr-FR" sz="1100" dirty="0" smtClean="0"/>
              <a:t>On commence par supprimer les colonnes peu remplies, c'est à dire celles qui ont plus de 75% de valeurs manquantes</a:t>
            </a:r>
          </a:p>
          <a:p>
            <a:pPr marL="742950" lvl="1" indent="-171450">
              <a:buFontTx/>
              <a:buChar char="-"/>
            </a:pPr>
            <a:r>
              <a:rPr lang="fr-FR" sz="1100" dirty="0" smtClean="0"/>
              <a:t>On </a:t>
            </a:r>
            <a:r>
              <a:rPr lang="fr-FR" sz="1100" dirty="0"/>
              <a:t>supprime ensuite les lignes dont aucune donnée nutritionnelle n'a été renseignée (les colonnes terminant par _100g</a:t>
            </a:r>
            <a:r>
              <a:rPr lang="fr-FR" sz="1100" dirty="0" smtClean="0"/>
              <a:t>)</a:t>
            </a:r>
            <a:endParaRPr lang="fr-FR" sz="1100" dirty="0"/>
          </a:p>
          <a:p>
            <a:pPr marL="742950" lvl="1" indent="-171450">
              <a:buFontTx/>
              <a:buChar char="-"/>
            </a:pPr>
            <a:r>
              <a:rPr lang="fr-FR" sz="1100" dirty="0"/>
              <a:t>On supprime les lignes dont le code ou le nom du produit n'est pas </a:t>
            </a:r>
            <a:r>
              <a:rPr lang="fr-FR" sz="1100" dirty="0" smtClean="0"/>
              <a:t>renseigné</a:t>
            </a:r>
            <a:endParaRPr lang="fr-FR" sz="1100" dirty="0"/>
          </a:p>
          <a:p>
            <a:pPr marL="742950" lvl="1" indent="-171450">
              <a:buFontTx/>
              <a:buChar char="-"/>
            </a:pPr>
            <a:r>
              <a:rPr lang="fr-FR" sz="1100" dirty="0" smtClean="0"/>
              <a:t>On </a:t>
            </a:r>
            <a:r>
              <a:rPr lang="fr-FR" sz="1100" dirty="0"/>
              <a:t>vérifie si il y a des doublons pour le code des produits</a:t>
            </a: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765" y="1153355"/>
            <a:ext cx="4540620" cy="2647125"/>
          </a:xfrm>
          <a:prstGeom prst="rect">
            <a:avLst/>
          </a:prstGeom>
        </p:spPr>
      </p:pic>
      <p:sp>
        <p:nvSpPr>
          <p:cNvPr id="8" name="Espace réservé du texte 1"/>
          <p:cNvSpPr txBox="1">
            <a:spLocks/>
          </p:cNvSpPr>
          <p:nvPr/>
        </p:nvSpPr>
        <p:spPr>
          <a:xfrm>
            <a:off x="619125" y="3487553"/>
            <a:ext cx="3625330" cy="1077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t>Résultat:</a:t>
            </a:r>
            <a:endParaRPr lang="fr-FR" sz="1100" b="1" dirty="0"/>
          </a:p>
          <a:p>
            <a:pPr marL="114300" indent="0">
              <a:buNone/>
            </a:pPr>
            <a:endParaRPr lang="fr-FR" sz="1100" dirty="0"/>
          </a:p>
          <a:p>
            <a:pPr marL="742950" lvl="1" indent="-171450">
              <a:buFontTx/>
              <a:buChar char="-"/>
            </a:pPr>
            <a:r>
              <a:rPr lang="fr-FR" sz="1100" b="1" dirty="0" smtClean="0"/>
              <a:t>61 338 </a:t>
            </a:r>
            <a:r>
              <a:rPr lang="fr-FR" sz="1100" dirty="0" smtClean="0"/>
              <a:t>lignes et </a:t>
            </a:r>
            <a:r>
              <a:rPr lang="fr-FR" sz="1100" b="1" dirty="0" smtClean="0"/>
              <a:t>112</a:t>
            </a:r>
            <a:r>
              <a:rPr lang="fr-FR" sz="1100" dirty="0" smtClean="0"/>
              <a:t> colonnes supprimées</a:t>
            </a:r>
            <a:endParaRPr lang="fr-FR" sz="1100" dirty="0"/>
          </a:p>
        </p:txBody>
      </p:sp>
    </p:spTree>
    <p:extLst>
      <p:ext uri="{BB962C8B-B14F-4D97-AF65-F5344CB8AC3E}">
        <p14:creationId xmlns:p14="http://schemas.microsoft.com/office/powerpoint/2010/main" val="227124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Sélection des données à étudier</a:t>
            </a:r>
            <a:endParaRPr lang="fr-FR" dirty="0">
              <a:solidFill>
                <a:schemeClr val="accent2"/>
              </a:solidFill>
            </a:endParaRPr>
          </a:p>
        </p:txBody>
      </p:sp>
      <p:sp>
        <p:nvSpPr>
          <p:cNvPr id="5" name="Espace réservé du texte 1"/>
          <p:cNvSpPr txBox="1">
            <a:spLocks/>
          </p:cNvSpPr>
          <p:nvPr/>
        </p:nvSpPr>
        <p:spPr>
          <a:xfrm>
            <a:off x="605477" y="1003652"/>
            <a:ext cx="7282930" cy="1787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On commence par classifier nos données en </a:t>
            </a:r>
            <a:r>
              <a:rPr lang="fr-FR" sz="1100" b="1" dirty="0" smtClean="0"/>
              <a:t>Valeurs qualitatives </a:t>
            </a:r>
            <a:r>
              <a:rPr lang="fr-FR" sz="1100" dirty="0" smtClean="0"/>
              <a:t>et</a:t>
            </a:r>
            <a:r>
              <a:rPr lang="fr-FR" sz="1100" b="1" dirty="0" smtClean="0"/>
              <a:t> Valeurs quantitatives.</a:t>
            </a:r>
          </a:p>
          <a:p>
            <a:endParaRPr lang="fr-FR" sz="1100" b="1" dirty="0"/>
          </a:p>
          <a:p>
            <a:r>
              <a:rPr lang="fr-FR" sz="1100" dirty="0" smtClean="0"/>
              <a:t>A partir de cette classification on va ensuite trier les données et garder celles qui seront pertinentes pour notre analyse. Par exemple pour les données </a:t>
            </a:r>
            <a:r>
              <a:rPr lang="fr-FR" sz="1100" b="1" dirty="0" smtClean="0"/>
              <a:t>qualitatives</a:t>
            </a:r>
            <a:r>
              <a:rPr lang="fr-FR" sz="1100" dirty="0" smtClean="0"/>
              <a:t> il ne sera pas nécessaire d’étudier les variables </a:t>
            </a:r>
            <a:r>
              <a:rPr lang="fr-FR" sz="1100" i="1" dirty="0" smtClean="0"/>
              <a:t>‘</a:t>
            </a:r>
            <a:r>
              <a:rPr lang="fr-FR" sz="1100" i="1" dirty="0" err="1" smtClean="0"/>
              <a:t>creator</a:t>
            </a:r>
            <a:r>
              <a:rPr lang="fr-FR" sz="1100" i="1" dirty="0" smtClean="0"/>
              <a:t>, </a:t>
            </a:r>
            <a:r>
              <a:rPr lang="fr-FR" sz="1100" i="1" dirty="0" err="1" smtClean="0"/>
              <a:t>quantity</a:t>
            </a:r>
            <a:r>
              <a:rPr lang="fr-FR" sz="1100" i="1" dirty="0" smtClean="0"/>
              <a:t>, brands, url’ </a:t>
            </a:r>
            <a:r>
              <a:rPr lang="fr-FR" sz="1100" dirty="0" smtClean="0"/>
              <a:t>… et pour les données </a:t>
            </a:r>
            <a:r>
              <a:rPr lang="fr-FR" sz="1100" b="1" dirty="0" smtClean="0"/>
              <a:t>quantitatives</a:t>
            </a:r>
            <a:r>
              <a:rPr lang="fr-FR" sz="1100" dirty="0" smtClean="0"/>
              <a:t> certaines variables nutritionnelles ne sont également pas importantes comme </a:t>
            </a:r>
            <a:r>
              <a:rPr lang="fr-FR" sz="1100" i="1" dirty="0" smtClean="0"/>
              <a:t>‘</a:t>
            </a:r>
            <a:r>
              <a:rPr lang="fr-FR" sz="1100" i="1" dirty="0" err="1" smtClean="0"/>
              <a:t>additives_n</a:t>
            </a:r>
            <a:r>
              <a:rPr lang="fr-FR" sz="1100" i="1" dirty="0" smtClean="0"/>
              <a:t>, </a:t>
            </a:r>
            <a:r>
              <a:rPr lang="fr-FR" sz="1100" i="1" dirty="0" err="1" smtClean="0"/>
              <a:t>ingredients_from_palm_oil_n</a:t>
            </a:r>
            <a:r>
              <a:rPr lang="fr-FR" sz="1100" i="1" dirty="0" smtClean="0"/>
              <a:t>’, calcium_100g, iron_100g’ </a:t>
            </a:r>
            <a:r>
              <a:rPr lang="fr-FR" sz="1100" dirty="0" smtClean="0"/>
              <a:t>…</a:t>
            </a:r>
          </a:p>
          <a:p>
            <a:endParaRPr lang="fr-FR" sz="1100" dirty="0"/>
          </a:p>
          <a:p>
            <a:r>
              <a:rPr lang="fr-FR" sz="1100" dirty="0" smtClean="0"/>
              <a:t>Après la sélection des données, on a supprimé 29 variables et il reste les suivantes :</a:t>
            </a:r>
          </a:p>
          <a:p>
            <a:endParaRPr lang="fr-FR" sz="1100" dirty="0"/>
          </a:p>
          <a:p>
            <a:pPr marL="114300" indent="0">
              <a:buNone/>
            </a:pP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823" y="2675503"/>
            <a:ext cx="2034236" cy="98946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676" y="2675503"/>
            <a:ext cx="1799781" cy="2291647"/>
          </a:xfrm>
          <a:prstGeom prst="rect">
            <a:avLst/>
          </a:prstGeom>
        </p:spPr>
      </p:pic>
      <p:sp>
        <p:nvSpPr>
          <p:cNvPr id="6" name="Rectangle 5"/>
          <p:cNvSpPr/>
          <p:nvPr/>
        </p:nvSpPr>
        <p:spPr>
          <a:xfrm>
            <a:off x="5707897" y="3001754"/>
            <a:ext cx="2351584" cy="1277273"/>
          </a:xfrm>
          <a:prstGeom prst="rect">
            <a:avLst/>
          </a:prstGeom>
          <a:ln>
            <a:solidFill>
              <a:schemeClr val="accent1"/>
            </a:solidFill>
          </a:ln>
        </p:spPr>
        <p:txBody>
          <a:bodyPr wrap="square">
            <a:spAutoFit/>
          </a:bodyPr>
          <a:lstStyle/>
          <a:p>
            <a:r>
              <a:rPr lang="fr-FR" sz="1100" dirty="0" smtClean="0">
                <a:solidFill>
                  <a:schemeClr val="accent4"/>
                </a:solidFill>
                <a:latin typeface="Maven Pro" panose="020B0604020202020204" charset="0"/>
              </a:rPr>
              <a:t>Notre analyse sera pour la suite essentiellement basée sur l’étude du </a:t>
            </a:r>
            <a:r>
              <a:rPr lang="fr-FR" sz="1100" b="1" dirty="0" err="1" smtClean="0">
                <a:solidFill>
                  <a:schemeClr val="accent4"/>
                </a:solidFill>
                <a:latin typeface="Maven Pro" panose="020B0604020202020204" charset="0"/>
              </a:rPr>
              <a:t>nutri_score</a:t>
            </a:r>
            <a:r>
              <a:rPr lang="fr-FR" sz="1100" dirty="0" smtClean="0">
                <a:solidFill>
                  <a:schemeClr val="accent4"/>
                </a:solidFill>
                <a:latin typeface="Maven Pro" panose="020B0604020202020204" charset="0"/>
              </a:rPr>
              <a:t> et du </a:t>
            </a:r>
            <a:r>
              <a:rPr lang="fr-FR" sz="1100" b="1" dirty="0" err="1" smtClean="0">
                <a:solidFill>
                  <a:schemeClr val="accent4"/>
                </a:solidFill>
                <a:latin typeface="Maven Pro" panose="020B0604020202020204" charset="0"/>
              </a:rPr>
              <a:t>nutrition_grade</a:t>
            </a:r>
            <a:r>
              <a:rPr lang="fr-FR" sz="1100" dirty="0" smtClean="0">
                <a:solidFill>
                  <a:schemeClr val="accent4"/>
                </a:solidFill>
                <a:latin typeface="Maven Pro" panose="020B0604020202020204" charset="0"/>
              </a:rPr>
              <a:t> et les </a:t>
            </a:r>
            <a:r>
              <a:rPr lang="fr-FR" sz="1100" b="1" dirty="0" smtClean="0">
                <a:solidFill>
                  <a:schemeClr val="accent4"/>
                </a:solidFill>
                <a:latin typeface="Maven Pro" panose="020B0604020202020204" charset="0"/>
              </a:rPr>
              <a:t>corrélations</a:t>
            </a:r>
            <a:r>
              <a:rPr lang="fr-FR" sz="1100" dirty="0" smtClean="0">
                <a:solidFill>
                  <a:schemeClr val="accent4"/>
                </a:solidFill>
                <a:latin typeface="Maven Pro" panose="020B0604020202020204" charset="0"/>
              </a:rPr>
              <a:t> possibles avec les différentes </a:t>
            </a:r>
            <a:r>
              <a:rPr lang="fr-FR" sz="1100" b="1" dirty="0" smtClean="0">
                <a:solidFill>
                  <a:schemeClr val="accent4"/>
                </a:solidFill>
                <a:latin typeface="Maven Pro" panose="020B0604020202020204" charset="0"/>
              </a:rPr>
              <a:t>variables nutritionnelles</a:t>
            </a:r>
            <a:r>
              <a:rPr lang="fr-FR" sz="1100" dirty="0" smtClean="0">
                <a:solidFill>
                  <a:schemeClr val="accent4"/>
                </a:solidFill>
                <a:latin typeface="Maven Pro" panose="020B0604020202020204" charset="0"/>
              </a:rPr>
              <a:t>.</a:t>
            </a:r>
            <a:endParaRPr lang="fr-FR" sz="1100" dirty="0">
              <a:solidFill>
                <a:schemeClr val="accent4"/>
              </a:solidFill>
              <a:latin typeface="Maven Pro" panose="020B0604020202020204" charset="0"/>
            </a:endParaRPr>
          </a:p>
        </p:txBody>
      </p:sp>
    </p:spTree>
    <p:extLst>
      <p:ext uri="{BB962C8B-B14F-4D97-AF65-F5344CB8AC3E}">
        <p14:creationId xmlns:p14="http://schemas.microsoft.com/office/powerpoint/2010/main" val="2998621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Analyse des données sélectionnées</a:t>
            </a:r>
            <a:endParaRPr lang="fr-FR" dirty="0">
              <a:solidFill>
                <a:schemeClr val="accent2"/>
              </a:solidFill>
            </a:endParaRPr>
          </a:p>
        </p:txBody>
      </p:sp>
      <p:sp>
        <p:nvSpPr>
          <p:cNvPr id="7" name="Espace réservé du texte 1"/>
          <p:cNvSpPr txBox="1">
            <a:spLocks/>
          </p:cNvSpPr>
          <p:nvPr/>
        </p:nvSpPr>
        <p:spPr>
          <a:xfrm>
            <a:off x="646418" y="1003651"/>
            <a:ext cx="3952875"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4"/>
                </a:solidFill>
              </a:rPr>
              <a:t>Variables qualitatives</a:t>
            </a:r>
          </a:p>
          <a:p>
            <a:pPr marL="742950" lvl="1" indent="-171450">
              <a:buFontTx/>
              <a:buChar char="-"/>
            </a:pPr>
            <a:endParaRPr lang="fr-FR" sz="1100" dirty="0" smtClean="0">
              <a:solidFill>
                <a:schemeClr val="accent4"/>
              </a:solidFill>
            </a:endParaRPr>
          </a:p>
        </p:txBody>
      </p:sp>
      <p:sp>
        <p:nvSpPr>
          <p:cNvPr id="10" name="Espace réservé du texte 1"/>
          <p:cNvSpPr txBox="1">
            <a:spLocks/>
          </p:cNvSpPr>
          <p:nvPr/>
        </p:nvSpPr>
        <p:spPr>
          <a:xfrm>
            <a:off x="591363" y="1467675"/>
            <a:ext cx="7282930" cy="117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On commence par </a:t>
            </a:r>
            <a:r>
              <a:rPr lang="fr-FR" sz="1100" dirty="0"/>
              <a:t>effectuer </a:t>
            </a:r>
            <a:r>
              <a:rPr lang="fr-FR" sz="1100" dirty="0" smtClean="0"/>
              <a:t>un </a:t>
            </a:r>
            <a:r>
              <a:rPr lang="fr-FR" sz="1100" dirty="0"/>
              <a:t>second nettoyage un peu plus poussé sur les données qualitatives, afin d'uniformiser les </a:t>
            </a:r>
            <a:r>
              <a:rPr lang="fr-FR" sz="1100" dirty="0" smtClean="0"/>
              <a:t>données :</a:t>
            </a:r>
            <a:endParaRPr lang="fr-FR" sz="700" b="1" dirty="0" smtClean="0"/>
          </a:p>
          <a:p>
            <a:pPr marL="114300" indent="0">
              <a:buNone/>
            </a:pPr>
            <a:endParaRPr lang="fr-FR" sz="1100" dirty="0"/>
          </a:p>
          <a:p>
            <a:pPr marL="742950" lvl="1" indent="-171450">
              <a:buFontTx/>
              <a:buChar char="-"/>
            </a:pPr>
            <a:r>
              <a:rPr lang="fr-FR" sz="1100" dirty="0" smtClean="0"/>
              <a:t>On </a:t>
            </a:r>
            <a:r>
              <a:rPr lang="fr-FR" sz="1100" dirty="0"/>
              <a:t>passe les valeurs en </a:t>
            </a:r>
            <a:r>
              <a:rPr lang="fr-FR" sz="1100" dirty="0" smtClean="0"/>
              <a:t>minuscule</a:t>
            </a:r>
          </a:p>
          <a:p>
            <a:pPr marL="742950" lvl="1" indent="-171450">
              <a:buFontTx/>
              <a:buChar char="-"/>
            </a:pPr>
            <a:r>
              <a:rPr lang="fr-FR" sz="1100" dirty="0"/>
              <a:t>On remplace les valeurs à "</a:t>
            </a:r>
            <a:r>
              <a:rPr lang="fr-FR" sz="1100" dirty="0" err="1"/>
              <a:t>unknown</a:t>
            </a:r>
            <a:r>
              <a:rPr lang="fr-FR" sz="1100" dirty="0"/>
              <a:t>" par la valeur Nan</a:t>
            </a:r>
          </a:p>
          <a:p>
            <a:pPr marL="114300" indent="0">
              <a:buNone/>
            </a:pPr>
            <a:endParaRPr lang="fr-FR" sz="1100"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73" y="2697281"/>
            <a:ext cx="3733587" cy="1083025"/>
          </a:xfrm>
          <a:prstGeom prst="rect">
            <a:avLst/>
          </a:prstGeom>
        </p:spPr>
      </p:pic>
    </p:spTree>
    <p:extLst>
      <p:ext uri="{BB962C8B-B14F-4D97-AF65-F5344CB8AC3E}">
        <p14:creationId xmlns:p14="http://schemas.microsoft.com/office/powerpoint/2010/main" val="269111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3952875"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2"/>
                </a:solidFill>
              </a:rPr>
              <a:t>Analyse </a:t>
            </a:r>
            <a:r>
              <a:rPr lang="fr-FR" sz="1400" b="1" dirty="0" err="1" smtClean="0">
                <a:solidFill>
                  <a:schemeClr val="accent2"/>
                </a:solidFill>
              </a:rPr>
              <a:t>univariée</a:t>
            </a:r>
            <a:endParaRPr lang="fr-FR" sz="1400" b="1" dirty="0" smtClean="0">
              <a:solidFill>
                <a:schemeClr val="accent2"/>
              </a:solidFill>
            </a:endParaRPr>
          </a:p>
          <a:p>
            <a:pPr marL="742950" lvl="1" indent="-171450">
              <a:buFontTx/>
              <a:buChar char="-"/>
            </a:pPr>
            <a:endParaRPr lang="fr-FR" sz="1100" dirty="0" smtClean="0"/>
          </a:p>
        </p:txBody>
      </p:sp>
      <p:sp>
        <p:nvSpPr>
          <p:cNvPr id="10" name="Espace réservé du texte 1"/>
          <p:cNvSpPr txBox="1">
            <a:spLocks/>
          </p:cNvSpPr>
          <p:nvPr/>
        </p:nvSpPr>
        <p:spPr>
          <a:xfrm>
            <a:off x="372998" y="593796"/>
            <a:ext cx="7576822" cy="504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On</a:t>
            </a:r>
            <a:r>
              <a:rPr lang="fr-FR" sz="1100" b="1" dirty="0" smtClean="0"/>
              <a:t> </a:t>
            </a:r>
            <a:r>
              <a:rPr lang="fr-FR" sz="1100" dirty="0" smtClean="0"/>
              <a:t>affiche </a:t>
            </a:r>
            <a:r>
              <a:rPr lang="fr-FR" sz="1100" dirty="0"/>
              <a:t>les graphiques pour les colonnes ne présentant pas trop de valeurs uniques. On regroupe les valeurs représentant moins de 1.5% des données dans une catégorie nommée </a:t>
            </a:r>
            <a:r>
              <a:rPr lang="fr-FR" sz="1100" dirty="0" smtClean="0"/>
              <a:t>'</a:t>
            </a:r>
            <a:r>
              <a:rPr lang="fr-FR" sz="1100" dirty="0" err="1" smtClean="0"/>
              <a:t>other</a:t>
            </a:r>
            <a:r>
              <a:rPr lang="fr-FR" sz="1100" dirty="0" smtClean="0"/>
              <a:t>‘.</a:t>
            </a:r>
            <a:endParaRPr lang="fr-FR" sz="1100" dirty="0"/>
          </a:p>
          <a:p>
            <a:pPr marL="114300" indent="0">
              <a:buNone/>
            </a:pPr>
            <a:endParaRPr lang="fr-FR" sz="1100"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05" y="1200700"/>
            <a:ext cx="4326333" cy="204106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8482" y="1200700"/>
            <a:ext cx="4197154" cy="2265224"/>
          </a:xfrm>
          <a:prstGeom prst="rect">
            <a:avLst/>
          </a:prstGeom>
        </p:spPr>
      </p:pic>
      <p:sp>
        <p:nvSpPr>
          <p:cNvPr id="8" name="Espace réservé du texte 1"/>
          <p:cNvSpPr txBox="1">
            <a:spLocks/>
          </p:cNvSpPr>
          <p:nvPr/>
        </p:nvSpPr>
        <p:spPr>
          <a:xfrm>
            <a:off x="217905" y="3479691"/>
            <a:ext cx="7576822" cy="1413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On voit que la répartition du </a:t>
            </a:r>
            <a:r>
              <a:rPr lang="fr-FR" sz="1100" dirty="0" err="1"/>
              <a:t>nutri</a:t>
            </a:r>
            <a:r>
              <a:rPr lang="fr-FR" sz="1100" dirty="0"/>
              <a:t>-score (noté de A à E) n'est pas uniforme, il y a une majorité de produits avec un mauvais </a:t>
            </a:r>
            <a:r>
              <a:rPr lang="fr-FR" sz="1100" dirty="0" err="1"/>
              <a:t>nutriscore</a:t>
            </a:r>
            <a:r>
              <a:rPr lang="fr-FR" sz="1100" dirty="0"/>
              <a:t> (C, D et E</a:t>
            </a:r>
            <a:r>
              <a:rPr lang="fr-FR" sz="1100" dirty="0" smtClean="0"/>
              <a:t>).</a:t>
            </a:r>
            <a:endParaRPr lang="fr-FR" sz="1100" dirty="0"/>
          </a:p>
          <a:p>
            <a:r>
              <a:rPr lang="fr-FR" sz="1100" dirty="0"/>
              <a:t>Les 19 catégories les plus courantes représentent environ 50% des produits</a:t>
            </a:r>
            <a:r>
              <a:rPr lang="fr-FR" sz="1100" dirty="0" smtClean="0"/>
              <a:t>.</a:t>
            </a:r>
            <a:endParaRPr lang="fr-FR" sz="1100" dirty="0"/>
          </a:p>
          <a:p>
            <a:r>
              <a:rPr lang="fr-FR" sz="1100" dirty="0"/>
              <a:t>Pour les différents groupes d'aliments (groupes 1 et 2), il y a une majorité de produits sucrés, laitiers ou céréales.</a:t>
            </a:r>
            <a:endParaRPr lang="fr-FR" sz="1100" dirty="0" smtClean="0"/>
          </a:p>
        </p:txBody>
      </p:sp>
    </p:spTree>
    <p:extLst>
      <p:ext uri="{BB962C8B-B14F-4D97-AF65-F5344CB8AC3E}">
        <p14:creationId xmlns:p14="http://schemas.microsoft.com/office/powerpoint/2010/main" val="4017425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1"/>
          <p:cNvSpPr txBox="1">
            <a:spLocks/>
          </p:cNvSpPr>
          <p:nvPr/>
        </p:nvSpPr>
        <p:spPr>
          <a:xfrm>
            <a:off x="591363" y="198433"/>
            <a:ext cx="3952875" cy="606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400" b="1" dirty="0" smtClean="0">
                <a:solidFill>
                  <a:schemeClr val="accent2"/>
                </a:solidFill>
              </a:rPr>
              <a:t>Analyse </a:t>
            </a:r>
            <a:r>
              <a:rPr lang="fr-FR" sz="1400" b="1" dirty="0" err="1" smtClean="0">
                <a:solidFill>
                  <a:schemeClr val="accent2"/>
                </a:solidFill>
              </a:rPr>
              <a:t>bivariée</a:t>
            </a:r>
            <a:r>
              <a:rPr lang="fr-FR" sz="1400" b="1" dirty="0" smtClean="0">
                <a:solidFill>
                  <a:schemeClr val="accent2"/>
                </a:solidFill>
              </a:rPr>
              <a:t> avec le </a:t>
            </a:r>
            <a:r>
              <a:rPr lang="fr-FR" sz="1400" b="1" dirty="0" err="1" smtClean="0">
                <a:solidFill>
                  <a:schemeClr val="accent2"/>
                </a:solidFill>
              </a:rPr>
              <a:t>nutrition_grade</a:t>
            </a:r>
            <a:endParaRPr lang="fr-FR" sz="1400" b="1" dirty="0" smtClean="0">
              <a:solidFill>
                <a:schemeClr val="accent2"/>
              </a:solidFill>
            </a:endParaRPr>
          </a:p>
          <a:p>
            <a:pPr marL="742950" lvl="1" indent="-171450">
              <a:buFontTx/>
              <a:buChar char="-"/>
            </a:pPr>
            <a:endParaRPr lang="fr-FR" sz="1100" dirty="0" smtClean="0"/>
          </a:p>
        </p:txBody>
      </p:sp>
      <p:sp>
        <p:nvSpPr>
          <p:cNvPr id="10" name="Espace réservé du texte 1"/>
          <p:cNvSpPr txBox="1">
            <a:spLocks/>
          </p:cNvSpPr>
          <p:nvPr/>
        </p:nvSpPr>
        <p:spPr>
          <a:xfrm>
            <a:off x="372998" y="593796"/>
            <a:ext cx="7576822" cy="504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On affiche </a:t>
            </a:r>
            <a:r>
              <a:rPr lang="fr-FR" sz="1100" dirty="0"/>
              <a:t>la répartition du </a:t>
            </a:r>
            <a:r>
              <a:rPr lang="fr-FR" sz="1100" dirty="0" err="1"/>
              <a:t>nutrition_grade</a:t>
            </a:r>
            <a:r>
              <a:rPr lang="fr-FR" sz="1100" dirty="0"/>
              <a:t> en fonction des autres variables </a:t>
            </a:r>
            <a:r>
              <a:rPr lang="fr-FR" sz="1100" dirty="0" smtClean="0"/>
              <a:t>qualitatives. </a:t>
            </a:r>
          </a:p>
          <a:p>
            <a:pPr marL="114300" indent="0">
              <a:buNone/>
            </a:pPr>
            <a:r>
              <a:rPr lang="fr-FR" sz="1100" dirty="0"/>
              <a:t>	</a:t>
            </a:r>
            <a:r>
              <a:rPr lang="fr-FR" sz="1100" dirty="0" smtClean="0"/>
              <a:t>Un exemple :</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947" y="1294310"/>
            <a:ext cx="4804012" cy="2289160"/>
          </a:xfrm>
          <a:prstGeom prst="rect">
            <a:avLst/>
          </a:prstGeom>
        </p:spPr>
      </p:pic>
      <p:sp>
        <p:nvSpPr>
          <p:cNvPr id="9" name="Espace réservé du texte 1"/>
          <p:cNvSpPr txBox="1">
            <a:spLocks/>
          </p:cNvSpPr>
          <p:nvPr/>
        </p:nvSpPr>
        <p:spPr>
          <a:xfrm>
            <a:off x="372998" y="1449139"/>
            <a:ext cx="3004823" cy="2078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a:t>On peut voir par exemple que les chocolats, biscuits, cakes, </a:t>
            </a:r>
            <a:r>
              <a:rPr lang="fr-FR" sz="1100" dirty="0" err="1"/>
              <a:t>sugary</a:t>
            </a:r>
            <a:r>
              <a:rPr lang="fr-FR" sz="1100" dirty="0"/>
              <a:t> snack ... ont généralement un mauvais </a:t>
            </a:r>
            <a:r>
              <a:rPr lang="fr-FR" sz="1100" dirty="0" err="1"/>
              <a:t>nutri</a:t>
            </a:r>
            <a:r>
              <a:rPr lang="fr-FR" sz="1100" dirty="0"/>
              <a:t>-score (D ou E), et que les canettes de nourriture, laits, céréales, fruits ... ont un bon </a:t>
            </a:r>
            <a:r>
              <a:rPr lang="fr-FR" sz="1100" dirty="0" err="1"/>
              <a:t>nutri</a:t>
            </a:r>
            <a:r>
              <a:rPr lang="fr-FR" sz="1100" dirty="0"/>
              <a:t>-score (A ou B)</a:t>
            </a:r>
            <a:endParaRPr lang="fr-FR" sz="1100" dirty="0" smtClean="0"/>
          </a:p>
        </p:txBody>
      </p:sp>
    </p:spTree>
    <p:extLst>
      <p:ext uri="{BB962C8B-B14F-4D97-AF65-F5344CB8AC3E}">
        <p14:creationId xmlns:p14="http://schemas.microsoft.com/office/powerpoint/2010/main" val="87500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5330</TotalTime>
  <Words>1774</Words>
  <Application>Microsoft Office PowerPoint</Application>
  <PresentationFormat>Affichage à l'écran (16:9)</PresentationFormat>
  <Paragraphs>134</Paragraphs>
  <Slides>20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Share Tech</vt:lpstr>
      <vt:lpstr>Maven Pro</vt:lpstr>
      <vt:lpstr>Arial</vt:lpstr>
      <vt:lpstr>Data Science Consulting by Slidesgo</vt:lpstr>
      <vt:lpstr>Parcours Ingénieur Intelligence Artificielle</vt:lpstr>
      <vt:lpstr>Sommaire</vt:lpstr>
      <vt:lpstr>Contexte</vt:lpstr>
      <vt:lpstr>Présentation du jeu de données </vt:lpstr>
      <vt:lpstr>Présentation PowerPoint</vt:lpstr>
      <vt:lpstr>Sélection des données à étudier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Romain Le Goff</dc:creator>
  <cp:lastModifiedBy>Romain Le Goff</cp:lastModifiedBy>
  <cp:revision>80</cp:revision>
  <dcterms:modified xsi:type="dcterms:W3CDTF">2021-11-30T10:50:10Z</dcterms:modified>
</cp:coreProperties>
</file>