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6" r:id="rId3"/>
    <p:sldId id="365" r:id="rId4"/>
    <p:sldId id="297" r:id="rId5"/>
    <p:sldId id="300" r:id="rId6"/>
    <p:sldId id="356" r:id="rId7"/>
    <p:sldId id="367" r:id="rId8"/>
    <p:sldId id="368" r:id="rId9"/>
    <p:sldId id="369" r:id="rId10"/>
    <p:sldId id="370" r:id="rId11"/>
    <p:sldId id="371" r:id="rId12"/>
    <p:sldId id="374" r:id="rId13"/>
    <p:sldId id="373" r:id="rId14"/>
    <p:sldId id="375" r:id="rId15"/>
    <p:sldId id="372" r:id="rId16"/>
    <p:sldId id="299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Maven Pro" panose="020B0604020202020204" charset="0"/>
      <p:regular r:id="rId21"/>
      <p:bold r:id="rId22"/>
    </p:embeddedFont>
    <p:embeddedFont>
      <p:font typeface="Share Tech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78743D-A3EA-4276-A53C-F6B9D3533547}">
  <a:tblStyle styleId="{7278743D-A3EA-4276-A53C-F6B9D35335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7E6BD-F3B3-43F5-A96C-56A13815DED8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0E9D4-A2A3-492C-AA14-1F55C1B10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827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61" y="389487"/>
            <a:ext cx="656431" cy="31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Image 4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61" y="389487"/>
            <a:ext cx="656431" cy="31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cp9-function.azurewebsites.net/api/recommend-artic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ocp9-recommandation.azurewebsit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cp9-recommandation.azurewebsites.net/" TargetMode="External"/><Relationship Id="rId2" Type="http://schemas.openxmlformats.org/officeDocument/2006/relationships/hyperlink" Target="https://github.com/Deviluna29/oc_ingenieur-ia_P9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666931" y="1972473"/>
            <a:ext cx="3992105" cy="1230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- Projet 9 – </a:t>
            </a:r>
          </a:p>
          <a:p>
            <a:pPr marL="88900" indent="0">
              <a:tabLst>
                <a:tab pos="88900" algn="l"/>
              </a:tabLst>
            </a:pPr>
            <a:r>
              <a:rPr lang="fr-FR" b="1" dirty="0"/>
              <a:t>Réalisez une application </a:t>
            </a:r>
            <a:r>
              <a:rPr lang="fr-FR" b="1" dirty="0" smtClean="0"/>
              <a:t>de recommandation </a:t>
            </a:r>
            <a:r>
              <a:rPr lang="fr-FR" b="1" dirty="0"/>
              <a:t>de contenu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73179" y="644527"/>
            <a:ext cx="3701732" cy="823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Parcours Ingénieur</a:t>
            </a:r>
            <a:br>
              <a:rPr lang="en" sz="2400" dirty="0" smtClean="0"/>
            </a:br>
            <a:r>
              <a:rPr lang="en" sz="2400" dirty="0" smtClean="0"/>
              <a:t>Intelligence </a:t>
            </a:r>
            <a:r>
              <a:rPr lang="en" sz="2400" dirty="0" smtClean="0">
                <a:solidFill>
                  <a:schemeClr val="accent2"/>
                </a:solidFill>
              </a:rPr>
              <a:t>Artificielle</a:t>
            </a:r>
            <a:endParaRPr sz="24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/>
          <p:cNvSpPr txBox="1">
            <a:spLocks/>
          </p:cNvSpPr>
          <p:nvPr/>
        </p:nvSpPr>
        <p:spPr>
          <a:xfrm>
            <a:off x="7468124" y="4219144"/>
            <a:ext cx="1663628" cy="61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 smtClean="0"/>
              <a:t>Romain Le Goff</a:t>
            </a:r>
          </a:p>
          <a:p>
            <a:pPr marL="0" indent="0"/>
            <a:r>
              <a:rPr lang="en-US" sz="1400" dirty="0" smtClean="0"/>
              <a:t>31</a:t>
            </a:r>
            <a:r>
              <a:rPr lang="en-US" sz="1400" dirty="0" smtClean="0"/>
              <a:t>/08/2022</a:t>
            </a:r>
            <a:endParaRPr lang="en-US" sz="1400" dirty="0"/>
          </a:p>
        </p:txBody>
      </p:sp>
      <p:grpSp>
        <p:nvGrpSpPr>
          <p:cNvPr id="30" name="Google Shape;9138;p56"/>
          <p:cNvGrpSpPr/>
          <p:nvPr/>
        </p:nvGrpSpPr>
        <p:grpSpPr>
          <a:xfrm>
            <a:off x="6353748" y="644527"/>
            <a:ext cx="874976" cy="719600"/>
            <a:chOff x="7608988" y="2093194"/>
            <a:chExt cx="817276" cy="672147"/>
          </a:xfrm>
        </p:grpSpPr>
        <p:cxnSp>
          <p:nvCxnSpPr>
            <p:cNvPr id="31" name="Google Shape;9139;p56"/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9140;p56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9141;p56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9142;p56"/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9143;p56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9144;p56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" name="Google Shape;9145;p56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38" name="Google Shape;9146;p56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7" name="Google Shape;9147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148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149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150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151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152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153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9154;p56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0" name="Google Shape;9155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9156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157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158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159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160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161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75" y="3375210"/>
            <a:ext cx="1537130" cy="726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33886" y="109242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Architecture serverless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" y="680117"/>
            <a:ext cx="4652385" cy="4303779"/>
          </a:xfrm>
          <a:prstGeom prst="rect">
            <a:avLst/>
          </a:prstGeom>
        </p:spPr>
      </p:pic>
      <p:sp>
        <p:nvSpPr>
          <p:cNvPr id="9" name="Espace réservé du texte 1"/>
          <p:cNvSpPr txBox="1">
            <a:spLocks/>
          </p:cNvSpPr>
          <p:nvPr/>
        </p:nvSpPr>
        <p:spPr>
          <a:xfrm>
            <a:off x="5310684" y="1278783"/>
            <a:ext cx="3445388" cy="215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b="1" dirty="0" smtClean="0">
                <a:solidFill>
                  <a:schemeClr val="bg1"/>
                </a:solidFill>
              </a:rPr>
              <a:t>Fonctionnalités Azure utilisées :</a:t>
            </a:r>
          </a:p>
          <a:p>
            <a:pPr marL="114300" indent="0">
              <a:buNone/>
            </a:pPr>
            <a:endParaRPr lang="fr-FR" sz="1200" b="1" dirty="0" smtClean="0">
              <a:solidFill>
                <a:schemeClr val="bg1"/>
              </a:solidFill>
            </a:endParaRPr>
          </a:p>
          <a:p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accent3">
                    <a:lumMod val="75000"/>
                  </a:schemeClr>
                </a:solidFill>
              </a:rPr>
              <a:t>Blob Storage</a:t>
            </a:r>
          </a:p>
          <a:p>
            <a:endParaRPr lang="fr-F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accent3">
                    <a:lumMod val="75000"/>
                  </a:schemeClr>
                </a:solidFill>
              </a:rPr>
              <a:t>Azure </a:t>
            </a:r>
            <a:r>
              <a:rPr lang="fr-FR" sz="1200" b="1" dirty="0" err="1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endParaRPr lang="fr-F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accent3">
                    <a:lumMod val="75000"/>
                  </a:schemeClr>
                </a:solidFill>
              </a:rPr>
              <a:t>Azure App</a:t>
            </a: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0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0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0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Déploiement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>
          <a:xfrm>
            <a:off x="495371" y="1004962"/>
            <a:ext cx="5863865" cy="122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3">
                    <a:lumMod val="75000"/>
                  </a:schemeClr>
                </a:solidFill>
              </a:rPr>
              <a:t>Stockage sur Azure Blob :</a:t>
            </a:r>
          </a:p>
          <a:p>
            <a:pPr marL="114300" indent="0">
              <a:buNone/>
            </a:pPr>
            <a:endParaRPr lang="fr-FR" sz="1100" dirty="0"/>
          </a:p>
          <a:p>
            <a:r>
              <a:rPr lang="fr-FR" sz="1000" dirty="0" smtClean="0">
                <a:solidFill>
                  <a:schemeClr val="bg1"/>
                </a:solidFill>
              </a:rPr>
              <a:t>On va stocker le modèle entraîné ainsi que les données nécessaires à son fonctionnement. Ces données seront ensuite chargées par notre Azure </a:t>
            </a:r>
            <a:r>
              <a:rPr lang="fr-FR" sz="1000" dirty="0" err="1" smtClean="0">
                <a:solidFill>
                  <a:schemeClr val="bg1"/>
                </a:solidFill>
              </a:rPr>
              <a:t>Function</a:t>
            </a:r>
            <a:r>
              <a:rPr lang="fr-FR" sz="1000" dirty="0" smtClean="0">
                <a:solidFill>
                  <a:schemeClr val="bg1"/>
                </a:solidFill>
              </a:rPr>
              <a:t>.</a:t>
            </a:r>
          </a:p>
          <a:p>
            <a:endParaRPr lang="fr-FR" sz="1000" dirty="0">
              <a:solidFill>
                <a:schemeClr val="bg1"/>
              </a:solidFill>
            </a:endParaRPr>
          </a:p>
          <a:p>
            <a:r>
              <a:rPr lang="fr-FR" sz="1000" dirty="0" smtClean="0">
                <a:solidFill>
                  <a:schemeClr val="bg1"/>
                </a:solidFill>
              </a:rPr>
              <a:t>L’ACP a permis de réduire la taille de notre jeu de données d’embedding, le stockage étant limité pour l’offre gratuite.</a:t>
            </a:r>
            <a:endParaRPr lang="fr-FR" sz="1000" dirty="0">
              <a:solidFill>
                <a:schemeClr val="bg1"/>
              </a:solidFill>
            </a:endParaRPr>
          </a:p>
          <a:p>
            <a:endParaRPr lang="fr-FR" sz="1000" dirty="0">
              <a:solidFill>
                <a:schemeClr val="bg1"/>
              </a:solidFill>
            </a:endParaRPr>
          </a:p>
          <a:p>
            <a:endParaRPr lang="fr-FR" sz="1000" dirty="0" smtClean="0">
              <a:solidFill>
                <a:schemeClr val="bg1"/>
              </a:solidFill>
            </a:endParaRPr>
          </a:p>
        </p:txBody>
      </p:sp>
      <p:sp>
        <p:nvSpPr>
          <p:cNvPr id="10" name="Espace réservé du texte 1"/>
          <p:cNvSpPr txBox="1">
            <a:spLocks/>
          </p:cNvSpPr>
          <p:nvPr/>
        </p:nvSpPr>
        <p:spPr>
          <a:xfrm>
            <a:off x="495371" y="2771416"/>
            <a:ext cx="5496720" cy="122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3">
                    <a:lumMod val="75000"/>
                  </a:schemeClr>
                </a:solidFill>
              </a:rPr>
              <a:t>Déploiement sur Azure </a:t>
            </a:r>
            <a:r>
              <a:rPr lang="fr-FR" sz="1400" b="1" u="sng" dirty="0" err="1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fr-FR" sz="1400" b="1" u="sng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114300" indent="0">
              <a:buNone/>
            </a:pPr>
            <a:endParaRPr lang="fr-FR" sz="1100" dirty="0"/>
          </a:p>
          <a:p>
            <a:r>
              <a:rPr lang="fr-FR" sz="1000" dirty="0" smtClean="0">
                <a:solidFill>
                  <a:schemeClr val="bg1"/>
                </a:solidFill>
              </a:rPr>
              <a:t>Azure </a:t>
            </a:r>
            <a:r>
              <a:rPr lang="fr-FR" sz="1000" dirty="0" err="1" smtClean="0">
                <a:solidFill>
                  <a:schemeClr val="bg1"/>
                </a:solidFill>
              </a:rPr>
              <a:t>Function</a:t>
            </a:r>
            <a:r>
              <a:rPr lang="fr-FR" sz="1000" dirty="0" smtClean="0">
                <a:solidFill>
                  <a:schemeClr val="bg1"/>
                </a:solidFill>
              </a:rPr>
              <a:t> est la partie serverless. On va déployer notre fonction, qui effectue la recommandation pour un id de user en utilisant les ressources stockées sur Azure Blob Storage.</a:t>
            </a:r>
          </a:p>
          <a:p>
            <a:endParaRPr lang="fr-FR" sz="1000" dirty="0">
              <a:solidFill>
                <a:schemeClr val="bg1"/>
              </a:solidFill>
            </a:endParaRPr>
          </a:p>
          <a:p>
            <a:r>
              <a:rPr lang="fr-FR" sz="1000" dirty="0" smtClean="0">
                <a:solidFill>
                  <a:schemeClr val="bg1"/>
                </a:solidFill>
              </a:rPr>
              <a:t>Cette fonction peut ensuite être utilisée via un appel API.</a:t>
            </a:r>
            <a:endParaRPr lang="fr-FR" sz="1000" dirty="0">
              <a:solidFill>
                <a:schemeClr val="bg1"/>
              </a:solidFill>
            </a:endParaRPr>
          </a:p>
          <a:p>
            <a:endParaRPr lang="fr-FR" sz="1000" dirty="0" smtClean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44" y="3213430"/>
            <a:ext cx="1001961" cy="6849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27" y="1413164"/>
            <a:ext cx="1221596" cy="8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Déploiement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>
          <a:xfrm>
            <a:off x="495371" y="1004961"/>
            <a:ext cx="7775793" cy="83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3">
                    <a:lumMod val="75000"/>
                  </a:schemeClr>
                </a:solidFill>
              </a:rPr>
              <a:t>Démo d’Azure </a:t>
            </a:r>
            <a:r>
              <a:rPr lang="fr-FR" sz="1400" b="1" u="sng" dirty="0" err="1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fr-FR" sz="1400" b="1" u="sng" dirty="0" smtClean="0">
                <a:solidFill>
                  <a:schemeClr val="accent3">
                    <a:lumMod val="75000"/>
                  </a:schemeClr>
                </a:solidFill>
              </a:rPr>
              <a:t> :</a:t>
            </a:r>
          </a:p>
          <a:p>
            <a:pPr marL="114300" indent="0">
              <a:buNone/>
            </a:pPr>
            <a:endParaRPr lang="fr-FR" sz="1400" b="1" u="sng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fr-FR" sz="1000" dirty="0" smtClean="0">
                <a:solidFill>
                  <a:schemeClr val="bg1"/>
                </a:solidFill>
              </a:rPr>
              <a:t>Fonction accessible </a:t>
            </a:r>
            <a:r>
              <a:rPr lang="fr-FR" sz="1000" dirty="0">
                <a:solidFill>
                  <a:schemeClr val="bg1"/>
                </a:solidFill>
              </a:rPr>
              <a:t>à l’adresse suivante : </a:t>
            </a:r>
            <a:r>
              <a:rPr lang="fr-FR" sz="1000" dirty="0">
                <a:solidFill>
                  <a:schemeClr val="bg1"/>
                </a:solidFill>
                <a:hlinkClick r:id="rId2"/>
              </a:rPr>
              <a:t>https://ocp9-function.azurewebsites.net/api/recommend-article</a:t>
            </a:r>
            <a:endParaRPr lang="fr-FR" sz="1000" dirty="0">
              <a:solidFill>
                <a:schemeClr val="bg1"/>
              </a:solidFill>
            </a:endParaRPr>
          </a:p>
          <a:p>
            <a:endParaRPr lang="fr-FR" sz="1000" dirty="0" smtClean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80" y="2001983"/>
            <a:ext cx="5523555" cy="26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Déploiement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>
          <a:xfrm>
            <a:off x="495371" y="1004962"/>
            <a:ext cx="5863865" cy="24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3">
                    <a:lumMod val="75000"/>
                  </a:schemeClr>
                </a:solidFill>
              </a:rPr>
              <a:t>Déploiement sur Azure App :</a:t>
            </a:r>
          </a:p>
          <a:p>
            <a:pPr marL="114300" indent="0">
              <a:buNone/>
            </a:pPr>
            <a:endParaRPr lang="fr-FR" sz="1100" dirty="0"/>
          </a:p>
          <a:p>
            <a:r>
              <a:rPr lang="fr-FR" sz="1000" dirty="0" smtClean="0">
                <a:solidFill>
                  <a:schemeClr val="bg1"/>
                </a:solidFill>
              </a:rPr>
              <a:t>On va ici déployer l’application </a:t>
            </a:r>
            <a:r>
              <a:rPr lang="fr-FR" sz="1000" dirty="0" err="1" smtClean="0">
                <a:solidFill>
                  <a:schemeClr val="bg1"/>
                </a:solidFill>
              </a:rPr>
              <a:t>flask</a:t>
            </a:r>
            <a:r>
              <a:rPr lang="fr-FR" sz="1000" dirty="0" smtClean="0">
                <a:solidFill>
                  <a:schemeClr val="bg1"/>
                </a:solidFill>
              </a:rPr>
              <a:t> sur Azure App, qui est la partie UI, fournissant une interface utilisateur pour la recommandation d’articles.</a:t>
            </a:r>
          </a:p>
          <a:p>
            <a:endParaRPr lang="fr-FR" sz="1000" dirty="0">
              <a:solidFill>
                <a:schemeClr val="bg1"/>
              </a:solidFill>
            </a:endParaRPr>
          </a:p>
          <a:p>
            <a:endParaRPr lang="fr-FR" sz="1000" dirty="0">
              <a:solidFill>
                <a:schemeClr val="bg1"/>
              </a:solidFill>
            </a:endParaRPr>
          </a:p>
          <a:p>
            <a:r>
              <a:rPr lang="fr-FR" sz="1000" dirty="0" smtClean="0">
                <a:solidFill>
                  <a:schemeClr val="bg1"/>
                </a:solidFill>
              </a:rPr>
              <a:t>L’application ne possède aucune logique métier, elle se charge simplement d’effectuer l’appel à Azure </a:t>
            </a:r>
            <a:r>
              <a:rPr lang="fr-FR" sz="1000" dirty="0" err="1" smtClean="0">
                <a:solidFill>
                  <a:schemeClr val="bg1"/>
                </a:solidFill>
              </a:rPr>
              <a:t>Function</a:t>
            </a:r>
            <a:r>
              <a:rPr lang="fr-FR" sz="1000" dirty="0" smtClean="0">
                <a:solidFill>
                  <a:schemeClr val="bg1"/>
                </a:solidFill>
              </a:rPr>
              <a:t> via une requête API, en utilisant les données saisis par l’utilisateur, puis en retournant et en affichant le résultat.</a:t>
            </a:r>
            <a:endParaRPr lang="fr-FR" sz="1000" dirty="0">
              <a:solidFill>
                <a:schemeClr val="bg1"/>
              </a:solidFill>
            </a:endParaRPr>
          </a:p>
          <a:p>
            <a:endParaRPr lang="fr-FR" sz="1000" dirty="0" smtClean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70" y="1413164"/>
            <a:ext cx="1157910" cy="8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Déploiement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>
          <a:xfrm>
            <a:off x="495371" y="1004961"/>
            <a:ext cx="7775793" cy="83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3">
                    <a:lumMod val="75000"/>
                  </a:schemeClr>
                </a:solidFill>
              </a:rPr>
              <a:t>Démo d’Azure App :</a:t>
            </a:r>
          </a:p>
          <a:p>
            <a:pPr marL="114300" indent="0">
              <a:buNone/>
            </a:pPr>
            <a:endParaRPr lang="fr-FR" sz="1400" b="1" u="sng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fr-FR" sz="1000" dirty="0" smtClean="0">
                <a:solidFill>
                  <a:schemeClr val="bg1"/>
                </a:solidFill>
              </a:rPr>
              <a:t>Application web accessible </a:t>
            </a:r>
            <a:r>
              <a:rPr lang="fr-FR" sz="1000" dirty="0">
                <a:solidFill>
                  <a:schemeClr val="bg1"/>
                </a:solidFill>
              </a:rPr>
              <a:t>à l’adresse suivante : </a:t>
            </a:r>
            <a:r>
              <a:rPr lang="fr-FR" sz="1000" dirty="0" smtClean="0">
                <a:solidFill>
                  <a:schemeClr val="bg1"/>
                </a:solidFill>
                <a:hlinkClick r:id="rId2"/>
              </a:rPr>
              <a:t>https://ocp9-recommandation.azurewebsites.net/</a:t>
            </a:r>
            <a:endParaRPr lang="fr-FR" sz="1000" dirty="0">
              <a:solidFill>
                <a:schemeClr val="bg1"/>
              </a:solidFill>
            </a:endParaRPr>
          </a:p>
          <a:p>
            <a:endParaRPr lang="fr-FR" sz="1000" dirty="0" smtClean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5" y="1932708"/>
            <a:ext cx="4188593" cy="301554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29" y="1932708"/>
            <a:ext cx="4157884" cy="30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33886" y="109242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Architecture cible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" y="680117"/>
            <a:ext cx="4652385" cy="4303778"/>
          </a:xfrm>
          <a:prstGeom prst="rect">
            <a:avLst/>
          </a:prstGeom>
        </p:spPr>
      </p:pic>
      <p:sp>
        <p:nvSpPr>
          <p:cNvPr id="9" name="Espace réservé du texte 1"/>
          <p:cNvSpPr txBox="1">
            <a:spLocks/>
          </p:cNvSpPr>
          <p:nvPr/>
        </p:nvSpPr>
        <p:spPr>
          <a:xfrm>
            <a:off x="5158284" y="1555875"/>
            <a:ext cx="3445388" cy="130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dirty="0">
                <a:solidFill>
                  <a:schemeClr val="bg1"/>
                </a:solidFill>
              </a:rPr>
              <a:t>Architecture cible </a:t>
            </a:r>
            <a:r>
              <a:rPr lang="fr-FR" sz="1200" dirty="0" smtClean="0">
                <a:solidFill>
                  <a:schemeClr val="bg1"/>
                </a:solidFill>
              </a:rPr>
              <a:t>permettant de prendre </a:t>
            </a:r>
            <a:r>
              <a:rPr lang="fr-FR" sz="1200" dirty="0">
                <a:solidFill>
                  <a:schemeClr val="bg1"/>
                </a:solidFill>
              </a:rPr>
              <a:t>en compte la création de nouveaux utilisateurs et de nouveaux articles.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0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139485" cy="577800"/>
          </a:xfrm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CV - Conclusion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" name="Espace réservé du texte 1"/>
          <p:cNvSpPr>
            <a:spLocks noGrp="1"/>
          </p:cNvSpPr>
          <p:nvPr>
            <p:ph type="body" idx="1"/>
          </p:nvPr>
        </p:nvSpPr>
        <p:spPr>
          <a:xfrm>
            <a:off x="338349" y="989475"/>
            <a:ext cx="7053052" cy="3674367"/>
          </a:xfrm>
        </p:spPr>
        <p:txBody>
          <a:bodyPr/>
          <a:lstStyle/>
          <a:p>
            <a:pPr marL="114300" indent="0">
              <a:buNone/>
            </a:pPr>
            <a:r>
              <a:rPr lang="fr-FR" sz="1200" dirty="0" smtClean="0">
                <a:solidFill>
                  <a:schemeClr val="bg1"/>
                </a:solidFill>
              </a:rPr>
              <a:t>L’application a été conçue comme un </a:t>
            </a:r>
            <a:r>
              <a:rPr lang="fr-FR" sz="1200" b="1" dirty="0" smtClean="0">
                <a:solidFill>
                  <a:schemeClr val="accent3">
                    <a:lumMod val="75000"/>
                  </a:schemeClr>
                </a:solidFill>
              </a:rPr>
              <a:t>premier MVP</a:t>
            </a:r>
            <a:r>
              <a:rPr lang="fr-FR" sz="1200" dirty="0" smtClean="0">
                <a:solidFill>
                  <a:schemeClr val="bg1"/>
                </a:solidFill>
              </a:rPr>
              <a:t>, elle fonctionne et est une bonne base pour venir y greffer des améliorations :</a:t>
            </a:r>
          </a:p>
          <a:p>
            <a:pPr marL="114300" indent="0">
              <a:buNone/>
            </a:pPr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Créer un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modèle hybride </a:t>
            </a:r>
            <a:r>
              <a:rPr lang="fr-FR" sz="1200" dirty="0" smtClean="0">
                <a:solidFill>
                  <a:schemeClr val="bg1"/>
                </a:solidFill>
              </a:rPr>
              <a:t>qui utilise à la fois le Content-</a:t>
            </a:r>
            <a:r>
              <a:rPr lang="fr-FR" sz="1200" dirty="0" err="1" smtClean="0">
                <a:solidFill>
                  <a:schemeClr val="bg1"/>
                </a:solidFill>
              </a:rPr>
              <a:t>Based</a:t>
            </a:r>
            <a:r>
              <a:rPr lang="fr-FR" sz="1200" dirty="0" smtClean="0">
                <a:solidFill>
                  <a:schemeClr val="bg1"/>
                </a:solidFill>
              </a:rPr>
              <a:t> et le Collaborative </a:t>
            </a:r>
            <a:r>
              <a:rPr lang="fr-FR" sz="1200" dirty="0" err="1" smtClean="0">
                <a:solidFill>
                  <a:schemeClr val="bg1"/>
                </a:solidFill>
              </a:rPr>
              <a:t>Filtering</a:t>
            </a:r>
            <a:endParaRPr lang="fr-FR" sz="1200" dirty="0" smtClean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Mettre en place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l’architecture cible</a:t>
            </a:r>
            <a:r>
              <a:rPr lang="fr-FR" sz="1200" dirty="0" smtClean="0">
                <a:solidFill>
                  <a:schemeClr val="bg1"/>
                </a:solidFill>
              </a:rPr>
              <a:t>, avec une fonction qui détecte un changement dans les données, ré-</a:t>
            </a:r>
            <a:r>
              <a:rPr lang="fr-FR" sz="1200" dirty="0" err="1" smtClean="0">
                <a:solidFill>
                  <a:schemeClr val="bg1"/>
                </a:solidFill>
              </a:rPr>
              <a:t>rentraîne</a:t>
            </a:r>
            <a:r>
              <a:rPr lang="fr-FR" sz="1200" dirty="0" smtClean="0">
                <a:solidFill>
                  <a:schemeClr val="bg1"/>
                </a:solidFill>
              </a:rPr>
              <a:t> un modèle et stock le tout sur Azure Blob.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Améliorer l’interface de l’application, et sécuriser les échanges.</a:t>
            </a:r>
          </a:p>
          <a:p>
            <a:pPr marL="114300" indent="0">
              <a:buNone/>
            </a:pPr>
            <a:endParaRPr lang="fr-FR" sz="1200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200" dirty="0" smtClean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3725" y="107903"/>
            <a:ext cx="5676600" cy="1230300"/>
          </a:xfrm>
        </p:spPr>
        <p:txBody>
          <a:bodyPr/>
          <a:lstStyle/>
          <a:p>
            <a:r>
              <a:rPr lang="fr-FR" sz="6000" dirty="0" smtClean="0">
                <a:solidFill>
                  <a:schemeClr val="bg1"/>
                </a:solidFill>
              </a:rPr>
              <a:t>Liens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5677" y="1405109"/>
            <a:ext cx="7991436" cy="2383117"/>
          </a:xfrm>
        </p:spPr>
        <p:txBody>
          <a:bodyPr/>
          <a:lstStyle/>
          <a:p>
            <a:pPr marL="152400" lvl="0" indent="0" algn="l">
              <a:lnSpc>
                <a:spcPct val="100000"/>
              </a:lnSpc>
              <a:buSzPts val="1200"/>
              <a:buNone/>
            </a:pPr>
            <a:r>
              <a:rPr lang="fr-FR" dirty="0" smtClean="0">
                <a:solidFill>
                  <a:schemeClr val="accent2"/>
                </a:solidFill>
              </a:rPr>
              <a:t>GitHub </a:t>
            </a:r>
            <a:r>
              <a:rPr lang="fr-FR" dirty="0">
                <a:solidFill>
                  <a:schemeClr val="accent2"/>
                </a:solidFill>
              </a:rPr>
              <a:t>: </a:t>
            </a:r>
            <a:r>
              <a:rPr lang="fr-FR" dirty="0" smtClean="0">
                <a:solidFill>
                  <a:schemeClr val="accent2"/>
                </a:solidFill>
                <a:hlinkClick r:id="rId2"/>
              </a:rPr>
              <a:t>https://github.com/Deviluna29/oc_ingenieur-ia_P9</a:t>
            </a:r>
            <a:endParaRPr lang="fr-FR" dirty="0" smtClean="0">
              <a:solidFill>
                <a:schemeClr val="accent2"/>
              </a:solidFill>
            </a:endParaRPr>
          </a:p>
          <a:p>
            <a:pPr marL="152400" lvl="0" indent="0" algn="l">
              <a:lnSpc>
                <a:spcPct val="100000"/>
              </a:lnSpc>
              <a:buSzPts val="1200"/>
              <a:buNone/>
            </a:pPr>
            <a:endParaRPr lang="fr-FR" dirty="0" smtClean="0">
              <a:solidFill>
                <a:schemeClr val="accent2"/>
              </a:solidFill>
            </a:endParaRPr>
          </a:p>
          <a:p>
            <a:pPr marL="152400" lvl="0" indent="0" algn="l">
              <a:lnSpc>
                <a:spcPct val="100000"/>
              </a:lnSpc>
              <a:buSzPts val="1200"/>
              <a:buNone/>
            </a:pPr>
            <a:r>
              <a:rPr lang="fr-FR" dirty="0" smtClean="0">
                <a:solidFill>
                  <a:schemeClr val="accent2"/>
                </a:solidFill>
              </a:rPr>
              <a:t>Application </a:t>
            </a:r>
            <a:r>
              <a:rPr lang="fr-FR" dirty="0">
                <a:solidFill>
                  <a:schemeClr val="accent2"/>
                </a:solidFill>
              </a:rPr>
              <a:t>Web : </a:t>
            </a:r>
            <a:r>
              <a:rPr lang="fr-FR" dirty="0" smtClean="0">
                <a:solidFill>
                  <a:schemeClr val="accent2"/>
                </a:solidFill>
                <a:hlinkClick r:id="rId3"/>
              </a:rPr>
              <a:t>https://ocp9-recommandation.azurewebsites.net/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3725" y="107903"/>
            <a:ext cx="5676600" cy="1230300"/>
          </a:xfrm>
        </p:spPr>
        <p:txBody>
          <a:bodyPr/>
          <a:lstStyle/>
          <a:p>
            <a:r>
              <a:rPr lang="fr-FR" sz="6000" dirty="0" smtClean="0">
                <a:solidFill>
                  <a:schemeClr val="bg1"/>
                </a:solidFill>
              </a:rPr>
              <a:t>Sommaire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27602" y="1363858"/>
            <a:ext cx="5564493" cy="2383117"/>
          </a:xfrm>
        </p:spPr>
        <p:txBody>
          <a:bodyPr/>
          <a:lstStyle/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Contexte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Présentation du jeu de données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Modélisation 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Architecture serverless</a:t>
            </a:r>
            <a:endParaRPr lang="fr-FR" dirty="0"/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Déploiement 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Architecture cible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Conclusion</a:t>
            </a:r>
            <a:endParaRPr lang="fr-FR" dirty="0">
              <a:solidFill>
                <a:schemeClr val="accent2"/>
              </a:solidFill>
            </a:endParaRPr>
          </a:p>
        </p:txBody>
      </p:sp>
      <p:grpSp>
        <p:nvGrpSpPr>
          <p:cNvPr id="4" name="Google Shape;8527;p54"/>
          <p:cNvGrpSpPr/>
          <p:nvPr/>
        </p:nvGrpSpPr>
        <p:grpSpPr>
          <a:xfrm rot="5400000">
            <a:off x="1690665" y="2266724"/>
            <a:ext cx="1565716" cy="366729"/>
            <a:chOff x="1247650" y="2075423"/>
            <a:chExt cx="6648477" cy="1557238"/>
          </a:xfrm>
        </p:grpSpPr>
        <p:sp>
          <p:nvSpPr>
            <p:cNvPr id="5" name="Google Shape;8528;p54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29;p54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30;p54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31;p54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32;p54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33;p54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93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51313" y="1160870"/>
            <a:ext cx="4393186" cy="3273626"/>
          </a:xfrm>
        </p:spPr>
        <p:txBody>
          <a:bodyPr/>
          <a:lstStyle/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My Content </a:t>
            </a:r>
            <a:r>
              <a:rPr lang="fr-FR" sz="1200" dirty="0">
                <a:solidFill>
                  <a:schemeClr val="bg1"/>
                </a:solidFill>
              </a:rPr>
              <a:t>est une start-up qui veut encourager la lecture en recommandant des contenus pertinents pour ses utilisateurs</a:t>
            </a:r>
            <a:r>
              <a:rPr lang="fr-FR" sz="1200" dirty="0" smtClean="0">
                <a:solidFill>
                  <a:schemeClr val="bg1"/>
                </a:solidFill>
              </a:rPr>
              <a:t>.</a:t>
            </a: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r>
              <a:rPr lang="fr-FR" sz="1200" dirty="0" smtClean="0"/>
              <a:t>La start-up est en pleine construction d’un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premier MVP</a:t>
            </a:r>
            <a:r>
              <a:rPr lang="fr-FR" sz="1200" dirty="0" smtClean="0"/>
              <a:t> qui prendra la forme d’une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application</a:t>
            </a:r>
            <a:r>
              <a:rPr lang="fr-FR" sz="1200" dirty="0" smtClean="0"/>
              <a:t>, qui consiste en une solution de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recommandation d’articles</a:t>
            </a:r>
            <a:r>
              <a:rPr lang="fr-FR" sz="1200" dirty="0" smtClean="0"/>
              <a:t> et de livres à des particuliers.</a:t>
            </a:r>
          </a:p>
          <a:p>
            <a:pPr>
              <a:buFontTx/>
              <a:buChar char="-"/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Contexte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4421951" y="1133370"/>
            <a:ext cx="4591423" cy="3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200" b="1" u="sng" dirty="0" smtClean="0"/>
              <a:t>Les objectifs </a:t>
            </a:r>
            <a:r>
              <a:rPr lang="fr-FR" sz="1200" b="1" dirty="0" smtClean="0"/>
              <a:t>:</a:t>
            </a:r>
          </a:p>
          <a:p>
            <a:endParaRPr lang="fr-FR" sz="1200" b="1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 smtClean="0">
                <a:solidFill>
                  <a:schemeClr val="bg1"/>
                </a:solidFill>
              </a:rPr>
              <a:t>Utiliser un jeu de données disponible en ligne pour développer le MVP. (intéractions des utilisateurs avec les articles)</a:t>
            </a: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 smtClean="0">
                <a:solidFill>
                  <a:schemeClr val="bg1"/>
                </a:solidFill>
              </a:rPr>
              <a:t>Entrainement, tests et comparaison de plusieurs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modèles de recommandation</a:t>
            </a: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 smtClean="0">
                <a:solidFill>
                  <a:schemeClr val="bg1"/>
                </a:solidFill>
              </a:rPr>
              <a:t>Mettre en place une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architecture serverless </a:t>
            </a:r>
            <a:r>
              <a:rPr lang="fr-FR" sz="1200" dirty="0" smtClean="0">
                <a:solidFill>
                  <a:schemeClr val="bg1"/>
                </a:solidFill>
              </a:rPr>
              <a:t>pour un déploiement en production.</a:t>
            </a:r>
            <a:endParaRPr lang="fr-FR" sz="1200" dirty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36574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06176" y="425851"/>
            <a:ext cx="7653305" cy="577800"/>
          </a:xfrm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Présentation du jeu de données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406175" y="1003650"/>
            <a:ext cx="8235935" cy="1485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/>
              <a:t>Le jeu de données provient </a:t>
            </a:r>
            <a:r>
              <a:rPr lang="fr-FR" sz="1100" dirty="0" smtClean="0"/>
              <a:t>de Globo.com, il contient les fichiers suivants :</a:t>
            </a:r>
          </a:p>
          <a:p>
            <a:endParaRPr lang="fr-FR" sz="1100" dirty="0"/>
          </a:p>
          <a:p>
            <a:pPr lvl="1"/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articles_metadata.csv</a:t>
            </a:r>
            <a:r>
              <a:rPr lang="fr-FR" sz="1200" dirty="0"/>
              <a:t> : </a:t>
            </a:r>
            <a:r>
              <a:rPr lang="fr-FR" sz="1200" dirty="0" smtClean="0"/>
              <a:t>fichier contenant </a:t>
            </a:r>
            <a:r>
              <a:rPr lang="fr-FR" sz="1200" dirty="0"/>
              <a:t>des informations sur tous les </a:t>
            </a:r>
            <a:r>
              <a:rPr lang="fr-FR" sz="1200" dirty="0" smtClean="0"/>
              <a:t>articles publiés</a:t>
            </a:r>
          </a:p>
          <a:p>
            <a:pPr lvl="1"/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articles_embeddings.pickle</a:t>
            </a:r>
            <a:r>
              <a:rPr lang="fr-FR" sz="1200" dirty="0"/>
              <a:t> : </a:t>
            </a:r>
            <a:r>
              <a:rPr lang="fr-FR" sz="1200" dirty="0" smtClean="0"/>
              <a:t>fichier contenant </a:t>
            </a:r>
            <a:r>
              <a:rPr lang="fr-FR" sz="1200" dirty="0"/>
              <a:t>un </a:t>
            </a:r>
            <a:r>
              <a:rPr lang="fr-FR" sz="1200" dirty="0" smtClean="0"/>
              <a:t>embedding de </a:t>
            </a:r>
            <a:r>
              <a:rPr lang="fr-FR" sz="1200" dirty="0"/>
              <a:t>tous les </a:t>
            </a:r>
            <a:r>
              <a:rPr lang="fr-FR" sz="1200" dirty="0" smtClean="0"/>
              <a:t>articles</a:t>
            </a:r>
          </a:p>
          <a:p>
            <a:pPr lvl="1"/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clicks_sample.csv</a:t>
            </a:r>
            <a:r>
              <a:rPr lang="fr-FR" sz="1200" dirty="0"/>
              <a:t> : </a:t>
            </a:r>
            <a:r>
              <a:rPr lang="fr-FR" sz="1200" dirty="0" smtClean="0"/>
              <a:t>fichier contenant </a:t>
            </a:r>
            <a:r>
              <a:rPr lang="fr-FR" sz="1200" dirty="0"/>
              <a:t>un échantillon des intéractions des sessions des utilisateurs</a:t>
            </a:r>
          </a:p>
          <a:p>
            <a:pPr lvl="1"/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/clicks </a:t>
            </a:r>
            <a:r>
              <a:rPr lang="fr-FR" sz="1200" dirty="0"/>
              <a:t>: dossier </a:t>
            </a:r>
            <a:r>
              <a:rPr lang="fr-FR" sz="1200" dirty="0" smtClean="0"/>
              <a:t>contenant toutes les </a:t>
            </a:r>
            <a:r>
              <a:rPr lang="fr-FR" sz="1200" dirty="0"/>
              <a:t>intéractions </a:t>
            </a:r>
            <a:r>
              <a:rPr lang="fr-FR" sz="1200" dirty="0" smtClean="0"/>
              <a:t>des </a:t>
            </a:r>
            <a:r>
              <a:rPr lang="fr-FR" sz="1200" dirty="0"/>
              <a:t>sessions des </a:t>
            </a:r>
            <a:r>
              <a:rPr lang="fr-FR" sz="1200" dirty="0" smtClean="0"/>
              <a:t>utilisateurs (un fichier par heure)</a:t>
            </a:r>
            <a:endParaRPr lang="fr-FR" sz="1200" dirty="0"/>
          </a:p>
          <a:p>
            <a:pPr lvl="1"/>
            <a:endParaRPr lang="fr-FR" sz="1100" dirty="0" smtClean="0"/>
          </a:p>
          <a:p>
            <a:endParaRPr lang="fr-FR" sz="1100" dirty="0" smtClean="0"/>
          </a:p>
          <a:p>
            <a:pPr lvl="1"/>
            <a:endParaRPr lang="fr-FR" sz="1100" dirty="0" smtClean="0"/>
          </a:p>
          <a:p>
            <a:pPr marL="114300" indent="0">
              <a:buNone/>
            </a:pPr>
            <a:endParaRPr lang="fr-FR" sz="1100" dirty="0"/>
          </a:p>
        </p:txBody>
      </p:sp>
      <p:sp>
        <p:nvSpPr>
          <p:cNvPr id="8" name="Espace réservé du texte 1"/>
          <p:cNvSpPr txBox="1">
            <a:spLocks/>
          </p:cNvSpPr>
          <p:nvPr/>
        </p:nvSpPr>
        <p:spPr>
          <a:xfrm>
            <a:off x="406176" y="2812971"/>
            <a:ext cx="8071112" cy="101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364 047 </a:t>
            </a:r>
            <a:r>
              <a:rPr lang="fr-FR" sz="1100" dirty="0" smtClean="0"/>
              <a:t>articles</a:t>
            </a:r>
          </a:p>
          <a:p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2 988 181 </a:t>
            </a:r>
            <a:r>
              <a:rPr lang="fr-FR" sz="1100" dirty="0" smtClean="0"/>
              <a:t>clics</a:t>
            </a:r>
          </a:p>
          <a:p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322 897 </a:t>
            </a:r>
            <a:r>
              <a:rPr lang="fr-FR" sz="1100" dirty="0" smtClean="0"/>
              <a:t>utilisateurs</a:t>
            </a:r>
          </a:p>
          <a:p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250</a:t>
            </a:r>
            <a:r>
              <a:rPr lang="fr-FR" sz="1100" dirty="0" smtClean="0"/>
              <a:t> features d’embedding du contenu des articles</a:t>
            </a:r>
            <a:endParaRPr lang="fr-FR" sz="1100" dirty="0"/>
          </a:p>
          <a:p>
            <a:pPr marL="11430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668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Modélisation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502246" y="1003525"/>
            <a:ext cx="7754855" cy="358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On va ici </a:t>
            </a:r>
            <a:r>
              <a:rPr lang="fr-FR" sz="1100" dirty="0">
                <a:solidFill>
                  <a:schemeClr val="bg1"/>
                </a:solidFill>
              </a:rPr>
              <a:t>présenter les modèles qui seront </a:t>
            </a:r>
            <a:r>
              <a:rPr lang="fr-FR" sz="1100" dirty="0" smtClean="0">
                <a:solidFill>
                  <a:schemeClr val="bg1"/>
                </a:solidFill>
              </a:rPr>
              <a:t>utilisés. Il y a deux approches possibles pour recommander des articles aux utilisateurs : </a:t>
            </a:r>
          </a:p>
          <a:p>
            <a:pPr marL="114300" indent="0">
              <a:buNone/>
            </a:pPr>
            <a:endParaRPr lang="fr-FR" sz="1100" dirty="0"/>
          </a:p>
          <a:p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Content-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fr-FR" sz="7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fr-FR" sz="1100" dirty="0">
                <a:solidFill>
                  <a:schemeClr val="bg1"/>
                </a:solidFill>
              </a:rPr>
              <a:t>Ce modèle se base sur les préférences de l'utilisateur, en </a:t>
            </a:r>
            <a:r>
              <a:rPr lang="fr-FR" sz="1100" dirty="0" smtClean="0">
                <a:solidFill>
                  <a:schemeClr val="bg1"/>
                </a:solidFill>
              </a:rPr>
              <a:t>recommandant </a:t>
            </a:r>
            <a:r>
              <a:rPr lang="fr-FR" sz="1100" dirty="0">
                <a:solidFill>
                  <a:schemeClr val="bg1"/>
                </a:solidFill>
              </a:rPr>
              <a:t>des </a:t>
            </a:r>
            <a:r>
              <a:rPr lang="fr-FR" sz="1100" dirty="0" smtClean="0">
                <a:solidFill>
                  <a:schemeClr val="bg1"/>
                </a:solidFill>
              </a:rPr>
              <a:t>articles similaires </a:t>
            </a:r>
            <a:r>
              <a:rPr lang="fr-FR" sz="1100" dirty="0">
                <a:solidFill>
                  <a:schemeClr val="bg1"/>
                </a:solidFill>
              </a:rPr>
              <a:t>aux </a:t>
            </a:r>
            <a:r>
              <a:rPr lang="fr-FR" sz="1100" dirty="0" smtClean="0">
                <a:solidFill>
                  <a:schemeClr val="bg1"/>
                </a:solidFill>
              </a:rPr>
              <a:t>	articles </a:t>
            </a:r>
            <a:r>
              <a:rPr lang="fr-FR" sz="1100" dirty="0">
                <a:solidFill>
                  <a:schemeClr val="bg1"/>
                </a:solidFill>
              </a:rPr>
              <a:t>qu'il a déjà lu</a:t>
            </a:r>
            <a:r>
              <a:rPr lang="fr-FR" sz="1100" dirty="0" smtClean="0">
                <a:solidFill>
                  <a:schemeClr val="bg1"/>
                </a:solidFill>
              </a:rPr>
              <a:t>.</a:t>
            </a:r>
          </a:p>
          <a:p>
            <a:pPr marL="114300" indent="0">
              <a:buNone/>
            </a:pPr>
            <a:r>
              <a:rPr lang="fr-FR" sz="1100" b="1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rgbClr val="00B050"/>
                </a:solidFill>
              </a:rPr>
              <a:t>+</a:t>
            </a:r>
            <a:r>
              <a:rPr lang="fr-FR" sz="1100" b="1" dirty="0" smtClean="0">
                <a:solidFill>
                  <a:schemeClr val="bg1"/>
                </a:solidFill>
              </a:rPr>
              <a:t> </a:t>
            </a:r>
            <a:r>
              <a:rPr lang="fr-FR" sz="1100" dirty="0" smtClean="0">
                <a:solidFill>
                  <a:srgbClr val="00B050"/>
                </a:solidFill>
              </a:rPr>
              <a:t>Le </a:t>
            </a:r>
            <a:r>
              <a:rPr lang="fr-FR" sz="1100" dirty="0">
                <a:solidFill>
                  <a:srgbClr val="00B050"/>
                </a:solidFill>
              </a:rPr>
              <a:t>modèle n'a pas besoin de données sur les autres </a:t>
            </a:r>
            <a:r>
              <a:rPr lang="fr-FR" sz="1100" dirty="0" smtClean="0">
                <a:solidFill>
                  <a:srgbClr val="00B050"/>
                </a:solidFill>
              </a:rPr>
              <a:t>utilisateurs</a:t>
            </a:r>
          </a:p>
          <a:p>
            <a:pPr marL="114300" indent="0">
              <a:buNone/>
            </a:pPr>
            <a:r>
              <a:rPr lang="fr-FR" sz="1100" dirty="0">
                <a:solidFill>
                  <a:srgbClr val="00B050"/>
                </a:solidFill>
              </a:rPr>
              <a:t>	   </a:t>
            </a:r>
            <a:r>
              <a:rPr lang="fr-FR" sz="1100" dirty="0" smtClean="0">
                <a:solidFill>
                  <a:srgbClr val="00B050"/>
                </a:solidFill>
              </a:rPr>
              <a:t>Peut </a:t>
            </a:r>
            <a:r>
              <a:rPr lang="fr-FR" sz="1100" dirty="0">
                <a:solidFill>
                  <a:srgbClr val="00B050"/>
                </a:solidFill>
              </a:rPr>
              <a:t>capturer les intérêts spécifiques d'un utilisateur</a:t>
            </a:r>
            <a:endParaRPr lang="fr-FR" sz="1100" dirty="0" smtClean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fr-FR" sz="1100" b="1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rgbClr val="FF0000"/>
                </a:solidFill>
              </a:rPr>
              <a:t>-</a:t>
            </a:r>
            <a:r>
              <a:rPr lang="fr-FR" sz="1100" b="1" dirty="0" smtClean="0">
                <a:solidFill>
                  <a:schemeClr val="bg1"/>
                </a:solidFill>
              </a:rPr>
              <a:t> </a:t>
            </a:r>
            <a:r>
              <a:rPr lang="fr-FR" sz="1100" dirty="0" smtClean="0">
                <a:solidFill>
                  <a:schemeClr val="accent4"/>
                </a:solidFill>
              </a:rPr>
              <a:t>Difficulté à représenter les caractéristiques des éléments (ici embedding déjà fourni)</a:t>
            </a:r>
          </a:p>
          <a:p>
            <a:pPr marL="114300" indent="0">
              <a:buNone/>
            </a:pPr>
            <a:r>
              <a:rPr lang="fr-FR" sz="1100" dirty="0" smtClean="0">
                <a:solidFill>
                  <a:schemeClr val="accent4"/>
                </a:solidFill>
              </a:rPr>
              <a:t>	   Dépendant du nbr d’articles lus par l’utilisateur, et ne peut deviner d’autres préférences possibles</a:t>
            </a:r>
          </a:p>
          <a:p>
            <a:endParaRPr lang="fr-FR" sz="11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Collaborative-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Filtering</a:t>
            </a:r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 :</a:t>
            </a:r>
          </a:p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	Ce </a:t>
            </a:r>
            <a:r>
              <a:rPr lang="fr-FR" sz="1100" dirty="0">
                <a:solidFill>
                  <a:schemeClr val="bg1"/>
                </a:solidFill>
              </a:rPr>
              <a:t>modèle se base sur les </a:t>
            </a:r>
            <a:r>
              <a:rPr lang="fr-FR" sz="1100" dirty="0" smtClean="0">
                <a:solidFill>
                  <a:schemeClr val="bg1"/>
                </a:solidFill>
              </a:rPr>
              <a:t>préférences </a:t>
            </a:r>
            <a:r>
              <a:rPr lang="fr-FR" sz="1100" dirty="0">
                <a:solidFill>
                  <a:schemeClr val="bg1"/>
                </a:solidFill>
              </a:rPr>
              <a:t>des autres </a:t>
            </a:r>
            <a:r>
              <a:rPr lang="fr-FR" sz="1100" dirty="0" smtClean="0">
                <a:solidFill>
                  <a:schemeClr val="bg1"/>
                </a:solidFill>
              </a:rPr>
              <a:t>utilisateurs </a:t>
            </a:r>
            <a:r>
              <a:rPr lang="fr-FR" sz="1100" dirty="0">
                <a:solidFill>
                  <a:schemeClr val="bg1"/>
                </a:solidFill>
              </a:rPr>
              <a:t>ayant lus les mêmes </a:t>
            </a:r>
            <a:r>
              <a:rPr lang="fr-FR" sz="1100" dirty="0" smtClean="0">
                <a:solidFill>
                  <a:schemeClr val="bg1"/>
                </a:solidFill>
              </a:rPr>
              <a:t>articles, en 	recommandant des articles lus par les autres utilisateurs aux préférences communes.</a:t>
            </a:r>
          </a:p>
          <a:p>
            <a:pPr marL="114300" indent="0">
              <a:buNone/>
            </a:pPr>
            <a:r>
              <a:rPr lang="fr-FR" sz="1400" b="1" dirty="0" smtClean="0">
                <a:solidFill>
                  <a:srgbClr val="00B050"/>
                </a:solidFill>
              </a:rPr>
              <a:t>	+</a:t>
            </a:r>
            <a:r>
              <a:rPr lang="fr-FR" sz="1100" b="1" dirty="0" smtClean="0">
                <a:solidFill>
                  <a:schemeClr val="bg1"/>
                </a:solidFill>
              </a:rPr>
              <a:t> </a:t>
            </a:r>
            <a:r>
              <a:rPr lang="fr-FR" sz="1100" dirty="0" smtClean="0">
                <a:solidFill>
                  <a:srgbClr val="00B050"/>
                </a:solidFill>
              </a:rPr>
              <a:t>Peut aider l’utilisateur à découvrir de nouveaux intérêts</a:t>
            </a:r>
            <a:endParaRPr lang="fr-FR" sz="1100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fr-FR" sz="1100" dirty="0">
                <a:solidFill>
                  <a:srgbClr val="00B050"/>
                </a:solidFill>
              </a:rPr>
              <a:t>	   </a:t>
            </a:r>
            <a:r>
              <a:rPr lang="fr-FR" sz="1100" dirty="0" smtClean="0">
                <a:solidFill>
                  <a:srgbClr val="00B050"/>
                </a:solidFill>
              </a:rPr>
              <a:t>Pas besoin de connaissance sur le domaine (ici les articles), embedding automatiquement appris</a:t>
            </a:r>
            <a:endParaRPr lang="fr-FR" sz="1100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fr-FR" sz="1100" b="1" dirty="0">
                <a:solidFill>
                  <a:schemeClr val="bg1"/>
                </a:solidFill>
              </a:rPr>
              <a:t>	</a:t>
            </a:r>
            <a:r>
              <a:rPr lang="fr-FR" sz="1400" b="1" dirty="0">
                <a:solidFill>
                  <a:srgbClr val="FF0000"/>
                </a:solidFill>
              </a:rPr>
              <a:t>-</a:t>
            </a:r>
            <a:r>
              <a:rPr lang="fr-FR" sz="1100" b="1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chemeClr val="accent4"/>
                </a:solidFill>
              </a:rPr>
              <a:t>Difficulté à </a:t>
            </a:r>
            <a:r>
              <a:rPr lang="fr-FR" sz="1100" dirty="0" smtClean="0">
                <a:solidFill>
                  <a:schemeClr val="accent4"/>
                </a:solidFill>
              </a:rPr>
              <a:t>recommander les nouveaux éléments, car peu ou pas d’</a:t>
            </a:r>
            <a:r>
              <a:rPr lang="fr-FR" sz="1100" dirty="0" err="1" smtClean="0">
                <a:solidFill>
                  <a:schemeClr val="accent4"/>
                </a:solidFill>
              </a:rPr>
              <a:t>intéraction</a:t>
            </a:r>
            <a:r>
              <a:rPr lang="fr-FR" sz="1100" dirty="0" smtClean="0">
                <a:solidFill>
                  <a:schemeClr val="accent4"/>
                </a:solidFill>
              </a:rPr>
              <a:t> avec ceux ci</a:t>
            </a:r>
            <a:endParaRPr lang="fr-FR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Modélisation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7564110" cy="128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3">
                    <a:lumMod val="75000"/>
                  </a:schemeClr>
                </a:solidFill>
              </a:rPr>
              <a:t>Content-</a:t>
            </a:r>
            <a:r>
              <a:rPr lang="fr-FR" sz="1400" b="1" u="sng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fr-FR" sz="1400" b="1" u="sng" dirty="0" smtClean="0">
                <a:solidFill>
                  <a:schemeClr val="accent3">
                    <a:lumMod val="75000"/>
                  </a:schemeClr>
                </a:solidFill>
              </a:rPr>
              <a:t> :</a:t>
            </a:r>
          </a:p>
          <a:p>
            <a:pPr marL="114300" indent="0">
              <a:buNone/>
            </a:pPr>
            <a:endParaRPr lang="fr-FR" sz="1100" dirty="0"/>
          </a:p>
          <a:p>
            <a:r>
              <a:rPr lang="fr-FR" sz="1100" dirty="0">
                <a:solidFill>
                  <a:schemeClr val="bg1"/>
                </a:solidFill>
              </a:rPr>
              <a:t>Le modèle utilise le calcul du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cosinus</a:t>
            </a:r>
            <a:r>
              <a:rPr lang="fr-FR" sz="1100" dirty="0">
                <a:solidFill>
                  <a:schemeClr val="bg1"/>
                </a:solidFill>
              </a:rPr>
              <a:t> entre les articles lus par l'utilisateur et les autres articles, qui sont projetés via leurs features de la matrice d'embedding dans un espace </a:t>
            </a:r>
            <a:r>
              <a:rPr lang="fr-FR" sz="1100" dirty="0" smtClean="0">
                <a:solidFill>
                  <a:schemeClr val="bg1"/>
                </a:solidFill>
              </a:rPr>
              <a:t>vectoriel (de dimension 250).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La prédiction du modèle retourne </a:t>
            </a:r>
            <a:r>
              <a:rPr lang="fr-FR" sz="1100" dirty="0">
                <a:solidFill>
                  <a:schemeClr val="bg1"/>
                </a:solidFill>
              </a:rPr>
              <a:t>les n plus proches articles par rapport aux articles déjà lus.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00" y="2291616"/>
            <a:ext cx="3152481" cy="2428961"/>
          </a:xfrm>
          <a:prstGeom prst="rect">
            <a:avLst/>
          </a:prstGeom>
        </p:spPr>
      </p:pic>
      <p:sp>
        <p:nvSpPr>
          <p:cNvPr id="10" name="Espace réservé du texte 1"/>
          <p:cNvSpPr txBox="1">
            <a:spLocks/>
          </p:cNvSpPr>
          <p:nvPr/>
        </p:nvSpPr>
        <p:spPr>
          <a:xfrm>
            <a:off x="495371" y="2291616"/>
            <a:ext cx="3608934" cy="237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u="sng" dirty="0" smtClean="0">
                <a:solidFill>
                  <a:srgbClr val="00B0F0"/>
                </a:solidFill>
              </a:rPr>
              <a:t>ACP</a:t>
            </a:r>
            <a:r>
              <a:rPr lang="fr-FR" sz="1400" b="1" u="sng" dirty="0" smtClean="0">
                <a:solidFill>
                  <a:srgbClr val="00B0F0"/>
                </a:solidFill>
              </a:rPr>
              <a:t> :</a:t>
            </a:r>
          </a:p>
          <a:p>
            <a:pPr marL="114300" indent="0">
              <a:buNone/>
            </a:pPr>
            <a:endParaRPr lang="fr-FR" sz="1100" dirty="0"/>
          </a:p>
          <a:p>
            <a:r>
              <a:rPr lang="fr-FR" sz="1100" dirty="0" smtClean="0">
                <a:solidFill>
                  <a:schemeClr val="bg1"/>
                </a:solidFill>
              </a:rPr>
              <a:t>Le fichier d’embedding étant volumineux, il faudrait l’alléger pour une utilisation future dans le Cloud.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L'ACP permet de passer de 250 features à 70, et de garder une variance de </a:t>
            </a:r>
            <a:r>
              <a:rPr lang="fr-FR" sz="1100" dirty="0" smtClean="0">
                <a:solidFill>
                  <a:schemeClr val="bg1"/>
                </a:solidFill>
              </a:rPr>
              <a:t>0.977.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En testant le modèle utilisant l’embedding à 70 features, on obtient les mêmes résultats.</a:t>
            </a:r>
          </a:p>
        </p:txBody>
      </p:sp>
    </p:spTree>
    <p:extLst>
      <p:ext uri="{BB962C8B-B14F-4D97-AF65-F5344CB8AC3E}">
        <p14:creationId xmlns:p14="http://schemas.microsoft.com/office/powerpoint/2010/main" val="38848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Modélisation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/>
              <p:cNvSpPr txBox="1">
                <a:spLocks/>
              </p:cNvSpPr>
              <p:nvPr/>
            </p:nvSpPr>
            <p:spPr>
              <a:xfrm>
                <a:off x="495371" y="1004962"/>
                <a:ext cx="7564110" cy="15616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fr-FR" sz="1400" b="1" u="sng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Collaborative-</a:t>
                </a:r>
                <a:r>
                  <a:rPr lang="fr-FR" sz="1400" b="1" u="sng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Filtering</a:t>
                </a:r>
                <a:r>
                  <a:rPr lang="fr-FR" sz="1400" b="1" u="sng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:</a:t>
                </a:r>
              </a:p>
              <a:p>
                <a:pPr marL="114300" indent="0">
                  <a:buNone/>
                </a:pPr>
                <a:endParaRPr lang="fr-FR" sz="1100" dirty="0"/>
              </a:p>
              <a:p>
                <a:r>
                  <a:rPr lang="fr-FR" sz="1100" dirty="0">
                    <a:solidFill>
                      <a:schemeClr val="bg1"/>
                    </a:solidFill>
                  </a:rPr>
                  <a:t>O</a:t>
                </a:r>
                <a:r>
                  <a:rPr lang="fr-FR" sz="1100" dirty="0" smtClean="0">
                    <a:solidFill>
                      <a:schemeClr val="bg1"/>
                    </a:solidFill>
                  </a:rPr>
                  <a:t>n utilise </a:t>
                </a:r>
                <a:r>
                  <a:rPr lang="fr-FR" sz="1100" dirty="0">
                    <a:solidFill>
                      <a:schemeClr val="bg1"/>
                    </a:solidFill>
                  </a:rPr>
                  <a:t>le </a:t>
                </a:r>
                <a:r>
                  <a:rPr lang="fr-FR" sz="1100" dirty="0">
                    <a:solidFill>
                      <a:schemeClr val="accent3">
                        <a:lumMod val="75000"/>
                      </a:schemeClr>
                    </a:solidFill>
                  </a:rPr>
                  <a:t>modèle SVD </a:t>
                </a:r>
                <a:r>
                  <a:rPr lang="fr-FR" sz="1100" dirty="0" smtClean="0">
                    <a:solidFill>
                      <a:schemeClr val="bg1"/>
                    </a:solidFill>
                  </a:rPr>
                  <a:t>(technique de factorisation de matrice) de </a:t>
                </a:r>
                <a:r>
                  <a:rPr lang="fr-FR" sz="1100" dirty="0">
                    <a:solidFill>
                      <a:schemeClr val="bg1"/>
                    </a:solidFill>
                  </a:rPr>
                  <a:t>la librairie </a:t>
                </a:r>
                <a:r>
                  <a:rPr lang="fr-FR" sz="1100" dirty="0" smtClean="0">
                    <a:solidFill>
                      <a:schemeClr val="bg1"/>
                    </a:solidFill>
                  </a:rPr>
                  <a:t>surprise, </a:t>
                </a:r>
                <a:r>
                  <a:rPr lang="fr-FR" sz="1100" dirty="0">
                    <a:solidFill>
                      <a:schemeClr val="bg1"/>
                    </a:solidFill>
                  </a:rPr>
                  <a:t>qui prend un data contenant 3 colonnes :</a:t>
                </a:r>
              </a:p>
              <a:p>
                <a:pPr lvl="1"/>
                <a:r>
                  <a:rPr lang="fr-FR" sz="1050" dirty="0">
                    <a:solidFill>
                      <a:schemeClr val="bg1"/>
                    </a:solidFill>
                  </a:rPr>
                  <a:t>- l'id du user</a:t>
                </a:r>
              </a:p>
              <a:p>
                <a:pPr lvl="1"/>
                <a:r>
                  <a:rPr lang="fr-FR" sz="1050" dirty="0">
                    <a:solidFill>
                      <a:schemeClr val="bg1"/>
                    </a:solidFill>
                  </a:rPr>
                  <a:t>- l'id de l'article</a:t>
                </a:r>
              </a:p>
              <a:p>
                <a:pPr lvl="1"/>
                <a:r>
                  <a:rPr lang="fr-FR" sz="1050" dirty="0" smtClean="0">
                    <a:solidFill>
                      <a:schemeClr val="bg1"/>
                    </a:solidFill>
                  </a:rPr>
                  <a:t>- un "rating" qui correspond au ratio suivant :	</a:t>
                </a:r>
                <a:r>
                  <a:rPr lang="fr-FR" sz="11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Rating(</a:t>
                </a:r>
                <a:r>
                  <a:rPr lang="fr-FR" sz="11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user,article</a:t>
                </a:r>
                <a:r>
                  <a:rPr lang="fr-FR" sz="1100" b="1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1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sz="11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Clicks</m:t>
                        </m:r>
                        <m:r>
                          <m:rPr>
                            <m:nor/>
                          </m:rPr>
                          <a:rPr lang="fr-FR" sz="11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sz="11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user</m:t>
                        </m:r>
                        <m:r>
                          <m:rPr>
                            <m:nor/>
                          </m:rPr>
                          <a:rPr lang="fr-FR" sz="11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sz="11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article</m:t>
                        </m:r>
                        <m:r>
                          <m:rPr>
                            <m:nor/>
                          </m:rPr>
                          <a:rPr lang="fr-FR" sz="1100" b="1"/>
                          <m:t>)</m:t>
                        </m:r>
                      </m:num>
                      <m:den>
                        <m:r>
                          <a:rPr lang="fr-FR" sz="1100" b="1" i="0" smtClean="0">
                            <a:latin typeface="Cambria Math" panose="02040503050406030204" pitchFamily="18" charset="0"/>
                          </a:rPr>
                          <m:t>𝐂𝐥𝐢𝐜𝐤𝐬</m:t>
                        </m:r>
                        <m:r>
                          <a:rPr lang="fr-FR" sz="11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1" i="0" smtClean="0">
                            <a:latin typeface="Cambria Math" panose="02040503050406030204" pitchFamily="18" charset="0"/>
                          </a:rPr>
                          <m:t>𝐮𝐬𝐞𝐫</m:t>
                        </m:r>
                        <m:r>
                          <a:rPr lang="fr-FR" sz="11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sz="1000" b="1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71" y="1004962"/>
                <a:ext cx="7564110" cy="1561661"/>
              </a:xfrm>
              <a:prstGeom prst="rect">
                <a:avLst/>
              </a:prstGeom>
              <a:blipFill>
                <a:blip r:embed="rId2"/>
                <a:stretch>
                  <a:fillRect b="-7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texte 1"/>
          <p:cNvSpPr txBox="1">
            <a:spLocks/>
          </p:cNvSpPr>
          <p:nvPr/>
        </p:nvSpPr>
        <p:spPr>
          <a:xfrm>
            <a:off x="495371" y="2566623"/>
            <a:ext cx="3608934" cy="237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u="sng" dirty="0" err="1" smtClean="0">
                <a:solidFill>
                  <a:srgbClr val="00B0F0"/>
                </a:solidFill>
              </a:rPr>
              <a:t>GridSearchCV</a:t>
            </a:r>
            <a:r>
              <a:rPr lang="fr-FR" sz="1400" b="1" u="sng" dirty="0" smtClean="0">
                <a:solidFill>
                  <a:srgbClr val="00B0F0"/>
                </a:solidFill>
              </a:rPr>
              <a:t> :</a:t>
            </a:r>
          </a:p>
          <a:p>
            <a:pPr marL="114300" indent="0">
              <a:buNone/>
            </a:pPr>
            <a:endParaRPr lang="fr-FR" sz="1100" dirty="0"/>
          </a:p>
          <a:p>
            <a:r>
              <a:rPr lang="fr-FR" sz="1100" dirty="0" smtClean="0">
                <a:solidFill>
                  <a:schemeClr val="bg1"/>
                </a:solidFill>
              </a:rPr>
              <a:t>On va rechercher les meilleurs paramètres du modèle par validation croisée.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On entraîne le modèle avec les meilleurs paramètres et la totalité du jeu de données.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26" y="2930914"/>
            <a:ext cx="212437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Modélisation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7564110" cy="122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3">
                    <a:lumMod val="75000"/>
                  </a:schemeClr>
                </a:solidFill>
              </a:rPr>
              <a:t>Collaborative-</a:t>
            </a:r>
            <a:r>
              <a:rPr lang="fr-FR" sz="1400" b="1" u="sng" dirty="0" err="1" smtClean="0">
                <a:solidFill>
                  <a:schemeClr val="accent3">
                    <a:lumMod val="75000"/>
                  </a:schemeClr>
                </a:solidFill>
              </a:rPr>
              <a:t>Filtering</a:t>
            </a:r>
            <a:r>
              <a:rPr lang="fr-FR" sz="1400" b="1" u="sng" dirty="0" smtClean="0">
                <a:solidFill>
                  <a:schemeClr val="accent3">
                    <a:lumMod val="75000"/>
                  </a:schemeClr>
                </a:solidFill>
              </a:rPr>
              <a:t> :</a:t>
            </a:r>
          </a:p>
          <a:p>
            <a:pPr marL="114300" indent="0">
              <a:buNone/>
            </a:pPr>
            <a:endParaRPr lang="fr-FR" sz="1100" dirty="0"/>
          </a:p>
          <a:p>
            <a:r>
              <a:rPr lang="fr-FR" sz="1000" dirty="0">
                <a:solidFill>
                  <a:schemeClr val="bg1"/>
                </a:solidFill>
              </a:rPr>
              <a:t>La prédiction </a:t>
            </a:r>
            <a:r>
              <a:rPr lang="fr-FR" sz="1000" dirty="0" smtClean="0">
                <a:solidFill>
                  <a:schemeClr val="bg1"/>
                </a:solidFill>
              </a:rPr>
              <a:t>du modèle retourne </a:t>
            </a:r>
            <a:r>
              <a:rPr lang="fr-FR" sz="1000" dirty="0">
                <a:solidFill>
                  <a:schemeClr val="bg1"/>
                </a:solidFill>
              </a:rPr>
              <a:t>un score à partir d'un id de user et un id d'article</a:t>
            </a:r>
            <a:r>
              <a:rPr lang="fr-FR" sz="1000" dirty="0" smtClean="0">
                <a:solidFill>
                  <a:schemeClr val="bg1"/>
                </a:solidFill>
              </a:rPr>
              <a:t>.</a:t>
            </a:r>
            <a:r>
              <a:rPr lang="fr-FR" sz="1000" dirty="0">
                <a:solidFill>
                  <a:schemeClr val="bg1"/>
                </a:solidFill>
              </a:rPr>
              <a:t> </a:t>
            </a:r>
            <a:r>
              <a:rPr lang="fr-FR" sz="1000" dirty="0" smtClean="0">
                <a:solidFill>
                  <a:schemeClr val="bg1"/>
                </a:solidFill>
              </a:rPr>
              <a:t>Ce score est compris entre 0 et 1, et est l’équivalent d’une prédiction du rating calculé précédemment.</a:t>
            </a:r>
          </a:p>
          <a:p>
            <a:endParaRPr lang="fr-FR" sz="1000" dirty="0">
              <a:solidFill>
                <a:schemeClr val="bg1"/>
              </a:solidFill>
            </a:endParaRPr>
          </a:p>
          <a:p>
            <a:r>
              <a:rPr lang="fr-FR" sz="1000" dirty="0">
                <a:solidFill>
                  <a:schemeClr val="bg1"/>
                </a:solidFill>
              </a:rPr>
              <a:t>Pour un user on va donc calculer ce score pour chaque article et retourner les </a:t>
            </a:r>
            <a:r>
              <a:rPr lang="fr-FR" sz="1000" dirty="0" smtClean="0">
                <a:solidFill>
                  <a:schemeClr val="bg1"/>
                </a:solidFill>
              </a:rPr>
              <a:t>n plus </a:t>
            </a:r>
            <a:r>
              <a:rPr lang="fr-FR" sz="1000" dirty="0">
                <a:solidFill>
                  <a:schemeClr val="bg1"/>
                </a:solidFill>
              </a:rPr>
              <a:t>élevés</a:t>
            </a:r>
            <a:r>
              <a:rPr lang="fr-FR" sz="1000" dirty="0" smtClean="0">
                <a:solidFill>
                  <a:schemeClr val="bg1"/>
                </a:solidFill>
              </a:rPr>
              <a:t>.</a:t>
            </a:r>
            <a:endParaRPr lang="fr-FR" sz="1000" dirty="0">
              <a:solidFill>
                <a:schemeClr val="bg1"/>
              </a:solidFill>
            </a:endParaRPr>
          </a:p>
          <a:p>
            <a:endParaRPr lang="fr-FR" sz="1000" dirty="0">
              <a:solidFill>
                <a:schemeClr val="bg1"/>
              </a:solidFill>
            </a:endParaRPr>
          </a:p>
          <a:p>
            <a:endParaRPr lang="fr-FR" sz="1000" dirty="0">
              <a:solidFill>
                <a:schemeClr val="bg1"/>
              </a:solidFill>
            </a:endParaRPr>
          </a:p>
          <a:p>
            <a:endParaRPr lang="fr-FR" sz="1000" dirty="0" smtClean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54" y="2318180"/>
            <a:ext cx="4647627" cy="2485107"/>
          </a:xfrm>
          <a:prstGeom prst="rect">
            <a:avLst/>
          </a:prstGeom>
        </p:spPr>
      </p:pic>
      <p:sp>
        <p:nvSpPr>
          <p:cNvPr id="8" name="Espace réservé du texte 1"/>
          <p:cNvSpPr txBox="1">
            <a:spLocks/>
          </p:cNvSpPr>
          <p:nvPr/>
        </p:nvSpPr>
        <p:spPr>
          <a:xfrm>
            <a:off x="495371" y="2730020"/>
            <a:ext cx="2845970" cy="155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000" dirty="0" smtClean="0">
                <a:solidFill>
                  <a:schemeClr val="bg1"/>
                </a:solidFill>
              </a:rPr>
              <a:t>On </a:t>
            </a:r>
            <a:r>
              <a:rPr lang="fr-FR" sz="1000" dirty="0">
                <a:solidFill>
                  <a:schemeClr val="bg1"/>
                </a:solidFill>
              </a:rPr>
              <a:t>voit que certains articles sont régulièrement recommandés</a:t>
            </a:r>
            <a:r>
              <a:rPr lang="fr-FR" sz="1000" dirty="0" smtClean="0">
                <a:solidFill>
                  <a:schemeClr val="bg1"/>
                </a:solidFill>
              </a:rPr>
              <a:t>. Il s’agit en fait des articles les plus lus (plusieurs milliers de fois pour certains)</a:t>
            </a:r>
            <a:endParaRPr lang="fr-FR" sz="1000" dirty="0">
              <a:solidFill>
                <a:schemeClr val="bg1"/>
              </a:solidFill>
            </a:endParaRPr>
          </a:p>
          <a:p>
            <a:endParaRPr lang="fr-FR" sz="1000" dirty="0">
              <a:solidFill>
                <a:schemeClr val="bg1"/>
              </a:solidFill>
            </a:endParaRPr>
          </a:p>
          <a:p>
            <a:endParaRPr lang="fr-FR" sz="1000" dirty="0">
              <a:solidFill>
                <a:schemeClr val="bg1"/>
              </a:solidFill>
            </a:endParaRPr>
          </a:p>
          <a:p>
            <a:endParaRPr lang="fr-FR" sz="1000" dirty="0">
              <a:solidFill>
                <a:schemeClr val="bg1"/>
              </a:solidFill>
            </a:endParaRPr>
          </a:p>
          <a:p>
            <a:endParaRPr lang="fr-FR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14410</TotalTime>
  <Words>830</Words>
  <Application>Microsoft Office PowerPoint</Application>
  <PresentationFormat>Affichage à l'écran (16:9)</PresentationFormat>
  <Paragraphs>150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Cambria Math</vt:lpstr>
      <vt:lpstr>Maven Pro</vt:lpstr>
      <vt:lpstr>Arial</vt:lpstr>
      <vt:lpstr>Share Tech</vt:lpstr>
      <vt:lpstr>Data Science Consulting by Slidesgo</vt:lpstr>
      <vt:lpstr>Parcours Ingénieur Intelligence Artificielle</vt:lpstr>
      <vt:lpstr>Liens</vt:lpstr>
      <vt:lpstr>Sommaire</vt:lpstr>
      <vt:lpstr>Contexte</vt:lpstr>
      <vt:lpstr>Présentation du jeu de données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CV 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Romain Le Goff</dc:creator>
  <cp:lastModifiedBy>Romain Le Goff</cp:lastModifiedBy>
  <cp:revision>400</cp:revision>
  <dcterms:modified xsi:type="dcterms:W3CDTF">2022-08-29T13:19:21Z</dcterms:modified>
</cp:coreProperties>
</file>