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handoutMasterIdLst>
    <p:handoutMasterId r:id="rId29"/>
  </p:handoutMasterIdLst>
  <p:sldIdLst>
    <p:sldId id="256" r:id="rId2"/>
    <p:sldId id="296" r:id="rId3"/>
    <p:sldId id="297" r:id="rId4"/>
    <p:sldId id="300" r:id="rId5"/>
    <p:sldId id="302" r:id="rId6"/>
    <p:sldId id="312" r:id="rId7"/>
    <p:sldId id="301" r:id="rId8"/>
    <p:sldId id="313" r:id="rId9"/>
    <p:sldId id="314" r:id="rId10"/>
    <p:sldId id="315" r:id="rId11"/>
    <p:sldId id="316" r:id="rId12"/>
    <p:sldId id="303" r:id="rId13"/>
    <p:sldId id="317" r:id="rId14"/>
    <p:sldId id="318" r:id="rId15"/>
    <p:sldId id="319" r:id="rId16"/>
    <p:sldId id="320" r:id="rId17"/>
    <p:sldId id="321" r:id="rId18"/>
    <p:sldId id="322" r:id="rId19"/>
    <p:sldId id="323" r:id="rId20"/>
    <p:sldId id="324" r:id="rId21"/>
    <p:sldId id="325" r:id="rId22"/>
    <p:sldId id="327" r:id="rId23"/>
    <p:sldId id="326" r:id="rId24"/>
    <p:sldId id="328" r:id="rId25"/>
    <p:sldId id="329" r:id="rId26"/>
    <p:sldId id="299" r:id="rId27"/>
  </p:sldIdLst>
  <p:sldSz cx="9144000" cy="5143500" type="screen16x9"/>
  <p:notesSz cx="6858000" cy="9144000"/>
  <p:embeddedFontLst>
    <p:embeddedFont>
      <p:font typeface="Maven Pro" panose="020B0604020202020204" charset="0"/>
      <p:regular r:id="rId30"/>
      <p:bold r:id="rId31"/>
    </p:embeddedFont>
    <p:embeddedFont>
      <p:font typeface="Share Tech"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8743D-A3EA-4276-A53C-F6B9D3533547}">
  <a:tblStyle styleId="{7278743D-A3EA-4276-A53C-F6B9D35335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p:scale>
          <a:sx n="135" d="100"/>
          <a:sy n="135" d="100"/>
        </p:scale>
        <p:origin x="846" y="19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97E6BD-F3B3-43F5-A96C-56A13815DED8}" type="datetimeFigureOut">
              <a:rPr lang="fr-FR" smtClean="0"/>
              <a:t>03/02/2022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0E9D4-A2A3-492C-AA14-1F55C1B10126}" type="slidenum">
              <a:rPr lang="fr-FR" smtClean="0"/>
              <a:t>‹N°›</a:t>
            </a:fld>
            <a:endParaRPr lang="fr-FR"/>
          </a:p>
        </p:txBody>
      </p:sp>
    </p:spTree>
    <p:extLst>
      <p:ext uri="{BB962C8B-B14F-4D97-AF65-F5344CB8AC3E}">
        <p14:creationId xmlns:p14="http://schemas.microsoft.com/office/powerpoint/2010/main" val="1738827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Imag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1132" y="377459"/>
            <a:ext cx="620868" cy="569447"/>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1132" y="377459"/>
            <a:ext cx="620868" cy="569447"/>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7"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108859" y="1984036"/>
            <a:ext cx="4953496" cy="898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accent2"/>
                </a:solidFill>
              </a:rPr>
              <a:t>- Projet 4 – </a:t>
            </a:r>
          </a:p>
          <a:p>
            <a:pPr marL="0" lvl="0" indent="0" algn="ctr" rtl="0">
              <a:spcBef>
                <a:spcPts val="0"/>
              </a:spcBef>
              <a:spcAft>
                <a:spcPts val="0"/>
              </a:spcAft>
              <a:buNone/>
            </a:pPr>
            <a:r>
              <a:rPr lang="en" b="1" dirty="0" smtClean="0"/>
              <a:t>Construisez un modèle de scoring</a:t>
            </a:r>
            <a:endParaRPr b="1" dirty="0"/>
          </a:p>
        </p:txBody>
      </p:sp>
      <p:sp>
        <p:nvSpPr>
          <p:cNvPr id="435" name="Google Shape;435;p25"/>
          <p:cNvSpPr txBox="1">
            <a:spLocks noGrp="1"/>
          </p:cNvSpPr>
          <p:nvPr>
            <p:ph type="ctrTitle"/>
          </p:nvPr>
        </p:nvSpPr>
        <p:spPr>
          <a:xfrm>
            <a:off x="2773179" y="644527"/>
            <a:ext cx="3701732" cy="823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Parcours Ingénieur</a:t>
            </a:r>
            <a:br>
              <a:rPr lang="en" sz="2400" dirty="0" smtClean="0"/>
            </a:br>
            <a:r>
              <a:rPr lang="en" sz="2400" dirty="0" smtClean="0"/>
              <a:t>Intelligence </a:t>
            </a:r>
            <a:r>
              <a:rPr lang="en" sz="2400" dirty="0" smtClean="0">
                <a:solidFill>
                  <a:schemeClr val="accent2"/>
                </a:solidFill>
              </a:rPr>
              <a:t>Artificielle</a:t>
            </a:r>
            <a:endParaRPr sz="24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7468124" y="4219144"/>
            <a:ext cx="1663628" cy="617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smtClean="0"/>
              <a:t>Romain Le Goff</a:t>
            </a:r>
          </a:p>
          <a:p>
            <a:pPr marL="0" indent="0"/>
            <a:r>
              <a:rPr lang="en-US" sz="1400" dirty="0" smtClean="0"/>
              <a:t>03/02/2021</a:t>
            </a:r>
            <a:endParaRPr lang="en-US" sz="1400" dirty="0"/>
          </a:p>
        </p:txBody>
      </p:sp>
      <p:grpSp>
        <p:nvGrpSpPr>
          <p:cNvPr id="30" name="Google Shape;9138;p56"/>
          <p:cNvGrpSpPr/>
          <p:nvPr/>
        </p:nvGrpSpPr>
        <p:grpSpPr>
          <a:xfrm>
            <a:off x="6353748" y="644527"/>
            <a:ext cx="874976" cy="719600"/>
            <a:chOff x="7608988" y="2093194"/>
            <a:chExt cx="817276" cy="672147"/>
          </a:xfrm>
        </p:grpSpPr>
        <p:cxnSp>
          <p:nvCxnSpPr>
            <p:cNvPr id="31" name="Google Shape;9139;p5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2" name="Google Shape;9140;p5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3" name="Google Shape;9141;p5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4" name="Google Shape;9142;p5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35" name="Google Shape;9143;p5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36" name="Google Shape;9144;p5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37" name="Google Shape;9145;p56"/>
            <p:cNvGrpSpPr/>
            <p:nvPr/>
          </p:nvGrpSpPr>
          <p:grpSpPr>
            <a:xfrm>
              <a:off x="7721175" y="2093194"/>
              <a:ext cx="599587" cy="623846"/>
              <a:chOff x="7721175" y="2093194"/>
              <a:chExt cx="599587" cy="623846"/>
            </a:xfrm>
          </p:grpSpPr>
          <p:grpSp>
            <p:nvGrpSpPr>
              <p:cNvPr id="38" name="Google Shape;9146;p56"/>
              <p:cNvGrpSpPr/>
              <p:nvPr/>
            </p:nvGrpSpPr>
            <p:grpSpPr>
              <a:xfrm>
                <a:off x="7721175" y="2093194"/>
                <a:ext cx="291605" cy="623846"/>
                <a:chOff x="9405575" y="2061418"/>
                <a:chExt cx="291605" cy="623846"/>
              </a:xfrm>
            </p:grpSpPr>
            <p:sp>
              <p:nvSpPr>
                <p:cNvPr id="47" name="Google Shape;9147;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48;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149;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50;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51;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52;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153;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9154;p56"/>
              <p:cNvGrpSpPr/>
              <p:nvPr/>
            </p:nvGrpSpPr>
            <p:grpSpPr>
              <a:xfrm flipH="1">
                <a:off x="8029157" y="2093194"/>
                <a:ext cx="291605" cy="623846"/>
                <a:chOff x="9405575" y="2061418"/>
                <a:chExt cx="291605" cy="623846"/>
              </a:xfrm>
            </p:grpSpPr>
            <p:sp>
              <p:nvSpPr>
                <p:cNvPr id="40" name="Google Shape;9155;p5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156;p5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157;p5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158;p5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59;p5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60;p5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161;p5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133" y="3002386"/>
            <a:ext cx="1155754" cy="106003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répartition par valeur de TARGET:</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52" y="1270657"/>
            <a:ext cx="6304547" cy="3408574"/>
          </a:xfrm>
          <a:prstGeom prst="rect">
            <a:avLst/>
          </a:prstGeom>
        </p:spPr>
      </p:pic>
    </p:spTree>
    <p:extLst>
      <p:ext uri="{BB962C8B-B14F-4D97-AF65-F5344CB8AC3E}">
        <p14:creationId xmlns:p14="http://schemas.microsoft.com/office/powerpoint/2010/main" val="363595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591363" y="1233918"/>
            <a:ext cx="7468118" cy="29255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Ces diagrammes permettent d’observer la répartition des valeurs de chaque variable, d’observer s’il y a des valeurs aberrantes ou non. (que l’on verra dans la partie nettoyage)</a:t>
            </a:r>
          </a:p>
          <a:p>
            <a:endParaRPr lang="fr-FR" sz="1100" dirty="0"/>
          </a:p>
          <a:p>
            <a:r>
              <a:rPr lang="fr-FR" sz="1100" dirty="0" smtClean="0"/>
              <a:t>Sur les derniers diagrammes, qui affichent la répartition par valeur de la TARGET, on observe une corrélation pour certaines variables avec la TARGET, comme :</a:t>
            </a:r>
          </a:p>
          <a:p>
            <a:pPr marL="596900" lvl="1" indent="0">
              <a:buNone/>
            </a:pPr>
            <a:endParaRPr lang="fr-FR" sz="1100" dirty="0" smtClean="0"/>
          </a:p>
          <a:p>
            <a:pPr marL="596900" lvl="1" indent="0">
              <a:buNone/>
            </a:pPr>
            <a:r>
              <a:rPr lang="fr-FR" sz="1100" dirty="0"/>
              <a:t>	</a:t>
            </a:r>
            <a:r>
              <a:rPr lang="fr-FR" sz="1100" dirty="0" smtClean="0"/>
              <a:t>- DAYS_BIRTH</a:t>
            </a:r>
          </a:p>
          <a:p>
            <a:pPr marL="596900" lvl="1" indent="0">
              <a:buNone/>
            </a:pPr>
            <a:r>
              <a:rPr lang="fr-FR" sz="1100" dirty="0"/>
              <a:t>	</a:t>
            </a:r>
            <a:r>
              <a:rPr lang="fr-FR" sz="1100" dirty="0" smtClean="0"/>
              <a:t>- DAYS_ID_PUBLISH</a:t>
            </a:r>
          </a:p>
          <a:p>
            <a:pPr marL="596900" lvl="1" indent="0">
              <a:buNone/>
            </a:pPr>
            <a:r>
              <a:rPr lang="fr-FR" sz="1100" dirty="0" smtClean="0"/>
              <a:t>	- EXT_SOURCE_1</a:t>
            </a:r>
          </a:p>
          <a:p>
            <a:pPr marL="596900" lvl="1" indent="0">
              <a:buNone/>
            </a:pPr>
            <a:r>
              <a:rPr lang="fr-FR" sz="1100" dirty="0"/>
              <a:t>	</a:t>
            </a:r>
            <a:r>
              <a:rPr lang="fr-FR" sz="1100" dirty="0" smtClean="0"/>
              <a:t>- EXT_SOURCE_2</a:t>
            </a:r>
          </a:p>
          <a:p>
            <a:pPr marL="596900" lvl="1" indent="0">
              <a:buNone/>
            </a:pPr>
            <a:r>
              <a:rPr lang="fr-FR" sz="1100" dirty="0"/>
              <a:t>	</a:t>
            </a:r>
            <a:r>
              <a:rPr lang="fr-FR" sz="1100" dirty="0" smtClean="0"/>
              <a:t>- EXT_SOURCE_3</a:t>
            </a:r>
            <a:endParaRPr lang="fr-FR" sz="700" dirty="0" smtClean="0"/>
          </a:p>
          <a:p>
            <a:endParaRPr lang="fr-FR" sz="1100" dirty="0"/>
          </a:p>
          <a:p>
            <a:pPr marL="114300" indent="0">
              <a:buNone/>
            </a:pPr>
            <a:r>
              <a:rPr lang="fr-FR" sz="1100" dirty="0" smtClean="0"/>
              <a:t>- On peut déjà émettre une hypothèse comme quoi ces variables ont un impact sur le fait qu’un client remboursera son prêt ou non.</a:t>
            </a:r>
            <a:endParaRPr lang="fr-FR" sz="1100" dirty="0" smtClean="0"/>
          </a:p>
        </p:txBody>
      </p:sp>
    </p:spTree>
    <p:extLst>
      <p:ext uri="{BB962C8B-B14F-4D97-AF65-F5344CB8AC3E}">
        <p14:creationId xmlns:p14="http://schemas.microsoft.com/office/powerpoint/2010/main" val="134788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1604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Nettoyage</a:t>
            </a:r>
            <a:endParaRPr lang="fr-FR" sz="1100" dirty="0"/>
          </a:p>
          <a:p>
            <a:pPr marL="114300" indent="0">
              <a:buNone/>
            </a:pPr>
            <a:endParaRPr lang="fr-FR" sz="1100" b="1" dirty="0" smtClean="0">
              <a:solidFill>
                <a:schemeClr val="accent3">
                  <a:lumMod val="75000"/>
                </a:schemeClr>
              </a:solidFill>
            </a:endParaRPr>
          </a:p>
          <a:p>
            <a:r>
              <a:rPr lang="fr-FR" sz="1050" dirty="0" smtClean="0"/>
              <a:t>Nous avons observé des </a:t>
            </a:r>
            <a:r>
              <a:rPr lang="fr-FR" sz="1050" dirty="0" smtClean="0">
                <a:solidFill>
                  <a:schemeClr val="accent3">
                    <a:lumMod val="75000"/>
                  </a:schemeClr>
                </a:solidFill>
              </a:rPr>
              <a:t>valeurs aberrantes </a:t>
            </a:r>
            <a:r>
              <a:rPr lang="fr-FR" sz="1050" dirty="0" smtClean="0"/>
              <a:t>pour les variables </a:t>
            </a:r>
            <a:r>
              <a:rPr lang="fr-FR" sz="1050" b="1" dirty="0" smtClean="0"/>
              <a:t>CODE_GENDER</a:t>
            </a:r>
            <a:r>
              <a:rPr lang="fr-FR" sz="1050" dirty="0" smtClean="0"/>
              <a:t> et </a:t>
            </a:r>
            <a:r>
              <a:rPr lang="fr-FR" sz="1050" b="1" dirty="0" smtClean="0"/>
              <a:t>DAYS_EMPLOYED</a:t>
            </a:r>
          </a:p>
          <a:p>
            <a:endParaRPr lang="fr-FR" sz="1050" b="1" dirty="0"/>
          </a:p>
          <a:p>
            <a:pPr marL="114300" indent="0">
              <a:buNone/>
            </a:pPr>
            <a:r>
              <a:rPr lang="fr-FR" sz="1050" dirty="0" smtClean="0"/>
              <a:t>	- On </a:t>
            </a:r>
            <a:r>
              <a:rPr lang="fr-FR" sz="1050" dirty="0"/>
              <a:t>supprime les 4 lignes qui ne contiennent pas de valeurs adéquates pour la variable </a:t>
            </a:r>
            <a:r>
              <a:rPr lang="fr-FR" sz="1050" dirty="0" smtClean="0"/>
              <a:t>'CODE_GENDER‘</a:t>
            </a:r>
          </a:p>
          <a:p>
            <a:pPr marL="114300" indent="0">
              <a:buNone/>
            </a:pPr>
            <a:endParaRPr lang="fr-FR" sz="1050" dirty="0" smtClean="0"/>
          </a:p>
          <a:p>
            <a:pPr marL="114300" indent="0">
              <a:buNone/>
            </a:pPr>
            <a:r>
              <a:rPr lang="fr-FR" sz="1050" dirty="0" smtClean="0"/>
              <a:t>	- Il </a:t>
            </a:r>
            <a:r>
              <a:rPr lang="fr-FR" sz="1050" dirty="0"/>
              <a:t>ne doit y avoir que des valeurs négatives pour la variable 'DAYS_EMPLOYED', on remplace donc les </a:t>
            </a:r>
            <a:r>
              <a:rPr lang="fr-FR" sz="1050" dirty="0" smtClean="0"/>
              <a:t>		   valeurs </a:t>
            </a:r>
            <a:r>
              <a:rPr lang="fr-FR" sz="1050" dirty="0"/>
              <a:t>aberrantes par la valeur </a:t>
            </a:r>
            <a:r>
              <a:rPr lang="fr-FR" sz="1050" dirty="0" err="1"/>
              <a:t>NaN</a:t>
            </a:r>
            <a:endParaRPr lang="fr-FR" sz="1050"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945" y="2881824"/>
            <a:ext cx="1628165" cy="83228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954" y="2681102"/>
            <a:ext cx="1617762" cy="1388883"/>
          </a:xfrm>
          <a:prstGeom prst="rect">
            <a:avLst/>
          </a:prstGeom>
        </p:spPr>
      </p:pic>
    </p:spTree>
    <p:extLst>
      <p:ext uri="{BB962C8B-B14F-4D97-AF65-F5344CB8AC3E}">
        <p14:creationId xmlns:p14="http://schemas.microsoft.com/office/powerpoint/2010/main" val="269111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Encodage des variables catégorielles</a:t>
            </a:r>
            <a:endParaRPr lang="fr-FR" sz="1100" dirty="0"/>
          </a:p>
          <a:p>
            <a:pPr marL="114300" indent="0">
              <a:buNone/>
            </a:pPr>
            <a:endParaRPr lang="fr-FR" sz="1100" b="1" dirty="0" smtClean="0">
              <a:solidFill>
                <a:schemeClr val="accent3">
                  <a:lumMod val="75000"/>
                </a:schemeClr>
              </a:solidFill>
            </a:endParaRPr>
          </a:p>
          <a:p>
            <a:r>
              <a:rPr lang="fr-FR" sz="1050" dirty="0" smtClean="0"/>
              <a:t>On va encoder les variables qualitatives afin de transformer les données en valeurs numériques, pour qu’elles soient interprétables pas nos modèles de Machine Learning.</a:t>
            </a:r>
          </a:p>
          <a:p>
            <a:endParaRPr lang="fr-FR" sz="1050" dirty="0"/>
          </a:p>
          <a:p>
            <a:pPr marL="114300" indent="0">
              <a:buNone/>
            </a:pPr>
            <a:r>
              <a:rPr lang="fr-FR" sz="1200" b="1" dirty="0" smtClean="0">
                <a:solidFill>
                  <a:srgbClr val="00B0F0"/>
                </a:solidFill>
              </a:rPr>
              <a:t>Label encoding</a:t>
            </a:r>
            <a:endParaRPr lang="fr-FR" sz="1100" dirty="0">
              <a:solidFill>
                <a:srgbClr val="00B0F0"/>
              </a:solidFill>
            </a:endParaRPr>
          </a:p>
          <a:p>
            <a:pPr marL="114300" indent="0">
              <a:buNone/>
            </a:pPr>
            <a:endParaRPr lang="fr-FR" sz="1100" b="1" dirty="0">
              <a:solidFill>
                <a:schemeClr val="accent3">
                  <a:lumMod val="75000"/>
                </a:schemeClr>
              </a:solidFill>
            </a:endParaRPr>
          </a:p>
          <a:p>
            <a:r>
              <a:rPr lang="fr-FR" sz="1050" dirty="0" smtClean="0"/>
              <a:t>On utilisera le Label encoding pour les variables n’ayant que 2 valeurs possibles, elles seront changées en valeurs numériques.</a:t>
            </a:r>
            <a:endParaRPr lang="fr-FR" sz="1050" dirty="0"/>
          </a:p>
          <a:p>
            <a:pPr marL="114300" indent="0">
              <a:buNone/>
            </a:pPr>
            <a:endParaRPr lang="fr-FR" sz="1050" dirty="0"/>
          </a:p>
          <a:p>
            <a:pPr marL="114300" indent="0">
              <a:buNone/>
            </a:pPr>
            <a:r>
              <a:rPr lang="fr-FR" sz="1200" b="1" dirty="0" smtClean="0">
                <a:solidFill>
                  <a:srgbClr val="00B0F0"/>
                </a:solidFill>
              </a:rPr>
              <a:t>One hot encoding</a:t>
            </a:r>
            <a:endParaRPr lang="fr-FR" sz="1100" dirty="0">
              <a:solidFill>
                <a:srgbClr val="00B0F0"/>
              </a:solidFill>
            </a:endParaRPr>
          </a:p>
          <a:p>
            <a:pPr marL="114300" indent="0">
              <a:buNone/>
            </a:pPr>
            <a:endParaRPr lang="fr-FR" sz="1100" b="1" dirty="0">
              <a:solidFill>
                <a:schemeClr val="accent3">
                  <a:lumMod val="75000"/>
                </a:schemeClr>
              </a:solidFill>
            </a:endParaRPr>
          </a:p>
          <a:p>
            <a:r>
              <a:rPr lang="fr-FR" sz="1050" dirty="0"/>
              <a:t>On utilisera le One hot encoding pour les variables ayant plus de 2 valeurs possibles, parce qu’on ne veut pas créer « d ’ordre » entre les valeurs. Le one hot encoding va diviser la colonne en plusieurs autres colonnes (une colonne pour chaque valeur possible), et indiquer 1 pou 0 dans les valeurs, en fonction de quelle colonne a quelle valeur. </a:t>
            </a:r>
            <a:endParaRPr lang="fr-FR" sz="650" dirty="0" smtClean="0"/>
          </a:p>
          <a:p>
            <a:endParaRPr lang="fr-FR" sz="1050" dirty="0" smtClean="0"/>
          </a:p>
        </p:txBody>
      </p:sp>
      <p:sp>
        <p:nvSpPr>
          <p:cNvPr id="7" name="Espace réservé du texte 1"/>
          <p:cNvSpPr txBox="1">
            <a:spLocks/>
          </p:cNvSpPr>
          <p:nvPr/>
        </p:nvSpPr>
        <p:spPr>
          <a:xfrm>
            <a:off x="2766502" y="3774183"/>
            <a:ext cx="4541263" cy="12066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050" dirty="0" smtClean="0"/>
              <a:t>4 colonnes ont été « Label encoded »</a:t>
            </a:r>
          </a:p>
          <a:p>
            <a:endParaRPr lang="fr-FR" sz="1050" dirty="0"/>
          </a:p>
          <a:p>
            <a:r>
              <a:rPr lang="fr-FR" sz="1050" dirty="0" smtClean="0"/>
              <a:t>131 colonnes ont été « one hot encoded »</a:t>
            </a:r>
          </a:p>
        </p:txBody>
      </p:sp>
    </p:spTree>
    <p:extLst>
      <p:ext uri="{BB962C8B-B14F-4D97-AF65-F5344CB8AC3E}">
        <p14:creationId xmlns:p14="http://schemas.microsoft.com/office/powerpoint/2010/main" val="1231018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Création de nouvelles features</a:t>
            </a:r>
          </a:p>
          <a:p>
            <a:pPr marL="114300" indent="0">
              <a:buNone/>
            </a:pPr>
            <a:endParaRPr lang="fr-FR" sz="1100" dirty="0"/>
          </a:p>
          <a:p>
            <a:pPr marL="114300" indent="0">
              <a:buNone/>
            </a:pPr>
            <a:endParaRPr lang="fr-FR" sz="1100" b="1" dirty="0" smtClean="0">
              <a:solidFill>
                <a:schemeClr val="accent3">
                  <a:lumMod val="75000"/>
                </a:schemeClr>
              </a:solidFill>
            </a:endParaRPr>
          </a:p>
          <a:p>
            <a:r>
              <a:rPr lang="fr-FR" sz="1050" dirty="0"/>
              <a:t>De manière à rendre notre jeu de données plus interprétable, on va créer de nouvelles features à partir des features actuelles.</a:t>
            </a:r>
          </a:p>
          <a:p>
            <a:endParaRPr lang="fr-FR" sz="1050" dirty="0" smtClean="0"/>
          </a:p>
          <a:p>
            <a:r>
              <a:rPr lang="fr-FR" sz="1050" dirty="0"/>
              <a:t>Les nouvelles features sont :</a:t>
            </a:r>
          </a:p>
          <a:p>
            <a:pPr marL="114300" indent="0">
              <a:buNone/>
            </a:pPr>
            <a:r>
              <a:rPr lang="fr-FR" sz="1050" dirty="0" smtClean="0"/>
              <a:t>	- </a:t>
            </a:r>
            <a:r>
              <a:rPr lang="fr-FR" sz="1050" b="1" dirty="0" smtClean="0"/>
              <a:t>DAYS_EMPLOYED_PERC</a:t>
            </a:r>
            <a:r>
              <a:rPr lang="fr-FR" sz="1050" dirty="0" smtClean="0"/>
              <a:t> </a:t>
            </a:r>
            <a:r>
              <a:rPr lang="fr-FR" sz="1050" dirty="0"/>
              <a:t>(% de jours employés par rapport à l'âge de la personne)</a:t>
            </a:r>
          </a:p>
          <a:p>
            <a:pPr marL="114300" indent="0">
              <a:buNone/>
            </a:pPr>
            <a:r>
              <a:rPr lang="fr-FR" sz="1050" dirty="0" smtClean="0"/>
              <a:t>	- </a:t>
            </a:r>
            <a:r>
              <a:rPr lang="fr-FR" sz="1050" b="1" dirty="0" smtClean="0"/>
              <a:t>INCOME_CREDIT_PERC</a:t>
            </a:r>
            <a:r>
              <a:rPr lang="fr-FR" sz="1050" dirty="0" smtClean="0"/>
              <a:t> </a:t>
            </a:r>
            <a:r>
              <a:rPr lang="fr-FR" sz="1050" dirty="0"/>
              <a:t>(% entre le revenu et le montant du crédit)</a:t>
            </a:r>
          </a:p>
          <a:p>
            <a:pPr marL="114300" indent="0">
              <a:buNone/>
            </a:pPr>
            <a:r>
              <a:rPr lang="fr-FR" sz="1050" dirty="0" smtClean="0"/>
              <a:t>	- </a:t>
            </a:r>
            <a:r>
              <a:rPr lang="fr-FR" sz="1050" b="1" dirty="0" smtClean="0"/>
              <a:t>INCOME_PER_PERSO</a:t>
            </a:r>
            <a:r>
              <a:rPr lang="fr-FR" sz="1050" dirty="0" smtClean="0"/>
              <a:t>* </a:t>
            </a:r>
            <a:r>
              <a:rPr lang="fr-FR" sz="1050" dirty="0"/>
              <a:t>(Revenu divisé par le nombre de membres dans la famille)</a:t>
            </a:r>
          </a:p>
          <a:p>
            <a:pPr marL="114300" indent="0">
              <a:buNone/>
            </a:pPr>
            <a:r>
              <a:rPr lang="fr-FR" sz="1050" dirty="0" smtClean="0"/>
              <a:t>	- </a:t>
            </a:r>
            <a:r>
              <a:rPr lang="fr-FR" sz="1050" b="1" dirty="0" smtClean="0"/>
              <a:t>ANNUITY_INCOME_PERC</a:t>
            </a:r>
            <a:r>
              <a:rPr lang="fr-FR" sz="1050" dirty="0" smtClean="0"/>
              <a:t> </a:t>
            </a:r>
            <a:r>
              <a:rPr lang="fr-FR" sz="1050" dirty="0"/>
              <a:t>(% entre le crédit de rente et le revenu)</a:t>
            </a:r>
          </a:p>
          <a:p>
            <a:pPr marL="114300" indent="0">
              <a:buNone/>
            </a:pPr>
            <a:r>
              <a:rPr lang="fr-FR" sz="1050" dirty="0" smtClean="0"/>
              <a:t>	- </a:t>
            </a:r>
            <a:r>
              <a:rPr lang="fr-FR" sz="1050" b="1" dirty="0" smtClean="0"/>
              <a:t>PAYMENT_RATE</a:t>
            </a:r>
            <a:r>
              <a:rPr lang="fr-FR" sz="1050" dirty="0" smtClean="0"/>
              <a:t> </a:t>
            </a:r>
            <a:r>
              <a:rPr lang="fr-FR" sz="1050" dirty="0"/>
              <a:t>(% entre le crédit de  rente et le montant du crédit)</a:t>
            </a:r>
            <a:endParaRPr lang="fr-FR" sz="1050" dirty="0" smtClean="0"/>
          </a:p>
        </p:txBody>
      </p:sp>
    </p:spTree>
    <p:extLst>
      <p:ext uri="{BB962C8B-B14F-4D97-AF65-F5344CB8AC3E}">
        <p14:creationId xmlns:p14="http://schemas.microsoft.com/office/powerpoint/2010/main" val="2551471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Manipulation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Fusion des autres fichiers</a:t>
            </a:r>
            <a:endParaRPr lang="fr-FR" sz="1100" dirty="0"/>
          </a:p>
          <a:p>
            <a:pPr marL="114300" indent="0">
              <a:buNone/>
            </a:pPr>
            <a:endParaRPr lang="fr-FR" sz="1100" b="1" dirty="0" smtClean="0">
              <a:solidFill>
                <a:schemeClr val="accent3">
                  <a:lumMod val="75000"/>
                </a:schemeClr>
              </a:solidFill>
            </a:endParaRPr>
          </a:p>
          <a:p>
            <a:r>
              <a:rPr lang="fr-FR" sz="1050" dirty="0" smtClean="0"/>
              <a:t>Jusqu’à présent nous avons travaillé avec le fichier </a:t>
            </a:r>
            <a:r>
              <a:rPr lang="fr-FR" sz="1050" b="1" dirty="0" smtClean="0"/>
              <a:t>application_train</a:t>
            </a:r>
            <a:r>
              <a:rPr lang="fr-FR" sz="1050" dirty="0" smtClean="0"/>
              <a:t>. On va maintenant fusionner les autres fichiers avec notre data, en leur appliquant en amont le même processus de nettoyage, d’encodage et de création de nouvelles features.</a:t>
            </a:r>
          </a:p>
          <a:p>
            <a:endParaRPr lang="fr-FR" sz="1050" b="1" dirty="0"/>
          </a:p>
          <a:p>
            <a:r>
              <a:rPr lang="fr-FR" sz="1050" dirty="0" smtClean="0"/>
              <a:t>Pour se faire, nous allons nous aider d’un </a:t>
            </a:r>
            <a:r>
              <a:rPr lang="fr-FR" sz="1050" b="1" dirty="0" smtClean="0">
                <a:solidFill>
                  <a:schemeClr val="accent3">
                    <a:lumMod val="75000"/>
                  </a:schemeClr>
                </a:solidFill>
              </a:rPr>
              <a:t>kernel Kaggle </a:t>
            </a:r>
            <a:r>
              <a:rPr lang="fr-FR" sz="1050" dirty="0" smtClean="0"/>
              <a:t>mis à notre disposition pour aller plus vite sur la préparation des données.</a:t>
            </a:r>
            <a:endParaRPr lang="fr-FR" sz="1050" dirty="0"/>
          </a:p>
          <a:p>
            <a:endParaRPr lang="fr-FR" sz="1050" dirty="0" smtClean="0"/>
          </a:p>
          <a:p>
            <a:r>
              <a:rPr lang="fr-FR" sz="1050" dirty="0" smtClean="0"/>
              <a:t>Fichiers fusionnés avec notre data :</a:t>
            </a:r>
            <a:endParaRPr lang="fr-FR" sz="650" dirty="0"/>
          </a:p>
          <a:p>
            <a:pPr marL="114300" indent="0">
              <a:buNone/>
            </a:pPr>
            <a:r>
              <a:rPr lang="fr-FR" sz="1000" dirty="0"/>
              <a:t>	</a:t>
            </a:r>
            <a:r>
              <a:rPr lang="fr-FR" sz="1000" dirty="0" smtClean="0"/>
              <a:t>- bureau</a:t>
            </a:r>
          </a:p>
          <a:p>
            <a:pPr marL="114300" indent="0">
              <a:buNone/>
            </a:pPr>
            <a:r>
              <a:rPr lang="fr-FR" sz="1000" dirty="0"/>
              <a:t>	</a:t>
            </a:r>
            <a:r>
              <a:rPr lang="fr-FR" sz="1000" dirty="0" smtClean="0"/>
              <a:t>- bureau_balance</a:t>
            </a:r>
          </a:p>
          <a:p>
            <a:pPr marL="114300" indent="0">
              <a:buNone/>
            </a:pPr>
            <a:r>
              <a:rPr lang="fr-FR" sz="1000" dirty="0"/>
              <a:t>	</a:t>
            </a:r>
            <a:r>
              <a:rPr lang="fr-FR" sz="1000" dirty="0" smtClean="0"/>
              <a:t>- previous_application</a:t>
            </a:r>
          </a:p>
          <a:p>
            <a:pPr marL="114300" indent="0">
              <a:buNone/>
            </a:pPr>
            <a:r>
              <a:rPr lang="fr-FR" sz="1000" dirty="0"/>
              <a:t>	</a:t>
            </a:r>
            <a:r>
              <a:rPr lang="fr-FR" sz="1000" dirty="0" smtClean="0"/>
              <a:t>- POS_CASH_balance</a:t>
            </a:r>
          </a:p>
          <a:p>
            <a:pPr marL="114300" indent="0">
              <a:buNone/>
            </a:pPr>
            <a:r>
              <a:rPr lang="fr-FR" sz="1000" dirty="0"/>
              <a:t>	</a:t>
            </a:r>
            <a:r>
              <a:rPr lang="fr-FR" sz="1000" dirty="0" smtClean="0"/>
              <a:t>- installments_payments</a:t>
            </a:r>
          </a:p>
          <a:p>
            <a:pPr marL="114300" indent="0">
              <a:buNone/>
            </a:pPr>
            <a:r>
              <a:rPr lang="fr-FR" sz="1000" dirty="0"/>
              <a:t>	</a:t>
            </a:r>
            <a:r>
              <a:rPr lang="fr-FR" sz="1000" dirty="0" smtClean="0"/>
              <a:t>- credit_card_balance</a:t>
            </a:r>
          </a:p>
          <a:p>
            <a:pPr marL="114300" indent="0">
              <a:buNone/>
            </a:pPr>
            <a:endParaRPr lang="fr-FR" sz="1000" dirty="0" smtClean="0"/>
          </a:p>
          <a:p>
            <a:r>
              <a:rPr lang="fr-FR" sz="1000" dirty="0" smtClean="0"/>
              <a:t>On sauvegarde notre data final dans un fichier .csv, qui sera utilisé dans le notebook suivant pour nos modèles de Machine Learning. Le data final est maintenant composé de </a:t>
            </a:r>
            <a:r>
              <a:rPr lang="fr-FR" sz="1000" b="1" dirty="0" smtClean="0">
                <a:solidFill>
                  <a:schemeClr val="accent3">
                    <a:lumMod val="75000"/>
                  </a:schemeClr>
                </a:solidFill>
              </a:rPr>
              <a:t>797 features</a:t>
            </a:r>
            <a:endParaRPr lang="fr-FR" sz="600" b="1" dirty="0">
              <a:solidFill>
                <a:schemeClr val="accent3">
                  <a:lumMod val="75000"/>
                </a:schemeClr>
              </a:solidFill>
            </a:endParaRPr>
          </a:p>
          <a:p>
            <a:pPr marL="114300" indent="0">
              <a:buNone/>
            </a:pPr>
            <a:endParaRPr lang="fr-FR" sz="1000" dirty="0" smtClean="0"/>
          </a:p>
        </p:txBody>
      </p:sp>
    </p:spTree>
    <p:extLst>
      <p:ext uri="{BB962C8B-B14F-4D97-AF65-F5344CB8AC3E}">
        <p14:creationId xmlns:p14="http://schemas.microsoft.com/office/powerpoint/2010/main" val="359922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4723400"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Feature importance</a:t>
            </a:r>
          </a:p>
          <a:p>
            <a:pPr marL="114300" indent="0">
              <a:buNone/>
            </a:pPr>
            <a:endParaRPr lang="fr-FR" sz="1100" dirty="0" smtClean="0">
              <a:solidFill>
                <a:schemeClr val="bg1"/>
              </a:solidFill>
            </a:endParaRPr>
          </a:p>
          <a:p>
            <a:pPr marL="114300" indent="0">
              <a:buNone/>
            </a:pPr>
            <a:r>
              <a:rPr lang="fr-FR" sz="1100" dirty="0" smtClean="0">
                <a:solidFill>
                  <a:schemeClr val="bg1"/>
                </a:solidFill>
              </a:rPr>
              <a:t>Avant de préparer nos données, nous allons </a:t>
            </a:r>
            <a:r>
              <a:rPr lang="fr-FR" sz="1100" dirty="0" smtClean="0">
                <a:solidFill>
                  <a:schemeClr val="accent3">
                    <a:lumMod val="75000"/>
                  </a:schemeClr>
                </a:solidFill>
              </a:rPr>
              <a:t>sélectionner nos features </a:t>
            </a:r>
            <a:r>
              <a:rPr lang="fr-FR" sz="1100" dirty="0" smtClean="0">
                <a:solidFill>
                  <a:schemeClr val="bg1"/>
                </a:solidFill>
              </a:rPr>
              <a:t>que l’on estime être les plus pertinentes, afin de réduire la taille de notre jeu de données, qui est actuellement composé de 797 features, ce qui est beaucoup trop important pour entraîner nos modèles.</a:t>
            </a:r>
            <a:endParaRPr lang="fr-FR" sz="1100" dirty="0" smtClean="0">
              <a:solidFill>
                <a:schemeClr val="bg1"/>
              </a:solidFill>
            </a:endParaRPr>
          </a:p>
          <a:p>
            <a:pPr marL="114300" indent="0">
              <a:buNone/>
            </a:pPr>
            <a:endParaRPr lang="fr-FR" sz="1100" b="1" dirty="0" smtClean="0">
              <a:solidFill>
                <a:schemeClr val="accent3">
                  <a:lumMod val="75000"/>
                </a:schemeClr>
              </a:solidFill>
            </a:endParaRPr>
          </a:p>
          <a:p>
            <a:r>
              <a:rPr lang="fr-FR" sz="1050" dirty="0"/>
              <a:t>Pour se faire, nous utilisons le même script du kernel Kaggle, qui contient une partie sur l’entraînement d’un </a:t>
            </a:r>
            <a:r>
              <a:rPr lang="fr-FR" sz="1050" dirty="0">
                <a:solidFill>
                  <a:schemeClr val="accent3">
                    <a:lumMod val="75000"/>
                  </a:schemeClr>
                </a:solidFill>
              </a:rPr>
              <a:t>modèle lightGBM </a:t>
            </a:r>
            <a:r>
              <a:rPr lang="fr-FR" sz="1050" dirty="0"/>
              <a:t>(un modèle de Light Gradient Boosting Machine), il est basé sur des algorithmes d'arbre de décision et utilisé pour le classement, la classification et d'autres tâches de machine learning</a:t>
            </a:r>
            <a:r>
              <a:rPr lang="fr-FR" sz="1050" dirty="0" smtClean="0"/>
              <a:t>.</a:t>
            </a:r>
          </a:p>
          <a:p>
            <a:endParaRPr lang="fr-FR" sz="1050" dirty="0" smtClean="0"/>
          </a:p>
          <a:p>
            <a:r>
              <a:rPr lang="fr-FR" sz="1000" dirty="0"/>
              <a:t>A partir de ce modèle entraîné, on récupère les </a:t>
            </a:r>
            <a:r>
              <a:rPr lang="fr-FR" sz="1000" dirty="0">
                <a:solidFill>
                  <a:schemeClr val="accent3">
                    <a:lumMod val="75000"/>
                  </a:schemeClr>
                </a:solidFill>
              </a:rPr>
              <a:t>feature_importance</a:t>
            </a:r>
            <a:r>
              <a:rPr lang="fr-FR" sz="1000" dirty="0"/>
              <a:t>, qui est le classement de toutes les features par ordre d'importance sur l'impact des décisions que le modèle va effectuer (ici il s'agit de prédire la TARGET à 0 ou 1</a:t>
            </a:r>
            <a:r>
              <a:rPr lang="fr-FR" sz="1000" dirty="0" smtClean="0"/>
              <a:t>). On va garder les </a:t>
            </a:r>
            <a:r>
              <a:rPr lang="fr-FR" sz="1000" b="1" dirty="0" smtClean="0">
                <a:solidFill>
                  <a:schemeClr val="accent3">
                    <a:lumMod val="75000"/>
                  </a:schemeClr>
                </a:solidFill>
              </a:rPr>
              <a:t>100 premières features</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5018" y="1167161"/>
            <a:ext cx="3056178" cy="3820222"/>
          </a:xfrm>
          <a:prstGeom prst="rect">
            <a:avLst/>
          </a:prstGeom>
        </p:spPr>
      </p:pic>
    </p:spTree>
    <p:extLst>
      <p:ext uri="{BB962C8B-B14F-4D97-AF65-F5344CB8AC3E}">
        <p14:creationId xmlns:p14="http://schemas.microsoft.com/office/powerpoint/2010/main" val="2192889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7564110" cy="3098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dirty="0" smtClean="0">
                <a:solidFill>
                  <a:schemeClr val="bg1"/>
                </a:solidFill>
              </a:rPr>
              <a:t>Avant de pouvoir entraîner nos modèles de Machine Learning, il faut </a:t>
            </a:r>
            <a:r>
              <a:rPr lang="fr-FR" sz="1100" dirty="0" smtClean="0">
                <a:solidFill>
                  <a:schemeClr val="accent3">
                    <a:lumMod val="75000"/>
                  </a:schemeClr>
                </a:solidFill>
              </a:rPr>
              <a:t>préparer nos données </a:t>
            </a:r>
            <a:r>
              <a:rPr lang="fr-FR" sz="1100" dirty="0" smtClean="0">
                <a:solidFill>
                  <a:schemeClr val="bg1"/>
                </a:solidFill>
              </a:rPr>
              <a:t>pour qu’elles puissent être utilisées convenablement. Voici les différentes étapes de cette préparation :</a:t>
            </a:r>
          </a:p>
          <a:p>
            <a:pPr marL="114300" indent="0">
              <a:buNone/>
            </a:pPr>
            <a:endParaRPr lang="fr-FR" sz="1100" dirty="0" smtClean="0">
              <a:solidFill>
                <a:schemeClr val="bg1"/>
              </a:solidFill>
            </a:endParaRPr>
          </a:p>
          <a:p>
            <a:pPr marL="114300" indent="0">
              <a:buNone/>
            </a:pPr>
            <a:endParaRPr lang="fr-FR" sz="1100" dirty="0" smtClean="0">
              <a:solidFill>
                <a:schemeClr val="accent3">
                  <a:lumMod val="75000"/>
                </a:schemeClr>
              </a:solidFill>
            </a:endParaRPr>
          </a:p>
          <a:p>
            <a:r>
              <a:rPr lang="fr-FR" sz="1050" b="1" dirty="0">
                <a:solidFill>
                  <a:schemeClr val="accent3">
                    <a:lumMod val="75000"/>
                  </a:schemeClr>
                </a:solidFill>
              </a:rPr>
              <a:t>Séparation des données en jeux d’entraînement et de test:</a:t>
            </a:r>
          </a:p>
          <a:p>
            <a:pPr lvl="1">
              <a:buFontTx/>
              <a:buChar char="-"/>
            </a:pPr>
            <a:r>
              <a:rPr lang="fr-FR" sz="1000" dirty="0"/>
              <a:t>80% des données sont gardées pour l’entraînement, et 20% pour le </a:t>
            </a:r>
            <a:r>
              <a:rPr lang="fr-FR" sz="1000" dirty="0" smtClean="0"/>
              <a:t>test</a:t>
            </a:r>
          </a:p>
          <a:p>
            <a:pPr lvl="1">
              <a:buFontTx/>
              <a:buChar char="-"/>
            </a:pPr>
            <a:endParaRPr lang="fr-FR" sz="1000" dirty="0"/>
          </a:p>
          <a:p>
            <a:r>
              <a:rPr lang="fr-FR" sz="1050" b="1" dirty="0" smtClean="0">
                <a:solidFill>
                  <a:schemeClr val="accent3">
                    <a:lumMod val="75000"/>
                  </a:schemeClr>
                </a:solidFill>
              </a:rPr>
              <a:t>Normalisation des données:</a:t>
            </a:r>
            <a:endParaRPr lang="fr-FR" sz="1050" b="1" dirty="0">
              <a:solidFill>
                <a:schemeClr val="accent3">
                  <a:lumMod val="75000"/>
                </a:schemeClr>
              </a:solidFill>
            </a:endParaRPr>
          </a:p>
          <a:p>
            <a:pPr lvl="1">
              <a:buFontTx/>
              <a:buChar char="-"/>
            </a:pPr>
            <a:r>
              <a:rPr lang="fr-FR" sz="1000" dirty="0"/>
              <a:t>On redimensionne les variables pour qu'elles soient comparables sur une échelle commune. Afin d'éviter la fuite d'information entre les jeux d'entraînement et de test, les transformations sont apprises uniquement sur le jeu d'entraînement, et appliquées ensuite sur les 2 jeux de données.</a:t>
            </a:r>
          </a:p>
          <a:p>
            <a:pPr lvl="1">
              <a:buFontTx/>
              <a:buChar char="-"/>
            </a:pPr>
            <a:endParaRPr lang="fr-FR" sz="1000" dirty="0"/>
          </a:p>
          <a:p>
            <a:r>
              <a:rPr lang="fr-FR" sz="1050" b="1" dirty="0" smtClean="0">
                <a:solidFill>
                  <a:schemeClr val="accent3">
                    <a:lumMod val="75000"/>
                  </a:schemeClr>
                </a:solidFill>
              </a:rPr>
              <a:t>Imputation des valeurs manquantes:</a:t>
            </a:r>
            <a:endParaRPr lang="fr-FR" sz="1050" b="1" dirty="0">
              <a:solidFill>
                <a:schemeClr val="accent3">
                  <a:lumMod val="75000"/>
                </a:schemeClr>
              </a:solidFill>
            </a:endParaRPr>
          </a:p>
          <a:p>
            <a:pPr lvl="1">
              <a:buFontTx/>
              <a:buChar char="-"/>
            </a:pPr>
            <a:r>
              <a:rPr lang="fr-FR" sz="1000" dirty="0" smtClean="0"/>
              <a:t>Nos modèles ne fonctionnent pas avec des valeurs vides. On impute donc les valeurs manquantes avec la moyenne des valeurs des voisins les plus proches.</a:t>
            </a:r>
          </a:p>
        </p:txBody>
      </p:sp>
    </p:spTree>
    <p:extLst>
      <p:ext uri="{BB962C8B-B14F-4D97-AF65-F5344CB8AC3E}">
        <p14:creationId xmlns:p14="http://schemas.microsoft.com/office/powerpoint/2010/main" val="60465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Préparation des données</a:t>
            </a:r>
            <a:endParaRPr lang="fr-FR" dirty="0">
              <a:solidFill>
                <a:schemeClr val="accent2"/>
              </a:solidFill>
            </a:endParaRPr>
          </a:p>
        </p:txBody>
      </p:sp>
      <p:sp>
        <p:nvSpPr>
          <p:cNvPr id="6" name="Espace réservé du texte 1"/>
          <p:cNvSpPr txBox="1">
            <a:spLocks/>
          </p:cNvSpPr>
          <p:nvPr/>
        </p:nvSpPr>
        <p:spPr>
          <a:xfrm>
            <a:off x="495371" y="1004963"/>
            <a:ext cx="3541370" cy="31061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Analyse en composantes principales (ACP)</a:t>
            </a:r>
            <a:endParaRPr lang="fr-FR" sz="1100" dirty="0">
              <a:solidFill>
                <a:schemeClr val="bg1"/>
              </a:solidFill>
            </a:endParaRPr>
          </a:p>
          <a:p>
            <a:pPr marL="114300" indent="0">
              <a:buNone/>
            </a:pPr>
            <a:endParaRPr lang="fr-FR" sz="1100" b="1" dirty="0" smtClean="0">
              <a:solidFill>
                <a:schemeClr val="bg1"/>
              </a:solidFill>
            </a:endParaRPr>
          </a:p>
          <a:p>
            <a:r>
              <a:rPr lang="fr-FR" sz="1100" dirty="0" smtClean="0">
                <a:solidFill>
                  <a:schemeClr val="bg1"/>
                </a:solidFill>
              </a:rPr>
              <a:t>L’ACP ne nous permet pas de retirer de l’information pertinente.</a:t>
            </a:r>
          </a:p>
          <a:p>
            <a:endParaRPr lang="fr-FR" sz="1100" dirty="0" smtClean="0">
              <a:solidFill>
                <a:schemeClr val="bg1"/>
              </a:solidFill>
            </a:endParaRPr>
          </a:p>
          <a:p>
            <a:r>
              <a:rPr lang="fr-FR" sz="1200" dirty="0">
                <a:solidFill>
                  <a:schemeClr val="bg1"/>
                </a:solidFill>
              </a:rPr>
              <a:t>Les répartitions des valeurs TARGET 0 et 1 sont confondus, il est impossible de les séparer distinctement</a:t>
            </a:r>
            <a:r>
              <a:rPr lang="fr-FR" sz="1200" dirty="0" smtClean="0">
                <a:solidFill>
                  <a:schemeClr val="bg1"/>
                </a:solidFill>
              </a:rPr>
              <a:t>.</a:t>
            </a:r>
          </a:p>
          <a:p>
            <a:endParaRPr lang="fr-FR" sz="1200" dirty="0">
              <a:solidFill>
                <a:schemeClr val="bg1"/>
              </a:solidFill>
            </a:endParaRPr>
          </a:p>
          <a:p>
            <a:r>
              <a:rPr lang="fr-FR" sz="1200" dirty="0" smtClean="0">
                <a:solidFill>
                  <a:schemeClr val="bg1"/>
                </a:solidFill>
              </a:rPr>
              <a:t>Sur </a:t>
            </a:r>
            <a:r>
              <a:rPr lang="fr-FR" sz="1200" dirty="0">
                <a:solidFill>
                  <a:schemeClr val="bg1"/>
                </a:solidFill>
              </a:rPr>
              <a:t>le cercle des corrélations, il y'a beaucoup de features et de corrélations confondues, ce qui rend difficile d'observer une tendance ou un comportement particulier à l'oeil</a:t>
            </a:r>
            <a:r>
              <a:rPr lang="fr-FR" sz="1200" dirty="0" smtClean="0">
                <a:solidFill>
                  <a:schemeClr val="bg1"/>
                </a:solidFill>
              </a:rPr>
              <a:t>.</a:t>
            </a:r>
          </a:p>
          <a:p>
            <a:pPr marL="114300" indent="0">
              <a:buNone/>
            </a:pPr>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951" y="1278672"/>
            <a:ext cx="4918594" cy="2401230"/>
          </a:xfrm>
          <a:prstGeom prst="rect">
            <a:avLst/>
          </a:prstGeom>
        </p:spPr>
      </p:pic>
      <p:sp>
        <p:nvSpPr>
          <p:cNvPr id="3" name="Rectangle 2"/>
          <p:cNvSpPr/>
          <p:nvPr/>
        </p:nvSpPr>
        <p:spPr>
          <a:xfrm>
            <a:off x="2821257" y="4111083"/>
            <a:ext cx="5051503" cy="461665"/>
          </a:xfrm>
          <a:prstGeom prst="rect">
            <a:avLst/>
          </a:prstGeom>
        </p:spPr>
        <p:txBody>
          <a:bodyPr wrap="square">
            <a:spAutoFit/>
          </a:bodyPr>
          <a:lstStyle/>
          <a:p>
            <a:r>
              <a:rPr lang="fr-FR" sz="1200" b="1" dirty="0">
                <a:solidFill>
                  <a:schemeClr val="accent3">
                    <a:lumMod val="75000"/>
                  </a:schemeClr>
                </a:solidFill>
                <a:latin typeface="Maven Pro" panose="020B0604020202020204" charset="0"/>
              </a:rPr>
              <a:t>Il sera probablement difficile d'entraîner un modèle avec d'excellent résultats de prédiction sans faire de sur-apprentissage</a:t>
            </a:r>
          </a:p>
        </p:txBody>
      </p:sp>
    </p:spTree>
    <p:extLst>
      <p:ext uri="{BB962C8B-B14F-4D97-AF65-F5344CB8AC3E}">
        <p14:creationId xmlns:p14="http://schemas.microsoft.com/office/powerpoint/2010/main" val="2489804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0" y="945491"/>
            <a:ext cx="7236141" cy="384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Critères d’évaluation</a:t>
            </a:r>
          </a:p>
          <a:p>
            <a:pPr marL="114300" indent="0">
              <a:buNone/>
            </a:pPr>
            <a:endParaRPr lang="fr-FR" sz="1100" dirty="0">
              <a:solidFill>
                <a:schemeClr val="bg1"/>
              </a:solidFill>
            </a:endParaRPr>
          </a:p>
          <a:p>
            <a:r>
              <a:rPr lang="fr-FR" sz="1100" dirty="0">
                <a:solidFill>
                  <a:schemeClr val="bg1"/>
                </a:solidFill>
              </a:rPr>
              <a:t>On va rentrer plusieurs critères d'évaluation dans un tableau, que l'on </a:t>
            </a:r>
            <a:r>
              <a:rPr lang="fr-FR" sz="1100" dirty="0" smtClean="0">
                <a:solidFill>
                  <a:schemeClr val="bg1"/>
                </a:solidFill>
              </a:rPr>
              <a:t>analysera </a:t>
            </a:r>
            <a:r>
              <a:rPr lang="fr-FR" sz="1100" dirty="0">
                <a:solidFill>
                  <a:schemeClr val="bg1"/>
                </a:solidFill>
              </a:rPr>
              <a:t>à la fin pour déterminer le modèle à choisir.</a:t>
            </a:r>
          </a:p>
          <a:p>
            <a:pPr marL="114300" indent="0">
              <a:buNone/>
            </a:pPr>
            <a:endParaRPr lang="fr-FR" sz="1100" dirty="0">
              <a:solidFill>
                <a:schemeClr val="bg1"/>
              </a:solidFill>
            </a:endParaRPr>
          </a:p>
          <a:p>
            <a:r>
              <a:rPr lang="fr-FR" sz="1100" dirty="0">
                <a:solidFill>
                  <a:schemeClr val="bg1"/>
                </a:solidFill>
              </a:rPr>
              <a:t>Ces critères sont par exemple </a:t>
            </a:r>
            <a:r>
              <a:rPr lang="fr-FR" sz="1100" dirty="0" smtClean="0">
                <a:solidFill>
                  <a:schemeClr val="bg1"/>
                </a:solidFill>
              </a:rPr>
              <a:t>:</a:t>
            </a:r>
            <a:endParaRPr lang="fr-FR" sz="1100" dirty="0">
              <a:solidFill>
                <a:schemeClr val="bg1"/>
              </a:solidFill>
            </a:endParaRPr>
          </a:p>
          <a:p>
            <a:pPr marL="114300" indent="0">
              <a:buNone/>
            </a:pPr>
            <a:r>
              <a:rPr lang="fr-FR" sz="1100" dirty="0" smtClean="0">
                <a:solidFill>
                  <a:schemeClr val="bg1"/>
                </a:solidFill>
              </a:rPr>
              <a:t>	- </a:t>
            </a:r>
            <a:r>
              <a:rPr lang="fr-FR" sz="1100" b="1" dirty="0" smtClean="0">
                <a:solidFill>
                  <a:schemeClr val="bg1"/>
                </a:solidFill>
              </a:rPr>
              <a:t>Le </a:t>
            </a:r>
            <a:r>
              <a:rPr lang="fr-FR" sz="1100" b="1" dirty="0">
                <a:solidFill>
                  <a:schemeClr val="bg1"/>
                </a:solidFill>
              </a:rPr>
              <a:t>temps </a:t>
            </a:r>
            <a:r>
              <a:rPr lang="fr-FR" sz="1100" b="1" dirty="0" smtClean="0">
                <a:solidFill>
                  <a:schemeClr val="bg1"/>
                </a:solidFill>
              </a:rPr>
              <a:t>d'entraînement </a:t>
            </a:r>
            <a:r>
              <a:rPr lang="fr-FR" sz="1100" dirty="0">
                <a:solidFill>
                  <a:schemeClr val="bg1"/>
                </a:solidFill>
              </a:rPr>
              <a:t>: temps nécessaire pour l'entraînement du modèle</a:t>
            </a:r>
          </a:p>
          <a:p>
            <a:pPr marL="114300" indent="0">
              <a:buNone/>
            </a:pPr>
            <a:r>
              <a:rPr lang="fr-FR" sz="1100" dirty="0" smtClean="0">
                <a:solidFill>
                  <a:schemeClr val="bg1"/>
                </a:solidFill>
              </a:rPr>
              <a:t>	- </a:t>
            </a:r>
            <a:r>
              <a:rPr lang="fr-FR" sz="1100" b="1" dirty="0" smtClean="0">
                <a:solidFill>
                  <a:schemeClr val="bg1"/>
                </a:solidFill>
              </a:rPr>
              <a:t>Le </a:t>
            </a:r>
            <a:r>
              <a:rPr lang="fr-FR" sz="1100" b="1" dirty="0">
                <a:solidFill>
                  <a:schemeClr val="bg1"/>
                </a:solidFill>
              </a:rPr>
              <a:t>temps de </a:t>
            </a:r>
            <a:r>
              <a:rPr lang="fr-FR" sz="1100" b="1" dirty="0" smtClean="0">
                <a:solidFill>
                  <a:schemeClr val="bg1"/>
                </a:solidFill>
              </a:rPr>
              <a:t>prédiction </a:t>
            </a:r>
            <a:r>
              <a:rPr lang="fr-FR" sz="1100" dirty="0">
                <a:solidFill>
                  <a:schemeClr val="bg1"/>
                </a:solidFill>
              </a:rPr>
              <a:t>: temps nécessaire pour prédire une valeur</a:t>
            </a:r>
          </a:p>
          <a:p>
            <a:pPr marL="114300" indent="0">
              <a:buNone/>
            </a:pPr>
            <a:r>
              <a:rPr lang="fr-FR" sz="1100" dirty="0" smtClean="0">
                <a:solidFill>
                  <a:schemeClr val="bg1"/>
                </a:solidFill>
              </a:rPr>
              <a:t>	- </a:t>
            </a:r>
            <a:r>
              <a:rPr lang="fr-FR" sz="1100" b="1" dirty="0" smtClean="0">
                <a:solidFill>
                  <a:schemeClr val="bg1"/>
                </a:solidFill>
              </a:rPr>
              <a:t>Certaines métriques </a:t>
            </a:r>
            <a:r>
              <a:rPr lang="fr-FR" sz="1100" dirty="0">
                <a:solidFill>
                  <a:schemeClr val="bg1"/>
                </a:solidFill>
              </a:rPr>
              <a:t>: f1_score, accuracy, precision, recall, AUC</a:t>
            </a:r>
          </a:p>
          <a:p>
            <a:pPr marL="114300" indent="0">
              <a:buNone/>
            </a:pPr>
            <a:r>
              <a:rPr lang="fr-FR" sz="1100" dirty="0" smtClean="0">
                <a:solidFill>
                  <a:schemeClr val="bg1"/>
                </a:solidFill>
              </a:rPr>
              <a:t>	- </a:t>
            </a:r>
            <a:r>
              <a:rPr lang="fr-FR" sz="1100" b="1" dirty="0" smtClean="0">
                <a:solidFill>
                  <a:schemeClr val="bg1"/>
                </a:solidFill>
              </a:rPr>
              <a:t>Une </a:t>
            </a:r>
            <a:r>
              <a:rPr lang="fr-FR" sz="1100" b="1" dirty="0">
                <a:solidFill>
                  <a:schemeClr val="bg1"/>
                </a:solidFill>
              </a:rPr>
              <a:t>métrique </a:t>
            </a:r>
            <a:r>
              <a:rPr lang="fr-FR" sz="1100" b="1" dirty="0" smtClean="0">
                <a:solidFill>
                  <a:schemeClr val="bg1"/>
                </a:solidFill>
              </a:rPr>
              <a:t>personnalisée</a:t>
            </a:r>
          </a:p>
          <a:p>
            <a:pPr marL="114300" indent="0">
              <a:buNone/>
            </a:pPr>
            <a:endParaRPr lang="fr-FR" sz="1100" b="1" dirty="0">
              <a:solidFill>
                <a:schemeClr val="bg1"/>
              </a:solidFill>
            </a:endParaRPr>
          </a:p>
          <a:p>
            <a:pPr marL="114300" indent="0">
              <a:buNone/>
            </a:pPr>
            <a:r>
              <a:rPr lang="fr-FR" sz="1200" b="1" dirty="0" smtClean="0">
                <a:solidFill>
                  <a:schemeClr val="accent3">
                    <a:lumMod val="75000"/>
                  </a:schemeClr>
                </a:solidFill>
              </a:rPr>
              <a:t>Métrique personnalisée</a:t>
            </a:r>
            <a:endParaRPr lang="fr-FR" sz="1100" dirty="0">
              <a:solidFill>
                <a:schemeClr val="bg1"/>
              </a:solidFill>
            </a:endParaRPr>
          </a:p>
          <a:p>
            <a:pPr marL="114300" indent="0">
              <a:buNone/>
            </a:pPr>
            <a:r>
              <a:rPr lang="fr-FR" sz="1100" dirty="0" smtClean="0">
                <a:solidFill>
                  <a:schemeClr val="bg1"/>
                </a:solidFill>
              </a:rPr>
              <a:t>	- L'objectif </a:t>
            </a:r>
            <a:r>
              <a:rPr lang="fr-FR" sz="1100" dirty="0">
                <a:solidFill>
                  <a:schemeClr val="bg1"/>
                </a:solidFill>
              </a:rPr>
              <a:t>ici sera de maximiser les True Positif tout en limitant les Faux </a:t>
            </a:r>
            <a:r>
              <a:rPr lang="fr-FR" sz="1100" dirty="0" smtClean="0">
                <a:solidFill>
                  <a:schemeClr val="bg1"/>
                </a:solidFill>
              </a:rPr>
              <a:t>Positif</a:t>
            </a:r>
          </a:p>
          <a:p>
            <a:pPr marL="114300" indent="0">
              <a:buNone/>
            </a:pPr>
            <a:r>
              <a:rPr lang="fr-FR" sz="700" dirty="0" smtClean="0">
                <a:solidFill>
                  <a:schemeClr val="bg1"/>
                </a:solidFill>
              </a:rPr>
              <a:t>	</a:t>
            </a:r>
            <a:r>
              <a:rPr lang="fr-FR" sz="1050" dirty="0" smtClean="0">
                <a:solidFill>
                  <a:schemeClr val="bg1"/>
                </a:solidFill>
              </a:rPr>
              <a:t>- Notre </a:t>
            </a:r>
            <a:r>
              <a:rPr lang="fr-FR" sz="1050" dirty="0">
                <a:solidFill>
                  <a:schemeClr val="bg1"/>
                </a:solidFill>
              </a:rPr>
              <a:t>métrique est donc un score à minimiser : </a:t>
            </a:r>
            <a:r>
              <a:rPr lang="fr-FR" sz="1050" b="1" dirty="0" smtClean="0">
                <a:solidFill>
                  <a:schemeClr val="accent3">
                    <a:lumMod val="75000"/>
                  </a:schemeClr>
                </a:solidFill>
              </a:rPr>
              <a:t>(</a:t>
            </a:r>
            <a:r>
              <a:rPr lang="fr-FR" sz="1050" b="1" dirty="0">
                <a:solidFill>
                  <a:schemeClr val="accent3">
                    <a:lumMod val="75000"/>
                  </a:schemeClr>
                </a:solidFill>
              </a:rPr>
              <a:t>0.9 * FN + 0.1 * FN) / </a:t>
            </a:r>
            <a:r>
              <a:rPr lang="fr-FR" sz="1050" b="1" dirty="0" smtClean="0">
                <a:solidFill>
                  <a:schemeClr val="accent3">
                    <a:lumMod val="75000"/>
                  </a:schemeClr>
                </a:solidFill>
              </a:rPr>
              <a:t>data.size</a:t>
            </a:r>
          </a:p>
          <a:p>
            <a:pPr marL="114300" indent="0">
              <a:buNone/>
            </a:pPr>
            <a:endParaRPr lang="fr-FR" sz="1050" b="1" dirty="0">
              <a:solidFill>
                <a:schemeClr val="accent3">
                  <a:lumMod val="75000"/>
                </a:schemeClr>
              </a:solidFill>
            </a:endParaRPr>
          </a:p>
          <a:p>
            <a:pPr marL="114300" indent="0">
              <a:buNone/>
            </a:pPr>
            <a:r>
              <a:rPr lang="fr-FR" sz="1050" b="1" dirty="0" smtClean="0">
                <a:solidFill>
                  <a:schemeClr val="accent3">
                    <a:lumMod val="75000"/>
                  </a:schemeClr>
                </a:solidFill>
              </a:rPr>
              <a:t>Optimisation des hyper paramètres</a:t>
            </a:r>
          </a:p>
          <a:p>
            <a:pPr marL="114300" indent="0">
              <a:buNone/>
            </a:pPr>
            <a:r>
              <a:rPr lang="fr-FR" sz="1050" b="1" dirty="0">
                <a:solidFill>
                  <a:schemeClr val="accent3">
                    <a:lumMod val="75000"/>
                  </a:schemeClr>
                </a:solidFill>
              </a:rPr>
              <a:t>	</a:t>
            </a:r>
            <a:r>
              <a:rPr lang="fr-FR" sz="1050" dirty="0">
                <a:solidFill>
                  <a:schemeClr val="bg1"/>
                </a:solidFill>
              </a:rPr>
              <a:t>- On utilise </a:t>
            </a:r>
            <a:r>
              <a:rPr lang="fr-FR" sz="1050" b="1" dirty="0" smtClean="0">
                <a:solidFill>
                  <a:schemeClr val="bg1"/>
                </a:solidFill>
              </a:rPr>
              <a:t>hyperopt</a:t>
            </a:r>
            <a:r>
              <a:rPr lang="fr-FR" sz="1050" dirty="0" smtClean="0">
                <a:solidFill>
                  <a:schemeClr val="bg1"/>
                </a:solidFill>
              </a:rPr>
              <a:t> </a:t>
            </a:r>
            <a:r>
              <a:rPr lang="fr-FR" sz="1050" dirty="0">
                <a:solidFill>
                  <a:schemeClr val="bg1"/>
                </a:solidFill>
              </a:rPr>
              <a:t>pour trouver les meilleurs hyperparamètres, en se basant sur un score à </a:t>
            </a:r>
            <a:r>
              <a:rPr lang="fr-FR" sz="1050" dirty="0" smtClean="0">
                <a:solidFill>
                  <a:schemeClr val="bg1"/>
                </a:solidFill>
              </a:rPr>
              <a:t>		minimiser </a:t>
            </a:r>
            <a:r>
              <a:rPr lang="fr-FR" sz="1050" dirty="0">
                <a:solidFill>
                  <a:schemeClr val="bg1"/>
                </a:solidFill>
              </a:rPr>
              <a:t>qui est notre </a:t>
            </a:r>
            <a:r>
              <a:rPr lang="fr-FR" sz="1050" b="1" dirty="0" smtClean="0">
                <a:solidFill>
                  <a:schemeClr val="bg1"/>
                </a:solidFill>
              </a:rPr>
              <a:t>métrique personnalisée</a:t>
            </a:r>
            <a:endParaRPr lang="fr-FR" sz="1050" b="1" dirty="0">
              <a:solidFill>
                <a:schemeClr val="bg1"/>
              </a:solidFill>
            </a:endParaRPr>
          </a:p>
          <a:p>
            <a:pPr marL="114300" indent="0">
              <a:buNone/>
            </a:pPr>
            <a:endParaRPr lang="fr-FR" sz="1200" dirty="0" smtClean="0">
              <a:solidFill>
                <a:schemeClr val="bg1"/>
              </a:solidFill>
            </a:endParaRPr>
          </a:p>
        </p:txBody>
      </p:sp>
      <p:sp>
        <p:nvSpPr>
          <p:cNvPr id="7" name="Espace réservé du texte 1"/>
          <p:cNvSpPr txBox="1">
            <a:spLocks/>
          </p:cNvSpPr>
          <p:nvPr/>
        </p:nvSpPr>
        <p:spPr>
          <a:xfrm>
            <a:off x="2651274" y="3974904"/>
            <a:ext cx="6968512" cy="13851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endParaRPr lang="fr-FR" sz="1050" b="1" dirty="0">
              <a:solidFill>
                <a:schemeClr val="accent3">
                  <a:lumMod val="75000"/>
                </a:schemeClr>
              </a:solidFill>
            </a:endParaRPr>
          </a:p>
          <a:p>
            <a:pPr marL="114300" indent="0">
              <a:buNone/>
            </a:pPr>
            <a:r>
              <a:rPr lang="fr-FR" sz="1050" b="1" dirty="0" smtClean="0">
                <a:solidFill>
                  <a:schemeClr val="accent3">
                    <a:lumMod val="75000"/>
                  </a:schemeClr>
                </a:solidFill>
              </a:rPr>
              <a:t>Validation croisée</a:t>
            </a:r>
          </a:p>
          <a:p>
            <a:pPr marL="114300" indent="0">
              <a:buNone/>
            </a:pPr>
            <a:r>
              <a:rPr lang="fr-FR" sz="1050" dirty="0" smtClean="0">
                <a:solidFill>
                  <a:schemeClr val="bg1"/>
                </a:solidFill>
              </a:rPr>
              <a:t>- </a:t>
            </a:r>
            <a:r>
              <a:rPr lang="fr-FR" sz="1050" dirty="0">
                <a:solidFill>
                  <a:schemeClr val="bg1"/>
                </a:solidFill>
              </a:rPr>
              <a:t>On </a:t>
            </a:r>
            <a:r>
              <a:rPr lang="fr-FR" sz="1050" dirty="0" smtClean="0">
                <a:solidFill>
                  <a:schemeClr val="bg1"/>
                </a:solidFill>
              </a:rPr>
              <a:t>utilise un </a:t>
            </a:r>
            <a:r>
              <a:rPr lang="fr-FR" sz="1050" b="1" dirty="0" smtClean="0">
                <a:solidFill>
                  <a:schemeClr val="bg1"/>
                </a:solidFill>
              </a:rPr>
              <a:t>Kfold</a:t>
            </a:r>
            <a:r>
              <a:rPr lang="fr-FR" sz="1050" dirty="0" smtClean="0">
                <a:solidFill>
                  <a:schemeClr val="bg1"/>
                </a:solidFill>
              </a:rPr>
              <a:t> pour séparer notre jeu d’entraînement en 5 folders.</a:t>
            </a:r>
            <a:endParaRPr lang="fr-FR" sz="1050" b="1" dirty="0">
              <a:solidFill>
                <a:schemeClr val="bg1"/>
              </a:solidFill>
            </a:endParaRPr>
          </a:p>
          <a:p>
            <a:pPr marL="114300" indent="0">
              <a:buNone/>
            </a:pPr>
            <a:endParaRPr lang="fr-FR" sz="1200" dirty="0" smtClean="0">
              <a:solidFill>
                <a:schemeClr val="bg1"/>
              </a:solidFill>
            </a:endParaRPr>
          </a:p>
        </p:txBody>
      </p:sp>
    </p:spTree>
    <p:extLst>
      <p:ext uri="{BB962C8B-B14F-4D97-AF65-F5344CB8AC3E}">
        <p14:creationId xmlns:p14="http://schemas.microsoft.com/office/powerpoint/2010/main" val="3224639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3725" y="107903"/>
            <a:ext cx="5676600" cy="1230300"/>
          </a:xfrm>
        </p:spPr>
        <p:txBody>
          <a:bodyPr/>
          <a:lstStyle/>
          <a:p>
            <a:r>
              <a:rPr lang="fr-FR" sz="6000" dirty="0" smtClean="0">
                <a:solidFill>
                  <a:schemeClr val="bg1"/>
                </a:solidFill>
              </a:rPr>
              <a:t>Sommaire</a:t>
            </a:r>
            <a:endParaRPr lang="fr-FR" sz="6000" dirty="0">
              <a:solidFill>
                <a:schemeClr val="bg1"/>
              </a:solidFill>
            </a:endParaRPr>
          </a:p>
        </p:txBody>
      </p:sp>
      <p:sp>
        <p:nvSpPr>
          <p:cNvPr id="3" name="Espace réservé du texte 2"/>
          <p:cNvSpPr>
            <a:spLocks noGrp="1"/>
          </p:cNvSpPr>
          <p:nvPr>
            <p:ph type="body" idx="1"/>
          </p:nvPr>
        </p:nvSpPr>
        <p:spPr>
          <a:xfrm>
            <a:off x="2527603" y="1191978"/>
            <a:ext cx="4737990" cy="2383117"/>
          </a:xfrm>
        </p:spPr>
        <p:txBody>
          <a:bodyPr/>
          <a:lstStyle/>
          <a:p>
            <a:pPr lvl="0" indent="-304800" algn="l">
              <a:lnSpc>
                <a:spcPct val="100000"/>
              </a:lnSpc>
              <a:buSzPts val="1200"/>
              <a:buFont typeface="Maven Pro"/>
              <a:buAutoNum type="arabicPeriod"/>
            </a:pPr>
            <a:r>
              <a:rPr lang="fr-FR" dirty="0" smtClean="0">
                <a:solidFill>
                  <a:schemeClr val="accent2"/>
                </a:solidFill>
              </a:rPr>
              <a:t>Contexte</a:t>
            </a:r>
          </a:p>
          <a:p>
            <a:pPr lvl="0" indent="-304800" algn="l">
              <a:lnSpc>
                <a:spcPct val="100000"/>
              </a:lnSpc>
              <a:buSzPts val="1200"/>
              <a:buFont typeface="Maven Pro"/>
              <a:buAutoNum type="arabicPeriod"/>
            </a:pPr>
            <a:r>
              <a:rPr lang="fr-FR" dirty="0" smtClean="0">
                <a:solidFill>
                  <a:schemeClr val="accent2"/>
                </a:solidFill>
              </a:rPr>
              <a:t>Présentation du jeu de données</a:t>
            </a:r>
          </a:p>
          <a:p>
            <a:pPr lvl="0" indent="-304800" algn="l">
              <a:lnSpc>
                <a:spcPct val="100000"/>
              </a:lnSpc>
              <a:buSzPts val="1200"/>
              <a:buFont typeface="Maven Pro"/>
              <a:buAutoNum type="arabicPeriod"/>
            </a:pPr>
            <a:r>
              <a:rPr lang="fr-FR" dirty="0" smtClean="0">
                <a:solidFill>
                  <a:schemeClr val="accent2"/>
                </a:solidFill>
              </a:rPr>
              <a:t>Analyse exploratoire</a:t>
            </a:r>
            <a:endParaRPr lang="fr-FR" dirty="0"/>
          </a:p>
          <a:p>
            <a:pPr lvl="0" indent="-304800" algn="l">
              <a:lnSpc>
                <a:spcPct val="100000"/>
              </a:lnSpc>
              <a:buSzPts val="1200"/>
              <a:buFont typeface="Maven Pro"/>
              <a:buAutoNum type="arabicPeriod"/>
            </a:pPr>
            <a:r>
              <a:rPr lang="fr-FR" dirty="0" smtClean="0">
                <a:solidFill>
                  <a:schemeClr val="accent2"/>
                </a:solidFill>
              </a:rPr>
              <a:t>Manipulation des données</a:t>
            </a:r>
          </a:p>
          <a:p>
            <a:pPr lvl="0" indent="-304800" algn="l">
              <a:lnSpc>
                <a:spcPct val="100000"/>
              </a:lnSpc>
              <a:buSzPts val="1200"/>
              <a:buFont typeface="Maven Pro"/>
              <a:buAutoNum type="arabicPeriod"/>
            </a:pPr>
            <a:r>
              <a:rPr lang="fr-FR" dirty="0" smtClean="0">
                <a:solidFill>
                  <a:schemeClr val="accent2"/>
                </a:solidFill>
              </a:rPr>
              <a:t>Préparation des données</a:t>
            </a:r>
          </a:p>
          <a:p>
            <a:pPr lvl="0" indent="-304800" algn="l">
              <a:lnSpc>
                <a:spcPct val="100000"/>
              </a:lnSpc>
              <a:buSzPts val="1200"/>
              <a:buFont typeface="Maven Pro"/>
              <a:buAutoNum type="arabicPeriod"/>
            </a:pPr>
            <a:r>
              <a:rPr lang="fr-FR" dirty="0" smtClean="0">
                <a:solidFill>
                  <a:schemeClr val="accent2"/>
                </a:solidFill>
              </a:rPr>
              <a:t>Entraînement des modèles</a:t>
            </a:r>
          </a:p>
          <a:p>
            <a:pPr lvl="0" indent="-304800" algn="l">
              <a:lnSpc>
                <a:spcPct val="100000"/>
              </a:lnSpc>
              <a:buSzPts val="1200"/>
              <a:buFont typeface="Maven Pro"/>
              <a:buAutoNum type="arabicPeriod"/>
            </a:pPr>
            <a:r>
              <a:rPr lang="fr-FR" dirty="0" smtClean="0">
                <a:solidFill>
                  <a:schemeClr val="accent2"/>
                </a:solidFill>
              </a:rPr>
              <a:t>Evaluation des performances</a:t>
            </a:r>
          </a:p>
          <a:p>
            <a:pPr lvl="0" indent="-304800" algn="l">
              <a:lnSpc>
                <a:spcPct val="100000"/>
              </a:lnSpc>
              <a:buSzPts val="1200"/>
              <a:buFont typeface="Maven Pro"/>
              <a:buAutoNum type="arabicPeriod"/>
            </a:pPr>
            <a:r>
              <a:rPr lang="fr-FR" dirty="0" smtClean="0">
                <a:solidFill>
                  <a:schemeClr val="accent2"/>
                </a:solidFill>
              </a:rPr>
              <a:t>Conclusion</a:t>
            </a:r>
            <a:endParaRPr lang="fr-FR" dirty="0">
              <a:solidFill>
                <a:schemeClr val="accent2"/>
              </a:solidFill>
            </a:endParaRPr>
          </a:p>
        </p:txBody>
      </p:sp>
      <p:grpSp>
        <p:nvGrpSpPr>
          <p:cNvPr id="4" name="Google Shape;8527;p54"/>
          <p:cNvGrpSpPr/>
          <p:nvPr/>
        </p:nvGrpSpPr>
        <p:grpSpPr>
          <a:xfrm rot="5400000">
            <a:off x="1690665" y="2230526"/>
            <a:ext cx="1565716" cy="366729"/>
            <a:chOff x="1247650" y="2075423"/>
            <a:chExt cx="6648477" cy="1557238"/>
          </a:xfrm>
        </p:grpSpPr>
        <p:sp>
          <p:nvSpPr>
            <p:cNvPr id="5" name="Google Shape;8528;p54"/>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529;p54"/>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530;p54"/>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31;p54"/>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2;p54"/>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33;p54"/>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2047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4857214" cy="3091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Oversampling avec SMOTE</a:t>
            </a:r>
          </a:p>
          <a:p>
            <a:pPr marL="114300" indent="0">
              <a:buNone/>
            </a:pPr>
            <a:endParaRPr lang="fr-FR" sz="1100" dirty="0">
              <a:solidFill>
                <a:schemeClr val="bg1"/>
              </a:solidFill>
            </a:endParaRPr>
          </a:p>
          <a:p>
            <a:r>
              <a:rPr lang="fr-FR" sz="1100" dirty="0" smtClean="0">
                <a:solidFill>
                  <a:schemeClr val="bg1"/>
                </a:solidFill>
              </a:rPr>
              <a:t>Notre </a:t>
            </a:r>
            <a:r>
              <a:rPr lang="fr-FR" sz="1100" dirty="0">
                <a:solidFill>
                  <a:schemeClr val="bg1"/>
                </a:solidFill>
              </a:rPr>
              <a:t>jeu de données est déséquilibré, avec 92% des classes TARGET à 0, ce qui va introduire un biais lors de l'apprentissage de nos modèles. </a:t>
            </a:r>
            <a:r>
              <a:rPr lang="fr-FR" sz="1100" dirty="0" smtClean="0">
                <a:solidFill>
                  <a:schemeClr val="bg1"/>
                </a:solidFill>
              </a:rPr>
              <a:t>On </a:t>
            </a:r>
            <a:r>
              <a:rPr lang="fr-FR" sz="1100" dirty="0">
                <a:solidFill>
                  <a:schemeClr val="bg1"/>
                </a:solidFill>
              </a:rPr>
              <a:t>va rééquilibrer ces classes en utilisant un </a:t>
            </a:r>
            <a:r>
              <a:rPr lang="fr-FR" sz="1100" dirty="0">
                <a:solidFill>
                  <a:schemeClr val="accent3">
                    <a:lumMod val="75000"/>
                  </a:schemeClr>
                </a:solidFill>
              </a:rPr>
              <a:t>algorithme d'oversampling</a:t>
            </a:r>
            <a:r>
              <a:rPr lang="fr-FR" sz="1100" dirty="0">
                <a:solidFill>
                  <a:schemeClr val="bg1"/>
                </a:solidFill>
              </a:rPr>
              <a:t>, qui consiste à dupliquer une part des invididus de la classe minoritaire, afin d'obtenir un jeu de données équilibré</a:t>
            </a:r>
            <a:r>
              <a:rPr lang="fr-FR" sz="1100" dirty="0" smtClean="0">
                <a:solidFill>
                  <a:schemeClr val="bg1"/>
                </a:solidFill>
              </a:rPr>
              <a:t>.</a:t>
            </a:r>
          </a:p>
          <a:p>
            <a:endParaRPr lang="fr-FR" sz="1100" dirty="0" smtClean="0">
              <a:solidFill>
                <a:schemeClr val="bg1"/>
              </a:solidFill>
            </a:endParaRPr>
          </a:p>
          <a:p>
            <a:r>
              <a:rPr lang="fr-FR" sz="1100" dirty="0" smtClean="0">
                <a:solidFill>
                  <a:schemeClr val="bg1"/>
                </a:solidFill>
              </a:rPr>
              <a:t>Cet </a:t>
            </a:r>
            <a:r>
              <a:rPr lang="fr-FR" sz="1100" dirty="0">
                <a:solidFill>
                  <a:schemeClr val="bg1"/>
                </a:solidFill>
              </a:rPr>
              <a:t>algorithme est le SMOTE, </a:t>
            </a:r>
            <a:r>
              <a:rPr lang="fr-FR" sz="1100" dirty="0" smtClean="0">
                <a:solidFill>
                  <a:schemeClr val="bg1"/>
                </a:solidFill>
              </a:rPr>
              <a:t>on va l’appliquer dans </a:t>
            </a:r>
            <a:r>
              <a:rPr lang="fr-FR" sz="1100" dirty="0">
                <a:solidFill>
                  <a:schemeClr val="bg1"/>
                </a:solidFill>
              </a:rPr>
              <a:t>notre pipeline au moment de la validation croisée, et </a:t>
            </a:r>
            <a:r>
              <a:rPr lang="fr-FR" sz="1100" dirty="0">
                <a:solidFill>
                  <a:schemeClr val="accent3">
                    <a:lumMod val="75000"/>
                  </a:schemeClr>
                </a:solidFill>
              </a:rPr>
              <a:t>seulement sur les folders d'entraînement</a:t>
            </a:r>
            <a:r>
              <a:rPr lang="fr-FR" sz="1100" dirty="0">
                <a:solidFill>
                  <a:schemeClr val="bg1"/>
                </a:solidFill>
              </a:rPr>
              <a:t>. Et réitérer cette opération à chaque </a:t>
            </a:r>
            <a:r>
              <a:rPr lang="fr-FR" sz="1100" dirty="0" smtClean="0">
                <a:solidFill>
                  <a:schemeClr val="bg1"/>
                </a:solidFill>
              </a:rPr>
              <a:t>fois.</a:t>
            </a:r>
          </a:p>
          <a:p>
            <a:endParaRPr lang="fr-FR" sz="1100" dirty="0" smtClean="0">
              <a:solidFill>
                <a:schemeClr val="bg1"/>
              </a:solidFill>
            </a:endParaRPr>
          </a:p>
          <a:p>
            <a:r>
              <a:rPr lang="fr-FR" sz="1200" dirty="0">
                <a:solidFill>
                  <a:schemeClr val="bg1"/>
                </a:solidFill>
              </a:rPr>
              <a:t>Pour certains modèles, à la place d'utiliser le SMOTE, on utilisera le paramètre </a:t>
            </a:r>
            <a:r>
              <a:rPr lang="fr-FR" sz="1200" dirty="0">
                <a:solidFill>
                  <a:schemeClr val="accent3">
                    <a:lumMod val="75000"/>
                  </a:schemeClr>
                </a:solidFill>
              </a:rPr>
              <a:t>class_weight</a:t>
            </a:r>
            <a:r>
              <a:rPr lang="fr-FR" sz="1200" dirty="0">
                <a:solidFill>
                  <a:schemeClr val="bg1"/>
                </a:solidFill>
              </a:rPr>
              <a:t>.</a:t>
            </a:r>
          </a:p>
          <a:p>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235" y="1475562"/>
            <a:ext cx="3133725" cy="2028825"/>
          </a:xfrm>
          <a:prstGeom prst="rect">
            <a:avLst/>
          </a:prstGeom>
        </p:spPr>
      </p:pic>
    </p:spTree>
    <p:extLst>
      <p:ext uri="{BB962C8B-B14F-4D97-AF65-F5344CB8AC3E}">
        <p14:creationId xmlns:p14="http://schemas.microsoft.com/office/powerpoint/2010/main" val="4135391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7154366" cy="771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Modèle de référence (Dummy Classifier)</a:t>
            </a:r>
          </a:p>
          <a:p>
            <a:pPr marL="114300" indent="0">
              <a:buNone/>
            </a:pPr>
            <a:r>
              <a:rPr lang="fr-FR" sz="1200" dirty="0">
                <a:solidFill>
                  <a:schemeClr val="bg1"/>
                </a:solidFill>
              </a:rPr>
              <a:t>Ce modèle de référence prédit systématiquement la classe 0, et sert de base pour comparer nos modèles suivants</a:t>
            </a:r>
          </a:p>
          <a:p>
            <a:pPr marL="114300" indent="0">
              <a:buNone/>
            </a:pPr>
            <a:endParaRPr lang="fr-FR" sz="1100" dirty="0">
              <a:solidFill>
                <a:schemeClr val="bg1"/>
              </a:solidFill>
            </a:endParaRPr>
          </a:p>
          <a:p>
            <a:endParaRPr lang="fr-FR" sz="12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1776761"/>
            <a:ext cx="7701776" cy="2655976"/>
          </a:xfrm>
          <a:prstGeom prst="rect">
            <a:avLst/>
          </a:prstGeom>
        </p:spPr>
      </p:pic>
    </p:spTree>
    <p:extLst>
      <p:ext uri="{BB962C8B-B14F-4D97-AF65-F5344CB8AC3E}">
        <p14:creationId xmlns:p14="http://schemas.microsoft.com/office/powerpoint/2010/main" val="157976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Entraînement des modèles</a:t>
            </a:r>
            <a:endParaRPr lang="fr-FR" dirty="0">
              <a:solidFill>
                <a:schemeClr val="accent2"/>
              </a:solidFill>
            </a:endParaRPr>
          </a:p>
        </p:txBody>
      </p:sp>
      <p:sp>
        <p:nvSpPr>
          <p:cNvPr id="6" name="Espace réservé du texte 1"/>
          <p:cNvSpPr txBox="1">
            <a:spLocks/>
          </p:cNvSpPr>
          <p:nvPr/>
        </p:nvSpPr>
        <p:spPr>
          <a:xfrm>
            <a:off x="495371" y="1004963"/>
            <a:ext cx="7154366" cy="771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On entraîne plusieurs modèles de classification. Exemple pour le LGBMClassifier :</a:t>
            </a:r>
          </a:p>
          <a:p>
            <a:pPr marL="114300" indent="0">
              <a:buNone/>
            </a:pPr>
            <a:endParaRPr lang="fr-FR" sz="1100" dirty="0">
              <a:solidFill>
                <a:schemeClr val="bg1"/>
              </a:solidFill>
            </a:endParaRPr>
          </a:p>
          <a:p>
            <a:endParaRPr lang="fr-FR" sz="120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6" y="1672685"/>
            <a:ext cx="7701775" cy="2655976"/>
          </a:xfrm>
          <a:prstGeom prst="rect">
            <a:avLst/>
          </a:prstGeom>
        </p:spPr>
      </p:pic>
    </p:spTree>
    <p:extLst>
      <p:ext uri="{BB962C8B-B14F-4D97-AF65-F5344CB8AC3E}">
        <p14:creationId xmlns:p14="http://schemas.microsoft.com/office/powerpoint/2010/main" val="397474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952925"/>
            <a:ext cx="7154366" cy="407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Tableau récapitulatif -&gt; Meilleur modèle : LGBMClassifier avec le class_weight</a:t>
            </a:r>
          </a:p>
          <a:p>
            <a:pPr marL="114300" indent="0">
              <a:buNone/>
            </a:pPr>
            <a:endParaRPr lang="fr-FR" sz="1100" dirty="0">
              <a:solidFill>
                <a:schemeClr val="bg1"/>
              </a:solidFill>
            </a:endParaRPr>
          </a:p>
          <a:p>
            <a:endParaRPr lang="fr-FR" sz="120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28" y="1327486"/>
            <a:ext cx="7717510" cy="3709434"/>
          </a:xfrm>
          <a:prstGeom prst="rect">
            <a:avLst/>
          </a:prstGeom>
        </p:spPr>
      </p:pic>
    </p:spTree>
    <p:extLst>
      <p:ext uri="{BB962C8B-B14F-4D97-AF65-F5344CB8AC3E}">
        <p14:creationId xmlns:p14="http://schemas.microsoft.com/office/powerpoint/2010/main" val="3546690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1004963"/>
            <a:ext cx="7154366" cy="511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Feature importance – Méthode globale de mesure de l’importance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651" y="1332571"/>
            <a:ext cx="4015531" cy="3498764"/>
          </a:xfrm>
          <a:prstGeom prst="rect">
            <a:avLst/>
          </a:prstGeom>
        </p:spPr>
      </p:pic>
      <p:sp>
        <p:nvSpPr>
          <p:cNvPr id="7" name="Espace réservé du texte 1"/>
          <p:cNvSpPr txBox="1">
            <a:spLocks/>
          </p:cNvSpPr>
          <p:nvPr/>
        </p:nvSpPr>
        <p:spPr>
          <a:xfrm>
            <a:off x="502805" y="1375993"/>
            <a:ext cx="4306846" cy="3455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solidFill>
                  <a:schemeClr val="bg1"/>
                </a:solidFill>
              </a:rPr>
              <a:t>Voici </a:t>
            </a:r>
            <a:r>
              <a:rPr lang="fr-FR" sz="1200" dirty="0">
                <a:solidFill>
                  <a:schemeClr val="bg1"/>
                </a:solidFill>
              </a:rPr>
              <a:t>les 5 features qui impactent le plus le choix du modèle :</a:t>
            </a:r>
          </a:p>
          <a:p>
            <a:pPr marL="114300" indent="0">
              <a:buNone/>
            </a:pPr>
            <a:endParaRPr lang="fr-FR" sz="1200" b="1" dirty="0">
              <a:solidFill>
                <a:schemeClr val="accent3">
                  <a:lumMod val="75000"/>
                </a:schemeClr>
              </a:solidFill>
            </a:endParaRPr>
          </a:p>
          <a:p>
            <a:pPr marL="114300" indent="0">
              <a:buNone/>
            </a:pPr>
            <a:r>
              <a:rPr lang="fr-FR" sz="1200" b="1" dirty="0">
                <a:solidFill>
                  <a:schemeClr val="bg1"/>
                </a:solidFill>
              </a:rPr>
              <a:t>- PAYMENT_RATE</a:t>
            </a:r>
          </a:p>
          <a:p>
            <a:pPr marL="114300" indent="0">
              <a:buNone/>
            </a:pPr>
            <a:r>
              <a:rPr lang="fr-FR" sz="1200" b="1" dirty="0">
                <a:solidFill>
                  <a:schemeClr val="bg1"/>
                </a:solidFill>
              </a:rPr>
              <a:t>- EXT_SOURCE_2</a:t>
            </a:r>
          </a:p>
          <a:p>
            <a:pPr marL="114300" indent="0">
              <a:buNone/>
            </a:pPr>
            <a:r>
              <a:rPr lang="fr-FR" sz="1200" b="1" dirty="0">
                <a:solidFill>
                  <a:schemeClr val="bg1"/>
                </a:solidFill>
              </a:rPr>
              <a:t>- EXT_SOURCE_1</a:t>
            </a:r>
          </a:p>
          <a:p>
            <a:pPr marL="114300" indent="0">
              <a:buNone/>
            </a:pPr>
            <a:r>
              <a:rPr lang="fr-FR" sz="1200" b="1" dirty="0">
                <a:solidFill>
                  <a:schemeClr val="bg1"/>
                </a:solidFill>
              </a:rPr>
              <a:t>- EXT_SOURCE_3</a:t>
            </a:r>
          </a:p>
          <a:p>
            <a:pPr marL="114300" indent="0">
              <a:buNone/>
            </a:pPr>
            <a:r>
              <a:rPr lang="fr-FR" sz="1200" b="1" dirty="0" smtClean="0">
                <a:solidFill>
                  <a:schemeClr val="bg1"/>
                </a:solidFill>
              </a:rPr>
              <a:t>- DAYS_BIRTH</a:t>
            </a:r>
          </a:p>
          <a:p>
            <a:pPr marL="114300" indent="0">
              <a:buNone/>
            </a:pPr>
            <a:endParaRPr lang="fr-FR" sz="1100" dirty="0" smtClean="0">
              <a:solidFill>
                <a:schemeClr val="bg1"/>
              </a:solidFill>
            </a:endParaRPr>
          </a:p>
          <a:p>
            <a:pPr marL="114300" indent="0">
              <a:buNone/>
            </a:pPr>
            <a:r>
              <a:rPr lang="fr-FR" sz="1100" dirty="0">
                <a:solidFill>
                  <a:schemeClr val="bg1"/>
                </a:solidFill>
              </a:rPr>
              <a:t>Les clients ont le </a:t>
            </a:r>
            <a:r>
              <a:rPr lang="fr-FR" sz="1100" dirty="0">
                <a:solidFill>
                  <a:schemeClr val="accent3">
                    <a:lumMod val="75000"/>
                  </a:schemeClr>
                </a:solidFill>
              </a:rPr>
              <a:t>moins de risque d'avoir un problème à rembourser</a:t>
            </a:r>
            <a:r>
              <a:rPr lang="fr-FR" sz="1100" dirty="0">
                <a:solidFill>
                  <a:schemeClr val="bg1"/>
                </a:solidFill>
              </a:rPr>
              <a:t> un prêt quand ils ont un </a:t>
            </a:r>
            <a:r>
              <a:rPr lang="fr-FR" sz="1100" dirty="0">
                <a:solidFill>
                  <a:schemeClr val="accent3">
                    <a:lumMod val="75000"/>
                  </a:schemeClr>
                </a:solidFill>
              </a:rPr>
              <a:t>EXT_SOURCE élevé </a:t>
            </a:r>
            <a:r>
              <a:rPr lang="fr-FR" sz="1100" dirty="0">
                <a:solidFill>
                  <a:schemeClr val="bg1"/>
                </a:solidFill>
              </a:rPr>
              <a:t>ou un </a:t>
            </a:r>
            <a:r>
              <a:rPr lang="fr-FR" sz="1100" dirty="0">
                <a:solidFill>
                  <a:schemeClr val="accent3">
                    <a:lumMod val="75000"/>
                  </a:schemeClr>
                </a:solidFill>
              </a:rPr>
              <a:t>PAYMENT_RATE </a:t>
            </a:r>
            <a:r>
              <a:rPr lang="fr-FR" sz="1100" dirty="0" smtClean="0">
                <a:solidFill>
                  <a:schemeClr val="accent3">
                    <a:lumMod val="75000"/>
                  </a:schemeClr>
                </a:solidFill>
              </a:rPr>
              <a:t>élevé</a:t>
            </a:r>
            <a:r>
              <a:rPr lang="fr-FR" sz="1100" dirty="0" smtClean="0">
                <a:solidFill>
                  <a:schemeClr val="bg1"/>
                </a:solidFill>
              </a:rPr>
              <a:t>. Cela </a:t>
            </a:r>
            <a:r>
              <a:rPr lang="fr-FR" sz="1100" dirty="0">
                <a:solidFill>
                  <a:schemeClr val="bg1"/>
                </a:solidFill>
              </a:rPr>
              <a:t>correspond aux features que l'on avait trouvé corrélées avec la colonne TARGET dans la partie analyse</a:t>
            </a:r>
            <a:r>
              <a:rPr lang="fr-FR" sz="1100" dirty="0" smtClean="0">
                <a:solidFill>
                  <a:schemeClr val="bg1"/>
                </a:solidFill>
              </a:rPr>
              <a:t>.</a:t>
            </a:r>
            <a:endParaRPr lang="fr-FR" sz="1100" dirty="0">
              <a:solidFill>
                <a:schemeClr val="bg1"/>
              </a:solidFill>
            </a:endParaRPr>
          </a:p>
          <a:p>
            <a:pPr marL="114300" indent="0">
              <a:buNone/>
            </a:pPr>
            <a:r>
              <a:rPr lang="fr-FR" sz="1100" dirty="0">
                <a:solidFill>
                  <a:schemeClr val="bg1"/>
                </a:solidFill>
              </a:rPr>
              <a:t>Dans les features suivantes, on retrouve des features que l'on avait crée dans la partie analyse et manipulation des données</a:t>
            </a:r>
          </a:p>
          <a:p>
            <a:endParaRPr lang="fr-FR" sz="1200" dirty="0" smtClean="0">
              <a:solidFill>
                <a:schemeClr val="bg1"/>
              </a:solidFill>
            </a:endParaRPr>
          </a:p>
        </p:txBody>
      </p:sp>
    </p:spTree>
    <p:extLst>
      <p:ext uri="{BB962C8B-B14F-4D97-AF65-F5344CB8AC3E}">
        <p14:creationId xmlns:p14="http://schemas.microsoft.com/office/powerpoint/2010/main" val="1246811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Evaluation des performances</a:t>
            </a:r>
            <a:endParaRPr lang="fr-FR" dirty="0">
              <a:solidFill>
                <a:schemeClr val="accent2"/>
              </a:solidFill>
            </a:endParaRPr>
          </a:p>
        </p:txBody>
      </p:sp>
      <p:sp>
        <p:nvSpPr>
          <p:cNvPr id="6" name="Espace réservé du texte 1"/>
          <p:cNvSpPr txBox="1">
            <a:spLocks/>
          </p:cNvSpPr>
          <p:nvPr/>
        </p:nvSpPr>
        <p:spPr>
          <a:xfrm>
            <a:off x="495371" y="1004963"/>
            <a:ext cx="7154366" cy="511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LIME et SHAP– Méthode locale de mesure de l’importance</a:t>
            </a:r>
          </a:p>
        </p:txBody>
      </p:sp>
      <p:sp>
        <p:nvSpPr>
          <p:cNvPr id="7" name="Espace réservé du texte 1"/>
          <p:cNvSpPr txBox="1">
            <a:spLocks/>
          </p:cNvSpPr>
          <p:nvPr/>
        </p:nvSpPr>
        <p:spPr>
          <a:xfrm>
            <a:off x="502804" y="1375993"/>
            <a:ext cx="7236127" cy="34553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solidFill>
                  <a:schemeClr val="bg1"/>
                </a:solidFill>
              </a:rPr>
              <a:t>- </a:t>
            </a:r>
            <a:r>
              <a:rPr lang="fr-FR" sz="1200" b="1" dirty="0" smtClean="0">
                <a:solidFill>
                  <a:schemeClr val="accent3">
                    <a:lumMod val="75000"/>
                  </a:schemeClr>
                </a:solidFill>
              </a:rPr>
              <a:t>LIME</a:t>
            </a:r>
            <a:r>
              <a:rPr lang="fr-FR" sz="1200" dirty="0" smtClean="0">
                <a:solidFill>
                  <a:schemeClr val="bg1"/>
                </a:solidFill>
              </a:rPr>
              <a:t> </a:t>
            </a:r>
            <a:r>
              <a:rPr lang="fr-FR" sz="1200" dirty="0">
                <a:solidFill>
                  <a:schemeClr val="bg1"/>
                </a:solidFill>
              </a:rPr>
              <a:t>: c'est un modèle local qui cherche à expliquer la prédiction d’un individu par analyse de son voisinage. Il indique les variables favorables ou dévorables à cet individu</a:t>
            </a:r>
            <a:r>
              <a:rPr lang="fr-FR" sz="1200" dirty="0" smtClean="0">
                <a:solidFill>
                  <a:schemeClr val="bg1"/>
                </a:solidFill>
              </a:rPr>
              <a:t>.</a:t>
            </a: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a:buFontTx/>
              <a:buChar char="-"/>
            </a:pPr>
            <a:endParaRPr lang="fr-FR" sz="1200" dirty="0" smtClean="0">
              <a:solidFill>
                <a:schemeClr val="bg1"/>
              </a:solidFill>
            </a:endParaRPr>
          </a:p>
          <a:p>
            <a:pPr>
              <a:buFontTx/>
              <a:buChar char="-"/>
            </a:pPr>
            <a:endParaRPr lang="fr-FR" sz="1200" dirty="0" smtClean="0">
              <a:solidFill>
                <a:schemeClr val="bg1"/>
              </a:solidFill>
            </a:endParaRPr>
          </a:p>
          <a:p>
            <a:pPr>
              <a:buFontTx/>
              <a:buChar char="-"/>
            </a:pPr>
            <a:endParaRPr lang="fr-FR" sz="1200" dirty="0">
              <a:solidFill>
                <a:schemeClr val="bg1"/>
              </a:solidFill>
            </a:endParaRPr>
          </a:p>
          <a:p>
            <a:pPr marL="114300" indent="0">
              <a:buNone/>
            </a:pPr>
            <a:r>
              <a:rPr lang="fr-FR" sz="1200" dirty="0">
                <a:solidFill>
                  <a:schemeClr val="bg1"/>
                </a:solidFill>
              </a:rPr>
              <a:t>- </a:t>
            </a:r>
            <a:r>
              <a:rPr lang="fr-FR" sz="1200" b="1" dirty="0">
                <a:solidFill>
                  <a:schemeClr val="accent3">
                    <a:lumMod val="75000"/>
                  </a:schemeClr>
                </a:solidFill>
              </a:rPr>
              <a:t>SHAP</a:t>
            </a:r>
            <a:r>
              <a:rPr lang="fr-FR" sz="1200" dirty="0">
                <a:solidFill>
                  <a:schemeClr val="bg1"/>
                </a:solidFill>
              </a:rPr>
              <a:t> : c'est un </a:t>
            </a:r>
            <a:r>
              <a:rPr lang="fr-FR" sz="1200" dirty="0" smtClean="0">
                <a:solidFill>
                  <a:schemeClr val="bg1"/>
                </a:solidFill>
              </a:rPr>
              <a:t>algorithme </a:t>
            </a:r>
            <a:r>
              <a:rPr lang="fr-FR" sz="1200" dirty="0">
                <a:solidFill>
                  <a:schemeClr val="bg1"/>
                </a:solidFill>
              </a:rPr>
              <a:t>qui moyenne l’impact qu’une variable a pour toutes les </a:t>
            </a:r>
            <a:r>
              <a:rPr lang="fr-FR" sz="1200" dirty="0" smtClean="0">
                <a:solidFill>
                  <a:schemeClr val="bg1"/>
                </a:solidFill>
              </a:rPr>
              <a:t>combinaisons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44" y="1887596"/>
            <a:ext cx="4657060" cy="1651308"/>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42" y="3976578"/>
            <a:ext cx="6679552" cy="961802"/>
          </a:xfrm>
          <a:prstGeom prst="rect">
            <a:avLst/>
          </a:prstGeom>
        </p:spPr>
      </p:pic>
    </p:spTree>
    <p:extLst>
      <p:ext uri="{BB962C8B-B14F-4D97-AF65-F5344CB8AC3E}">
        <p14:creationId xmlns:p14="http://schemas.microsoft.com/office/powerpoint/2010/main" val="4011409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618824" y="411675"/>
            <a:ext cx="6139485" cy="577800"/>
          </a:xfrm>
        </p:spPr>
        <p:txBody>
          <a:bodyPr/>
          <a:lstStyle/>
          <a:p>
            <a:r>
              <a:rPr lang="fr-FR" dirty="0" smtClean="0">
                <a:solidFill>
                  <a:schemeClr val="accent2"/>
                </a:solidFill>
              </a:rPr>
              <a:t>Conclusion</a:t>
            </a:r>
            <a:endParaRPr lang="fr-FR" dirty="0">
              <a:solidFill>
                <a:schemeClr val="accent2"/>
              </a:solidFill>
            </a:endParaRPr>
          </a:p>
        </p:txBody>
      </p:sp>
      <p:sp>
        <p:nvSpPr>
          <p:cNvPr id="4" name="Espace réservé du texte 1"/>
          <p:cNvSpPr txBox="1">
            <a:spLocks/>
          </p:cNvSpPr>
          <p:nvPr/>
        </p:nvSpPr>
        <p:spPr>
          <a:xfrm>
            <a:off x="495371" y="1004963"/>
            <a:ext cx="6763122" cy="3659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dirty="0">
                <a:solidFill>
                  <a:schemeClr val="bg1"/>
                </a:solidFill>
              </a:rPr>
              <a:t>Le modèle est loin d'être parfait, mais avec les données en notre possession il est difficile de mieux faire.</a:t>
            </a:r>
          </a:p>
          <a:p>
            <a:endParaRPr lang="fr-FR" sz="1200" dirty="0">
              <a:solidFill>
                <a:schemeClr val="bg1"/>
              </a:solidFill>
            </a:endParaRPr>
          </a:p>
          <a:p>
            <a:r>
              <a:rPr lang="fr-FR" sz="1200" dirty="0">
                <a:solidFill>
                  <a:schemeClr val="bg1"/>
                </a:solidFill>
              </a:rPr>
              <a:t>Il classe déjà plutôt bien la plupart des clients, mais il reste encore environ 1/3 des mauvais payeurs qu'il n'arrive pas à prédire </a:t>
            </a:r>
            <a:r>
              <a:rPr lang="fr-FR" sz="1200" dirty="0" smtClean="0">
                <a:solidFill>
                  <a:schemeClr val="bg1"/>
                </a:solidFill>
              </a:rPr>
              <a:t>correctement. Il </a:t>
            </a:r>
            <a:r>
              <a:rPr lang="fr-FR" sz="1200" dirty="0">
                <a:solidFill>
                  <a:schemeClr val="bg1"/>
                </a:solidFill>
              </a:rPr>
              <a:t>fait également quelques erreurs sur les clients bons payeurs.</a:t>
            </a:r>
          </a:p>
          <a:p>
            <a:endParaRPr lang="fr-FR" sz="1200" dirty="0">
              <a:solidFill>
                <a:schemeClr val="bg1"/>
              </a:solidFill>
            </a:endParaRPr>
          </a:p>
          <a:p>
            <a:r>
              <a:rPr lang="fr-FR" sz="1200" dirty="0">
                <a:solidFill>
                  <a:schemeClr val="bg1"/>
                </a:solidFill>
              </a:rPr>
              <a:t>Pour améliorer la précision de notre modèle, il faudrait de nouvelles features permettant une démarcation plus net entre les clients qui remboursent et ceux qui ne remboursent pas.</a:t>
            </a:r>
          </a:p>
          <a:p>
            <a:endParaRPr lang="fr-FR" sz="1200" dirty="0">
              <a:solidFill>
                <a:schemeClr val="bg1"/>
              </a:solidFill>
            </a:endParaRPr>
          </a:p>
          <a:p>
            <a:r>
              <a:rPr lang="fr-FR" sz="1200" dirty="0">
                <a:solidFill>
                  <a:schemeClr val="bg1"/>
                </a:solidFill>
              </a:rPr>
              <a:t>On peut déjà comprendre comment notre modèle classe les clients, et l'impact qu'ont certaines features sur la décision de notre modèle. Ce qui permet si besoin de comprendre localement comment une décision a été prise pour un client en particulier.</a:t>
            </a:r>
            <a:endParaRPr lang="fr-FR" sz="1000" dirty="0" smtClean="0">
              <a:solidFill>
                <a:schemeClr val="bg1"/>
              </a:solidFill>
            </a:endParaRPr>
          </a:p>
        </p:txBody>
      </p:sp>
    </p:spTree>
    <p:extLst>
      <p:ext uri="{BB962C8B-B14F-4D97-AF65-F5344CB8AC3E}">
        <p14:creationId xmlns:p14="http://schemas.microsoft.com/office/powerpoint/2010/main" val="199544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313" y="1160869"/>
            <a:ext cx="4393186" cy="3982631"/>
          </a:xfrm>
        </p:spPr>
        <p:txBody>
          <a:bodyPr/>
          <a:lstStyle/>
          <a:p>
            <a:r>
              <a:rPr lang="fr-FR" sz="1200" dirty="0"/>
              <a:t>La société financière </a:t>
            </a:r>
            <a:r>
              <a:rPr lang="fr-FR" sz="1200" b="1" dirty="0" smtClean="0"/>
              <a:t>"</a:t>
            </a:r>
            <a:r>
              <a:rPr lang="fr-FR" sz="1200" b="1" dirty="0">
                <a:solidFill>
                  <a:schemeClr val="accent3">
                    <a:lumMod val="75000"/>
                  </a:schemeClr>
                </a:solidFill>
              </a:rPr>
              <a:t>Prêt à dépenser</a:t>
            </a:r>
            <a:r>
              <a:rPr lang="fr-FR" sz="1200" b="1" dirty="0" smtClean="0"/>
              <a:t>" </a:t>
            </a:r>
            <a:r>
              <a:rPr lang="fr-FR" sz="1200" dirty="0"/>
              <a:t>propose des crédits à la consommation pour des personnes ayant peu ou pas d'historique de prêt</a:t>
            </a:r>
            <a:r>
              <a:rPr lang="fr-FR" sz="1200" dirty="0" smtClean="0"/>
              <a:t>.</a:t>
            </a:r>
          </a:p>
          <a:p>
            <a:endParaRPr lang="fr-FR" sz="1200" dirty="0" smtClean="0"/>
          </a:p>
          <a:p>
            <a:endParaRPr lang="fr-FR" sz="1200" dirty="0" smtClean="0"/>
          </a:p>
          <a:p>
            <a:r>
              <a:rPr lang="fr-FR" sz="1200" dirty="0"/>
              <a:t>Pour accorder un crédit à la consommation, l’entreprise souhaite mettre en œuvre un </a:t>
            </a:r>
            <a:r>
              <a:rPr lang="fr-FR" sz="1200" dirty="0">
                <a:solidFill>
                  <a:schemeClr val="accent3">
                    <a:lumMod val="75000"/>
                  </a:schemeClr>
                </a:solidFill>
              </a:rPr>
              <a:t>outil de “</a:t>
            </a:r>
            <a:r>
              <a:rPr lang="fr-FR" sz="1200" dirty="0" err="1">
                <a:solidFill>
                  <a:schemeClr val="accent3">
                    <a:lumMod val="75000"/>
                  </a:schemeClr>
                </a:solidFill>
              </a:rPr>
              <a:t>scoring</a:t>
            </a:r>
            <a:r>
              <a:rPr lang="fr-FR" sz="1200" dirty="0">
                <a:solidFill>
                  <a:schemeClr val="accent3">
                    <a:lumMod val="75000"/>
                  </a:schemeClr>
                </a:solidFill>
              </a:rPr>
              <a:t> crédit”</a:t>
            </a:r>
            <a:r>
              <a:rPr lang="fr-FR" sz="1200" dirty="0"/>
              <a:t> qui calcule la probabilité qu’un client le rembourse ou non, puis classifie la demande : crédit accordé ou refusé.</a:t>
            </a:r>
            <a:endParaRPr lang="fr-FR" sz="1200" dirty="0" smtClean="0"/>
          </a:p>
          <a:p>
            <a:pPr marL="447675" indent="0">
              <a:buNone/>
              <a:tabLst>
                <a:tab pos="717550" algn="l"/>
              </a:tabLst>
            </a:pPr>
            <a:endParaRPr lang="fr-FR" sz="1200" dirty="0" smtClean="0"/>
          </a:p>
          <a:p>
            <a:pPr marL="447675" indent="0">
              <a:buNone/>
              <a:tabLst>
                <a:tab pos="717550" algn="l"/>
              </a:tabLst>
            </a:pPr>
            <a:endParaRPr lang="fr-FR" sz="1200" dirty="0" smtClean="0"/>
          </a:p>
          <a:p>
            <a:pPr marL="625475" indent="-177800">
              <a:buFontTx/>
              <a:buChar char="-"/>
              <a:tabLst>
                <a:tab pos="717550" algn="l"/>
              </a:tabLst>
            </a:pPr>
            <a:endParaRPr lang="fr-FR" sz="1200" dirty="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
        <p:nvSpPr>
          <p:cNvPr id="3" name="Titre 2"/>
          <p:cNvSpPr>
            <a:spLocks noGrp="1"/>
          </p:cNvSpPr>
          <p:nvPr>
            <p:ph type="ctrTitle"/>
          </p:nvPr>
        </p:nvSpPr>
        <p:spPr/>
        <p:txBody>
          <a:bodyPr/>
          <a:lstStyle/>
          <a:p>
            <a:r>
              <a:rPr lang="fr-FR" dirty="0" smtClean="0">
                <a:solidFill>
                  <a:schemeClr val="accent2"/>
                </a:solidFill>
              </a:rPr>
              <a:t>Contexte</a:t>
            </a:r>
            <a:endParaRPr lang="fr-FR" dirty="0">
              <a:solidFill>
                <a:schemeClr val="accent2"/>
              </a:solidFill>
            </a:endParaRPr>
          </a:p>
        </p:txBody>
      </p:sp>
      <p:sp>
        <p:nvSpPr>
          <p:cNvPr id="5" name="Espace réservé du texte 1"/>
          <p:cNvSpPr txBox="1">
            <a:spLocks/>
          </p:cNvSpPr>
          <p:nvPr/>
        </p:nvSpPr>
        <p:spPr>
          <a:xfrm>
            <a:off x="4380697" y="1160869"/>
            <a:ext cx="3876404" cy="270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200" b="1" u="sng" dirty="0" smtClean="0"/>
              <a:t>Ce qui est attendu</a:t>
            </a:r>
            <a:r>
              <a:rPr lang="fr-FR" sz="1200" b="1" dirty="0" smtClean="0"/>
              <a:t> :</a:t>
            </a:r>
          </a:p>
          <a:p>
            <a:endParaRPr lang="fr-FR" sz="1200" b="1" dirty="0" smtClean="0"/>
          </a:p>
          <a:p>
            <a:pPr marL="625475" indent="-177800">
              <a:buFontTx/>
              <a:buChar char="-"/>
              <a:tabLst>
                <a:tab pos="717550" algn="l"/>
              </a:tabLst>
            </a:pPr>
            <a:r>
              <a:rPr lang="fr-FR" sz="1200" dirty="0" smtClean="0"/>
              <a:t>Entraîner un </a:t>
            </a:r>
            <a:r>
              <a:rPr lang="fr-FR" sz="1200" dirty="0" smtClean="0">
                <a:solidFill>
                  <a:schemeClr val="accent3">
                    <a:lumMod val="75000"/>
                  </a:schemeClr>
                </a:solidFill>
              </a:rPr>
              <a:t>modèle de </a:t>
            </a:r>
            <a:r>
              <a:rPr lang="fr-FR" sz="1200" dirty="0">
                <a:solidFill>
                  <a:schemeClr val="accent3">
                    <a:lumMod val="75000"/>
                  </a:schemeClr>
                </a:solidFill>
              </a:rPr>
              <a:t>classification </a:t>
            </a:r>
            <a:r>
              <a:rPr lang="fr-FR" sz="1200" dirty="0"/>
              <a:t>pour aider à décider si un prêt peut être accordé à un client</a:t>
            </a:r>
            <a:r>
              <a:rPr lang="fr-FR" sz="1200" dirty="0" smtClean="0"/>
              <a:t>.</a:t>
            </a:r>
          </a:p>
          <a:p>
            <a:pPr marL="625475" indent="-177800">
              <a:buFontTx/>
              <a:buChar char="-"/>
              <a:tabLst>
                <a:tab pos="717550" algn="l"/>
              </a:tabLst>
            </a:pPr>
            <a:endParaRPr lang="fr-FR" sz="1200" dirty="0" smtClean="0"/>
          </a:p>
          <a:p>
            <a:pPr marL="625475" indent="-177800">
              <a:buFontTx/>
              <a:buChar char="-"/>
              <a:tabLst>
                <a:tab pos="717550" algn="l"/>
              </a:tabLst>
            </a:pPr>
            <a:r>
              <a:rPr lang="fr-FR" sz="1200" dirty="0" smtClean="0"/>
              <a:t>Analyser les facteurs qui justifient la décision du modèle.</a:t>
            </a:r>
          </a:p>
          <a:p>
            <a:pPr marL="625475" indent="-177800">
              <a:buFontTx/>
              <a:buChar char="-"/>
              <a:tabLst>
                <a:tab pos="717550" algn="l"/>
              </a:tabLst>
            </a:pPr>
            <a:endParaRPr lang="fr-FR" sz="1200" dirty="0" smtClean="0"/>
          </a:p>
          <a:p>
            <a:pPr marL="447675" indent="0">
              <a:buFont typeface="Maven Pro"/>
              <a:buNone/>
              <a:tabLst>
                <a:tab pos="717550" algn="l"/>
              </a:tabLst>
            </a:pPr>
            <a:endParaRPr lang="fr-FR" sz="1200" dirty="0" smtClean="0"/>
          </a:p>
          <a:p>
            <a:pPr marL="447675" indent="0">
              <a:buFont typeface="Maven Pro"/>
              <a:buNone/>
              <a:tabLst>
                <a:tab pos="717550" algn="l"/>
              </a:tabLst>
            </a:pPr>
            <a:endParaRPr lang="fr-FR" sz="1200" dirty="0" smtClean="0"/>
          </a:p>
          <a:p>
            <a:pPr marL="625475" indent="-177800">
              <a:buFontTx/>
              <a:buChar char="-"/>
              <a:tabLst>
                <a:tab pos="717550" algn="l"/>
              </a:tabLst>
            </a:pPr>
            <a:endParaRPr lang="fr-FR" sz="1200" dirty="0" smtClean="0"/>
          </a:p>
          <a:p>
            <a:pPr marL="625475" indent="-177800">
              <a:buFontTx/>
              <a:buChar char="-"/>
              <a:tabLst>
                <a:tab pos="717550" algn="l"/>
              </a:tabLst>
            </a:pPr>
            <a:endParaRPr lang="fr-FR" sz="1200" dirty="0" smtClean="0"/>
          </a:p>
          <a:p>
            <a:pPr>
              <a:buFontTx/>
              <a:buChar char="-"/>
            </a:pPr>
            <a:endParaRPr lang="fr-FR" sz="1200" dirty="0" smtClean="0"/>
          </a:p>
          <a:p>
            <a:pPr>
              <a:buFontTx/>
              <a:buChar char="-"/>
            </a:pPr>
            <a:endParaRPr lang="fr-FR" sz="1200" dirty="0" smtClean="0"/>
          </a:p>
        </p:txBody>
      </p:sp>
    </p:spTree>
    <p:extLst>
      <p:ext uri="{BB962C8B-B14F-4D97-AF65-F5344CB8AC3E}">
        <p14:creationId xmlns:p14="http://schemas.microsoft.com/office/powerpoint/2010/main" val="3657489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06176" y="425851"/>
            <a:ext cx="7653305" cy="577800"/>
          </a:xfrm>
        </p:spPr>
        <p:txBody>
          <a:bodyPr/>
          <a:lstStyle/>
          <a:p>
            <a:r>
              <a:rPr lang="fr-FR" dirty="0" smtClean="0">
                <a:solidFill>
                  <a:schemeClr val="accent2"/>
                </a:solidFill>
              </a:rPr>
              <a:t>Présentation du jeu de données </a:t>
            </a:r>
            <a:endParaRPr lang="fr-FR" dirty="0">
              <a:solidFill>
                <a:schemeClr val="accent2"/>
              </a:solidFill>
            </a:endParaRPr>
          </a:p>
        </p:txBody>
      </p:sp>
      <p:sp>
        <p:nvSpPr>
          <p:cNvPr id="7" name="Espace réservé du texte 1"/>
          <p:cNvSpPr txBox="1">
            <a:spLocks/>
          </p:cNvSpPr>
          <p:nvPr/>
        </p:nvSpPr>
        <p:spPr>
          <a:xfrm>
            <a:off x="495372" y="1004963"/>
            <a:ext cx="3829121" cy="3237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r>
              <a:rPr lang="fr-FR" sz="1100" dirty="0" smtClean="0"/>
              <a:t>Nous avons à notre disposition un jeu de données qui contient :</a:t>
            </a:r>
          </a:p>
          <a:p>
            <a:pPr lvl="1"/>
            <a:r>
              <a:rPr lang="fr-FR" sz="1000" dirty="0" smtClean="0"/>
              <a:t>Un historique de prêts</a:t>
            </a:r>
          </a:p>
          <a:p>
            <a:pPr lvl="1"/>
            <a:r>
              <a:rPr lang="fr-FR" sz="1000" dirty="0" smtClean="0"/>
              <a:t>Un historique d’informations financières</a:t>
            </a:r>
          </a:p>
          <a:p>
            <a:pPr lvl="1"/>
            <a:r>
              <a:rPr lang="fr-FR" sz="1000" dirty="0" smtClean="0"/>
              <a:t>Des informations sur le comportement des emprunteurs (si il a fait défaut ou pas)</a:t>
            </a:r>
            <a:endParaRPr lang="fr-FR" sz="1000" dirty="0" smtClean="0"/>
          </a:p>
          <a:p>
            <a:endParaRPr lang="fr-FR" sz="1100" dirty="0" smtClean="0"/>
          </a:p>
          <a:p>
            <a:r>
              <a:rPr lang="fr-FR" sz="1100" dirty="0" smtClean="0"/>
              <a:t>Il y plusieurs fichiers CSV, et voici un diagramme expliquant comment ils sont liés entr</a:t>
            </a:r>
            <a:r>
              <a:rPr lang="fr-FR" sz="1100" dirty="0" smtClean="0"/>
              <a:t>e eux :</a:t>
            </a:r>
          </a:p>
          <a:p>
            <a:endParaRPr lang="fr-FR" sz="1100" dirty="0"/>
          </a:p>
          <a:p>
            <a:r>
              <a:rPr lang="fr-FR" sz="1100" dirty="0" smtClean="0"/>
              <a:t>Pour le fichier </a:t>
            </a:r>
            <a:r>
              <a:rPr lang="fr-FR" sz="1100" b="1" dirty="0" smtClean="0">
                <a:solidFill>
                  <a:schemeClr val="accent3">
                    <a:lumMod val="75000"/>
                  </a:schemeClr>
                </a:solidFill>
              </a:rPr>
              <a:t>application_train</a:t>
            </a:r>
            <a:r>
              <a:rPr lang="fr-FR" sz="1100" dirty="0" smtClean="0"/>
              <a:t> Il y a au total </a:t>
            </a:r>
            <a:r>
              <a:rPr lang="fr-FR" sz="1100" dirty="0" smtClean="0">
                <a:solidFill>
                  <a:schemeClr val="accent3">
                    <a:lumMod val="75000"/>
                  </a:schemeClr>
                </a:solidFill>
              </a:rPr>
              <a:t>307 511 prêts</a:t>
            </a:r>
            <a:r>
              <a:rPr lang="fr-FR" sz="1100" dirty="0" smtClean="0"/>
              <a:t> de renseignés, ainsi que </a:t>
            </a:r>
            <a:r>
              <a:rPr lang="fr-FR" sz="1100" dirty="0" smtClean="0">
                <a:solidFill>
                  <a:schemeClr val="accent3">
                    <a:lumMod val="75000"/>
                  </a:schemeClr>
                </a:solidFill>
              </a:rPr>
              <a:t>122 features</a:t>
            </a:r>
            <a:r>
              <a:rPr lang="fr-FR" sz="1100" dirty="0"/>
              <a:t> </a:t>
            </a:r>
            <a:r>
              <a:rPr lang="fr-FR" sz="1100" dirty="0" smtClean="0"/>
              <a:t>dont la colonne TARGET indiquant si le client n’a pas remboursé le prêt (TARGET=1) ou si il l’a fait (TARGET=0)</a:t>
            </a:r>
          </a:p>
          <a:p>
            <a:endParaRPr lang="fr-FR" sz="1100" dirty="0" smtClean="0"/>
          </a:p>
          <a:p>
            <a:r>
              <a:rPr lang="fr-FR" sz="1100" dirty="0" smtClean="0"/>
              <a:t>Le fichier </a:t>
            </a:r>
            <a:r>
              <a:rPr lang="fr-FR" sz="1100" b="1" dirty="0" smtClean="0">
                <a:solidFill>
                  <a:schemeClr val="accent3">
                    <a:lumMod val="75000"/>
                  </a:schemeClr>
                </a:solidFill>
              </a:rPr>
              <a:t>application_test</a:t>
            </a:r>
            <a:r>
              <a:rPr lang="fr-FR" sz="1100" b="1" dirty="0">
                <a:solidFill>
                  <a:schemeClr val="accent3">
                    <a:lumMod val="75000"/>
                  </a:schemeClr>
                </a:solidFill>
              </a:rPr>
              <a:t> </a:t>
            </a:r>
            <a:r>
              <a:rPr lang="fr-FR" sz="1100" dirty="0" smtClean="0">
                <a:solidFill>
                  <a:schemeClr val="bg1"/>
                </a:solidFill>
              </a:rPr>
              <a:t>contient quand à lui 48744 prêts, mais pas de colonne TARGET</a:t>
            </a:r>
            <a:endParaRPr lang="fr-FR" sz="1100" b="1" dirty="0" smtClean="0">
              <a:solidFill>
                <a:schemeClr val="accent3">
                  <a:lumMod val="75000"/>
                </a:schemeClr>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500" y="1080588"/>
            <a:ext cx="4506896" cy="2893270"/>
          </a:xfrm>
          <a:prstGeom prst="rect">
            <a:avLst/>
          </a:prstGeom>
        </p:spPr>
      </p:pic>
    </p:spTree>
    <p:extLst>
      <p:ext uri="{BB962C8B-B14F-4D97-AF65-F5344CB8AC3E}">
        <p14:creationId xmlns:p14="http://schemas.microsoft.com/office/powerpoint/2010/main" val="56681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495371" y="1004962"/>
            <a:ext cx="6111685"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dirty="0" smtClean="0"/>
              <a:t>Nous allons nous concentrer dans un premier temps sur le fichier </a:t>
            </a:r>
            <a:r>
              <a:rPr lang="fr-FR" sz="1200" b="1" dirty="0" smtClean="0">
                <a:solidFill>
                  <a:schemeClr val="accent3">
                    <a:lumMod val="75000"/>
                  </a:schemeClr>
                </a:solidFill>
              </a:rPr>
              <a:t>application_train</a:t>
            </a:r>
          </a:p>
          <a:p>
            <a:pPr marL="114300" indent="0">
              <a:buNone/>
            </a:pPr>
            <a:endParaRPr lang="fr-FR" sz="1100" dirty="0"/>
          </a:p>
          <a:p>
            <a:pPr marL="114300" indent="0">
              <a:buNone/>
            </a:pPr>
            <a:endParaRPr lang="fr-FR" sz="1100" b="1" dirty="0" smtClean="0">
              <a:solidFill>
                <a:schemeClr val="accent3">
                  <a:lumMod val="75000"/>
                </a:schemeClr>
              </a:solidFill>
            </a:endParaRPr>
          </a:p>
          <a:p>
            <a:r>
              <a:rPr lang="fr-FR" sz="1050" dirty="0" smtClean="0"/>
              <a:t>La </a:t>
            </a:r>
            <a:r>
              <a:rPr lang="fr-FR" sz="1050" b="1" dirty="0" smtClean="0">
                <a:solidFill>
                  <a:schemeClr val="accent3">
                    <a:lumMod val="75000"/>
                  </a:schemeClr>
                </a:solidFill>
              </a:rPr>
              <a:t>colonne TARGET </a:t>
            </a:r>
            <a:r>
              <a:rPr lang="fr-FR" sz="1050" dirty="0" smtClean="0"/>
              <a:t>:</a:t>
            </a:r>
          </a:p>
          <a:p>
            <a:pPr lvl="1"/>
            <a:r>
              <a:rPr lang="fr-FR" sz="1000" dirty="0"/>
              <a:t>TARGET=1 correspond à un prêt non remboursé</a:t>
            </a:r>
          </a:p>
          <a:p>
            <a:pPr lvl="1"/>
            <a:r>
              <a:rPr lang="fr-FR" sz="1000" dirty="0"/>
              <a:t>TARGET=0 correspond à un prêt </a:t>
            </a:r>
            <a:r>
              <a:rPr lang="fr-FR" sz="1000" dirty="0" smtClean="0"/>
              <a:t>remboursé</a:t>
            </a:r>
          </a:p>
          <a:p>
            <a:pPr marL="596900" lvl="1" indent="0">
              <a:buNone/>
            </a:pPr>
            <a:endParaRPr lang="fr-FR" sz="1000" dirty="0" smtClean="0"/>
          </a:p>
          <a:p>
            <a:pPr lvl="1">
              <a:buFontTx/>
              <a:buChar char="-"/>
            </a:pPr>
            <a:r>
              <a:rPr lang="fr-FR" sz="1000" dirty="0" smtClean="0"/>
              <a:t>C’est la valeur que l’on veut prédire avec notre modèle de Machine Learning, On va pouvoir se baser sur ce fichier pour l’entraîner.</a:t>
            </a:r>
          </a:p>
          <a:p>
            <a:pPr lvl="1">
              <a:buFontTx/>
              <a:buChar char="-"/>
            </a:pPr>
            <a:endParaRPr lang="fr-FR" sz="1000" dirty="0" smtClean="0"/>
          </a:p>
          <a:p>
            <a:pPr lvl="1">
              <a:buFontTx/>
              <a:buChar char="-"/>
            </a:pPr>
            <a:r>
              <a:rPr lang="fr-FR" sz="1000" dirty="0" smtClean="0"/>
              <a:t>C’est un </a:t>
            </a:r>
            <a:r>
              <a:rPr lang="fr-FR" sz="1000" b="1" dirty="0" smtClean="0">
                <a:solidFill>
                  <a:schemeClr val="accent3">
                    <a:lumMod val="75000"/>
                  </a:schemeClr>
                </a:solidFill>
              </a:rPr>
              <a:t>problème de classification supervisé.</a:t>
            </a:r>
          </a:p>
          <a:p>
            <a:pPr lvl="1">
              <a:buFontTx/>
              <a:buChar char="-"/>
            </a:pPr>
            <a:endParaRPr lang="fr-FR" sz="1000" b="1" dirty="0" smtClean="0">
              <a:solidFill>
                <a:schemeClr val="accent3">
                  <a:lumMod val="75000"/>
                </a:schemeClr>
              </a:solidFill>
            </a:endParaRPr>
          </a:p>
          <a:p>
            <a:pPr lvl="1">
              <a:buFontTx/>
              <a:buChar char="-"/>
            </a:pPr>
            <a:r>
              <a:rPr lang="fr-FR" sz="1000" dirty="0" smtClean="0">
                <a:solidFill>
                  <a:schemeClr val="bg1"/>
                </a:solidFill>
              </a:rPr>
              <a:t>La variable TARGET est </a:t>
            </a:r>
            <a:r>
              <a:rPr lang="fr-FR" sz="1000" b="1" dirty="0" smtClean="0">
                <a:solidFill>
                  <a:schemeClr val="accent3">
                    <a:lumMod val="75000"/>
                  </a:schemeClr>
                </a:solidFill>
              </a:rPr>
              <a:t>déséquilibrée</a:t>
            </a:r>
            <a:r>
              <a:rPr lang="fr-FR" sz="1000" dirty="0" smtClean="0">
                <a:solidFill>
                  <a:schemeClr val="bg1"/>
                </a:solidFill>
              </a:rPr>
              <a:t> (environ 92% de TARGET=0), Il faudra rééquilibrer le jeu de données pour ne pas introduire un biais lors de l’entraînement de notre modèle.</a:t>
            </a:r>
            <a:endParaRPr lang="fr-FR" sz="1050" dirty="0" smtClean="0">
              <a:solidFill>
                <a:schemeClr val="bg1"/>
              </a:solidFill>
            </a:endParaRPr>
          </a:p>
          <a:p>
            <a:pPr lvl="1"/>
            <a:endParaRPr lang="fr-FR" sz="650" dirty="0"/>
          </a:p>
          <a:p>
            <a:pPr marL="596900" lvl="1" indent="0">
              <a:buNone/>
            </a:pPr>
            <a:endParaRPr lang="fr-FR" sz="10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68" y="1829539"/>
            <a:ext cx="1910933" cy="952066"/>
          </a:xfrm>
          <a:prstGeom prst="rect">
            <a:avLst/>
          </a:prstGeom>
        </p:spPr>
      </p:pic>
    </p:spTree>
    <p:extLst>
      <p:ext uri="{BB962C8B-B14F-4D97-AF65-F5344CB8AC3E}">
        <p14:creationId xmlns:p14="http://schemas.microsoft.com/office/powerpoint/2010/main" val="227124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2"/>
          <p:cNvSpPr txBox="1">
            <a:spLocks/>
          </p:cNvSpPr>
          <p:nvPr/>
        </p:nvSpPr>
        <p:spPr>
          <a:xfrm>
            <a:off x="406176" y="425851"/>
            <a:ext cx="765330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dirty="0" smtClean="0">
                <a:solidFill>
                  <a:schemeClr val="accent2"/>
                </a:solidFill>
              </a:rPr>
              <a:t>Analyse exploratoire</a:t>
            </a:r>
            <a:endParaRPr lang="fr-FR" dirty="0">
              <a:solidFill>
                <a:schemeClr val="accent2"/>
              </a:solidFill>
            </a:endParaRPr>
          </a:p>
        </p:txBody>
      </p:sp>
      <p:sp>
        <p:nvSpPr>
          <p:cNvPr id="6" name="Espace réservé du texte 1"/>
          <p:cNvSpPr txBox="1">
            <a:spLocks/>
          </p:cNvSpPr>
          <p:nvPr/>
        </p:nvSpPr>
        <p:spPr>
          <a:xfrm>
            <a:off x="495371" y="1004962"/>
            <a:ext cx="6984834" cy="35532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Valeurs manquantes</a:t>
            </a:r>
            <a:endParaRPr lang="fr-FR" sz="1100" dirty="0"/>
          </a:p>
          <a:p>
            <a:pPr marL="114300" indent="0">
              <a:buNone/>
            </a:pPr>
            <a:endParaRPr lang="fr-FR" sz="1100" b="1" dirty="0" smtClean="0">
              <a:solidFill>
                <a:schemeClr val="accent3">
                  <a:lumMod val="75000"/>
                </a:schemeClr>
              </a:solidFill>
            </a:endParaRPr>
          </a:p>
          <a:p>
            <a:r>
              <a:rPr lang="fr-FR" sz="1050" dirty="0" smtClean="0"/>
              <a:t>Il y a 122 colonnes :</a:t>
            </a:r>
          </a:p>
          <a:p>
            <a:pPr marL="114300" indent="0">
              <a:buNone/>
            </a:pPr>
            <a:r>
              <a:rPr lang="fr-FR" sz="1050" dirty="0"/>
              <a:t>	</a:t>
            </a:r>
            <a:r>
              <a:rPr lang="fr-FR" sz="1050" dirty="0" smtClean="0"/>
              <a:t>- 67 colonnes ont des valeurs manquantes</a:t>
            </a:r>
          </a:p>
          <a:p>
            <a:pPr marL="114300" indent="0">
              <a:buNone/>
            </a:pPr>
            <a:r>
              <a:rPr lang="fr-FR" sz="1050" dirty="0"/>
              <a:t>	</a:t>
            </a:r>
            <a:r>
              <a:rPr lang="fr-FR" sz="1050" dirty="0" smtClean="0"/>
              <a:t>- Elles ont toutes remplies à hauteur de au moins 30%</a:t>
            </a:r>
          </a:p>
          <a:p>
            <a:pPr marL="114300" indent="0">
              <a:buNone/>
            </a:pPr>
            <a:endParaRPr lang="fr-FR" sz="1050" dirty="0"/>
          </a:p>
          <a:p>
            <a:pPr marL="114300" indent="0">
              <a:buNone/>
            </a:pPr>
            <a:r>
              <a:rPr lang="fr-FR" sz="1050" dirty="0" smtClean="0"/>
              <a:t>- On va garder toutes les colonnes pour le moment, cela ne devrait pas poser de problème pour l’analyse.</a:t>
            </a:r>
            <a:endParaRPr lang="fr-FR" sz="1050" dirty="0"/>
          </a:p>
          <a:p>
            <a:pPr marL="114300" indent="0">
              <a:buNone/>
            </a:pPr>
            <a:r>
              <a:rPr lang="fr-FR" sz="1050" dirty="0" smtClean="0"/>
              <a:t>- Il faudra cependant imputer ces valeurs manquantes avant d’entraîner nos modèles supervisés.</a:t>
            </a:r>
            <a:endParaRPr lang="fr-FR" sz="1000" dirty="0" smtClean="0"/>
          </a:p>
          <a:p>
            <a:pPr marL="114300" indent="0">
              <a:buNone/>
            </a:pPr>
            <a:endParaRPr lang="fr-FR" sz="800" b="1" dirty="0" smtClean="0">
              <a:solidFill>
                <a:schemeClr val="accent3">
                  <a:lumMod val="75000"/>
                </a:schemeClr>
              </a:solidFill>
            </a:endParaRPr>
          </a:p>
          <a:p>
            <a:pPr marL="114300" indent="0">
              <a:buNone/>
            </a:pPr>
            <a:endParaRPr lang="fr-FR" sz="1200" b="1" dirty="0" smtClean="0">
              <a:solidFill>
                <a:schemeClr val="accent3">
                  <a:lumMod val="75000"/>
                </a:schemeClr>
              </a:solidFill>
            </a:endParaRPr>
          </a:p>
          <a:p>
            <a:pPr marL="114300" indent="0">
              <a:buNone/>
            </a:pPr>
            <a:r>
              <a:rPr lang="fr-FR" sz="1200" b="1" dirty="0" smtClean="0">
                <a:solidFill>
                  <a:schemeClr val="accent3">
                    <a:lumMod val="75000"/>
                  </a:schemeClr>
                </a:solidFill>
              </a:rPr>
              <a:t>Types des colonnes</a:t>
            </a:r>
          </a:p>
          <a:p>
            <a:pPr marL="114300" indent="0">
              <a:buNone/>
            </a:pPr>
            <a:endParaRPr lang="fr-FR" sz="1200" b="1" dirty="0" smtClean="0">
              <a:solidFill>
                <a:schemeClr val="accent3">
                  <a:lumMod val="75000"/>
                </a:schemeClr>
              </a:solidFill>
            </a:endParaRPr>
          </a:p>
          <a:p>
            <a:r>
              <a:rPr lang="fr-FR" sz="1050" dirty="0" smtClean="0"/>
              <a:t>Il y a 16 variables catégorielles, 41 variables sont des entiers, et 65 sont des nombres flottants</a:t>
            </a:r>
            <a:endParaRPr lang="fr-FR" sz="1050" dirty="0"/>
          </a:p>
          <a:p>
            <a:pPr marL="114300" indent="0">
              <a:buNone/>
            </a:pPr>
            <a:endParaRPr lang="fr-FR" sz="65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3159" y="3389468"/>
            <a:ext cx="1930482" cy="1238966"/>
          </a:xfrm>
          <a:prstGeom prst="rect">
            <a:avLst/>
          </a:prstGeom>
        </p:spPr>
      </p:pic>
    </p:spTree>
    <p:extLst>
      <p:ext uri="{BB962C8B-B14F-4D97-AF65-F5344CB8AC3E}">
        <p14:creationId xmlns:p14="http://schemas.microsoft.com/office/powerpoint/2010/main" val="1439408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1003652"/>
            <a:ext cx="7282930" cy="1031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200" b="1" dirty="0" smtClean="0">
                <a:solidFill>
                  <a:schemeClr val="accent3">
                    <a:lumMod val="75000"/>
                  </a:schemeClr>
                </a:solidFill>
              </a:rPr>
              <a:t>Analyse des variables</a:t>
            </a:r>
            <a:r>
              <a:rPr lang="fr-FR" sz="1100" dirty="0"/>
              <a:t> </a:t>
            </a:r>
            <a:endParaRPr lang="fr-FR" sz="1100" dirty="0"/>
          </a:p>
          <a:p>
            <a:pPr marL="114300" indent="0">
              <a:buNone/>
            </a:pPr>
            <a:r>
              <a:rPr lang="fr-FR" sz="1050" dirty="0">
                <a:solidFill>
                  <a:schemeClr val="bg1"/>
                </a:solidFill>
              </a:rPr>
              <a:t>Nous allons afficher différents graphes sur les variables : des diagrammes en camembert, des histogrammes ainsi que des boîtes à </a:t>
            </a:r>
            <a:r>
              <a:rPr lang="fr-FR" sz="1050" dirty="0" smtClean="0">
                <a:solidFill>
                  <a:schemeClr val="bg1"/>
                </a:solidFill>
              </a:rPr>
              <a:t>moustache.</a:t>
            </a:r>
          </a:p>
          <a:p>
            <a:pPr marL="114300" indent="0">
              <a:buNone/>
            </a:pPr>
            <a:endParaRPr lang="fr-FR" sz="1050" dirty="0">
              <a:solidFill>
                <a:schemeClr val="bg1"/>
              </a:solidFill>
            </a:endParaRPr>
          </a:p>
          <a:p>
            <a:pPr marL="114300" indent="0">
              <a:buNone/>
            </a:pPr>
            <a:r>
              <a:rPr lang="fr-FR" sz="1100" b="1" dirty="0" smtClean="0">
                <a:solidFill>
                  <a:schemeClr val="accent3">
                    <a:lumMod val="75000"/>
                  </a:schemeClr>
                </a:solidFill>
              </a:rPr>
              <a:t>Variables qualitatives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660" y="2035056"/>
            <a:ext cx="5830160" cy="2360906"/>
          </a:xfrm>
          <a:prstGeom prst="rect">
            <a:avLst/>
          </a:prstGeom>
        </p:spPr>
      </p:pic>
    </p:spTree>
    <p:extLst>
      <p:ext uri="{BB962C8B-B14F-4D97-AF65-F5344CB8AC3E}">
        <p14:creationId xmlns:p14="http://schemas.microsoft.com/office/powerpoint/2010/main" val="2998621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(nombres entiers)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26" y="1300927"/>
            <a:ext cx="6290797" cy="3367889"/>
          </a:xfrm>
          <a:prstGeom prst="rect">
            <a:avLst/>
          </a:prstGeom>
        </p:spPr>
      </p:pic>
    </p:spTree>
    <p:extLst>
      <p:ext uri="{BB962C8B-B14F-4D97-AF65-F5344CB8AC3E}">
        <p14:creationId xmlns:p14="http://schemas.microsoft.com/office/powerpoint/2010/main" val="148633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p:cNvSpPr>
            <a:spLocks noGrp="1"/>
          </p:cNvSpPr>
          <p:nvPr>
            <p:ph type="ctrTitle"/>
          </p:nvPr>
        </p:nvSpPr>
        <p:spPr>
          <a:xfrm>
            <a:off x="406176" y="425851"/>
            <a:ext cx="7653305" cy="577800"/>
          </a:xfrm>
        </p:spPr>
        <p:txBody>
          <a:bodyPr/>
          <a:lstStyle/>
          <a:p>
            <a:r>
              <a:rPr lang="fr-FR" dirty="0" smtClean="0">
                <a:solidFill>
                  <a:schemeClr val="accent2"/>
                </a:solidFill>
              </a:rPr>
              <a:t>Analyse exploratoire</a:t>
            </a:r>
            <a:endParaRPr lang="fr-FR" dirty="0">
              <a:solidFill>
                <a:schemeClr val="accent2"/>
              </a:solidFill>
            </a:endParaRPr>
          </a:p>
        </p:txBody>
      </p:sp>
      <p:sp>
        <p:nvSpPr>
          <p:cNvPr id="5" name="Espace réservé du texte 1"/>
          <p:cNvSpPr txBox="1">
            <a:spLocks/>
          </p:cNvSpPr>
          <p:nvPr/>
        </p:nvSpPr>
        <p:spPr>
          <a:xfrm>
            <a:off x="605477" y="962402"/>
            <a:ext cx="7282930" cy="4401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14300" indent="0">
              <a:buNone/>
            </a:pPr>
            <a:r>
              <a:rPr lang="fr-FR" sz="1100" b="1" dirty="0" smtClean="0">
                <a:solidFill>
                  <a:schemeClr val="accent3">
                    <a:lumMod val="75000"/>
                  </a:schemeClr>
                </a:solidFill>
              </a:rPr>
              <a:t>Variables quantitatives (nombres flottants) :</a:t>
            </a:r>
            <a:endParaRPr lang="fr-FR" sz="1050" b="1" dirty="0" smtClean="0">
              <a:solidFill>
                <a:schemeClr val="accent3">
                  <a:lumMod val="75000"/>
                </a:schemeClr>
              </a:solidFill>
            </a:endParaRPr>
          </a:p>
          <a:p>
            <a:pPr marL="114300" indent="0">
              <a:buNone/>
            </a:pPr>
            <a:endParaRPr lang="fr-FR" sz="1050" dirty="0">
              <a:solidFill>
                <a:schemeClr val="bg1"/>
              </a:solidFill>
            </a:endParaRPr>
          </a:p>
          <a:p>
            <a:pPr marL="114300" indent="0">
              <a:buNone/>
            </a:pPr>
            <a:endParaRPr lang="fr-FR" sz="1050" dirty="0" smtClean="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68" y="1299410"/>
            <a:ext cx="6544785" cy="3354316"/>
          </a:xfrm>
          <a:prstGeom prst="rect">
            <a:avLst/>
          </a:prstGeom>
        </p:spPr>
      </p:pic>
    </p:spTree>
    <p:extLst>
      <p:ext uri="{BB962C8B-B14F-4D97-AF65-F5344CB8AC3E}">
        <p14:creationId xmlns:p14="http://schemas.microsoft.com/office/powerpoint/2010/main" val="2033378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6585</TotalTime>
  <Words>1547</Words>
  <Application>Microsoft Office PowerPoint</Application>
  <PresentationFormat>Affichage à l'écran (16:9)</PresentationFormat>
  <Paragraphs>243</Paragraphs>
  <Slides>26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26</vt:i4>
      </vt:variant>
    </vt:vector>
  </HeadingPairs>
  <TitlesOfParts>
    <vt:vector size="30" baseType="lpstr">
      <vt:lpstr>Maven Pro</vt:lpstr>
      <vt:lpstr>Share Tech</vt:lpstr>
      <vt:lpstr>Arial</vt:lpstr>
      <vt:lpstr>Data Science Consulting by Slidesgo</vt:lpstr>
      <vt:lpstr>Parcours Ingénieur Intelligence Artificielle</vt:lpstr>
      <vt:lpstr>Sommaire</vt:lpstr>
      <vt:lpstr>Contexte</vt:lpstr>
      <vt:lpstr>Présentation du jeu de données </vt:lpstr>
      <vt:lpstr>Présentation PowerPoint</vt:lpstr>
      <vt:lpstr>Présentation PowerPoint</vt:lpstr>
      <vt:lpstr>Analyse exploratoire</vt:lpstr>
      <vt:lpstr>Analyse exploratoire</vt:lpstr>
      <vt:lpstr>Analyse exploratoire</vt:lpstr>
      <vt:lpstr>Analyse exploratoire</vt:lpstr>
      <vt:lpstr>Analyse exploratoire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Romain Le Goff</dc:creator>
  <cp:lastModifiedBy>Romain Le Goff</cp:lastModifiedBy>
  <cp:revision>138</cp:revision>
  <dcterms:modified xsi:type="dcterms:W3CDTF">2022-02-04T14:11:18Z</dcterms:modified>
</cp:coreProperties>
</file>