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handoutMasterIdLst>
    <p:handoutMasterId r:id="rId19"/>
  </p:handoutMasterIdLst>
  <p:sldIdLst>
    <p:sldId id="256" r:id="rId2"/>
    <p:sldId id="296" r:id="rId3"/>
    <p:sldId id="297" r:id="rId4"/>
    <p:sldId id="300" r:id="rId5"/>
    <p:sldId id="330" r:id="rId6"/>
    <p:sldId id="302" r:id="rId7"/>
    <p:sldId id="312" r:id="rId8"/>
    <p:sldId id="301" r:id="rId9"/>
    <p:sldId id="313" r:id="rId10"/>
    <p:sldId id="331" r:id="rId11"/>
    <p:sldId id="332" r:id="rId12"/>
    <p:sldId id="333" r:id="rId13"/>
    <p:sldId id="334" r:id="rId14"/>
    <p:sldId id="336" r:id="rId15"/>
    <p:sldId id="299" r:id="rId16"/>
    <p:sldId id="335" r:id="rId17"/>
  </p:sldIdLst>
  <p:sldSz cx="9144000" cy="5143500" type="screen16x9"/>
  <p:notesSz cx="6858000" cy="9144000"/>
  <p:embeddedFontLst>
    <p:embeddedFont>
      <p:font typeface="Share Tech" panose="020B0604020202020204" charset="0"/>
      <p:regular r:id="rId20"/>
    </p:embeddedFont>
    <p:embeddedFont>
      <p:font typeface="Maven Pro"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8743D-A3EA-4276-A53C-F6B9D3533547}">
  <a:tblStyle styleId="{7278743D-A3EA-4276-A53C-F6B9D35335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39" d="100"/>
          <a:sy n="139" d="100"/>
        </p:scale>
        <p:origin x="726" y="12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97E6BD-F3B3-43F5-A96C-56A13815DED8}" type="datetimeFigureOut">
              <a:rPr lang="fr-FR" smtClean="0"/>
              <a:t>14/03/2022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A0E9D4-A2A3-492C-AA14-1F55C1B10126}" type="slidenum">
              <a:rPr lang="fr-FR" smtClean="0"/>
              <a:t>‹N°›</a:t>
            </a:fld>
            <a:endParaRPr lang="fr-FR"/>
          </a:p>
        </p:txBody>
      </p:sp>
    </p:spTree>
    <p:extLst>
      <p:ext uri="{BB962C8B-B14F-4D97-AF65-F5344CB8AC3E}">
        <p14:creationId xmlns:p14="http://schemas.microsoft.com/office/powerpoint/2010/main" val="1738827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Imag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6842" y="377459"/>
            <a:ext cx="569447" cy="569447"/>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6842" y="377459"/>
            <a:ext cx="569447" cy="569447"/>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7"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074483" y="1984036"/>
            <a:ext cx="5294987" cy="8983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solidFill>
              </a:rPr>
              <a:t>- Projet 5 – </a:t>
            </a:r>
          </a:p>
          <a:p>
            <a:pPr marL="0" lvl="0" indent="0" algn="ctr" rtl="0">
              <a:spcBef>
                <a:spcPts val="0"/>
              </a:spcBef>
              <a:spcAft>
                <a:spcPts val="0"/>
              </a:spcAft>
              <a:buNone/>
            </a:pPr>
            <a:r>
              <a:rPr lang="en" b="1" dirty="0" smtClean="0"/>
              <a:t>Segmentez des clients d’un site e-commerce</a:t>
            </a:r>
          </a:p>
          <a:p>
            <a:pPr marL="0" lvl="0" indent="0" algn="ctr" rtl="0">
              <a:spcBef>
                <a:spcPts val="0"/>
              </a:spcBef>
              <a:spcAft>
                <a:spcPts val="0"/>
              </a:spcAft>
              <a:buNone/>
            </a:pPr>
            <a:endParaRPr b="1" dirty="0"/>
          </a:p>
        </p:txBody>
      </p:sp>
      <p:sp>
        <p:nvSpPr>
          <p:cNvPr id="435" name="Google Shape;435;p25"/>
          <p:cNvSpPr txBox="1">
            <a:spLocks noGrp="1"/>
          </p:cNvSpPr>
          <p:nvPr>
            <p:ph type="ctrTitle"/>
          </p:nvPr>
        </p:nvSpPr>
        <p:spPr>
          <a:xfrm>
            <a:off x="2773179" y="644527"/>
            <a:ext cx="3701732" cy="823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t>Parcours Ingénieur</a:t>
            </a:r>
            <a:br>
              <a:rPr lang="en" sz="2400" dirty="0" smtClean="0"/>
            </a:br>
            <a:r>
              <a:rPr lang="en" sz="2400" dirty="0" smtClean="0"/>
              <a:t>Intelligence </a:t>
            </a:r>
            <a:r>
              <a:rPr lang="en" sz="2400" dirty="0" smtClean="0">
                <a:solidFill>
                  <a:schemeClr val="accent2"/>
                </a:solidFill>
              </a:rPr>
              <a:t>Artificielle</a:t>
            </a:r>
            <a:endParaRPr sz="24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p:cNvSpPr txBox="1">
            <a:spLocks/>
          </p:cNvSpPr>
          <p:nvPr/>
        </p:nvSpPr>
        <p:spPr>
          <a:xfrm>
            <a:off x="7468124" y="4219144"/>
            <a:ext cx="1663628" cy="617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1400" dirty="0" smtClean="0"/>
              <a:t>Romain Le Goff</a:t>
            </a:r>
          </a:p>
          <a:p>
            <a:pPr marL="0" indent="0"/>
            <a:r>
              <a:rPr lang="en-US" sz="1400" dirty="0" smtClean="0"/>
              <a:t>17/03/2022</a:t>
            </a:r>
            <a:endParaRPr lang="en-US" sz="1400" dirty="0"/>
          </a:p>
        </p:txBody>
      </p:sp>
      <p:grpSp>
        <p:nvGrpSpPr>
          <p:cNvPr id="30" name="Google Shape;9138;p56"/>
          <p:cNvGrpSpPr/>
          <p:nvPr/>
        </p:nvGrpSpPr>
        <p:grpSpPr>
          <a:xfrm>
            <a:off x="6353748" y="644527"/>
            <a:ext cx="874976" cy="719600"/>
            <a:chOff x="7608988" y="2093194"/>
            <a:chExt cx="817276" cy="672147"/>
          </a:xfrm>
        </p:grpSpPr>
        <p:cxnSp>
          <p:nvCxnSpPr>
            <p:cNvPr id="31" name="Google Shape;9139;p56"/>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2" name="Google Shape;9140;p56"/>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3" name="Google Shape;9141;p56"/>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4" name="Google Shape;9142;p56"/>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5" name="Google Shape;9143;p56"/>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36" name="Google Shape;9144;p56"/>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37" name="Google Shape;9145;p56"/>
            <p:cNvGrpSpPr/>
            <p:nvPr/>
          </p:nvGrpSpPr>
          <p:grpSpPr>
            <a:xfrm>
              <a:off x="7721175" y="2093194"/>
              <a:ext cx="599587" cy="623846"/>
              <a:chOff x="7721175" y="2093194"/>
              <a:chExt cx="599587" cy="623846"/>
            </a:xfrm>
          </p:grpSpPr>
          <p:grpSp>
            <p:nvGrpSpPr>
              <p:cNvPr id="38" name="Google Shape;9146;p56"/>
              <p:cNvGrpSpPr/>
              <p:nvPr/>
            </p:nvGrpSpPr>
            <p:grpSpPr>
              <a:xfrm>
                <a:off x="7721175" y="2093194"/>
                <a:ext cx="291605" cy="623846"/>
                <a:chOff x="9405575" y="2061418"/>
                <a:chExt cx="291605" cy="623846"/>
              </a:xfrm>
            </p:grpSpPr>
            <p:sp>
              <p:nvSpPr>
                <p:cNvPr id="47" name="Google Shape;9147;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148;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149;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50;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51;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152;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153;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9154;p56"/>
              <p:cNvGrpSpPr/>
              <p:nvPr/>
            </p:nvGrpSpPr>
            <p:grpSpPr>
              <a:xfrm flipH="1">
                <a:off x="8029157" y="2093194"/>
                <a:ext cx="291605" cy="623846"/>
                <a:chOff x="9405575" y="2061418"/>
                <a:chExt cx="291605" cy="623846"/>
              </a:xfrm>
            </p:grpSpPr>
            <p:sp>
              <p:nvSpPr>
                <p:cNvPr id="40" name="Google Shape;9155;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56;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157;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158;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159;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160;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161;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994" y="3002386"/>
            <a:ext cx="1060032" cy="106003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Approches de modélisation</a:t>
            </a:r>
            <a:endParaRPr lang="fr-FR" dirty="0">
              <a:solidFill>
                <a:schemeClr val="accent2"/>
              </a:solidFill>
            </a:endParaRPr>
          </a:p>
        </p:txBody>
      </p:sp>
      <p:sp>
        <p:nvSpPr>
          <p:cNvPr id="6" name="Espace réservé du texte 1"/>
          <p:cNvSpPr txBox="1">
            <a:spLocks/>
          </p:cNvSpPr>
          <p:nvPr/>
        </p:nvSpPr>
        <p:spPr>
          <a:xfrm>
            <a:off x="591363" y="1233918"/>
            <a:ext cx="7468118" cy="2925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b="1" dirty="0" smtClean="0">
                <a:solidFill>
                  <a:schemeClr val="accent3">
                    <a:lumMod val="75000"/>
                  </a:schemeClr>
                </a:solidFill>
              </a:rPr>
              <a:t>Méthod</a:t>
            </a:r>
            <a:r>
              <a:rPr lang="fr-FR" sz="1100" b="1" dirty="0" smtClean="0">
                <a:solidFill>
                  <a:schemeClr val="accent3">
                    <a:lumMod val="75000"/>
                  </a:schemeClr>
                </a:solidFill>
              </a:rPr>
              <a:t>e des kMeans </a:t>
            </a:r>
            <a:r>
              <a:rPr lang="fr-FR" sz="1100" b="1" dirty="0" smtClean="0">
                <a:solidFill>
                  <a:schemeClr val="accent3">
                    <a:lumMod val="75000"/>
                  </a:schemeClr>
                </a:solidFill>
              </a:rPr>
              <a:t>:</a:t>
            </a:r>
          </a:p>
          <a:p>
            <a:pPr marL="114300" indent="0">
              <a:buNone/>
            </a:pPr>
            <a:endParaRPr lang="fr-FR" sz="1100" dirty="0"/>
          </a:p>
          <a:p>
            <a:pPr lvl="1"/>
            <a:r>
              <a:rPr lang="fr-FR" sz="1050" dirty="0"/>
              <a:t>Le modèle des kMeans est un des plus simples à utiliser, il prend en entrée un nombre de </a:t>
            </a:r>
            <a:r>
              <a:rPr lang="fr-FR" sz="1050" dirty="0">
                <a:solidFill>
                  <a:schemeClr val="accent3">
                    <a:lumMod val="75000"/>
                  </a:schemeClr>
                </a:solidFill>
              </a:rPr>
              <a:t>clusters</a:t>
            </a:r>
            <a:r>
              <a:rPr lang="fr-FR" sz="1050" dirty="0"/>
              <a:t> et le data à segmenter</a:t>
            </a:r>
            <a:r>
              <a:rPr lang="fr-FR" sz="1050" dirty="0" smtClean="0"/>
              <a:t>.</a:t>
            </a:r>
          </a:p>
          <a:p>
            <a:pPr lvl="1"/>
            <a:endParaRPr lang="fr-FR" sz="1050" dirty="0"/>
          </a:p>
          <a:p>
            <a:pPr lvl="1"/>
            <a:r>
              <a:rPr lang="fr-FR" sz="1050" dirty="0" smtClean="0"/>
              <a:t>On </a:t>
            </a:r>
            <a:r>
              <a:rPr lang="fr-FR" sz="1050" dirty="0"/>
              <a:t>va </a:t>
            </a:r>
            <a:r>
              <a:rPr lang="fr-FR" sz="1050" dirty="0">
                <a:solidFill>
                  <a:schemeClr val="accent3">
                    <a:lumMod val="75000"/>
                  </a:schemeClr>
                </a:solidFill>
              </a:rPr>
              <a:t>modéliser plusieurs fois en rajoutant des features </a:t>
            </a:r>
            <a:r>
              <a:rPr lang="fr-FR" sz="1050" dirty="0"/>
              <a:t>en plus des features RFM, afin de tester leur impact sur le modèle, et observer ou non une dégradation de celui ci</a:t>
            </a:r>
            <a:r>
              <a:rPr lang="fr-FR" sz="1050" dirty="0" smtClean="0"/>
              <a:t>.</a:t>
            </a:r>
          </a:p>
          <a:p>
            <a:pPr lvl="1"/>
            <a:endParaRPr lang="fr-FR" sz="1050" dirty="0"/>
          </a:p>
          <a:p>
            <a:pPr lvl="1"/>
            <a:r>
              <a:rPr lang="fr-FR" sz="1050" dirty="0" smtClean="0"/>
              <a:t>Pour </a:t>
            </a:r>
            <a:r>
              <a:rPr lang="fr-FR" sz="1050" dirty="0"/>
              <a:t>déterminer le nombre de clusters (la valeur optimale de k), on va utiliser la </a:t>
            </a:r>
            <a:r>
              <a:rPr lang="fr-FR" sz="1050" dirty="0">
                <a:solidFill>
                  <a:schemeClr val="accent3">
                    <a:lumMod val="75000"/>
                  </a:schemeClr>
                </a:solidFill>
              </a:rPr>
              <a:t>méthode du coude </a:t>
            </a:r>
            <a:r>
              <a:rPr lang="fr-FR" sz="1050" dirty="0"/>
              <a:t>(valeurs de la distorsion de l'inertie) et le </a:t>
            </a:r>
            <a:r>
              <a:rPr lang="fr-FR" sz="1050" dirty="0">
                <a:solidFill>
                  <a:schemeClr val="accent3">
                    <a:lumMod val="75000"/>
                  </a:schemeClr>
                </a:solidFill>
              </a:rPr>
              <a:t>score silhouette </a:t>
            </a:r>
            <a:r>
              <a:rPr lang="fr-FR" sz="1050" dirty="0"/>
              <a:t>(moyenne des coefficients de silhouette pour chacun des points</a:t>
            </a:r>
            <a:r>
              <a:rPr lang="fr-FR" sz="1050" dirty="0" smtClean="0"/>
              <a:t>)</a:t>
            </a:r>
          </a:p>
          <a:p>
            <a:pPr lvl="1"/>
            <a:endParaRPr lang="fr-FR" sz="1050" dirty="0"/>
          </a:p>
          <a:p>
            <a:pPr lvl="1"/>
            <a:r>
              <a:rPr lang="fr-FR" sz="1100" dirty="0"/>
              <a:t>Pour le prochain exemple, la modélisation se fera seulement avec les features </a:t>
            </a:r>
            <a:r>
              <a:rPr lang="fr-FR" sz="1100" dirty="0" smtClean="0"/>
              <a:t>RFM</a:t>
            </a:r>
            <a:r>
              <a:rPr lang="fr-FR" dirty="0" smtClean="0"/>
              <a:t/>
            </a:r>
            <a:br>
              <a:rPr lang="fr-FR" dirty="0" smtClean="0"/>
            </a:br>
            <a:r>
              <a:rPr lang="fr-FR" dirty="0" smtClean="0"/>
              <a:t>C</a:t>
            </a:r>
            <a:endParaRPr lang="fr-FR" dirty="0"/>
          </a:p>
        </p:txBody>
      </p:sp>
    </p:spTree>
    <p:extLst>
      <p:ext uri="{BB962C8B-B14F-4D97-AF65-F5344CB8AC3E}">
        <p14:creationId xmlns:p14="http://schemas.microsoft.com/office/powerpoint/2010/main" val="56001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Approches de modélisation</a:t>
            </a:r>
            <a:endParaRPr lang="fr-FR" dirty="0">
              <a:solidFill>
                <a:schemeClr val="accent2"/>
              </a:solidFill>
            </a:endParaRPr>
          </a:p>
        </p:txBody>
      </p:sp>
      <p:sp>
        <p:nvSpPr>
          <p:cNvPr id="6" name="Espace réservé du texte 1"/>
          <p:cNvSpPr txBox="1">
            <a:spLocks/>
          </p:cNvSpPr>
          <p:nvPr/>
        </p:nvSpPr>
        <p:spPr>
          <a:xfrm>
            <a:off x="591363" y="1233918"/>
            <a:ext cx="3685004" cy="2079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b="1" dirty="0" smtClean="0">
                <a:solidFill>
                  <a:schemeClr val="accent3">
                    <a:lumMod val="75000"/>
                  </a:schemeClr>
                </a:solidFill>
              </a:rPr>
              <a:t>Méthod</a:t>
            </a:r>
            <a:r>
              <a:rPr lang="fr-FR" sz="1100" b="1" dirty="0" smtClean="0">
                <a:solidFill>
                  <a:schemeClr val="accent3">
                    <a:lumMod val="75000"/>
                  </a:schemeClr>
                </a:solidFill>
              </a:rPr>
              <a:t>e du coude</a:t>
            </a:r>
            <a:r>
              <a:rPr lang="fr-FR" sz="1100" b="1" dirty="0" smtClean="0">
                <a:solidFill>
                  <a:schemeClr val="accent3">
                    <a:lumMod val="75000"/>
                  </a:schemeClr>
                </a:solidFill>
              </a:rPr>
              <a:t>:</a:t>
            </a:r>
          </a:p>
          <a:p>
            <a:pPr marL="114300" indent="0">
              <a:buNone/>
            </a:pPr>
            <a:endParaRPr lang="fr-FR" sz="1100" dirty="0"/>
          </a:p>
          <a:p>
            <a:pPr marL="596900" lvl="1" indent="0">
              <a:buNone/>
            </a:pPr>
            <a:r>
              <a:rPr lang="fr-FR" sz="1050" dirty="0"/>
              <a:t>La </a:t>
            </a:r>
            <a:r>
              <a:rPr lang="fr-FR" sz="1050" dirty="0">
                <a:solidFill>
                  <a:schemeClr val="accent3">
                    <a:lumMod val="75000"/>
                  </a:schemeClr>
                </a:solidFill>
              </a:rPr>
              <a:t>valeur retenue pour k </a:t>
            </a:r>
            <a:r>
              <a:rPr lang="fr-FR" sz="1050" dirty="0"/>
              <a:t>est celle qui marque le début d’un pallier : pour des valeurs inférieures la qualité de regroupement est nettement moins bonne, alors que pour des valeurs supérieures la qualité ne s’améliore pas sensiblement.</a:t>
            </a:r>
            <a:endParaRPr lang="fr-FR" sz="1050" dirty="0"/>
          </a:p>
        </p:txBody>
      </p:sp>
      <p:sp>
        <p:nvSpPr>
          <p:cNvPr id="5" name="Espace réservé du texte 1"/>
          <p:cNvSpPr txBox="1">
            <a:spLocks/>
          </p:cNvSpPr>
          <p:nvPr/>
        </p:nvSpPr>
        <p:spPr>
          <a:xfrm>
            <a:off x="547824" y="2801460"/>
            <a:ext cx="3685004" cy="2079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b="1" dirty="0" smtClean="0">
                <a:solidFill>
                  <a:schemeClr val="accent3">
                    <a:lumMod val="75000"/>
                  </a:schemeClr>
                </a:solidFill>
              </a:rPr>
              <a:t>Score silhouette</a:t>
            </a:r>
          </a:p>
          <a:p>
            <a:pPr marL="114300" indent="0">
              <a:buNone/>
            </a:pPr>
            <a:endParaRPr lang="fr-FR" sz="1100" dirty="0"/>
          </a:p>
          <a:p>
            <a:pPr marL="596900" lvl="1" indent="0">
              <a:buNone/>
            </a:pPr>
            <a:r>
              <a:rPr lang="fr-FR" sz="1050" dirty="0"/>
              <a:t>Pour chaque point, son coefficient de silhouette est la différence entre la distance moyenne avec les points du même groupe que lui (cohésion) et la distance moyenne avec les points des autres groupes voisins (séparation).</a:t>
            </a:r>
            <a:endParaRPr lang="fr-FR" sz="105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754" y="1020788"/>
            <a:ext cx="3036432" cy="1902657"/>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753" y="3061464"/>
            <a:ext cx="4078985" cy="1902657"/>
          </a:xfrm>
          <a:prstGeom prst="rect">
            <a:avLst/>
          </a:prstGeom>
        </p:spPr>
      </p:pic>
    </p:spTree>
    <p:extLst>
      <p:ext uri="{BB962C8B-B14F-4D97-AF65-F5344CB8AC3E}">
        <p14:creationId xmlns:p14="http://schemas.microsoft.com/office/powerpoint/2010/main" val="3580149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Approches de modélisation</a:t>
            </a:r>
            <a:endParaRPr lang="fr-FR" dirty="0">
              <a:solidFill>
                <a:schemeClr val="accent2"/>
              </a:solidFill>
            </a:endParaRPr>
          </a:p>
        </p:txBody>
      </p:sp>
      <p:sp>
        <p:nvSpPr>
          <p:cNvPr id="6" name="Espace réservé du texte 1"/>
          <p:cNvSpPr txBox="1">
            <a:spLocks/>
          </p:cNvSpPr>
          <p:nvPr/>
        </p:nvSpPr>
        <p:spPr>
          <a:xfrm>
            <a:off x="591363" y="1233918"/>
            <a:ext cx="6187572" cy="2079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b="1" dirty="0" smtClean="0">
                <a:solidFill>
                  <a:schemeClr val="accent3">
                    <a:lumMod val="75000"/>
                  </a:schemeClr>
                </a:solidFill>
              </a:rPr>
              <a:t>Suite des étapes de la modélisation : (voir notebook)</a:t>
            </a:r>
          </a:p>
          <a:p>
            <a:endParaRPr lang="fr-FR" sz="1100" b="1" dirty="0">
              <a:solidFill>
                <a:schemeClr val="accent3">
                  <a:lumMod val="75000"/>
                </a:schemeClr>
              </a:solidFill>
            </a:endParaRPr>
          </a:p>
          <a:p>
            <a:pPr marL="114300" indent="0">
              <a:buNone/>
            </a:pPr>
            <a:r>
              <a:rPr lang="fr-FR" sz="1100" dirty="0" smtClean="0"/>
              <a:t>	</a:t>
            </a:r>
            <a:r>
              <a:rPr lang="fr-FR" sz="1200" dirty="0" smtClean="0"/>
              <a:t>- Entraînement </a:t>
            </a:r>
            <a:r>
              <a:rPr lang="fr-FR" sz="1200" dirty="0"/>
              <a:t>du modèle et </a:t>
            </a:r>
            <a:r>
              <a:rPr lang="fr-FR" sz="1200" dirty="0" smtClean="0"/>
              <a:t>prédiction</a:t>
            </a:r>
          </a:p>
          <a:p>
            <a:pPr marL="114300" indent="0">
              <a:buNone/>
            </a:pPr>
            <a:endParaRPr lang="fr-FR" sz="1200" dirty="0"/>
          </a:p>
          <a:p>
            <a:pPr marL="114300" indent="0">
              <a:buNone/>
            </a:pPr>
            <a:r>
              <a:rPr lang="fr-FR" sz="1200" dirty="0" smtClean="0"/>
              <a:t>	- </a:t>
            </a:r>
            <a:r>
              <a:rPr lang="fr-FR" sz="1200" dirty="0"/>
              <a:t>Histogramme du </a:t>
            </a:r>
            <a:r>
              <a:rPr lang="fr-FR" sz="1200" dirty="0" smtClean="0"/>
              <a:t>nombre </a:t>
            </a:r>
            <a:r>
              <a:rPr lang="fr-FR" sz="1200" dirty="0"/>
              <a:t>de clients </a:t>
            </a:r>
            <a:r>
              <a:rPr lang="fr-FR" sz="1200" dirty="0" smtClean="0"/>
              <a:t>par cluster</a:t>
            </a:r>
          </a:p>
          <a:p>
            <a:pPr marL="114300" indent="0">
              <a:buNone/>
            </a:pPr>
            <a:endParaRPr lang="fr-FR" sz="1200" dirty="0"/>
          </a:p>
          <a:p>
            <a:pPr marL="114300" indent="0">
              <a:buNone/>
            </a:pPr>
            <a:r>
              <a:rPr lang="fr-FR" sz="1200" dirty="0" smtClean="0"/>
              <a:t>	- </a:t>
            </a:r>
            <a:r>
              <a:rPr lang="fr-FR" sz="1200" dirty="0"/>
              <a:t>Distribution des features pour </a:t>
            </a:r>
            <a:r>
              <a:rPr lang="fr-FR" sz="1200" dirty="0" smtClean="0"/>
              <a:t>chaque cluster</a:t>
            </a:r>
          </a:p>
          <a:p>
            <a:pPr marL="114300" indent="0">
              <a:buNone/>
            </a:pPr>
            <a:endParaRPr lang="fr-FR" sz="1200" dirty="0"/>
          </a:p>
          <a:p>
            <a:pPr marL="114300" indent="0">
              <a:buNone/>
            </a:pPr>
            <a:r>
              <a:rPr lang="fr-FR" sz="1200" dirty="0" smtClean="0"/>
              <a:t>	- </a:t>
            </a:r>
            <a:r>
              <a:rPr lang="fr-FR" sz="1200" dirty="0"/>
              <a:t>Radar </a:t>
            </a:r>
            <a:r>
              <a:rPr lang="fr-FR" sz="1200" dirty="0" smtClean="0"/>
              <a:t>Chart</a:t>
            </a:r>
          </a:p>
          <a:p>
            <a:pPr marL="114300" indent="0">
              <a:buNone/>
            </a:pPr>
            <a:endParaRPr lang="fr-FR" sz="1200" dirty="0"/>
          </a:p>
          <a:p>
            <a:pPr marL="114300" indent="0">
              <a:buNone/>
            </a:pPr>
            <a:r>
              <a:rPr lang="fr-FR" sz="1200" dirty="0" smtClean="0"/>
              <a:t>	- </a:t>
            </a:r>
            <a:r>
              <a:rPr lang="fr-FR" sz="1200" dirty="0"/>
              <a:t>TSNE</a:t>
            </a:r>
            <a:endParaRPr lang="fr-FR" sz="1200" dirty="0"/>
          </a:p>
        </p:txBody>
      </p:sp>
    </p:spTree>
    <p:extLst>
      <p:ext uri="{BB962C8B-B14F-4D97-AF65-F5344CB8AC3E}">
        <p14:creationId xmlns:p14="http://schemas.microsoft.com/office/powerpoint/2010/main" val="2497055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Approches de modélisation</a:t>
            </a:r>
            <a:endParaRPr lang="fr-FR" dirty="0">
              <a:solidFill>
                <a:schemeClr val="accent2"/>
              </a:solidFill>
            </a:endParaRPr>
          </a:p>
        </p:txBody>
      </p:sp>
      <p:sp>
        <p:nvSpPr>
          <p:cNvPr id="6" name="Espace réservé du texte 1"/>
          <p:cNvSpPr txBox="1">
            <a:spLocks/>
          </p:cNvSpPr>
          <p:nvPr/>
        </p:nvSpPr>
        <p:spPr>
          <a:xfrm>
            <a:off x="591363" y="1233918"/>
            <a:ext cx="6187572" cy="27330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b="1" dirty="0" smtClean="0">
                <a:solidFill>
                  <a:schemeClr val="accent3">
                    <a:lumMod val="75000"/>
                  </a:schemeClr>
                </a:solidFill>
              </a:rPr>
              <a:t>Réitération de la modélisation avec d’autres features :</a:t>
            </a:r>
          </a:p>
          <a:p>
            <a:endParaRPr lang="fr-FR" sz="1100" b="1" dirty="0">
              <a:solidFill>
                <a:schemeClr val="accent3">
                  <a:lumMod val="75000"/>
                </a:schemeClr>
              </a:solidFill>
            </a:endParaRPr>
          </a:p>
          <a:p>
            <a:pPr marL="114300" indent="0">
              <a:buNone/>
            </a:pPr>
            <a:r>
              <a:rPr lang="fr-FR" sz="1100" dirty="0" smtClean="0"/>
              <a:t>	</a:t>
            </a:r>
            <a:r>
              <a:rPr lang="fr-FR" sz="1200" dirty="0" smtClean="0"/>
              <a:t>- </a:t>
            </a:r>
            <a:r>
              <a:rPr lang="fr-FR" sz="1200" dirty="0"/>
              <a:t>R</a:t>
            </a:r>
            <a:r>
              <a:rPr lang="fr-FR" sz="1200" dirty="0" smtClean="0"/>
              <a:t>eview_score</a:t>
            </a:r>
          </a:p>
          <a:p>
            <a:pPr marL="114300" indent="0">
              <a:buNone/>
            </a:pPr>
            <a:endParaRPr lang="fr-FR" sz="1200" dirty="0"/>
          </a:p>
          <a:p>
            <a:pPr marL="114300" indent="0">
              <a:buNone/>
            </a:pPr>
            <a:r>
              <a:rPr lang="fr-FR" sz="1200" dirty="0" smtClean="0"/>
              <a:t>	- Delivery_time</a:t>
            </a:r>
          </a:p>
          <a:p>
            <a:pPr marL="114300" indent="0">
              <a:buNone/>
            </a:pPr>
            <a:endParaRPr lang="fr-FR" sz="1200" dirty="0"/>
          </a:p>
          <a:p>
            <a:pPr marL="114300" indent="0">
              <a:buNone/>
            </a:pPr>
            <a:r>
              <a:rPr lang="fr-FR" sz="1200" dirty="0" smtClean="0"/>
              <a:t>	- Estimated_delivery_time</a:t>
            </a:r>
          </a:p>
          <a:p>
            <a:pPr marL="114300" indent="0">
              <a:buNone/>
            </a:pPr>
            <a:endParaRPr lang="fr-FR" sz="1200" dirty="0"/>
          </a:p>
          <a:p>
            <a:pPr marL="114300" indent="0">
              <a:buNone/>
            </a:pPr>
            <a:r>
              <a:rPr lang="fr-FR" sz="1200" dirty="0" smtClean="0"/>
              <a:t>	- Difference (Estimated_delivery_time - Delivery_time)</a:t>
            </a:r>
          </a:p>
          <a:p>
            <a:pPr marL="114300" indent="0">
              <a:buNone/>
            </a:pPr>
            <a:endParaRPr lang="fr-FR" sz="1200" dirty="0"/>
          </a:p>
          <a:p>
            <a:pPr marL="114300" indent="0">
              <a:buNone/>
            </a:pPr>
            <a:r>
              <a:rPr lang="fr-FR" sz="1200" dirty="0" smtClean="0"/>
              <a:t>	- Seller_state et Customer_state</a:t>
            </a:r>
          </a:p>
          <a:p>
            <a:pPr marL="114300" indent="0">
              <a:buNone/>
            </a:pPr>
            <a:endParaRPr lang="fr-FR" sz="1200" dirty="0"/>
          </a:p>
          <a:p>
            <a:pPr marL="114300" indent="0">
              <a:buNone/>
            </a:pPr>
            <a:r>
              <a:rPr lang="fr-FR" sz="1200" dirty="0" smtClean="0"/>
              <a:t>	- Payment_type</a:t>
            </a:r>
            <a:endParaRPr lang="fr-FR" sz="1200" dirty="0"/>
          </a:p>
          <a:p>
            <a:pPr marL="114300" indent="0">
              <a:buNone/>
            </a:pPr>
            <a:endParaRPr lang="fr-FR" sz="1200" dirty="0" smtClean="0"/>
          </a:p>
          <a:p>
            <a:pPr marL="114300" indent="0">
              <a:buNone/>
            </a:pPr>
            <a:endParaRPr lang="fr-FR" sz="1200" dirty="0"/>
          </a:p>
          <a:p>
            <a:pPr marL="114300" indent="0">
              <a:buNone/>
            </a:pPr>
            <a:endParaRPr lang="fr-FR" sz="1200" dirty="0"/>
          </a:p>
        </p:txBody>
      </p:sp>
    </p:spTree>
    <p:extLst>
      <p:ext uri="{BB962C8B-B14F-4D97-AF65-F5344CB8AC3E}">
        <p14:creationId xmlns:p14="http://schemas.microsoft.com/office/powerpoint/2010/main" val="3338213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Approches de modélisation</a:t>
            </a:r>
            <a:endParaRPr lang="fr-FR" dirty="0">
              <a:solidFill>
                <a:schemeClr val="accent2"/>
              </a:solidFill>
            </a:endParaRPr>
          </a:p>
        </p:txBody>
      </p:sp>
      <p:sp>
        <p:nvSpPr>
          <p:cNvPr id="6" name="Espace réservé du texte 1"/>
          <p:cNvSpPr txBox="1">
            <a:spLocks/>
          </p:cNvSpPr>
          <p:nvPr/>
        </p:nvSpPr>
        <p:spPr>
          <a:xfrm>
            <a:off x="591363" y="1233918"/>
            <a:ext cx="6187572" cy="27330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b="1" dirty="0" smtClean="0">
                <a:solidFill>
                  <a:schemeClr val="accent3">
                    <a:lumMod val="75000"/>
                  </a:schemeClr>
                </a:solidFill>
              </a:rPr>
              <a:t>Tableau récapitulatif:</a:t>
            </a:r>
          </a:p>
          <a:p>
            <a:endParaRPr lang="fr-FR" sz="1100" b="1" dirty="0">
              <a:solidFill>
                <a:schemeClr val="accent3">
                  <a:lumMod val="75000"/>
                </a:schemeClr>
              </a:solidFill>
            </a:endParaRPr>
          </a:p>
          <a:p>
            <a:pPr marL="114300" indent="0">
              <a:buNone/>
            </a:pPr>
            <a:r>
              <a:rPr lang="fr-FR" sz="1200" dirty="0" smtClean="0"/>
              <a:t>	- Pour choisir le meilleure  modélisation, on va se baser sur le score 	   silhouette, mais aussi analyser l’intérêt d’ajouter de nouvelles features.</a:t>
            </a:r>
          </a:p>
          <a:p>
            <a:pPr marL="114300" indent="0">
              <a:buNone/>
            </a:pPr>
            <a:r>
              <a:rPr lang="fr-FR" sz="1200" dirty="0"/>
              <a:t>	</a:t>
            </a:r>
            <a:endParaRPr lang="fr-FR" sz="1200" dirty="0" smtClean="0"/>
          </a:p>
          <a:p>
            <a:pPr marL="114300" indent="0">
              <a:buNone/>
            </a:pPr>
            <a:r>
              <a:rPr lang="fr-FR" sz="1200" dirty="0"/>
              <a:t>	</a:t>
            </a:r>
            <a:r>
              <a:rPr lang="fr-FR" sz="1200" dirty="0" smtClean="0"/>
              <a:t>- Est-ce que l’ajout de features permet une meilleure segmentation 	   suivant certains critères ?</a:t>
            </a:r>
          </a:p>
          <a:p>
            <a:pPr marL="114300" indent="0">
              <a:buNone/>
            </a:pPr>
            <a:endParaRPr lang="fr-FR" sz="1200" dirty="0"/>
          </a:p>
          <a:p>
            <a:pPr marL="114300" indent="0">
              <a:buNone/>
            </a:pPr>
            <a:endParaRPr lang="fr-FR" sz="120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307" y="2614201"/>
            <a:ext cx="5149153" cy="1863714"/>
          </a:xfrm>
          <a:prstGeom prst="rect">
            <a:avLst/>
          </a:prstGeom>
        </p:spPr>
      </p:pic>
    </p:spTree>
    <p:extLst>
      <p:ext uri="{BB962C8B-B14F-4D97-AF65-F5344CB8AC3E}">
        <p14:creationId xmlns:p14="http://schemas.microsoft.com/office/powerpoint/2010/main" val="2179577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618824" y="411675"/>
            <a:ext cx="6139485" cy="577800"/>
          </a:xfrm>
        </p:spPr>
        <p:txBody>
          <a:bodyPr/>
          <a:lstStyle/>
          <a:p>
            <a:r>
              <a:rPr lang="fr-FR" dirty="0" smtClean="0">
                <a:solidFill>
                  <a:schemeClr val="accent2"/>
                </a:solidFill>
              </a:rPr>
              <a:t>Conclusion</a:t>
            </a:r>
            <a:endParaRPr lang="fr-FR" dirty="0">
              <a:solidFill>
                <a:schemeClr val="accent2"/>
              </a:solidFill>
            </a:endParaRPr>
          </a:p>
        </p:txBody>
      </p:sp>
      <p:sp>
        <p:nvSpPr>
          <p:cNvPr id="4" name="Espace réservé du texte 1"/>
          <p:cNvSpPr txBox="1">
            <a:spLocks/>
          </p:cNvSpPr>
          <p:nvPr/>
        </p:nvSpPr>
        <p:spPr>
          <a:xfrm>
            <a:off x="495371" y="1004963"/>
            <a:ext cx="6763122" cy="3659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000" dirty="0" smtClean="0">
                <a:solidFill>
                  <a:schemeClr val="bg1"/>
                </a:solidFill>
              </a:rPr>
              <a:t>Il </a:t>
            </a:r>
            <a:r>
              <a:rPr lang="fr-FR" sz="1000" dirty="0">
                <a:solidFill>
                  <a:schemeClr val="bg1"/>
                </a:solidFill>
              </a:rPr>
              <a:t>y a toujours 2 clusters principaux qui ressortent, ce sont les clients qui achètent fréquemment, et ceux qui dépensent de gros </a:t>
            </a:r>
            <a:r>
              <a:rPr lang="fr-FR" sz="1000" dirty="0" smtClean="0">
                <a:solidFill>
                  <a:schemeClr val="bg1"/>
                </a:solidFill>
              </a:rPr>
              <a:t>montants. Mais ils </a:t>
            </a:r>
            <a:r>
              <a:rPr lang="fr-FR" sz="1000" dirty="0">
                <a:solidFill>
                  <a:schemeClr val="bg1"/>
                </a:solidFill>
              </a:rPr>
              <a:t>représentent une minorité des clients, en effet seulement 3,11% d'entre eux reviennent acheter sur le site, et ces 3.11% sont classés </a:t>
            </a:r>
            <a:r>
              <a:rPr lang="fr-FR" sz="1000" dirty="0" smtClean="0">
                <a:solidFill>
                  <a:schemeClr val="bg1"/>
                </a:solidFill>
              </a:rPr>
              <a:t>parmi </a:t>
            </a:r>
            <a:r>
              <a:rPr lang="fr-FR" sz="1000" dirty="0">
                <a:solidFill>
                  <a:schemeClr val="bg1"/>
                </a:solidFill>
              </a:rPr>
              <a:t>ces 2 clusters.</a:t>
            </a:r>
          </a:p>
          <a:p>
            <a:endParaRPr lang="fr-FR" sz="1000" dirty="0">
              <a:solidFill>
                <a:schemeClr val="bg1"/>
              </a:solidFill>
            </a:endParaRPr>
          </a:p>
          <a:p>
            <a:r>
              <a:rPr lang="fr-FR" sz="1000" dirty="0">
                <a:solidFill>
                  <a:schemeClr val="bg1"/>
                </a:solidFill>
              </a:rPr>
              <a:t>Les clients qui n'ont passé qu'une seule commande sont </a:t>
            </a:r>
            <a:r>
              <a:rPr lang="fr-FR" sz="1000" dirty="0" smtClean="0">
                <a:solidFill>
                  <a:schemeClr val="bg1"/>
                </a:solidFill>
              </a:rPr>
              <a:t>ceux </a:t>
            </a:r>
            <a:r>
              <a:rPr lang="fr-FR" sz="1000" dirty="0">
                <a:solidFill>
                  <a:schemeClr val="bg1"/>
                </a:solidFill>
              </a:rPr>
              <a:t>placés dans les autres clusters.</a:t>
            </a:r>
          </a:p>
          <a:p>
            <a:endParaRPr lang="fr-FR" sz="1000" dirty="0">
              <a:solidFill>
                <a:schemeClr val="bg1"/>
              </a:solidFill>
            </a:endParaRPr>
          </a:p>
          <a:p>
            <a:r>
              <a:rPr lang="fr-FR" sz="1000" dirty="0">
                <a:solidFill>
                  <a:schemeClr val="bg1"/>
                </a:solidFill>
              </a:rPr>
              <a:t>Ces autres clusters segmentent principalement les clients en fonction de la récence, du groupe de clients ayant passé commande le plus récemment au groupe de clients ayant passé commande il y a longtemps.</a:t>
            </a:r>
          </a:p>
          <a:p>
            <a:endParaRPr lang="fr-FR" sz="1000" dirty="0">
              <a:solidFill>
                <a:schemeClr val="bg1"/>
              </a:solidFill>
            </a:endParaRPr>
          </a:p>
          <a:p>
            <a:r>
              <a:rPr lang="fr-FR" sz="1000" dirty="0">
                <a:solidFill>
                  <a:schemeClr val="bg1"/>
                </a:solidFill>
              </a:rPr>
              <a:t>Ajouter d'autres features dans notre modèle va simplement affiner la segmentation de nos clients n'ayant commandé qu'une seule fois.</a:t>
            </a:r>
          </a:p>
          <a:p>
            <a:r>
              <a:rPr lang="fr-FR" sz="1000" dirty="0">
                <a:solidFill>
                  <a:schemeClr val="bg1"/>
                </a:solidFill>
              </a:rPr>
              <a:t>Le score silhouette peut être dégradé ou amélioré en ajoutant des features, mais globalement on obtient toujours la même segmentation pour les clients les plus importants.</a:t>
            </a:r>
          </a:p>
          <a:p>
            <a:endParaRPr lang="fr-FR" sz="1000" dirty="0">
              <a:solidFill>
                <a:schemeClr val="bg1"/>
              </a:solidFill>
            </a:endParaRPr>
          </a:p>
          <a:p>
            <a:r>
              <a:rPr lang="fr-FR" sz="1000" dirty="0">
                <a:solidFill>
                  <a:schemeClr val="bg1"/>
                </a:solidFill>
              </a:rPr>
              <a:t>Ajouter des features est donc intéressant si l'on veut identifier un moyen de fidéliser les clients qui n'achètent qu'une seule fois, en affinant leur segmentation en fonction du review score, de la méthode de paiement ou encore du pays du client.</a:t>
            </a:r>
          </a:p>
          <a:p>
            <a:endParaRPr lang="fr-FR" sz="1000" dirty="0">
              <a:solidFill>
                <a:schemeClr val="bg1"/>
              </a:solidFill>
            </a:endParaRPr>
          </a:p>
          <a:p>
            <a:r>
              <a:rPr lang="fr-FR" sz="1000" dirty="0">
                <a:solidFill>
                  <a:schemeClr val="bg1"/>
                </a:solidFill>
              </a:rPr>
              <a:t>Pour les clients les plus importants les données les plus intéressantes sont la fréquence d'achat et le montant cumulé, les autres features ne vont pas améliorer ces clusters.</a:t>
            </a:r>
            <a:endParaRPr lang="fr-FR" sz="1000" dirty="0" smtClean="0">
              <a:solidFill>
                <a:schemeClr val="bg1"/>
              </a:solidFill>
            </a:endParaRPr>
          </a:p>
        </p:txBody>
      </p:sp>
    </p:spTree>
    <p:extLst>
      <p:ext uri="{BB962C8B-B14F-4D97-AF65-F5344CB8AC3E}">
        <p14:creationId xmlns:p14="http://schemas.microsoft.com/office/powerpoint/2010/main" val="1995448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Contrat de maintenance</a:t>
            </a:r>
            <a:endParaRPr lang="fr-FR" dirty="0">
              <a:solidFill>
                <a:schemeClr val="accent2"/>
              </a:solidFill>
            </a:endParaRPr>
          </a:p>
        </p:txBody>
      </p:sp>
      <p:sp>
        <p:nvSpPr>
          <p:cNvPr id="7" name="Espace réservé du texte 1"/>
          <p:cNvSpPr txBox="1">
            <a:spLocks/>
          </p:cNvSpPr>
          <p:nvPr/>
        </p:nvSpPr>
        <p:spPr>
          <a:xfrm>
            <a:off x="591363" y="1044901"/>
            <a:ext cx="7468118" cy="2925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b="1" dirty="0" smtClean="0">
                <a:solidFill>
                  <a:schemeClr val="accent3">
                    <a:lumMod val="75000"/>
                  </a:schemeClr>
                </a:solidFill>
              </a:rPr>
              <a:t>Performance du modèle au cours du temps:</a:t>
            </a:r>
          </a:p>
          <a:p>
            <a:pPr marL="114300" indent="0">
              <a:buNone/>
            </a:pPr>
            <a:endParaRPr lang="fr-FR" sz="1100" dirty="0"/>
          </a:p>
          <a:p>
            <a:pPr lvl="1"/>
            <a:r>
              <a:rPr lang="fr-FR" sz="900" dirty="0"/>
              <a:t>On va évaluer la performance de notre modèle au cours du temps sur les données que l'on a en notre possession, en jouant sur la fréquence de mise à jour de ces données</a:t>
            </a:r>
            <a:r>
              <a:rPr lang="fr-FR" sz="900" dirty="0" smtClean="0"/>
              <a:t>.</a:t>
            </a:r>
          </a:p>
          <a:p>
            <a:pPr lvl="1"/>
            <a:endParaRPr lang="fr-FR" sz="900" dirty="0"/>
          </a:p>
          <a:p>
            <a:pPr lvl="1"/>
            <a:r>
              <a:rPr lang="fr-FR" sz="900" dirty="0"/>
              <a:t>L'objectif est de trouver à partir de qu'elle fréquence le modèle se dégrade, c'est à dire un seuil à partir duquel les prédictions entre le modèle d'origine et un nouveau modèle entraîné sont trop différentes</a:t>
            </a:r>
            <a:r>
              <a:rPr lang="fr-FR" sz="900" dirty="0" smtClean="0"/>
              <a:t>.</a:t>
            </a:r>
          </a:p>
          <a:p>
            <a:pPr lvl="1"/>
            <a:endParaRPr lang="fr-FR" sz="900" dirty="0" smtClean="0"/>
          </a:p>
          <a:p>
            <a:pPr lvl="1"/>
            <a:r>
              <a:rPr lang="fr-FR" sz="900" dirty="0"/>
              <a:t>Si l'on fixe le seuil du score ARI à 0.8, il faudrait donc </a:t>
            </a:r>
            <a:r>
              <a:rPr lang="fr-FR" sz="900" dirty="0" smtClean="0"/>
              <a:t>ré entraîner </a:t>
            </a:r>
            <a:r>
              <a:rPr lang="fr-FR" sz="900" dirty="0"/>
              <a:t>le modèle tous les 90 jours environ en y ajoutant les nouvelles données.</a:t>
            </a:r>
            <a:br>
              <a:rPr lang="fr-FR" sz="900" dirty="0"/>
            </a:br>
            <a:endParaRPr lang="fr-FR" sz="9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94" y="3021686"/>
            <a:ext cx="4143992" cy="1553997"/>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602" y="2820108"/>
            <a:ext cx="3309363" cy="2171769"/>
          </a:xfrm>
          <a:prstGeom prst="rect">
            <a:avLst/>
          </a:prstGeom>
        </p:spPr>
      </p:pic>
    </p:spTree>
    <p:extLst>
      <p:ext uri="{BB962C8B-B14F-4D97-AF65-F5344CB8AC3E}">
        <p14:creationId xmlns:p14="http://schemas.microsoft.com/office/powerpoint/2010/main" val="2833851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33725" y="107903"/>
            <a:ext cx="5676600" cy="1230300"/>
          </a:xfrm>
        </p:spPr>
        <p:txBody>
          <a:bodyPr/>
          <a:lstStyle/>
          <a:p>
            <a:r>
              <a:rPr lang="fr-FR" sz="6000" dirty="0" smtClean="0">
                <a:solidFill>
                  <a:schemeClr val="bg1"/>
                </a:solidFill>
              </a:rPr>
              <a:t>Sommaire</a:t>
            </a:r>
            <a:endParaRPr lang="fr-FR" sz="6000" dirty="0">
              <a:solidFill>
                <a:schemeClr val="bg1"/>
              </a:solidFill>
            </a:endParaRPr>
          </a:p>
        </p:txBody>
      </p:sp>
      <p:sp>
        <p:nvSpPr>
          <p:cNvPr id="3" name="Espace réservé du texte 2"/>
          <p:cNvSpPr>
            <a:spLocks noGrp="1"/>
          </p:cNvSpPr>
          <p:nvPr>
            <p:ph type="body" idx="1"/>
          </p:nvPr>
        </p:nvSpPr>
        <p:spPr>
          <a:xfrm>
            <a:off x="2527603" y="1363858"/>
            <a:ext cx="4737990" cy="2383117"/>
          </a:xfrm>
        </p:spPr>
        <p:txBody>
          <a:bodyPr/>
          <a:lstStyle/>
          <a:p>
            <a:pPr lvl="0" indent="-304800" algn="l">
              <a:lnSpc>
                <a:spcPct val="100000"/>
              </a:lnSpc>
              <a:buSzPts val="1200"/>
              <a:buFont typeface="Maven Pro"/>
              <a:buAutoNum type="arabicPeriod"/>
            </a:pPr>
            <a:r>
              <a:rPr lang="fr-FR" dirty="0" smtClean="0">
                <a:solidFill>
                  <a:schemeClr val="accent2"/>
                </a:solidFill>
              </a:rPr>
              <a:t>Contexte</a:t>
            </a:r>
          </a:p>
          <a:p>
            <a:pPr lvl="0" indent="-304800" algn="l">
              <a:lnSpc>
                <a:spcPct val="100000"/>
              </a:lnSpc>
              <a:buSzPts val="1200"/>
              <a:buFont typeface="Maven Pro"/>
              <a:buAutoNum type="arabicPeriod"/>
            </a:pPr>
            <a:r>
              <a:rPr lang="fr-FR" dirty="0" smtClean="0">
                <a:solidFill>
                  <a:schemeClr val="accent2"/>
                </a:solidFill>
              </a:rPr>
              <a:t>Jeu de données et merge</a:t>
            </a:r>
          </a:p>
          <a:p>
            <a:pPr lvl="0" indent="-304800" algn="l">
              <a:lnSpc>
                <a:spcPct val="100000"/>
              </a:lnSpc>
              <a:buSzPts val="1200"/>
              <a:buFont typeface="Maven Pro"/>
              <a:buAutoNum type="arabicPeriod"/>
            </a:pPr>
            <a:r>
              <a:rPr lang="fr-FR" dirty="0" smtClean="0">
                <a:solidFill>
                  <a:schemeClr val="accent2"/>
                </a:solidFill>
              </a:rPr>
              <a:t>Segmentation RFM</a:t>
            </a:r>
            <a:endParaRPr lang="fr-FR" dirty="0"/>
          </a:p>
          <a:p>
            <a:pPr lvl="0" indent="-304800" algn="l">
              <a:lnSpc>
                <a:spcPct val="100000"/>
              </a:lnSpc>
              <a:buSzPts val="1200"/>
              <a:buFont typeface="Maven Pro"/>
              <a:buAutoNum type="arabicPeriod"/>
            </a:pPr>
            <a:r>
              <a:rPr lang="fr-FR" dirty="0" smtClean="0">
                <a:solidFill>
                  <a:schemeClr val="accent2"/>
                </a:solidFill>
              </a:rPr>
              <a:t>Approches de </a:t>
            </a:r>
            <a:r>
              <a:rPr lang="fr-FR" dirty="0" smtClean="0">
                <a:solidFill>
                  <a:schemeClr val="accent2"/>
                </a:solidFill>
              </a:rPr>
              <a:t>Modélisation</a:t>
            </a:r>
          </a:p>
          <a:p>
            <a:pPr lvl="0" indent="-304800" algn="l">
              <a:lnSpc>
                <a:spcPct val="100000"/>
              </a:lnSpc>
              <a:buSzPts val="1200"/>
              <a:buFont typeface="Maven Pro"/>
              <a:buAutoNum type="arabicPeriod"/>
            </a:pPr>
            <a:r>
              <a:rPr lang="fr-FR" dirty="0" smtClean="0">
                <a:solidFill>
                  <a:schemeClr val="accent2"/>
                </a:solidFill>
              </a:rPr>
              <a:t>Conclusion</a:t>
            </a:r>
            <a:endParaRPr lang="fr-FR" dirty="0" smtClean="0">
              <a:solidFill>
                <a:schemeClr val="accent2"/>
              </a:solidFill>
            </a:endParaRPr>
          </a:p>
          <a:p>
            <a:pPr lvl="0" indent="-304800" algn="l">
              <a:lnSpc>
                <a:spcPct val="100000"/>
              </a:lnSpc>
              <a:buSzPts val="1200"/>
              <a:buFont typeface="Maven Pro"/>
              <a:buAutoNum type="arabicPeriod"/>
            </a:pPr>
            <a:r>
              <a:rPr lang="fr-FR" dirty="0" smtClean="0">
                <a:solidFill>
                  <a:schemeClr val="accent2"/>
                </a:solidFill>
              </a:rPr>
              <a:t>Contrat de </a:t>
            </a:r>
            <a:r>
              <a:rPr lang="fr-FR" dirty="0" smtClean="0">
                <a:solidFill>
                  <a:schemeClr val="accent2"/>
                </a:solidFill>
              </a:rPr>
              <a:t>maintenance</a:t>
            </a:r>
            <a:endParaRPr lang="fr-FR" dirty="0">
              <a:solidFill>
                <a:schemeClr val="accent2"/>
              </a:solidFill>
            </a:endParaRPr>
          </a:p>
        </p:txBody>
      </p:sp>
      <p:grpSp>
        <p:nvGrpSpPr>
          <p:cNvPr id="4" name="Google Shape;8527;p54"/>
          <p:cNvGrpSpPr/>
          <p:nvPr/>
        </p:nvGrpSpPr>
        <p:grpSpPr>
          <a:xfrm rot="5400000">
            <a:off x="1690665" y="2154901"/>
            <a:ext cx="1565716" cy="366729"/>
            <a:chOff x="1247650" y="2075423"/>
            <a:chExt cx="6648477" cy="1557238"/>
          </a:xfrm>
        </p:grpSpPr>
        <p:sp>
          <p:nvSpPr>
            <p:cNvPr id="5" name="Google Shape;8528;p54"/>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529;p54"/>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530;p54"/>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31;p54"/>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2;p54"/>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33;p54"/>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2047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a:xfrm>
            <a:off x="151313" y="1160869"/>
            <a:ext cx="4393186" cy="3982631"/>
          </a:xfrm>
        </p:spPr>
        <p:txBody>
          <a:bodyPr/>
          <a:lstStyle/>
          <a:p>
            <a:r>
              <a:rPr lang="fr-FR" sz="1200" dirty="0" smtClean="0">
                <a:solidFill>
                  <a:schemeClr val="accent3">
                    <a:lumMod val="75000"/>
                  </a:schemeClr>
                </a:solidFill>
              </a:rPr>
              <a:t>Olist</a:t>
            </a:r>
            <a:r>
              <a:rPr lang="fr-FR" sz="1200" dirty="0"/>
              <a:t> </a:t>
            </a:r>
            <a:r>
              <a:rPr lang="fr-FR" sz="1200" dirty="0" smtClean="0"/>
              <a:t>est</a:t>
            </a:r>
            <a:r>
              <a:rPr lang="fr-FR" sz="1200" dirty="0" smtClean="0"/>
              <a:t> </a:t>
            </a:r>
            <a:r>
              <a:rPr lang="fr-FR" sz="1200" dirty="0"/>
              <a:t>une entreprise brésilienne qui propose une solution de vente sur les </a:t>
            </a:r>
            <a:r>
              <a:rPr lang="fr-FR" sz="1200" dirty="0" smtClean="0"/>
              <a:t>Marketplaces </a:t>
            </a:r>
            <a:r>
              <a:rPr lang="fr-FR" sz="1200" dirty="0"/>
              <a:t>en ligne.</a:t>
            </a:r>
          </a:p>
          <a:p>
            <a:endParaRPr lang="fr-FR" sz="1200" dirty="0" smtClean="0"/>
          </a:p>
          <a:p>
            <a:r>
              <a:rPr lang="fr-FR" sz="1200" dirty="0">
                <a:solidFill>
                  <a:schemeClr val="accent3">
                    <a:lumMod val="75000"/>
                  </a:schemeClr>
                </a:solidFill>
              </a:rPr>
              <a:t>Olist</a:t>
            </a:r>
            <a:r>
              <a:rPr lang="fr-FR" sz="1200" dirty="0"/>
              <a:t> souhaite </a:t>
            </a:r>
            <a:r>
              <a:rPr lang="fr-FR" sz="1200" dirty="0" smtClean="0"/>
              <a:t>fournir à </a:t>
            </a:r>
            <a:r>
              <a:rPr lang="fr-FR" sz="1200" dirty="0"/>
              <a:t>ses équipes d'e-commerce une </a:t>
            </a:r>
            <a:r>
              <a:rPr lang="fr-FR" sz="1200" dirty="0">
                <a:solidFill>
                  <a:schemeClr val="accent3">
                    <a:lumMod val="75000"/>
                  </a:schemeClr>
                </a:solidFill>
              </a:rPr>
              <a:t>segmentation des clients </a:t>
            </a:r>
            <a:r>
              <a:rPr lang="fr-FR" sz="1200" dirty="0"/>
              <a:t>qu’elles pourront utiliser au quotidien pour leurs campagnes de communication.</a:t>
            </a:r>
          </a:p>
          <a:p>
            <a:pPr marL="447675" indent="0">
              <a:buNone/>
              <a:tabLst>
                <a:tab pos="717550" algn="l"/>
              </a:tabLst>
            </a:pPr>
            <a:endParaRPr lang="fr-FR" sz="1200" dirty="0" smtClean="0"/>
          </a:p>
          <a:p>
            <a:pPr marL="625475" indent="-177800">
              <a:buFontTx/>
              <a:buChar char="-"/>
              <a:tabLst>
                <a:tab pos="717550" algn="l"/>
              </a:tabLst>
            </a:pPr>
            <a:endParaRPr lang="fr-FR" sz="1200" dirty="0"/>
          </a:p>
          <a:p>
            <a:pPr marL="625475" indent="-177800">
              <a:buFontTx/>
              <a:buChar char="-"/>
              <a:tabLst>
                <a:tab pos="717550" algn="l"/>
              </a:tabLst>
            </a:pPr>
            <a:endParaRPr lang="fr-FR" sz="1200" dirty="0" smtClean="0"/>
          </a:p>
          <a:p>
            <a:pPr>
              <a:buFontTx/>
              <a:buChar char="-"/>
            </a:pPr>
            <a:endParaRPr lang="fr-FR" sz="1200" dirty="0" smtClean="0"/>
          </a:p>
          <a:p>
            <a:pPr>
              <a:buFontTx/>
              <a:buChar char="-"/>
            </a:pPr>
            <a:endParaRPr lang="fr-FR" sz="1200" dirty="0" smtClean="0"/>
          </a:p>
        </p:txBody>
      </p:sp>
      <p:sp>
        <p:nvSpPr>
          <p:cNvPr id="3" name="Titre 2"/>
          <p:cNvSpPr>
            <a:spLocks noGrp="1"/>
          </p:cNvSpPr>
          <p:nvPr>
            <p:ph type="ctrTitle"/>
          </p:nvPr>
        </p:nvSpPr>
        <p:spPr/>
        <p:txBody>
          <a:bodyPr/>
          <a:lstStyle/>
          <a:p>
            <a:r>
              <a:rPr lang="fr-FR" dirty="0" smtClean="0">
                <a:solidFill>
                  <a:schemeClr val="accent2"/>
                </a:solidFill>
              </a:rPr>
              <a:t>Contexte</a:t>
            </a:r>
            <a:endParaRPr lang="fr-FR" dirty="0">
              <a:solidFill>
                <a:schemeClr val="accent2"/>
              </a:solidFill>
            </a:endParaRPr>
          </a:p>
        </p:txBody>
      </p:sp>
      <p:sp>
        <p:nvSpPr>
          <p:cNvPr id="5" name="Espace réservé du texte 1"/>
          <p:cNvSpPr txBox="1">
            <a:spLocks/>
          </p:cNvSpPr>
          <p:nvPr/>
        </p:nvSpPr>
        <p:spPr>
          <a:xfrm>
            <a:off x="4380697" y="1160869"/>
            <a:ext cx="3876404" cy="2709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200" b="1" u="sng" dirty="0" smtClean="0"/>
              <a:t>Ce qui est attendu</a:t>
            </a:r>
            <a:r>
              <a:rPr lang="fr-FR" sz="1200" b="1" dirty="0" smtClean="0"/>
              <a:t> :</a:t>
            </a:r>
          </a:p>
          <a:p>
            <a:endParaRPr lang="fr-FR" sz="1200" b="1" dirty="0" smtClean="0"/>
          </a:p>
          <a:p>
            <a:pPr marL="625475" indent="-177800">
              <a:buFontTx/>
              <a:buChar char="-"/>
              <a:tabLst>
                <a:tab pos="717550" algn="l"/>
              </a:tabLst>
            </a:pPr>
            <a:r>
              <a:rPr lang="fr-FR" sz="1200" dirty="0" smtClean="0">
                <a:solidFill>
                  <a:schemeClr val="accent3">
                    <a:lumMod val="75000"/>
                  </a:schemeClr>
                </a:solidFill>
              </a:rPr>
              <a:t>Comprendre </a:t>
            </a:r>
            <a:r>
              <a:rPr lang="fr-FR" sz="1200" dirty="0">
                <a:solidFill>
                  <a:schemeClr val="accent3">
                    <a:lumMod val="75000"/>
                  </a:schemeClr>
                </a:solidFill>
              </a:rPr>
              <a:t>les différents types d’utilisateurs </a:t>
            </a:r>
            <a:r>
              <a:rPr lang="fr-FR" sz="1200" dirty="0"/>
              <a:t>grâce à leur comportement et à leurs données personnelles</a:t>
            </a:r>
            <a:r>
              <a:rPr lang="fr-FR" sz="1200" dirty="0" smtClean="0"/>
              <a:t>.</a:t>
            </a:r>
          </a:p>
          <a:p>
            <a:pPr marL="625475" indent="-177800">
              <a:buFontTx/>
              <a:buChar char="-"/>
              <a:tabLst>
                <a:tab pos="717550" algn="l"/>
              </a:tabLst>
            </a:pPr>
            <a:endParaRPr lang="fr-FR" sz="1200" dirty="0"/>
          </a:p>
          <a:p>
            <a:pPr marL="625475" indent="-177800">
              <a:buFontTx/>
              <a:buChar char="-"/>
              <a:tabLst>
                <a:tab pos="717550" algn="l"/>
              </a:tabLst>
            </a:pPr>
            <a:r>
              <a:rPr lang="fr-FR" sz="1200" dirty="0" smtClean="0">
                <a:solidFill>
                  <a:schemeClr val="accent3">
                    <a:lumMod val="75000"/>
                  </a:schemeClr>
                </a:solidFill>
              </a:rPr>
              <a:t>Fournir </a:t>
            </a:r>
            <a:r>
              <a:rPr lang="fr-FR" sz="1200" dirty="0">
                <a:solidFill>
                  <a:schemeClr val="accent3">
                    <a:lumMod val="75000"/>
                  </a:schemeClr>
                </a:solidFill>
              </a:rPr>
              <a:t>à l’équipe marketing une description </a:t>
            </a:r>
            <a:r>
              <a:rPr lang="fr-FR" sz="1200" dirty="0" smtClean="0">
                <a:solidFill>
                  <a:schemeClr val="accent3">
                    <a:lumMod val="75000"/>
                  </a:schemeClr>
                </a:solidFill>
              </a:rPr>
              <a:t>actionnable </a:t>
            </a:r>
            <a:r>
              <a:rPr lang="fr-FR" sz="1200" dirty="0"/>
              <a:t>de </a:t>
            </a:r>
            <a:r>
              <a:rPr lang="fr-FR" sz="1200" dirty="0" smtClean="0"/>
              <a:t>la </a:t>
            </a:r>
            <a:r>
              <a:rPr lang="fr-FR" sz="1200" dirty="0"/>
              <a:t>segmentation et de sa logique sous-jacente pour une utilisation optimale, ainsi qu’une </a:t>
            </a:r>
            <a:r>
              <a:rPr lang="fr-FR" sz="1200" dirty="0">
                <a:solidFill>
                  <a:schemeClr val="accent3">
                    <a:lumMod val="75000"/>
                  </a:schemeClr>
                </a:solidFill>
              </a:rPr>
              <a:t>proposition de contrat de maintenance</a:t>
            </a:r>
            <a:r>
              <a:rPr lang="fr-FR" sz="1200" dirty="0"/>
              <a:t> basée sur une analyse de la stabilité des segments au cours du temps.</a:t>
            </a:r>
          </a:p>
          <a:p>
            <a:pPr marL="447675" indent="0">
              <a:buFont typeface="Maven Pro"/>
              <a:buNone/>
              <a:tabLst>
                <a:tab pos="717550" algn="l"/>
              </a:tabLst>
            </a:pPr>
            <a:endParaRPr lang="fr-FR" sz="1200" dirty="0" smtClean="0"/>
          </a:p>
          <a:p>
            <a:pPr marL="447675" indent="0">
              <a:buFont typeface="Maven Pro"/>
              <a:buNone/>
              <a:tabLst>
                <a:tab pos="717550" algn="l"/>
              </a:tabLst>
            </a:pPr>
            <a:endParaRPr lang="fr-FR" sz="1200" dirty="0" smtClean="0"/>
          </a:p>
          <a:p>
            <a:pPr marL="625475" indent="-177800">
              <a:buFontTx/>
              <a:buChar char="-"/>
              <a:tabLst>
                <a:tab pos="717550" algn="l"/>
              </a:tabLst>
            </a:pPr>
            <a:endParaRPr lang="fr-FR" sz="1200" dirty="0" smtClean="0"/>
          </a:p>
          <a:p>
            <a:pPr marL="625475" indent="-177800">
              <a:buFontTx/>
              <a:buChar char="-"/>
              <a:tabLst>
                <a:tab pos="717550" algn="l"/>
              </a:tabLst>
            </a:pPr>
            <a:endParaRPr lang="fr-FR" sz="1200" dirty="0" smtClean="0"/>
          </a:p>
          <a:p>
            <a:pPr>
              <a:buFontTx/>
              <a:buChar char="-"/>
            </a:pPr>
            <a:endParaRPr lang="fr-FR" sz="1200" dirty="0" smtClean="0"/>
          </a:p>
          <a:p>
            <a:pPr>
              <a:buFontTx/>
              <a:buChar char="-"/>
            </a:pPr>
            <a:endParaRPr lang="fr-FR" sz="1200" dirty="0" smtClean="0"/>
          </a:p>
        </p:txBody>
      </p:sp>
    </p:spTree>
    <p:extLst>
      <p:ext uri="{BB962C8B-B14F-4D97-AF65-F5344CB8AC3E}">
        <p14:creationId xmlns:p14="http://schemas.microsoft.com/office/powerpoint/2010/main" val="3657489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406176" y="425851"/>
            <a:ext cx="7653305" cy="577800"/>
          </a:xfrm>
        </p:spPr>
        <p:txBody>
          <a:bodyPr/>
          <a:lstStyle/>
          <a:p>
            <a:r>
              <a:rPr lang="fr-FR" dirty="0" smtClean="0">
                <a:solidFill>
                  <a:schemeClr val="accent2"/>
                </a:solidFill>
              </a:rPr>
              <a:t>Présentation du jeu de données </a:t>
            </a:r>
            <a:endParaRPr lang="fr-FR" dirty="0">
              <a:solidFill>
                <a:schemeClr val="accent2"/>
              </a:solidFill>
            </a:endParaRPr>
          </a:p>
        </p:txBody>
      </p:sp>
      <p:sp>
        <p:nvSpPr>
          <p:cNvPr id="7" name="Espace réservé du texte 1"/>
          <p:cNvSpPr txBox="1">
            <a:spLocks/>
          </p:cNvSpPr>
          <p:nvPr/>
        </p:nvSpPr>
        <p:spPr>
          <a:xfrm>
            <a:off x="495372" y="1393410"/>
            <a:ext cx="3829121" cy="2350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Nous avons à notre disposition un jeu de données qui contient des informations sur</a:t>
            </a:r>
          </a:p>
          <a:p>
            <a:pPr lvl="1"/>
            <a:r>
              <a:rPr lang="fr-FR" sz="1000" dirty="0"/>
              <a:t>Les clients</a:t>
            </a:r>
          </a:p>
          <a:p>
            <a:pPr lvl="1"/>
            <a:r>
              <a:rPr lang="fr-FR" sz="1000" dirty="0" smtClean="0"/>
              <a:t>Les </a:t>
            </a:r>
            <a:r>
              <a:rPr lang="fr-FR" sz="1000" dirty="0"/>
              <a:t>commandes par clients</a:t>
            </a:r>
          </a:p>
          <a:p>
            <a:pPr lvl="1"/>
            <a:r>
              <a:rPr lang="fr-FR" sz="1000" dirty="0" smtClean="0"/>
              <a:t>Les </a:t>
            </a:r>
            <a:r>
              <a:rPr lang="fr-FR" sz="1000" dirty="0"/>
              <a:t>reviews par commandes</a:t>
            </a:r>
          </a:p>
          <a:p>
            <a:pPr lvl="1"/>
            <a:r>
              <a:rPr lang="fr-FR" sz="1000" dirty="0" smtClean="0"/>
              <a:t>Les </a:t>
            </a:r>
            <a:r>
              <a:rPr lang="fr-FR" sz="1000" dirty="0"/>
              <a:t>produits des commandes</a:t>
            </a:r>
          </a:p>
          <a:p>
            <a:pPr lvl="1"/>
            <a:r>
              <a:rPr lang="fr-FR" sz="1000" dirty="0" smtClean="0"/>
              <a:t>Les </a:t>
            </a:r>
            <a:r>
              <a:rPr lang="fr-FR" sz="1000" dirty="0"/>
              <a:t>vendeurs</a:t>
            </a:r>
          </a:p>
          <a:p>
            <a:pPr lvl="1"/>
            <a:r>
              <a:rPr lang="fr-FR" sz="1000" dirty="0" smtClean="0"/>
              <a:t>La </a:t>
            </a:r>
            <a:r>
              <a:rPr lang="fr-FR" sz="1000" dirty="0" smtClean="0"/>
              <a:t>géolocalisation </a:t>
            </a:r>
            <a:r>
              <a:rPr lang="fr-FR" sz="1000" dirty="0"/>
              <a:t>des clients et des </a:t>
            </a:r>
            <a:r>
              <a:rPr lang="fr-FR" sz="1000" dirty="0" smtClean="0"/>
              <a:t>vendeurs</a:t>
            </a:r>
          </a:p>
          <a:p>
            <a:pPr lvl="1"/>
            <a:endParaRPr lang="fr-FR" sz="1100" dirty="0" smtClean="0"/>
          </a:p>
          <a:p>
            <a:r>
              <a:rPr lang="fr-FR" sz="1100" dirty="0" smtClean="0"/>
              <a:t>Il y a plusieurs fichiers CSV, et voici un schéma expliquant comment ils sont liés entre eux :</a:t>
            </a:r>
          </a:p>
          <a:p>
            <a:pPr marL="114300" indent="0">
              <a:buNone/>
            </a:pPr>
            <a:endParaRPr lang="fr-FR" sz="110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103" y="1253668"/>
            <a:ext cx="4506896" cy="2712114"/>
          </a:xfrm>
          <a:prstGeom prst="rect">
            <a:avLst/>
          </a:prstGeom>
        </p:spPr>
      </p:pic>
    </p:spTree>
    <p:extLst>
      <p:ext uri="{BB962C8B-B14F-4D97-AF65-F5344CB8AC3E}">
        <p14:creationId xmlns:p14="http://schemas.microsoft.com/office/powerpoint/2010/main" val="566816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406176" y="425851"/>
            <a:ext cx="7653305" cy="577800"/>
          </a:xfrm>
        </p:spPr>
        <p:txBody>
          <a:bodyPr/>
          <a:lstStyle/>
          <a:p>
            <a:r>
              <a:rPr lang="fr-FR" dirty="0" smtClean="0">
                <a:solidFill>
                  <a:schemeClr val="accent2"/>
                </a:solidFill>
              </a:rPr>
              <a:t>Merge des données </a:t>
            </a:r>
            <a:endParaRPr lang="fr-FR" dirty="0">
              <a:solidFill>
                <a:schemeClr val="accent2"/>
              </a:solidFill>
            </a:endParaRPr>
          </a:p>
        </p:txBody>
      </p:sp>
      <p:sp>
        <p:nvSpPr>
          <p:cNvPr id="7" name="Espace réservé du texte 1"/>
          <p:cNvSpPr txBox="1">
            <a:spLocks/>
          </p:cNvSpPr>
          <p:nvPr/>
        </p:nvSpPr>
        <p:spPr>
          <a:xfrm>
            <a:off x="495372" y="1395645"/>
            <a:ext cx="3829121" cy="2570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Il va falloir </a:t>
            </a:r>
            <a:r>
              <a:rPr lang="fr-FR" sz="1100" dirty="0" smtClean="0"/>
              <a:t>fusionner </a:t>
            </a:r>
            <a:r>
              <a:rPr lang="fr-FR" sz="1100" dirty="0" smtClean="0"/>
              <a:t>ces données dans un unique fichier.</a:t>
            </a:r>
          </a:p>
          <a:p>
            <a:endParaRPr lang="fr-FR" sz="1100" b="1" dirty="0">
              <a:solidFill>
                <a:schemeClr val="accent3">
                  <a:lumMod val="75000"/>
                </a:schemeClr>
              </a:solidFill>
            </a:endParaRPr>
          </a:p>
          <a:p>
            <a:r>
              <a:rPr lang="fr-FR" sz="1100" dirty="0" smtClean="0">
                <a:solidFill>
                  <a:schemeClr val="bg1"/>
                </a:solidFill>
              </a:rPr>
              <a:t>La fusion </a:t>
            </a:r>
            <a:r>
              <a:rPr lang="fr-FR" sz="1100" dirty="0" smtClean="0">
                <a:solidFill>
                  <a:schemeClr val="bg1"/>
                </a:solidFill>
              </a:rPr>
              <a:t>sera </a:t>
            </a:r>
            <a:r>
              <a:rPr lang="fr-FR" sz="1100" dirty="0">
                <a:solidFill>
                  <a:schemeClr val="bg1"/>
                </a:solidFill>
              </a:rPr>
              <a:t>effectué pour qu'à la fin notre fichier contienne </a:t>
            </a:r>
            <a:r>
              <a:rPr lang="fr-FR" sz="1100" b="1" dirty="0">
                <a:solidFill>
                  <a:schemeClr val="accent6">
                    <a:lumMod val="75000"/>
                  </a:schemeClr>
                </a:solidFill>
              </a:rPr>
              <a:t>une seule ligne par commande</a:t>
            </a:r>
            <a:r>
              <a:rPr lang="fr-FR" sz="1100" dirty="0">
                <a:solidFill>
                  <a:schemeClr val="bg1"/>
                </a:solidFill>
              </a:rPr>
              <a:t>, on va sommer, </a:t>
            </a:r>
            <a:r>
              <a:rPr lang="fr-FR" sz="1100" dirty="0" smtClean="0">
                <a:solidFill>
                  <a:schemeClr val="bg1"/>
                </a:solidFill>
              </a:rPr>
              <a:t>moyenner </a:t>
            </a:r>
            <a:r>
              <a:rPr lang="fr-FR" sz="1100" dirty="0">
                <a:solidFill>
                  <a:schemeClr val="bg1"/>
                </a:solidFill>
              </a:rPr>
              <a:t>ou récupérer qu'une seule partie de certaines informations</a:t>
            </a:r>
            <a:r>
              <a:rPr lang="fr-FR" sz="1100" dirty="0" smtClean="0">
                <a:solidFill>
                  <a:schemeClr val="bg1"/>
                </a:solidFill>
              </a:rPr>
              <a:t>.</a:t>
            </a:r>
          </a:p>
          <a:p>
            <a:endParaRPr lang="fr-FR" sz="1100" dirty="0">
              <a:solidFill>
                <a:schemeClr val="bg1"/>
              </a:solidFill>
            </a:endParaRPr>
          </a:p>
          <a:p>
            <a:endParaRPr lang="fr-FR" sz="1100" dirty="0" smtClean="0">
              <a:solidFill>
                <a:schemeClr val="bg1"/>
              </a:solidFill>
            </a:endParaRPr>
          </a:p>
          <a:p>
            <a:r>
              <a:rPr lang="fr-FR" sz="1100" dirty="0" smtClean="0">
                <a:solidFill>
                  <a:schemeClr val="bg1"/>
                </a:solidFill>
              </a:rPr>
              <a:t>Taille de notre fichier final </a:t>
            </a:r>
            <a:r>
              <a:rPr lang="fr-FR" sz="1100" dirty="0" smtClean="0">
                <a:solidFill>
                  <a:schemeClr val="bg1"/>
                </a:solidFill>
              </a:rPr>
              <a:t>:</a:t>
            </a:r>
          </a:p>
          <a:p>
            <a:pPr lvl="1"/>
            <a:endParaRPr lang="fr-FR" sz="700" dirty="0" smtClean="0">
              <a:solidFill>
                <a:schemeClr val="bg1"/>
              </a:solidFill>
            </a:endParaRPr>
          </a:p>
          <a:p>
            <a:pPr lvl="1"/>
            <a:r>
              <a:rPr lang="fr-FR" sz="1100" b="1" dirty="0" smtClean="0">
                <a:solidFill>
                  <a:schemeClr val="accent3">
                    <a:lumMod val="75000"/>
                  </a:schemeClr>
                </a:solidFill>
              </a:rPr>
              <a:t>36</a:t>
            </a:r>
            <a:r>
              <a:rPr lang="fr-FR" sz="1100" dirty="0" smtClean="0">
                <a:solidFill>
                  <a:schemeClr val="accent3">
                    <a:lumMod val="75000"/>
                  </a:schemeClr>
                </a:solidFill>
              </a:rPr>
              <a:t> features</a:t>
            </a:r>
          </a:p>
          <a:p>
            <a:pPr lvl="1"/>
            <a:r>
              <a:rPr lang="fr-FR" sz="1100" b="1" dirty="0" smtClean="0">
                <a:solidFill>
                  <a:schemeClr val="accent3">
                    <a:lumMod val="75000"/>
                  </a:schemeClr>
                </a:solidFill>
              </a:rPr>
              <a:t>99441</a:t>
            </a:r>
            <a:r>
              <a:rPr lang="fr-FR" sz="1100" dirty="0" smtClean="0">
                <a:solidFill>
                  <a:schemeClr val="accent3">
                    <a:lumMod val="75000"/>
                  </a:schemeClr>
                </a:solidFill>
              </a:rPr>
              <a:t> lignes</a:t>
            </a:r>
            <a:endParaRPr lang="fr-FR" sz="1100" dirty="0" smtClean="0">
              <a:solidFill>
                <a:schemeClr val="accent3">
                  <a:lumMod val="75000"/>
                </a:schemeClr>
              </a:solidFill>
            </a:endParaRPr>
          </a:p>
          <a:p>
            <a:pPr lvl="1"/>
            <a:endParaRPr lang="fr-FR" sz="700" dirty="0" smtClean="0">
              <a:solidFill>
                <a:schemeClr val="bg1"/>
              </a:solidFill>
            </a:endParaRPr>
          </a:p>
          <a:p>
            <a:endParaRPr lang="fr-FR" sz="1100" dirty="0">
              <a:solidFill>
                <a:schemeClr val="bg1"/>
              </a:solidFill>
            </a:endParaRPr>
          </a:p>
          <a:p>
            <a:endParaRPr lang="fr-FR" sz="11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104" y="1253666"/>
            <a:ext cx="4506896" cy="2712114"/>
          </a:xfrm>
          <a:prstGeom prst="rect">
            <a:avLst/>
          </a:prstGeom>
        </p:spPr>
      </p:pic>
    </p:spTree>
    <p:extLst>
      <p:ext uri="{BB962C8B-B14F-4D97-AF65-F5344CB8AC3E}">
        <p14:creationId xmlns:p14="http://schemas.microsoft.com/office/powerpoint/2010/main" val="1430960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Segmentation RFM</a:t>
            </a:r>
            <a:endParaRPr lang="fr-FR" dirty="0">
              <a:solidFill>
                <a:schemeClr val="accent2"/>
              </a:solidFill>
            </a:endParaRPr>
          </a:p>
        </p:txBody>
      </p:sp>
      <p:sp>
        <p:nvSpPr>
          <p:cNvPr id="6" name="Espace réservé du texte 1"/>
          <p:cNvSpPr txBox="1">
            <a:spLocks/>
          </p:cNvSpPr>
          <p:nvPr/>
        </p:nvSpPr>
        <p:spPr>
          <a:xfrm>
            <a:off x="495371" y="1004962"/>
            <a:ext cx="6111685"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a:t>La </a:t>
            </a:r>
            <a:r>
              <a:rPr lang="fr-FR" sz="1200" dirty="0" smtClean="0">
                <a:solidFill>
                  <a:schemeClr val="accent3">
                    <a:lumMod val="75000"/>
                  </a:schemeClr>
                </a:solidFill>
              </a:rPr>
              <a:t>segmentation </a:t>
            </a:r>
            <a:r>
              <a:rPr lang="fr-FR" sz="1200" dirty="0">
                <a:solidFill>
                  <a:schemeClr val="accent3">
                    <a:lumMod val="75000"/>
                  </a:schemeClr>
                </a:solidFill>
              </a:rPr>
              <a:t>RFM </a:t>
            </a:r>
            <a:r>
              <a:rPr lang="fr-FR" sz="1200" dirty="0"/>
              <a:t>(Récence, Fréquence, Montant) est une méthode très utilisée en marketing, qui consiste à </a:t>
            </a:r>
            <a:r>
              <a:rPr lang="fr-FR" sz="1200" dirty="0">
                <a:solidFill>
                  <a:schemeClr val="accent3">
                    <a:lumMod val="75000"/>
                  </a:schemeClr>
                </a:solidFill>
              </a:rPr>
              <a:t>établir des segments de clients homogènes</a:t>
            </a:r>
            <a:r>
              <a:rPr lang="fr-FR" sz="1200" dirty="0"/>
              <a:t>.</a:t>
            </a:r>
            <a:endParaRPr lang="fr-FR" sz="1100" dirty="0"/>
          </a:p>
          <a:p>
            <a:pPr marL="114300" indent="0">
              <a:buNone/>
            </a:pPr>
            <a:endParaRPr lang="fr-FR" sz="1100" dirty="0" smtClean="0">
              <a:solidFill>
                <a:schemeClr val="accent3">
                  <a:lumMod val="75000"/>
                </a:schemeClr>
              </a:solidFill>
            </a:endParaRPr>
          </a:p>
          <a:p>
            <a:r>
              <a:rPr lang="fr-FR" sz="1050" dirty="0"/>
              <a:t>Nous allons regrouper les données du fichier par client unique, et créer 3 variables pour chaque client </a:t>
            </a:r>
            <a:r>
              <a:rPr lang="fr-FR" sz="1050" dirty="0" smtClean="0"/>
              <a:t>:</a:t>
            </a:r>
          </a:p>
          <a:p>
            <a:endParaRPr lang="fr-FR" sz="1050" dirty="0"/>
          </a:p>
          <a:p>
            <a:pPr lvl="1"/>
            <a:r>
              <a:rPr lang="fr-FR" sz="1100" dirty="0"/>
              <a:t>- </a:t>
            </a:r>
            <a:r>
              <a:rPr lang="fr-FR" sz="1100" b="1" dirty="0" smtClean="0">
                <a:solidFill>
                  <a:schemeClr val="accent3">
                    <a:lumMod val="75000"/>
                  </a:schemeClr>
                </a:solidFill>
              </a:rPr>
              <a:t>Récence</a:t>
            </a:r>
            <a:r>
              <a:rPr lang="fr-FR" sz="1100" dirty="0" smtClean="0"/>
              <a:t> </a:t>
            </a:r>
            <a:r>
              <a:rPr lang="fr-FR" sz="1100" dirty="0"/>
              <a:t>: Date du dernier achat</a:t>
            </a:r>
          </a:p>
          <a:p>
            <a:pPr lvl="1"/>
            <a:r>
              <a:rPr lang="fr-FR" sz="1100" dirty="0"/>
              <a:t>- </a:t>
            </a:r>
            <a:r>
              <a:rPr lang="fr-FR" sz="1100" b="1" dirty="0" smtClean="0">
                <a:solidFill>
                  <a:schemeClr val="accent3">
                    <a:lumMod val="75000"/>
                  </a:schemeClr>
                </a:solidFill>
              </a:rPr>
              <a:t>Fréquence</a:t>
            </a:r>
            <a:r>
              <a:rPr lang="fr-FR" sz="1100" dirty="0" smtClean="0"/>
              <a:t> </a:t>
            </a:r>
            <a:r>
              <a:rPr lang="fr-FR" sz="1100" dirty="0"/>
              <a:t>: Nombre de commandes </a:t>
            </a:r>
          </a:p>
          <a:p>
            <a:pPr lvl="1"/>
            <a:r>
              <a:rPr lang="fr-FR" sz="1100" dirty="0"/>
              <a:t>- </a:t>
            </a:r>
            <a:r>
              <a:rPr lang="fr-FR" sz="1100" b="1" dirty="0">
                <a:solidFill>
                  <a:schemeClr val="accent3">
                    <a:lumMod val="75000"/>
                  </a:schemeClr>
                </a:solidFill>
              </a:rPr>
              <a:t>Montant cumulé </a:t>
            </a:r>
            <a:r>
              <a:rPr lang="fr-FR" sz="1100" dirty="0"/>
              <a:t>: Montant total de toutes les </a:t>
            </a:r>
            <a:r>
              <a:rPr lang="fr-FR" sz="1100" dirty="0" smtClean="0"/>
              <a:t>commandes</a:t>
            </a:r>
          </a:p>
          <a:p>
            <a:pPr marL="596900" lvl="1" indent="0">
              <a:buNone/>
            </a:pPr>
            <a:endParaRPr lang="fr-FR" sz="1100" dirty="0" smtClean="0"/>
          </a:p>
          <a:p>
            <a:pPr marL="114300" indent="0">
              <a:buNone/>
            </a:pPr>
            <a:endParaRPr lang="fr-FR" sz="1100" b="1" dirty="0">
              <a:solidFill>
                <a:schemeClr val="accent3">
                  <a:lumMod val="75000"/>
                </a:schemeClr>
              </a:solidFill>
            </a:endParaRPr>
          </a:p>
          <a:p>
            <a:r>
              <a:rPr lang="fr-FR" sz="1050" dirty="0" smtClean="0"/>
              <a:t>Formatage :</a:t>
            </a:r>
          </a:p>
          <a:p>
            <a:endParaRPr lang="fr-FR" sz="1000" dirty="0"/>
          </a:p>
          <a:p>
            <a:pPr lvl="1"/>
            <a:r>
              <a:rPr lang="fr-FR" sz="1050" dirty="0"/>
              <a:t>On </a:t>
            </a:r>
            <a:r>
              <a:rPr lang="fr-FR" sz="1050" dirty="0">
                <a:solidFill>
                  <a:schemeClr val="accent3">
                    <a:lumMod val="75000"/>
                  </a:schemeClr>
                </a:solidFill>
              </a:rPr>
              <a:t>formate la date </a:t>
            </a:r>
            <a:r>
              <a:rPr lang="fr-FR" sz="1050" dirty="0"/>
              <a:t>de la </a:t>
            </a:r>
            <a:r>
              <a:rPr lang="fr-FR" sz="1050" dirty="0" smtClean="0"/>
              <a:t>feature </a:t>
            </a:r>
            <a:r>
              <a:rPr lang="fr-FR" sz="1050" dirty="0"/>
              <a:t>« récence » </a:t>
            </a:r>
            <a:endParaRPr lang="fr-FR" sz="1050" dirty="0" smtClean="0"/>
          </a:p>
          <a:p>
            <a:pPr marL="596900" lvl="1" indent="0">
              <a:buNone/>
            </a:pPr>
            <a:r>
              <a:rPr lang="fr-FR" sz="1050" dirty="0"/>
              <a:t>	</a:t>
            </a:r>
            <a:r>
              <a:rPr lang="fr-FR" sz="1050" dirty="0" smtClean="0"/>
              <a:t>pour </a:t>
            </a:r>
            <a:r>
              <a:rPr lang="fr-FR" sz="1050" dirty="0"/>
              <a:t>obtenir la date du dernier achat en nombre de jours. </a:t>
            </a:r>
            <a:endParaRPr lang="fr-FR" sz="1050" dirty="0" smtClean="0"/>
          </a:p>
          <a:p>
            <a:pPr marL="596900" lvl="1" indent="0">
              <a:buNone/>
            </a:pPr>
            <a:r>
              <a:rPr lang="fr-FR" sz="1050" dirty="0"/>
              <a:t>	</a:t>
            </a:r>
            <a:r>
              <a:rPr lang="fr-FR" sz="1050" dirty="0" smtClean="0"/>
              <a:t>On </a:t>
            </a:r>
            <a:r>
              <a:rPr lang="fr-FR" sz="1050" dirty="0"/>
              <a:t>se base sur la date la plus proche que l'on fixe à 1.</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077" y="2767854"/>
            <a:ext cx="3518409" cy="2216491"/>
          </a:xfrm>
          <a:prstGeom prst="rect">
            <a:avLst/>
          </a:prstGeom>
        </p:spPr>
      </p:pic>
    </p:spTree>
    <p:extLst>
      <p:ext uri="{BB962C8B-B14F-4D97-AF65-F5344CB8AC3E}">
        <p14:creationId xmlns:p14="http://schemas.microsoft.com/office/powerpoint/2010/main" val="2271242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Segmentation RFM</a:t>
            </a:r>
            <a:endParaRPr lang="fr-FR" dirty="0">
              <a:solidFill>
                <a:schemeClr val="accent2"/>
              </a:solidFill>
            </a:endParaRPr>
          </a:p>
        </p:txBody>
      </p:sp>
      <p:sp>
        <p:nvSpPr>
          <p:cNvPr id="6" name="Espace réservé du texte 1"/>
          <p:cNvSpPr txBox="1">
            <a:spLocks/>
          </p:cNvSpPr>
          <p:nvPr/>
        </p:nvSpPr>
        <p:spPr>
          <a:xfrm>
            <a:off x="495371" y="1004962"/>
            <a:ext cx="6984834"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Analyse RFM :</a:t>
            </a:r>
            <a:endParaRPr lang="fr-FR" sz="1100" dirty="0"/>
          </a:p>
          <a:p>
            <a:pPr marL="114300" indent="0">
              <a:buNone/>
            </a:pPr>
            <a:endParaRPr lang="fr-FR" sz="1100" b="1" dirty="0" smtClean="0">
              <a:solidFill>
                <a:schemeClr val="accent3">
                  <a:lumMod val="75000"/>
                </a:schemeClr>
              </a:solidFill>
            </a:endParaRPr>
          </a:p>
          <a:p>
            <a:r>
              <a:rPr lang="fr-FR" sz="1050" dirty="0"/>
              <a:t>On observe qu'il n'y a que </a:t>
            </a:r>
            <a:r>
              <a:rPr lang="fr-FR" sz="1050" b="1" dirty="0">
                <a:solidFill>
                  <a:schemeClr val="accent3">
                    <a:lumMod val="75000"/>
                  </a:schemeClr>
                </a:solidFill>
              </a:rPr>
              <a:t>3,11% </a:t>
            </a:r>
            <a:r>
              <a:rPr lang="fr-FR" sz="1050" dirty="0">
                <a:solidFill>
                  <a:schemeClr val="accent3">
                    <a:lumMod val="75000"/>
                  </a:schemeClr>
                </a:solidFill>
              </a:rPr>
              <a:t>des clients </a:t>
            </a:r>
            <a:r>
              <a:rPr lang="fr-FR" sz="1050" dirty="0"/>
              <a:t>qui ont </a:t>
            </a:r>
            <a:r>
              <a:rPr lang="fr-FR" sz="1050" dirty="0">
                <a:solidFill>
                  <a:schemeClr val="accent3">
                    <a:lumMod val="75000"/>
                  </a:schemeClr>
                </a:solidFill>
              </a:rPr>
              <a:t>commandé plus d'une fois</a:t>
            </a:r>
            <a:r>
              <a:rPr lang="fr-FR" sz="1050" dirty="0"/>
              <a:t>.</a:t>
            </a:r>
            <a:endParaRPr lang="fr-FR" sz="800" b="1" dirty="0" smtClean="0">
              <a:solidFill>
                <a:schemeClr val="accent3">
                  <a:lumMod val="75000"/>
                </a:schemeClr>
              </a:solidFill>
            </a:endParaRPr>
          </a:p>
          <a:p>
            <a:pPr marL="114300" indent="0">
              <a:buNone/>
            </a:pPr>
            <a:endParaRPr lang="fr-FR" sz="1200" b="1" dirty="0" smtClean="0">
              <a:solidFill>
                <a:schemeClr val="accent3">
                  <a:lumMod val="75000"/>
                </a:schemeClr>
              </a:solidFill>
            </a:endParaRPr>
          </a:p>
          <a:p>
            <a:r>
              <a:rPr lang="fr-FR" sz="1050" dirty="0" smtClean="0"/>
              <a:t>Distribution des variables RFM :</a:t>
            </a:r>
            <a:endParaRPr lang="fr-FR" sz="1050" dirty="0"/>
          </a:p>
          <a:p>
            <a:pPr marL="114300" indent="0">
              <a:buNone/>
            </a:pPr>
            <a:endParaRPr lang="fr-FR" sz="65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945" y="1739421"/>
            <a:ext cx="4110503" cy="3253682"/>
          </a:xfrm>
          <a:prstGeom prst="rect">
            <a:avLst/>
          </a:prstGeom>
        </p:spPr>
      </p:pic>
      <p:sp>
        <p:nvSpPr>
          <p:cNvPr id="4" name="ZoneTexte 3"/>
          <p:cNvSpPr txBox="1"/>
          <p:nvPr/>
        </p:nvSpPr>
        <p:spPr>
          <a:xfrm>
            <a:off x="591265" y="2433817"/>
            <a:ext cx="2365423" cy="938719"/>
          </a:xfrm>
          <a:prstGeom prst="rect">
            <a:avLst/>
          </a:prstGeom>
          <a:noFill/>
        </p:spPr>
        <p:txBody>
          <a:bodyPr wrap="square" rtlCol="0">
            <a:spAutoFit/>
          </a:bodyPr>
          <a:lstStyle/>
          <a:p>
            <a:r>
              <a:rPr lang="fr-FR" sz="1100" dirty="0">
                <a:solidFill>
                  <a:schemeClr val="bg1"/>
                </a:solidFill>
                <a:latin typeface="Maven Pro" panose="020B0604020202020204" charset="0"/>
              </a:rPr>
              <a:t>Il </a:t>
            </a:r>
            <a:r>
              <a:rPr lang="fr-FR" sz="1100" dirty="0" smtClean="0">
                <a:solidFill>
                  <a:schemeClr val="bg1"/>
                </a:solidFill>
                <a:latin typeface="Maven Pro" panose="020B0604020202020204" charset="0"/>
              </a:rPr>
              <a:t>n'y a </a:t>
            </a:r>
            <a:r>
              <a:rPr lang="fr-FR" sz="1100" dirty="0">
                <a:solidFill>
                  <a:schemeClr val="bg1"/>
                </a:solidFill>
                <a:latin typeface="Maven Pro" panose="020B0604020202020204" charset="0"/>
              </a:rPr>
              <a:t>pas de valeurs aberrantes, ni de valeurs manquantes. </a:t>
            </a:r>
            <a:endParaRPr lang="fr-FR" sz="1100" dirty="0" smtClean="0">
              <a:solidFill>
                <a:schemeClr val="bg1"/>
              </a:solidFill>
              <a:latin typeface="Maven Pro" panose="020B0604020202020204" charset="0"/>
            </a:endParaRPr>
          </a:p>
          <a:p>
            <a:r>
              <a:rPr lang="fr-FR" sz="1100" dirty="0" smtClean="0">
                <a:solidFill>
                  <a:schemeClr val="bg1"/>
                </a:solidFill>
                <a:latin typeface="Maven Pro" panose="020B0604020202020204" charset="0"/>
              </a:rPr>
              <a:t>On va </a:t>
            </a:r>
            <a:r>
              <a:rPr lang="fr-FR" sz="1100" dirty="0">
                <a:solidFill>
                  <a:schemeClr val="bg1"/>
                </a:solidFill>
                <a:latin typeface="Maven Pro" panose="020B0604020202020204" charset="0"/>
              </a:rPr>
              <a:t>garder les données telle quelle pour la suite.</a:t>
            </a:r>
          </a:p>
          <a:p>
            <a:endParaRPr lang="fr-FR" sz="1100" dirty="0">
              <a:solidFill>
                <a:schemeClr val="bg1"/>
              </a:solidFill>
            </a:endParaRPr>
          </a:p>
        </p:txBody>
      </p:sp>
    </p:spTree>
    <p:extLst>
      <p:ext uri="{BB962C8B-B14F-4D97-AF65-F5344CB8AC3E}">
        <p14:creationId xmlns:p14="http://schemas.microsoft.com/office/powerpoint/2010/main" val="1439408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Segmentation RFM</a:t>
            </a:r>
            <a:endParaRPr lang="fr-FR" dirty="0">
              <a:solidFill>
                <a:schemeClr val="accent2"/>
              </a:solidFill>
            </a:endParaRPr>
          </a:p>
        </p:txBody>
      </p:sp>
      <p:sp>
        <p:nvSpPr>
          <p:cNvPr id="6" name="Espace réservé du texte 1"/>
          <p:cNvSpPr txBox="1">
            <a:spLocks/>
          </p:cNvSpPr>
          <p:nvPr/>
        </p:nvSpPr>
        <p:spPr>
          <a:xfrm>
            <a:off x="495371" y="1004962"/>
            <a:ext cx="6984834"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ACP:</a:t>
            </a:r>
            <a:endParaRPr lang="fr-FR" sz="1100" dirty="0"/>
          </a:p>
          <a:p>
            <a:pPr marL="114300" indent="0">
              <a:buNone/>
            </a:pPr>
            <a:endParaRPr lang="fr-FR" sz="1100" b="1" dirty="0" smtClean="0">
              <a:solidFill>
                <a:schemeClr val="accent3">
                  <a:lumMod val="75000"/>
                </a:schemeClr>
              </a:solidFill>
            </a:endParaRPr>
          </a:p>
          <a:p>
            <a:r>
              <a:rPr lang="fr-FR" sz="1050" dirty="0"/>
              <a:t>l'ACP n'est pas très pertinente sur ces features, elle permet simplement d'observer une orthogonalité entre elles sur le cercle des corrélations.</a:t>
            </a:r>
            <a:endParaRPr lang="fr-FR" sz="1200" b="1" dirty="0" smtClean="0">
              <a:solidFill>
                <a:schemeClr val="accent3">
                  <a:lumMod val="75000"/>
                </a:schemeClr>
              </a:solidFill>
            </a:endParaRPr>
          </a:p>
          <a:p>
            <a:pPr marL="114300" indent="0">
              <a:buNone/>
            </a:pPr>
            <a:endParaRPr lang="fr-FR" sz="65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72" y="1896045"/>
            <a:ext cx="4213951" cy="2175812"/>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097" y="1902919"/>
            <a:ext cx="4284895" cy="2163277"/>
          </a:xfrm>
          <a:prstGeom prst="rect">
            <a:avLst/>
          </a:prstGeom>
        </p:spPr>
      </p:pic>
    </p:spTree>
    <p:extLst>
      <p:ext uri="{BB962C8B-B14F-4D97-AF65-F5344CB8AC3E}">
        <p14:creationId xmlns:p14="http://schemas.microsoft.com/office/powerpoint/2010/main" val="2998621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Approches de modélisation</a:t>
            </a:r>
            <a:endParaRPr lang="fr-FR" dirty="0">
              <a:solidFill>
                <a:schemeClr val="accent2"/>
              </a:solidFill>
            </a:endParaRPr>
          </a:p>
        </p:txBody>
      </p:sp>
      <p:sp>
        <p:nvSpPr>
          <p:cNvPr id="6" name="Espace réservé du texte 1"/>
          <p:cNvSpPr txBox="1">
            <a:spLocks/>
          </p:cNvSpPr>
          <p:nvPr/>
        </p:nvSpPr>
        <p:spPr>
          <a:xfrm>
            <a:off x="591363" y="1233918"/>
            <a:ext cx="7468118" cy="2925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smtClean="0"/>
              <a:t>Nous sommes face à un jeu de données </a:t>
            </a:r>
            <a:r>
              <a:rPr lang="fr-FR" sz="1100" dirty="0" smtClean="0">
                <a:solidFill>
                  <a:schemeClr val="accent3">
                    <a:lumMod val="75000"/>
                  </a:schemeClr>
                </a:solidFill>
              </a:rPr>
              <a:t>sans TARGET</a:t>
            </a:r>
            <a:r>
              <a:rPr lang="fr-FR" sz="1100" dirty="0" smtClean="0"/>
              <a:t>, il faut donc utiliser un </a:t>
            </a:r>
            <a:r>
              <a:rPr lang="fr-FR" sz="1100" dirty="0" smtClean="0">
                <a:solidFill>
                  <a:schemeClr val="accent3">
                    <a:lumMod val="75000"/>
                  </a:schemeClr>
                </a:solidFill>
              </a:rPr>
              <a:t>modèle de classification non supervisé</a:t>
            </a:r>
            <a:r>
              <a:rPr lang="fr-FR" sz="1100" dirty="0" smtClean="0"/>
              <a:t>. L’objectif est de classer nos clients parmi un ensemble de </a:t>
            </a:r>
            <a:r>
              <a:rPr lang="fr-FR" sz="1100" dirty="0" smtClean="0">
                <a:solidFill>
                  <a:schemeClr val="accent3">
                    <a:lumMod val="75000"/>
                  </a:schemeClr>
                </a:solidFill>
              </a:rPr>
              <a:t>clusters</a:t>
            </a:r>
            <a:r>
              <a:rPr lang="fr-FR" sz="1100" dirty="0" smtClean="0"/>
              <a:t> qui seront définis par les différents algorithmes utilisés.</a:t>
            </a:r>
          </a:p>
          <a:p>
            <a:endParaRPr lang="fr-FR" sz="1100" dirty="0"/>
          </a:p>
          <a:p>
            <a:r>
              <a:rPr lang="fr-FR" sz="1100" b="1" dirty="0" smtClean="0">
                <a:solidFill>
                  <a:schemeClr val="accent3">
                    <a:lumMod val="75000"/>
                  </a:schemeClr>
                </a:solidFill>
              </a:rPr>
              <a:t>Clustering hiérarchique :</a:t>
            </a:r>
          </a:p>
          <a:p>
            <a:pPr marL="114300" indent="0">
              <a:buNone/>
            </a:pPr>
            <a:endParaRPr lang="fr-FR" sz="1100" dirty="0"/>
          </a:p>
          <a:p>
            <a:pPr lvl="1">
              <a:buFontTx/>
              <a:buChar char="-"/>
            </a:pPr>
            <a:r>
              <a:rPr lang="fr-FR" sz="1100" dirty="0" smtClean="0"/>
              <a:t>On va utiliser un Dendogram pour visualiser la hiérarchie des variables RFM.</a:t>
            </a:r>
          </a:p>
          <a:p>
            <a:pPr>
              <a:buFontTx/>
              <a:buChar char="-"/>
            </a:pPr>
            <a:endParaRPr lang="fr-FR" sz="1100" dirty="0"/>
          </a:p>
          <a:p>
            <a:pPr lvl="1">
              <a:buFontTx/>
              <a:buChar char="-"/>
            </a:pPr>
            <a:r>
              <a:rPr lang="fr-FR" sz="1100" dirty="0"/>
              <a:t>Le graphe nous affiche une possibilité avec 4 clusters, mais il est possible de segmenter en plus de clusters.</a:t>
            </a:r>
            <a:endParaRPr lang="fr-FR" sz="1100" dirty="0" smtClean="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243" y="3001213"/>
            <a:ext cx="2861006" cy="1887046"/>
          </a:xfrm>
          <a:prstGeom prst="rect">
            <a:avLst/>
          </a:prstGeom>
        </p:spPr>
      </p:pic>
    </p:spTree>
    <p:extLst>
      <p:ext uri="{BB962C8B-B14F-4D97-AF65-F5344CB8AC3E}">
        <p14:creationId xmlns:p14="http://schemas.microsoft.com/office/powerpoint/2010/main" val="1486331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8929</TotalTime>
  <Words>1080</Words>
  <Application>Microsoft Office PowerPoint</Application>
  <PresentationFormat>Affichage à l'écran (16:9)</PresentationFormat>
  <Paragraphs>155</Paragraphs>
  <Slides>16</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Share Tech</vt:lpstr>
      <vt:lpstr>Arial</vt:lpstr>
      <vt:lpstr>Maven Pro</vt:lpstr>
      <vt:lpstr>Data Science Consulting by Slidesgo</vt:lpstr>
      <vt:lpstr>Parcours Ingénieur Intelligence Artificielle</vt:lpstr>
      <vt:lpstr>Sommaire</vt:lpstr>
      <vt:lpstr>Contexte</vt:lpstr>
      <vt:lpstr>Présentation du jeu de données </vt:lpstr>
      <vt:lpstr>Merge des données </vt:lpstr>
      <vt:lpstr>Présentation PowerPoint</vt:lpstr>
      <vt:lpstr>Présentation PowerPoint</vt:lpstr>
      <vt:lpstr>Segmentation RFM</vt:lpstr>
      <vt:lpstr>Approches de modélisation</vt:lpstr>
      <vt:lpstr>Approches de modélisation</vt:lpstr>
      <vt:lpstr>Approches de modélisation</vt:lpstr>
      <vt:lpstr>Approches de modélisation</vt:lpstr>
      <vt:lpstr>Approches de modélisation</vt:lpstr>
      <vt:lpstr>Approches de modélisation</vt:lpstr>
      <vt:lpstr>Conclusion</vt:lpstr>
      <vt:lpstr>Contrat de maintenance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Romain Le Goff</dc:creator>
  <cp:lastModifiedBy>Romain Le Goff</cp:lastModifiedBy>
  <cp:revision>184</cp:revision>
  <dcterms:modified xsi:type="dcterms:W3CDTF">2022-03-15T16:57:20Z</dcterms:modified>
</cp:coreProperties>
</file>