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8"/>
  </p:notesMasterIdLst>
  <p:handoutMasterIdLst>
    <p:handoutMasterId r:id="rId29"/>
  </p:handoutMasterIdLst>
  <p:sldIdLst>
    <p:sldId id="256" r:id="rId2"/>
    <p:sldId id="296" r:id="rId3"/>
    <p:sldId id="297" r:id="rId4"/>
    <p:sldId id="300" r:id="rId5"/>
    <p:sldId id="337" r:id="rId6"/>
    <p:sldId id="302" r:id="rId7"/>
    <p:sldId id="312" r:id="rId8"/>
    <p:sldId id="338" r:id="rId9"/>
    <p:sldId id="339" r:id="rId10"/>
    <p:sldId id="340" r:id="rId11"/>
    <p:sldId id="341" r:id="rId12"/>
    <p:sldId id="342" r:id="rId13"/>
    <p:sldId id="343" r:id="rId14"/>
    <p:sldId id="344" r:id="rId15"/>
    <p:sldId id="345" r:id="rId16"/>
    <p:sldId id="351" r:id="rId17"/>
    <p:sldId id="346" r:id="rId18"/>
    <p:sldId id="347" r:id="rId19"/>
    <p:sldId id="348" r:id="rId20"/>
    <p:sldId id="349" r:id="rId21"/>
    <p:sldId id="350" r:id="rId22"/>
    <p:sldId id="352" r:id="rId23"/>
    <p:sldId id="353" r:id="rId24"/>
    <p:sldId id="354" r:id="rId25"/>
    <p:sldId id="355" r:id="rId26"/>
    <p:sldId id="299" r:id="rId27"/>
  </p:sldIdLst>
  <p:sldSz cx="9144000" cy="5143500" type="screen16x9"/>
  <p:notesSz cx="6858000" cy="9144000"/>
  <p:embeddedFontLst>
    <p:embeddedFont>
      <p:font typeface="Share Tech" panose="020B0604020202020204" charset="0"/>
      <p:regular r:id="rId30"/>
    </p:embeddedFont>
    <p:embeddedFont>
      <p:font typeface="Maven Pro"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78743D-A3EA-4276-A53C-F6B9D3533547}">
  <a:tblStyle styleId="{7278743D-A3EA-4276-A53C-F6B9D35335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4" autoAdjust="0"/>
  </p:normalViewPr>
  <p:slideViewPr>
    <p:cSldViewPr snapToGrid="0">
      <p:cViewPr varScale="1">
        <p:scale>
          <a:sx n="139" d="100"/>
          <a:sy n="139" d="100"/>
        </p:scale>
        <p:origin x="726" y="126"/>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97E6BD-F3B3-43F5-A96C-56A13815DED8}" type="datetimeFigureOut">
              <a:rPr lang="fr-FR" smtClean="0"/>
              <a:t>03/05/2022</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A0E9D4-A2A3-492C-AA14-1F55C1B10126}" type="slidenum">
              <a:rPr lang="fr-FR" smtClean="0"/>
              <a:t>‹N°›</a:t>
            </a:fld>
            <a:endParaRPr lang="fr-FR"/>
          </a:p>
        </p:txBody>
      </p:sp>
    </p:spTree>
    <p:extLst>
      <p:ext uri="{BB962C8B-B14F-4D97-AF65-F5344CB8AC3E}">
        <p14:creationId xmlns:p14="http://schemas.microsoft.com/office/powerpoint/2010/main" val="1738827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Imag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66503" y="388784"/>
            <a:ext cx="722947" cy="311791"/>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 name="Image 4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66503" y="388784"/>
            <a:ext cx="722947" cy="311791"/>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67" r:id="rId5"/>
    <p:sldLayoutId id="2147483668"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074483" y="1984036"/>
            <a:ext cx="5294987" cy="89838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accent2"/>
                </a:solidFill>
              </a:rPr>
              <a:t>- Projet 6 – </a:t>
            </a:r>
          </a:p>
          <a:p>
            <a:pPr marL="0" lvl="0" indent="0"/>
            <a:r>
              <a:rPr lang="fr-FR" b="1" dirty="0"/>
              <a:t>Améliorez le produit IA de votre start-up</a:t>
            </a:r>
            <a:endParaRPr b="1" dirty="0"/>
          </a:p>
        </p:txBody>
      </p:sp>
      <p:sp>
        <p:nvSpPr>
          <p:cNvPr id="435" name="Google Shape;435;p25"/>
          <p:cNvSpPr txBox="1">
            <a:spLocks noGrp="1"/>
          </p:cNvSpPr>
          <p:nvPr>
            <p:ph type="ctrTitle"/>
          </p:nvPr>
        </p:nvSpPr>
        <p:spPr>
          <a:xfrm>
            <a:off x="2773179" y="644527"/>
            <a:ext cx="3701732" cy="82359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smtClean="0"/>
              <a:t>Parcours Ingénieur</a:t>
            </a:r>
            <a:br>
              <a:rPr lang="en" sz="2400" dirty="0" smtClean="0"/>
            </a:br>
            <a:r>
              <a:rPr lang="en" sz="2400" dirty="0" smtClean="0"/>
              <a:t>Intelligence </a:t>
            </a:r>
            <a:r>
              <a:rPr lang="en" sz="2400" dirty="0" smtClean="0">
                <a:solidFill>
                  <a:schemeClr val="accent2"/>
                </a:solidFill>
              </a:rPr>
              <a:t>Artificielle</a:t>
            </a:r>
            <a:endParaRPr sz="2400"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434;p25"/>
          <p:cNvSpPr txBox="1">
            <a:spLocks/>
          </p:cNvSpPr>
          <p:nvPr/>
        </p:nvSpPr>
        <p:spPr>
          <a:xfrm>
            <a:off x="7468124" y="4219144"/>
            <a:ext cx="1663628" cy="6177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9pPr>
          </a:lstStyle>
          <a:p>
            <a:pPr marL="0" indent="0"/>
            <a:r>
              <a:rPr lang="en-US" sz="1400" dirty="0" smtClean="0"/>
              <a:t>Romain Le Goff</a:t>
            </a:r>
          </a:p>
          <a:p>
            <a:pPr marL="0" indent="0"/>
            <a:r>
              <a:rPr lang="en-US" sz="1400" dirty="0"/>
              <a:t>0</a:t>
            </a:r>
            <a:r>
              <a:rPr lang="en-US" sz="1400" dirty="0" smtClean="0"/>
              <a:t>7/05/2022</a:t>
            </a:r>
            <a:endParaRPr lang="en-US" sz="1400" dirty="0"/>
          </a:p>
        </p:txBody>
      </p:sp>
      <p:grpSp>
        <p:nvGrpSpPr>
          <p:cNvPr id="30" name="Google Shape;9138;p56"/>
          <p:cNvGrpSpPr/>
          <p:nvPr/>
        </p:nvGrpSpPr>
        <p:grpSpPr>
          <a:xfrm>
            <a:off x="6353748" y="644527"/>
            <a:ext cx="874976" cy="719600"/>
            <a:chOff x="7608988" y="2093194"/>
            <a:chExt cx="817276" cy="672147"/>
          </a:xfrm>
        </p:grpSpPr>
        <p:cxnSp>
          <p:nvCxnSpPr>
            <p:cNvPr id="31" name="Google Shape;9139;p56"/>
            <p:cNvCxnSpPr/>
            <p:nvPr/>
          </p:nvCxnSpPr>
          <p:spPr>
            <a:xfrm rot="5400000" flipH="1">
              <a:off x="7620257" y="213649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32" name="Google Shape;9140;p56"/>
            <p:cNvCxnSpPr/>
            <p:nvPr/>
          </p:nvCxnSpPr>
          <p:spPr>
            <a:xfrm rot="-5400000">
              <a:off x="8285120" y="213649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33" name="Google Shape;9141;p56"/>
            <p:cNvCxnSpPr/>
            <p:nvPr/>
          </p:nvCxnSpPr>
          <p:spPr>
            <a:xfrm rot="5400000">
              <a:off x="7620257" y="264474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34" name="Google Shape;9142;p56"/>
            <p:cNvCxnSpPr/>
            <p:nvPr/>
          </p:nvCxnSpPr>
          <p:spPr>
            <a:xfrm rot="-5400000" flipH="1">
              <a:off x="8285120" y="264474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35" name="Google Shape;9143;p56"/>
            <p:cNvCxnSpPr/>
            <p:nvPr/>
          </p:nvCxnSpPr>
          <p:spPr>
            <a:xfrm rot="10800000">
              <a:off x="7608988" y="2425132"/>
              <a:ext cx="83400" cy="0"/>
            </a:xfrm>
            <a:prstGeom prst="straightConnector1">
              <a:avLst/>
            </a:prstGeom>
            <a:noFill/>
            <a:ln w="9525" cap="flat" cmpd="sng">
              <a:solidFill>
                <a:srgbClr val="667E92"/>
              </a:solidFill>
              <a:prstDash val="solid"/>
              <a:round/>
              <a:headEnd type="none" w="med" len="med"/>
              <a:tailEnd type="none" w="med" len="med"/>
            </a:ln>
          </p:spPr>
        </p:cxnSp>
        <p:cxnSp>
          <p:nvCxnSpPr>
            <p:cNvPr id="36" name="Google Shape;9144;p56"/>
            <p:cNvCxnSpPr/>
            <p:nvPr/>
          </p:nvCxnSpPr>
          <p:spPr>
            <a:xfrm rot="10800000">
              <a:off x="8342865" y="2425132"/>
              <a:ext cx="83400" cy="0"/>
            </a:xfrm>
            <a:prstGeom prst="straightConnector1">
              <a:avLst/>
            </a:prstGeom>
            <a:noFill/>
            <a:ln w="9525" cap="flat" cmpd="sng">
              <a:solidFill>
                <a:srgbClr val="667E92"/>
              </a:solidFill>
              <a:prstDash val="solid"/>
              <a:round/>
              <a:headEnd type="none" w="med" len="med"/>
              <a:tailEnd type="none" w="med" len="med"/>
            </a:ln>
          </p:spPr>
        </p:cxnSp>
        <p:grpSp>
          <p:nvGrpSpPr>
            <p:cNvPr id="37" name="Google Shape;9145;p56"/>
            <p:cNvGrpSpPr/>
            <p:nvPr/>
          </p:nvGrpSpPr>
          <p:grpSpPr>
            <a:xfrm>
              <a:off x="7721175" y="2093194"/>
              <a:ext cx="599587" cy="623846"/>
              <a:chOff x="7721175" y="2093194"/>
              <a:chExt cx="599587" cy="623846"/>
            </a:xfrm>
          </p:grpSpPr>
          <p:grpSp>
            <p:nvGrpSpPr>
              <p:cNvPr id="38" name="Google Shape;9146;p56"/>
              <p:cNvGrpSpPr/>
              <p:nvPr/>
            </p:nvGrpSpPr>
            <p:grpSpPr>
              <a:xfrm>
                <a:off x="7721175" y="2093194"/>
                <a:ext cx="291605" cy="623846"/>
                <a:chOff x="9405575" y="2061418"/>
                <a:chExt cx="291605" cy="623846"/>
              </a:xfrm>
            </p:grpSpPr>
            <p:sp>
              <p:nvSpPr>
                <p:cNvPr id="47" name="Google Shape;9147;p56"/>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148;p56"/>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149;p56"/>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150;p56"/>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151;p56"/>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152;p56"/>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153;p56"/>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9154;p56"/>
              <p:cNvGrpSpPr/>
              <p:nvPr/>
            </p:nvGrpSpPr>
            <p:grpSpPr>
              <a:xfrm flipH="1">
                <a:off x="8029157" y="2093194"/>
                <a:ext cx="291605" cy="623846"/>
                <a:chOff x="9405575" y="2061418"/>
                <a:chExt cx="291605" cy="623846"/>
              </a:xfrm>
            </p:grpSpPr>
            <p:sp>
              <p:nvSpPr>
                <p:cNvPr id="40" name="Google Shape;9155;p56"/>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156;p56"/>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157;p56"/>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158;p56"/>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159;p56"/>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160;p56"/>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161;p56"/>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0997" y="3373563"/>
            <a:ext cx="1692887" cy="73010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NLP – Nettoyage et analyse des reviews</a:t>
            </a:r>
          </a:p>
        </p:txBody>
      </p:sp>
      <p:sp>
        <p:nvSpPr>
          <p:cNvPr id="9" name="Espace réservé du texte 1"/>
          <p:cNvSpPr txBox="1">
            <a:spLocks/>
          </p:cNvSpPr>
          <p:nvPr/>
        </p:nvSpPr>
        <p:spPr>
          <a:xfrm>
            <a:off x="495371" y="1004962"/>
            <a:ext cx="7969755" cy="9693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dirty="0"/>
              <a:t>Après ce second nettoyage, notre tokenisation a déjà beaucoup plus de sens. Les mots les plus fréquents peuvent être associés à un topic.</a:t>
            </a:r>
          </a:p>
          <a:p>
            <a:pPr marL="114300" indent="0">
              <a:buNone/>
            </a:pPr>
            <a:endParaRPr lang="fr-FR" sz="1200" dirty="0"/>
          </a:p>
          <a:p>
            <a:pPr marL="114300" indent="0">
              <a:buNone/>
            </a:pPr>
            <a:r>
              <a:rPr lang="fr-FR" sz="1200" dirty="0"/>
              <a:t>Cela nous donne également un aperçu de ce qui ressort le plus souvent dans les mauvaises reviews.</a:t>
            </a:r>
            <a:endParaRPr lang="fr-FR" sz="1100" dirty="0" smtClean="0">
              <a:solidFill>
                <a:schemeClr val="bg1"/>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279" y="1974273"/>
            <a:ext cx="3886904" cy="2671743"/>
          </a:xfrm>
          <a:prstGeom prst="rect">
            <a:avLst/>
          </a:prstGeom>
        </p:spPr>
      </p:pic>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4415" y="2382982"/>
            <a:ext cx="3860711" cy="1972750"/>
          </a:xfrm>
          <a:prstGeom prst="rect">
            <a:avLst/>
          </a:prstGeom>
        </p:spPr>
      </p:pic>
    </p:spTree>
    <p:extLst>
      <p:ext uri="{BB962C8B-B14F-4D97-AF65-F5344CB8AC3E}">
        <p14:creationId xmlns:p14="http://schemas.microsoft.com/office/powerpoint/2010/main" val="24441787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NLP - Vectorisation</a:t>
            </a:r>
          </a:p>
        </p:txBody>
      </p:sp>
      <p:sp>
        <p:nvSpPr>
          <p:cNvPr id="9" name="Espace réservé du texte 1"/>
          <p:cNvSpPr txBox="1">
            <a:spLocks/>
          </p:cNvSpPr>
          <p:nvPr/>
        </p:nvSpPr>
        <p:spPr>
          <a:xfrm>
            <a:off x="495371" y="1004962"/>
            <a:ext cx="7969755" cy="32714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100" dirty="0"/>
              <a:t>O</a:t>
            </a:r>
            <a:r>
              <a:rPr lang="fr-FR" sz="1100" dirty="0" smtClean="0"/>
              <a:t>n </a:t>
            </a:r>
            <a:r>
              <a:rPr lang="fr-FR" sz="1100" dirty="0"/>
              <a:t>va créer une matrice de taille "nbr reviews * taille du vocabulaire" suivant 2 méthodes :</a:t>
            </a:r>
          </a:p>
          <a:p>
            <a:pPr marL="114300" indent="0">
              <a:buNone/>
            </a:pPr>
            <a:endParaRPr lang="fr-FR" sz="1100" dirty="0"/>
          </a:p>
          <a:p>
            <a:r>
              <a:rPr lang="fr-FR" sz="1100" dirty="0" smtClean="0">
                <a:solidFill>
                  <a:schemeClr val="accent3">
                    <a:lumMod val="75000"/>
                  </a:schemeClr>
                </a:solidFill>
              </a:rPr>
              <a:t>CountVectorizer</a:t>
            </a:r>
            <a:r>
              <a:rPr lang="fr-FR" sz="1100" dirty="0" smtClean="0"/>
              <a:t> </a:t>
            </a:r>
            <a:r>
              <a:rPr lang="fr-FR" sz="1100" dirty="0"/>
              <a:t>: calculer pour chaque review la fréquence d'apparition des différents mots de tous le </a:t>
            </a:r>
            <a:r>
              <a:rPr lang="fr-FR" sz="1100" dirty="0" smtClean="0"/>
              <a:t>vocabulaire</a:t>
            </a:r>
          </a:p>
          <a:p>
            <a:pPr>
              <a:buFontTx/>
              <a:buChar char="-"/>
            </a:pPr>
            <a:endParaRPr lang="fr-FR" sz="1100" dirty="0"/>
          </a:p>
          <a:p>
            <a:r>
              <a:rPr lang="fr-FR" sz="1100" dirty="0" smtClean="0">
                <a:solidFill>
                  <a:schemeClr val="accent3">
                    <a:lumMod val="75000"/>
                  </a:schemeClr>
                </a:solidFill>
              </a:rPr>
              <a:t>TfidfVectorizer</a:t>
            </a:r>
            <a:r>
              <a:rPr lang="fr-FR" sz="1100" dirty="0" smtClean="0"/>
              <a:t> </a:t>
            </a:r>
            <a:r>
              <a:rPr lang="fr-FR" sz="1100" dirty="0"/>
              <a:t>: calculer pour chaque review un rapport entre la fréquence d'apparition des mots dans la review et dans le corpus total</a:t>
            </a:r>
          </a:p>
          <a:p>
            <a:pPr marL="114300" indent="0">
              <a:buNone/>
            </a:pPr>
            <a:endParaRPr lang="fr-FR" sz="1100" dirty="0"/>
          </a:p>
          <a:p>
            <a:pPr marL="114300" indent="0">
              <a:buNone/>
            </a:pPr>
            <a:r>
              <a:rPr lang="fr-FR" sz="1100" dirty="0"/>
              <a:t>Ces matrices sont </a:t>
            </a:r>
            <a:r>
              <a:rPr lang="fr-FR" sz="1100" dirty="0" smtClean="0"/>
              <a:t>ensuite </a:t>
            </a:r>
            <a:r>
              <a:rPr lang="fr-FR" sz="1100" dirty="0"/>
              <a:t>utilisées par nos algorithmes pour faire par exemple du topic modeling.</a:t>
            </a:r>
          </a:p>
          <a:p>
            <a:pPr marL="114300" indent="0">
              <a:buNone/>
            </a:pPr>
            <a:endParaRPr lang="fr-FR" sz="1100" dirty="0"/>
          </a:p>
          <a:p>
            <a:pPr marL="114300" indent="0">
              <a:buNone/>
            </a:pPr>
            <a:r>
              <a:rPr lang="fr-FR" sz="1100" dirty="0"/>
              <a:t>On va ici effectuer cette vectorisation à titre d'exemple, car les algorithmes de la librairie Gensim que nous utiliserons par la suite, incluent déjà dans leur pipeline la vectorisation.</a:t>
            </a:r>
            <a:endParaRPr lang="fr-FR" sz="1100" dirty="0" smtClean="0">
              <a:solidFill>
                <a:schemeClr val="bg1"/>
              </a:solidFill>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9446" y="3199874"/>
            <a:ext cx="3383237" cy="1556607"/>
          </a:xfrm>
          <a:prstGeom prst="rect">
            <a:avLst/>
          </a:prstGeom>
        </p:spPr>
      </p:pic>
    </p:spTree>
    <p:extLst>
      <p:ext uri="{BB962C8B-B14F-4D97-AF65-F5344CB8AC3E}">
        <p14:creationId xmlns:p14="http://schemas.microsoft.com/office/powerpoint/2010/main" val="24175390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NLP - Topic Modeling</a:t>
            </a:r>
            <a:endParaRPr lang="fr-FR" dirty="0">
              <a:solidFill>
                <a:schemeClr val="accent2"/>
              </a:solidFill>
            </a:endParaRPr>
          </a:p>
        </p:txBody>
      </p:sp>
      <p:sp>
        <p:nvSpPr>
          <p:cNvPr id="9" name="Espace réservé du texte 1"/>
          <p:cNvSpPr txBox="1">
            <a:spLocks/>
          </p:cNvSpPr>
          <p:nvPr/>
        </p:nvSpPr>
        <p:spPr>
          <a:xfrm>
            <a:off x="495371" y="1300598"/>
            <a:ext cx="6393567" cy="40620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100" dirty="0"/>
              <a:t>On veut </a:t>
            </a:r>
            <a:r>
              <a:rPr lang="fr-FR" sz="1100" dirty="0">
                <a:solidFill>
                  <a:schemeClr val="accent3">
                    <a:lumMod val="75000"/>
                  </a:schemeClr>
                </a:solidFill>
              </a:rPr>
              <a:t>identifier des topics </a:t>
            </a:r>
            <a:r>
              <a:rPr lang="fr-FR" sz="1100" dirty="0"/>
              <a:t>à partir des reviews pour essayer de comprendre ce qui rend les clients insatisfaits.</a:t>
            </a:r>
          </a:p>
          <a:p>
            <a:pPr marL="114300" indent="0">
              <a:buNone/>
            </a:pPr>
            <a:endParaRPr lang="fr-FR" sz="1100" dirty="0" smtClean="0"/>
          </a:p>
          <a:p>
            <a:pPr marL="114300" indent="0">
              <a:buNone/>
            </a:pPr>
            <a:endParaRPr lang="fr-FR" sz="1100" dirty="0"/>
          </a:p>
          <a:p>
            <a:pPr marL="114300" indent="0">
              <a:buNone/>
            </a:pPr>
            <a:r>
              <a:rPr lang="fr-FR" sz="1100" dirty="0"/>
              <a:t>On va utiliser la technique </a:t>
            </a:r>
            <a:r>
              <a:rPr lang="fr-FR" sz="1100" b="1" dirty="0">
                <a:solidFill>
                  <a:schemeClr val="accent3">
                    <a:lumMod val="75000"/>
                  </a:schemeClr>
                </a:solidFill>
              </a:rPr>
              <a:t>LDA (</a:t>
            </a:r>
            <a:r>
              <a:rPr lang="fr-FR" sz="1100" b="1" dirty="0" smtClean="0">
                <a:solidFill>
                  <a:schemeClr val="accent3">
                    <a:lumMod val="75000"/>
                  </a:schemeClr>
                </a:solidFill>
              </a:rPr>
              <a:t>Latent </a:t>
            </a:r>
            <a:r>
              <a:rPr lang="fr-FR" sz="1100" b="1" dirty="0">
                <a:solidFill>
                  <a:schemeClr val="accent3">
                    <a:lumMod val="75000"/>
                  </a:schemeClr>
                </a:solidFill>
              </a:rPr>
              <a:t>Dirichlet Allocation), </a:t>
            </a:r>
            <a:r>
              <a:rPr lang="fr-FR" sz="1100" dirty="0" smtClean="0"/>
              <a:t>c’est </a:t>
            </a:r>
            <a:r>
              <a:rPr lang="fr-FR" sz="1100" dirty="0"/>
              <a:t>un modèle probabiliste génératif qui </a:t>
            </a:r>
            <a:r>
              <a:rPr lang="fr-FR" sz="1100" dirty="0" smtClean="0"/>
              <a:t>permet de </a:t>
            </a:r>
            <a:r>
              <a:rPr lang="fr-FR" sz="1100" dirty="0"/>
              <a:t>décrire des collections de documents de texte ou d’autres types de données </a:t>
            </a:r>
            <a:r>
              <a:rPr lang="fr-FR" sz="1100" dirty="0" smtClean="0"/>
              <a:t>discrètes</a:t>
            </a:r>
          </a:p>
          <a:p>
            <a:pPr marL="114300" indent="0">
              <a:buNone/>
            </a:pPr>
            <a:endParaRPr lang="fr-FR" sz="1100" dirty="0" smtClean="0"/>
          </a:p>
          <a:p>
            <a:pPr marL="114300" indent="0">
              <a:buNone/>
            </a:pPr>
            <a:endParaRPr lang="fr-FR" sz="1100" dirty="0" smtClean="0">
              <a:solidFill>
                <a:schemeClr val="bg1"/>
              </a:solidFill>
            </a:endParaRPr>
          </a:p>
          <a:p>
            <a:pPr marL="114300" indent="0">
              <a:buNone/>
            </a:pPr>
            <a:r>
              <a:rPr lang="fr-FR" sz="1100" dirty="0" smtClean="0">
                <a:solidFill>
                  <a:schemeClr val="bg1"/>
                </a:solidFill>
              </a:rPr>
              <a:t>Cet </a:t>
            </a:r>
            <a:r>
              <a:rPr lang="fr-FR" sz="1100" dirty="0">
                <a:solidFill>
                  <a:schemeClr val="bg1"/>
                </a:solidFill>
              </a:rPr>
              <a:t>algorithme prend en entrée un hyperparamètre "</a:t>
            </a:r>
            <a:r>
              <a:rPr lang="fr-FR" sz="1100" dirty="0">
                <a:solidFill>
                  <a:schemeClr val="accent3">
                    <a:lumMod val="75000"/>
                  </a:schemeClr>
                </a:solidFill>
              </a:rPr>
              <a:t>num_topics</a:t>
            </a:r>
            <a:r>
              <a:rPr lang="fr-FR" sz="1100" dirty="0">
                <a:solidFill>
                  <a:schemeClr val="bg1"/>
                </a:solidFill>
              </a:rPr>
              <a:t>" permettant de définir le nombre de topics que l'on veut extraire</a:t>
            </a:r>
            <a:r>
              <a:rPr lang="fr-FR" sz="1100" dirty="0" smtClean="0">
                <a:solidFill>
                  <a:schemeClr val="bg1"/>
                </a:solidFill>
              </a:rPr>
              <a:t>. On va commencer ici avec </a:t>
            </a:r>
            <a:r>
              <a:rPr lang="fr-FR" sz="1100" dirty="0" smtClean="0">
                <a:solidFill>
                  <a:schemeClr val="accent3">
                    <a:lumMod val="75000"/>
                  </a:schemeClr>
                </a:solidFill>
              </a:rPr>
              <a:t>4 topics</a:t>
            </a:r>
            <a:r>
              <a:rPr lang="fr-FR" sz="1100" dirty="0" smtClean="0">
                <a:solidFill>
                  <a:schemeClr val="bg1"/>
                </a:solidFill>
              </a:rPr>
              <a:t>.</a:t>
            </a:r>
          </a:p>
        </p:txBody>
      </p:sp>
    </p:spTree>
    <p:extLst>
      <p:ext uri="{BB962C8B-B14F-4D97-AF65-F5344CB8AC3E}">
        <p14:creationId xmlns:p14="http://schemas.microsoft.com/office/powerpoint/2010/main" val="123387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NLP - Topic Modeling</a:t>
            </a:r>
            <a:endParaRPr lang="fr-FR" dirty="0">
              <a:solidFill>
                <a:schemeClr val="accent2"/>
              </a:solidFill>
            </a:endParaRPr>
          </a:p>
        </p:txBody>
      </p:sp>
      <p:sp>
        <p:nvSpPr>
          <p:cNvPr id="9" name="Espace réservé du texte 1"/>
          <p:cNvSpPr txBox="1">
            <a:spLocks/>
          </p:cNvSpPr>
          <p:nvPr/>
        </p:nvSpPr>
        <p:spPr>
          <a:xfrm>
            <a:off x="467002" y="912083"/>
            <a:ext cx="8167366" cy="19169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100" dirty="0">
                <a:solidFill>
                  <a:schemeClr val="bg1"/>
                </a:solidFill>
              </a:rPr>
              <a:t>Avec cette technique et à l'aide des graphiques on peut donc identifier à quoi correspondent les 4 topics :</a:t>
            </a:r>
          </a:p>
          <a:p>
            <a:pPr marL="114300" indent="0">
              <a:buNone/>
            </a:pPr>
            <a:endParaRPr lang="fr-FR" sz="1100" dirty="0">
              <a:solidFill>
                <a:schemeClr val="bg1"/>
              </a:solidFill>
            </a:endParaRPr>
          </a:p>
          <a:p>
            <a:pPr marL="114300" indent="0">
              <a:buNone/>
            </a:pPr>
            <a:r>
              <a:rPr lang="fr-FR" sz="1100" dirty="0">
                <a:solidFill>
                  <a:schemeClr val="bg1"/>
                </a:solidFill>
              </a:rPr>
              <a:t>- Topic 0 : food, place, restaurant, like, good, time (Le lieu ?)</a:t>
            </a:r>
          </a:p>
          <a:p>
            <a:pPr marL="114300" indent="0">
              <a:buNone/>
            </a:pPr>
            <a:r>
              <a:rPr lang="fr-FR" sz="1100" dirty="0">
                <a:solidFill>
                  <a:schemeClr val="bg1"/>
                </a:solidFill>
              </a:rPr>
              <a:t>- Topic 1 : chicken, ordered, cheese, sandwich, like, meat (La nourriture ?)</a:t>
            </a:r>
          </a:p>
          <a:p>
            <a:pPr marL="114300" indent="0">
              <a:buNone/>
            </a:pPr>
            <a:r>
              <a:rPr lang="fr-FR" sz="1100" dirty="0">
                <a:solidFill>
                  <a:schemeClr val="bg1"/>
                </a:solidFill>
              </a:rPr>
              <a:t>- Topic 2 : food, time, service, place, ordered, came, good (La commande et le temps ?)</a:t>
            </a:r>
          </a:p>
          <a:p>
            <a:pPr marL="114300" indent="0">
              <a:buNone/>
            </a:pPr>
            <a:r>
              <a:rPr lang="fr-FR" sz="1100" dirty="0">
                <a:solidFill>
                  <a:schemeClr val="bg1"/>
                </a:solidFill>
              </a:rPr>
              <a:t>- Topic 3 : order, time, service, customer, minute (Le service ?)</a:t>
            </a:r>
          </a:p>
          <a:p>
            <a:pPr marL="114300" indent="0">
              <a:buNone/>
            </a:pPr>
            <a:endParaRPr lang="fr-FR" sz="1100" dirty="0">
              <a:solidFill>
                <a:schemeClr val="bg1"/>
              </a:solidFill>
            </a:endParaRPr>
          </a:p>
          <a:p>
            <a:pPr marL="114300" indent="0">
              <a:buNone/>
            </a:pPr>
            <a:r>
              <a:rPr lang="fr-FR" sz="1100" dirty="0">
                <a:solidFill>
                  <a:schemeClr val="bg1"/>
                </a:solidFill>
              </a:rPr>
              <a:t>On pourrait </a:t>
            </a:r>
            <a:r>
              <a:rPr lang="fr-FR" sz="1100" dirty="0">
                <a:solidFill>
                  <a:schemeClr val="accent3">
                    <a:lumMod val="75000"/>
                  </a:schemeClr>
                </a:solidFill>
              </a:rPr>
              <a:t>améliorer la précision en supprimant certains mots </a:t>
            </a:r>
            <a:r>
              <a:rPr lang="fr-FR" sz="1100" dirty="0">
                <a:solidFill>
                  <a:schemeClr val="bg1"/>
                </a:solidFill>
              </a:rPr>
              <a:t>qui ne sont pas utiles pour faire du Topic Modeling.</a:t>
            </a:r>
            <a:endParaRPr lang="fr-FR" sz="1100" dirty="0" smtClean="0">
              <a:solidFill>
                <a:schemeClr val="bg1"/>
              </a:solidFill>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384" y="2647230"/>
            <a:ext cx="3363118" cy="2194818"/>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8231" y="2757969"/>
            <a:ext cx="3634878" cy="1973340"/>
          </a:xfrm>
          <a:prstGeom prst="rect">
            <a:avLst/>
          </a:prstGeom>
        </p:spPr>
      </p:pic>
    </p:spTree>
    <p:extLst>
      <p:ext uri="{BB962C8B-B14F-4D97-AF65-F5344CB8AC3E}">
        <p14:creationId xmlns:p14="http://schemas.microsoft.com/office/powerpoint/2010/main" val="40613598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NLP - Topic Modeling</a:t>
            </a:r>
            <a:endParaRPr lang="fr-FR" dirty="0">
              <a:solidFill>
                <a:schemeClr val="accent2"/>
              </a:solidFill>
            </a:endParaRPr>
          </a:p>
        </p:txBody>
      </p:sp>
      <p:sp>
        <p:nvSpPr>
          <p:cNvPr id="9" name="Espace réservé du texte 1"/>
          <p:cNvSpPr txBox="1">
            <a:spLocks/>
          </p:cNvSpPr>
          <p:nvPr/>
        </p:nvSpPr>
        <p:spPr>
          <a:xfrm>
            <a:off x="495371" y="1004962"/>
            <a:ext cx="4399763" cy="38557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endParaRPr lang="fr-FR" sz="1100" dirty="0" smtClean="0"/>
          </a:p>
          <a:p>
            <a:pPr marL="114300" indent="0">
              <a:buNone/>
            </a:pPr>
            <a:r>
              <a:rPr lang="fr-FR" sz="1100" dirty="0" smtClean="0"/>
              <a:t>On va retravailler notre corpus en complétant le nettoyage des reviews de notre de jeu de données en ne </a:t>
            </a:r>
            <a:r>
              <a:rPr lang="fr-FR" sz="1100" dirty="0" smtClean="0">
                <a:solidFill>
                  <a:schemeClr val="accent3">
                    <a:lumMod val="75000"/>
                  </a:schemeClr>
                </a:solidFill>
              </a:rPr>
              <a:t>gardant seulement les noms</a:t>
            </a:r>
            <a:r>
              <a:rPr lang="fr-FR" sz="1100" dirty="0" smtClean="0"/>
              <a:t>.</a:t>
            </a:r>
          </a:p>
          <a:p>
            <a:pPr marL="114300" indent="0">
              <a:buNone/>
            </a:pPr>
            <a:endParaRPr lang="fr-FR" sz="1100" dirty="0"/>
          </a:p>
          <a:p>
            <a:pPr marL="114300" indent="0">
              <a:buNone/>
            </a:pPr>
            <a:endParaRPr lang="fr-FR" sz="1100" dirty="0" smtClean="0"/>
          </a:p>
          <a:p>
            <a:pPr marL="114300" indent="0">
              <a:buNone/>
            </a:pPr>
            <a:endParaRPr lang="fr-FR" sz="1100" dirty="0" smtClean="0"/>
          </a:p>
          <a:p>
            <a:pPr marL="114300" indent="0">
              <a:buNone/>
            </a:pPr>
            <a:endParaRPr lang="fr-FR" sz="1100" dirty="0"/>
          </a:p>
          <a:p>
            <a:pPr marL="114300" indent="0">
              <a:buNone/>
            </a:pPr>
            <a:r>
              <a:rPr lang="fr-FR" sz="1100" dirty="0" smtClean="0"/>
              <a:t>On </a:t>
            </a:r>
            <a:r>
              <a:rPr lang="fr-FR" sz="1100" dirty="0"/>
              <a:t>va maintenant utiliser la technique LDA sur ce nouveau corpus. On va déterminer quel est le </a:t>
            </a:r>
            <a:r>
              <a:rPr lang="fr-FR" sz="1100" dirty="0">
                <a:solidFill>
                  <a:schemeClr val="accent3">
                    <a:lumMod val="75000"/>
                  </a:schemeClr>
                </a:solidFill>
              </a:rPr>
              <a:t>meilleur hyperparamètre nump_topic</a:t>
            </a:r>
            <a:r>
              <a:rPr lang="fr-FR" sz="1100" dirty="0"/>
              <a:t> à prendre en fonction du </a:t>
            </a:r>
            <a:r>
              <a:rPr lang="fr-FR" sz="1100" dirty="0">
                <a:solidFill>
                  <a:schemeClr val="accent3">
                    <a:lumMod val="75000"/>
                  </a:schemeClr>
                </a:solidFill>
              </a:rPr>
              <a:t>coherence </a:t>
            </a:r>
            <a:r>
              <a:rPr lang="fr-FR" sz="1100" dirty="0" smtClean="0">
                <a:solidFill>
                  <a:schemeClr val="accent3">
                    <a:lumMod val="75000"/>
                  </a:schemeClr>
                </a:solidFill>
              </a:rPr>
              <a:t>score</a:t>
            </a:r>
            <a:r>
              <a:rPr lang="fr-FR" sz="1100" dirty="0" smtClean="0"/>
              <a:t>.</a:t>
            </a:r>
          </a:p>
          <a:p>
            <a:pPr marL="114300" indent="0">
              <a:buNone/>
            </a:pPr>
            <a:endParaRPr lang="fr-FR" sz="1100" dirty="0"/>
          </a:p>
          <a:p>
            <a:pPr marL="114300" indent="0">
              <a:buNone/>
            </a:pPr>
            <a:r>
              <a:rPr lang="fr-FR" sz="1100" dirty="0"/>
              <a:t>La différence de coherence score en fonction du nombre de topics n'est pas si grande. Elle augmente à partir de 6 et commence à chuter après une dizaine de topics.</a:t>
            </a:r>
          </a:p>
          <a:p>
            <a:pPr marL="114300" indent="0">
              <a:buNone/>
            </a:pPr>
            <a:endParaRPr lang="fr-FR" sz="1100" dirty="0"/>
          </a:p>
          <a:p>
            <a:pPr marL="114300" indent="0">
              <a:buNone/>
            </a:pPr>
            <a:r>
              <a:rPr lang="fr-FR" sz="1100" dirty="0"/>
              <a:t>Pour la suite on </a:t>
            </a:r>
            <a:r>
              <a:rPr lang="fr-FR" sz="1100" dirty="0" smtClean="0"/>
              <a:t>va donc </a:t>
            </a:r>
            <a:r>
              <a:rPr lang="fr-FR" sz="1100" dirty="0"/>
              <a:t>prendre un </a:t>
            </a:r>
            <a:r>
              <a:rPr lang="fr-FR" sz="1100" dirty="0">
                <a:solidFill>
                  <a:schemeClr val="accent3">
                    <a:lumMod val="75000"/>
                  </a:schemeClr>
                </a:solidFill>
              </a:rPr>
              <a:t>nombre de topics à 6</a:t>
            </a:r>
            <a:r>
              <a:rPr lang="fr-FR" sz="1100" dirty="0"/>
              <a:t>.</a:t>
            </a:r>
          </a:p>
          <a:p>
            <a:pPr marL="114300" indent="0">
              <a:buNone/>
            </a:pPr>
            <a:endParaRPr lang="fr-FR" sz="1100" dirty="0" smtClean="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2091" y="934899"/>
            <a:ext cx="2776585" cy="1418782"/>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2091" y="2750075"/>
            <a:ext cx="2604672" cy="1615344"/>
          </a:xfrm>
          <a:prstGeom prst="rect">
            <a:avLst/>
          </a:prstGeom>
        </p:spPr>
      </p:pic>
    </p:spTree>
    <p:extLst>
      <p:ext uri="{BB962C8B-B14F-4D97-AF65-F5344CB8AC3E}">
        <p14:creationId xmlns:p14="http://schemas.microsoft.com/office/powerpoint/2010/main" val="8111125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NLP - Topic Modeling</a:t>
            </a:r>
            <a:endParaRPr lang="fr-FR" dirty="0">
              <a:solidFill>
                <a:schemeClr val="accent2"/>
              </a:solidFill>
            </a:endParaRPr>
          </a:p>
        </p:txBody>
      </p:sp>
      <p:sp>
        <p:nvSpPr>
          <p:cNvPr id="9" name="Espace réservé du texte 1"/>
          <p:cNvSpPr txBox="1">
            <a:spLocks/>
          </p:cNvSpPr>
          <p:nvPr/>
        </p:nvSpPr>
        <p:spPr>
          <a:xfrm>
            <a:off x="467002" y="912083"/>
            <a:ext cx="8167366" cy="19169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100" dirty="0">
                <a:solidFill>
                  <a:schemeClr val="bg1"/>
                </a:solidFill>
              </a:rPr>
              <a:t>Voici à quoi correspondent les 6 topics :</a:t>
            </a:r>
          </a:p>
          <a:p>
            <a:pPr marL="114300" indent="0">
              <a:buNone/>
            </a:pPr>
            <a:endParaRPr lang="fr-FR" sz="1100" dirty="0">
              <a:solidFill>
                <a:schemeClr val="bg1"/>
              </a:solidFill>
            </a:endParaRPr>
          </a:p>
          <a:p>
            <a:pPr marL="114300" indent="0">
              <a:buNone/>
            </a:pPr>
            <a:r>
              <a:rPr lang="fr-FR" sz="1100" dirty="0">
                <a:solidFill>
                  <a:schemeClr val="bg1"/>
                </a:solidFill>
              </a:rPr>
              <a:t>- Topic 0 : food, service, time, minute, order, waitress (</a:t>
            </a:r>
            <a:r>
              <a:rPr lang="fr-FR" sz="1100" b="1" dirty="0">
                <a:solidFill>
                  <a:schemeClr val="accent3">
                    <a:lumMod val="75000"/>
                  </a:schemeClr>
                </a:solidFill>
              </a:rPr>
              <a:t>Temps de service</a:t>
            </a:r>
            <a:r>
              <a:rPr lang="fr-FR" sz="1100" dirty="0">
                <a:solidFill>
                  <a:schemeClr val="bg1"/>
                </a:solidFill>
              </a:rPr>
              <a:t>)</a:t>
            </a:r>
          </a:p>
          <a:p>
            <a:pPr marL="114300" indent="0">
              <a:buNone/>
            </a:pPr>
            <a:r>
              <a:rPr lang="fr-FR" sz="1100" dirty="0">
                <a:solidFill>
                  <a:schemeClr val="bg1"/>
                </a:solidFill>
              </a:rPr>
              <a:t>- Topic 1 : place, food, coffee, staff, customer, manager, employee (</a:t>
            </a:r>
            <a:r>
              <a:rPr lang="fr-FR" sz="1100" b="1" dirty="0">
                <a:solidFill>
                  <a:schemeClr val="accent3">
                    <a:lumMod val="75000"/>
                  </a:schemeClr>
                </a:solidFill>
              </a:rPr>
              <a:t>Le personnel</a:t>
            </a:r>
            <a:r>
              <a:rPr lang="fr-FR" sz="1100" dirty="0">
                <a:solidFill>
                  <a:schemeClr val="bg1"/>
                </a:solidFill>
              </a:rPr>
              <a:t>)</a:t>
            </a:r>
          </a:p>
          <a:p>
            <a:pPr marL="114300" indent="0">
              <a:buNone/>
            </a:pPr>
            <a:r>
              <a:rPr lang="fr-FR" sz="1100" dirty="0">
                <a:solidFill>
                  <a:schemeClr val="bg1"/>
                </a:solidFill>
              </a:rPr>
              <a:t>- Topic 2 : order, time, service, customer, place, location (</a:t>
            </a:r>
            <a:r>
              <a:rPr lang="fr-FR" sz="1100" b="1" dirty="0">
                <a:solidFill>
                  <a:schemeClr val="accent3">
                    <a:lumMod val="75000"/>
                  </a:schemeClr>
                </a:solidFill>
              </a:rPr>
              <a:t>Le lieu et le service</a:t>
            </a:r>
            <a:r>
              <a:rPr lang="fr-FR" sz="1100" dirty="0">
                <a:solidFill>
                  <a:schemeClr val="bg1"/>
                </a:solidFill>
              </a:rPr>
              <a:t>)</a:t>
            </a:r>
          </a:p>
          <a:p>
            <a:pPr marL="114300" indent="0">
              <a:buNone/>
            </a:pPr>
            <a:r>
              <a:rPr lang="fr-FR" sz="1100" dirty="0">
                <a:solidFill>
                  <a:schemeClr val="bg1"/>
                </a:solidFill>
              </a:rPr>
              <a:t>- Topic 3 : chicken, burger, meat, steak, taste, fry (</a:t>
            </a:r>
            <a:r>
              <a:rPr lang="fr-FR" sz="1100" b="1" dirty="0">
                <a:solidFill>
                  <a:schemeClr val="accent3">
                    <a:lumMod val="75000"/>
                  </a:schemeClr>
                </a:solidFill>
              </a:rPr>
              <a:t>Nourriture</a:t>
            </a:r>
            <a:r>
              <a:rPr lang="fr-FR" sz="1100" dirty="0">
                <a:solidFill>
                  <a:schemeClr val="bg1"/>
                </a:solidFill>
              </a:rPr>
              <a:t>)</a:t>
            </a:r>
          </a:p>
          <a:p>
            <a:pPr marL="114300" indent="0">
              <a:buNone/>
            </a:pPr>
            <a:r>
              <a:rPr lang="fr-FR" sz="1100" dirty="0">
                <a:solidFill>
                  <a:schemeClr val="bg1"/>
                </a:solidFill>
              </a:rPr>
              <a:t>- Topic 4 : place, room, reservation, hour, night, minute (</a:t>
            </a:r>
            <a:r>
              <a:rPr lang="fr-FR" sz="1100" b="1" dirty="0">
                <a:solidFill>
                  <a:schemeClr val="accent3">
                    <a:lumMod val="75000"/>
                  </a:schemeClr>
                </a:solidFill>
              </a:rPr>
              <a:t>Horaire et lieu</a:t>
            </a:r>
            <a:r>
              <a:rPr lang="fr-FR" sz="1100" dirty="0">
                <a:solidFill>
                  <a:schemeClr val="bg1"/>
                </a:solidFill>
              </a:rPr>
              <a:t>)</a:t>
            </a:r>
          </a:p>
          <a:p>
            <a:pPr marL="114300" indent="0">
              <a:buNone/>
            </a:pPr>
            <a:r>
              <a:rPr lang="fr-FR" sz="1100" dirty="0">
                <a:solidFill>
                  <a:schemeClr val="bg1"/>
                </a:solidFill>
              </a:rPr>
              <a:t>- Topic 5 : food, pizza, place, restaurant, sushi, rice, roll (</a:t>
            </a:r>
            <a:r>
              <a:rPr lang="fr-FR" sz="1100" b="1" dirty="0">
                <a:solidFill>
                  <a:schemeClr val="accent3">
                    <a:lumMod val="75000"/>
                  </a:schemeClr>
                </a:solidFill>
              </a:rPr>
              <a:t>Nourriture</a:t>
            </a:r>
            <a:r>
              <a:rPr lang="fr-FR" sz="1100" dirty="0">
                <a:solidFill>
                  <a:schemeClr val="bg1"/>
                </a:solidFill>
              </a:rPr>
              <a:t>)</a:t>
            </a:r>
            <a:endParaRPr lang="fr-FR" sz="1100" dirty="0" smtClean="0">
              <a:solidFill>
                <a:schemeClr val="bg1"/>
              </a:solidFill>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440" y="2647230"/>
            <a:ext cx="3343006" cy="2194818"/>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3880" y="2533426"/>
            <a:ext cx="2863902" cy="2308622"/>
          </a:xfrm>
          <a:prstGeom prst="rect">
            <a:avLst/>
          </a:prstGeom>
        </p:spPr>
      </p:pic>
    </p:spTree>
    <p:extLst>
      <p:ext uri="{BB962C8B-B14F-4D97-AF65-F5344CB8AC3E}">
        <p14:creationId xmlns:p14="http://schemas.microsoft.com/office/powerpoint/2010/main" val="36480849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NLP - </a:t>
            </a:r>
            <a:r>
              <a:rPr lang="fr-FR" dirty="0" smtClean="0">
                <a:solidFill>
                  <a:schemeClr val="accent2"/>
                </a:solidFill>
              </a:rPr>
              <a:t>Conclusion</a:t>
            </a:r>
            <a:endParaRPr lang="fr-FR" dirty="0">
              <a:solidFill>
                <a:schemeClr val="accent2"/>
              </a:solidFill>
            </a:endParaRPr>
          </a:p>
        </p:txBody>
      </p:sp>
      <p:sp>
        <p:nvSpPr>
          <p:cNvPr id="6" name="Espace réservé du texte 1"/>
          <p:cNvSpPr txBox="1">
            <a:spLocks/>
          </p:cNvSpPr>
          <p:nvPr/>
        </p:nvSpPr>
        <p:spPr>
          <a:xfrm>
            <a:off x="406176" y="1231844"/>
            <a:ext cx="6708993" cy="35532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100" dirty="0" smtClean="0"/>
              <a:t>Il est donc possible de </a:t>
            </a:r>
            <a:r>
              <a:rPr lang="fr-FR" sz="1100" dirty="0">
                <a:solidFill>
                  <a:schemeClr val="accent3">
                    <a:lumMod val="75000"/>
                  </a:schemeClr>
                </a:solidFill>
              </a:rPr>
              <a:t>Détecter les sujets </a:t>
            </a:r>
            <a:r>
              <a:rPr lang="fr-FR" sz="1100" dirty="0" smtClean="0">
                <a:solidFill>
                  <a:schemeClr val="accent3">
                    <a:lumMod val="75000"/>
                  </a:schemeClr>
                </a:solidFill>
              </a:rPr>
              <a:t>d’insatisfaction </a:t>
            </a:r>
            <a:r>
              <a:rPr lang="fr-FR" sz="1100" dirty="0" smtClean="0">
                <a:solidFill>
                  <a:schemeClr val="bg1"/>
                </a:solidFill>
              </a:rPr>
              <a:t>grâce au </a:t>
            </a:r>
            <a:r>
              <a:rPr lang="fr-FR" sz="1100" dirty="0" smtClean="0">
                <a:solidFill>
                  <a:schemeClr val="accent3">
                    <a:lumMod val="75000"/>
                  </a:schemeClr>
                </a:solidFill>
              </a:rPr>
              <a:t>Topic Modeling</a:t>
            </a:r>
            <a:r>
              <a:rPr lang="fr-FR" sz="1100" dirty="0" smtClean="0">
                <a:solidFill>
                  <a:schemeClr val="bg1"/>
                </a:solidFill>
              </a:rPr>
              <a:t>. Les sujets remontés sont pertinents par rapport à notre contexte qui est « restauration », on a ici utilisé la méthode </a:t>
            </a:r>
            <a:r>
              <a:rPr lang="fr-FR" sz="1100" b="1" dirty="0" smtClean="0">
                <a:solidFill>
                  <a:schemeClr val="accent3">
                    <a:lumMod val="75000"/>
                  </a:schemeClr>
                </a:solidFill>
              </a:rPr>
              <a:t>LDA</a:t>
            </a:r>
            <a:r>
              <a:rPr lang="fr-FR" sz="1100" dirty="0" smtClean="0">
                <a:solidFill>
                  <a:schemeClr val="bg1"/>
                </a:solidFill>
              </a:rPr>
              <a:t>.</a:t>
            </a:r>
          </a:p>
          <a:p>
            <a:pPr marL="114300" indent="0">
              <a:buNone/>
            </a:pPr>
            <a:endParaRPr lang="fr-FR" sz="1100" dirty="0">
              <a:solidFill>
                <a:schemeClr val="bg1"/>
              </a:solidFill>
            </a:endParaRPr>
          </a:p>
          <a:p>
            <a:pPr marL="114300" indent="0">
              <a:buNone/>
            </a:pPr>
            <a:r>
              <a:rPr lang="fr-FR" sz="1100" dirty="0" smtClean="0">
                <a:solidFill>
                  <a:schemeClr val="bg1"/>
                </a:solidFill>
              </a:rPr>
              <a:t>On aurait pu faire un plongement de mots (</a:t>
            </a:r>
            <a:r>
              <a:rPr lang="fr-FR" sz="1100" dirty="0" smtClean="0">
                <a:solidFill>
                  <a:schemeClr val="accent3">
                    <a:lumMod val="75000"/>
                  </a:schemeClr>
                </a:solidFill>
              </a:rPr>
              <a:t>word embeddings</a:t>
            </a:r>
            <a:r>
              <a:rPr lang="fr-FR" sz="1100" dirty="0" smtClean="0">
                <a:solidFill>
                  <a:schemeClr val="bg1"/>
                </a:solidFill>
              </a:rPr>
              <a:t>), c’est-à-dire représenter les mots dans un espace avec une forme de similarité entre eux.</a:t>
            </a:r>
          </a:p>
          <a:p>
            <a:pPr marL="114300" indent="0">
              <a:buNone/>
            </a:pPr>
            <a:endParaRPr lang="fr-FR" sz="1100" dirty="0">
              <a:solidFill>
                <a:schemeClr val="bg1"/>
              </a:solidFill>
            </a:endParaRPr>
          </a:p>
          <a:p>
            <a:pPr marL="114300" indent="0">
              <a:buNone/>
            </a:pPr>
            <a:r>
              <a:rPr lang="fr-FR" sz="1100" dirty="0" smtClean="0">
                <a:solidFill>
                  <a:schemeClr val="bg1"/>
                </a:solidFill>
              </a:rPr>
              <a:t>On aurait aussi pu faire une analyse de sentiment (</a:t>
            </a:r>
            <a:r>
              <a:rPr lang="fr-FR" sz="1100" dirty="0" smtClean="0">
                <a:solidFill>
                  <a:schemeClr val="accent3">
                    <a:lumMod val="75000"/>
                  </a:schemeClr>
                </a:solidFill>
              </a:rPr>
              <a:t>sentiment analysis</a:t>
            </a:r>
            <a:r>
              <a:rPr lang="fr-FR" sz="1100" dirty="0" smtClean="0">
                <a:solidFill>
                  <a:schemeClr val="bg1"/>
                </a:solidFill>
              </a:rPr>
              <a:t>) de chaque review, afin de détecter si un commentaire est plutôt positif ou plutôt négatif.</a:t>
            </a:r>
            <a:endParaRPr lang="fr-FR" sz="1100" dirty="0">
              <a:solidFill>
                <a:schemeClr val="accent3">
                  <a:lumMod val="75000"/>
                </a:schemeClr>
              </a:solidFill>
            </a:endParaRPr>
          </a:p>
          <a:p>
            <a:endParaRPr lang="fr-FR" sz="1100" dirty="0"/>
          </a:p>
        </p:txBody>
      </p:sp>
    </p:spTree>
    <p:extLst>
      <p:ext uri="{BB962C8B-B14F-4D97-AF65-F5344CB8AC3E}">
        <p14:creationId xmlns:p14="http://schemas.microsoft.com/office/powerpoint/2010/main" val="32369322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Computer Vision</a:t>
            </a:r>
            <a:endParaRPr lang="fr-FR" dirty="0">
              <a:solidFill>
                <a:schemeClr val="accent2"/>
              </a:solidFill>
            </a:endParaRPr>
          </a:p>
        </p:txBody>
      </p:sp>
      <p:sp>
        <p:nvSpPr>
          <p:cNvPr id="3" name="Espace réservé du texte 1"/>
          <p:cNvSpPr txBox="1">
            <a:spLocks/>
          </p:cNvSpPr>
          <p:nvPr/>
        </p:nvSpPr>
        <p:spPr>
          <a:xfrm>
            <a:off x="495371" y="1004962"/>
            <a:ext cx="6708993" cy="35532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dirty="0" smtClean="0"/>
              <a:t>Le second sujet consiste à : </a:t>
            </a:r>
            <a:r>
              <a:rPr lang="fr-FR" sz="1100" dirty="0">
                <a:solidFill>
                  <a:schemeClr val="accent3">
                    <a:lumMod val="75000"/>
                  </a:schemeClr>
                </a:solidFill>
              </a:rPr>
              <a:t>Labelliser automatiquement les photos </a:t>
            </a:r>
            <a:r>
              <a:rPr lang="fr-FR" sz="1100" dirty="0">
                <a:solidFill>
                  <a:schemeClr val="bg1"/>
                </a:solidFill>
              </a:rPr>
              <a:t>postées sur la plateforme</a:t>
            </a:r>
            <a:r>
              <a:rPr lang="fr-FR" sz="1100" dirty="0" smtClean="0">
                <a:solidFill>
                  <a:schemeClr val="bg1"/>
                </a:solidFill>
              </a:rPr>
              <a:t>.</a:t>
            </a:r>
            <a:endParaRPr lang="fr-FR" sz="1100" dirty="0" smtClean="0">
              <a:solidFill>
                <a:schemeClr val="accent3">
                  <a:lumMod val="75000"/>
                </a:schemeClr>
              </a:solidFill>
            </a:endParaRPr>
          </a:p>
          <a:p>
            <a:pPr marL="114300" indent="0">
              <a:buNone/>
            </a:pPr>
            <a:endParaRPr lang="fr-FR" sz="1100" dirty="0" smtClean="0"/>
          </a:p>
          <a:p>
            <a:pPr marL="114300" indent="0">
              <a:buNone/>
            </a:pPr>
            <a:r>
              <a:rPr lang="fr-FR" sz="1100" dirty="0" smtClean="0">
                <a:solidFill>
                  <a:schemeClr val="bg1"/>
                </a:solidFill>
              </a:rPr>
              <a:t>Nous sommes face à un problème de </a:t>
            </a:r>
            <a:r>
              <a:rPr lang="fr-FR" sz="1100" b="1" dirty="0" smtClean="0">
                <a:solidFill>
                  <a:schemeClr val="accent3">
                    <a:lumMod val="75000"/>
                  </a:schemeClr>
                </a:solidFill>
              </a:rPr>
              <a:t>Computer Vision </a:t>
            </a:r>
            <a:r>
              <a:rPr lang="fr-FR" sz="1100" dirty="0" smtClean="0">
                <a:solidFill>
                  <a:schemeClr val="accent3">
                    <a:lumMod val="75000"/>
                  </a:schemeClr>
                </a:solidFill>
              </a:rPr>
              <a:t>(CV)</a:t>
            </a:r>
          </a:p>
          <a:p>
            <a:pPr marL="114300" indent="0">
              <a:buNone/>
            </a:pPr>
            <a:endParaRPr lang="fr-FR" sz="1100" dirty="0">
              <a:solidFill>
                <a:schemeClr val="accent3">
                  <a:lumMod val="75000"/>
                </a:schemeClr>
              </a:solidFill>
            </a:endParaRPr>
          </a:p>
          <a:p>
            <a:r>
              <a:rPr lang="fr-FR" sz="1100" dirty="0" smtClean="0"/>
              <a:t>Il s’agit du traitement et de l’analyse des images, pour acquérir une compréhension de haut niveau.</a:t>
            </a:r>
          </a:p>
          <a:p>
            <a:endParaRPr lang="fr-FR" sz="1100" dirty="0" smtClean="0">
              <a:solidFill>
                <a:schemeClr val="accent3">
                  <a:lumMod val="75000"/>
                </a:schemeClr>
              </a:solidFill>
            </a:endParaRPr>
          </a:p>
          <a:p>
            <a:r>
              <a:rPr lang="fr-FR" sz="1100" dirty="0" smtClean="0">
                <a:solidFill>
                  <a:schemeClr val="bg1"/>
                </a:solidFill>
              </a:rPr>
              <a:t>Voici les étapes que l’on va effectuer afin d’en ressortir des informations pertinentes :</a:t>
            </a:r>
          </a:p>
          <a:p>
            <a:endParaRPr lang="fr-FR" sz="1100" dirty="0" smtClean="0">
              <a:solidFill>
                <a:schemeClr val="accent3">
                  <a:lumMod val="75000"/>
                </a:schemeClr>
              </a:solidFill>
            </a:endParaRPr>
          </a:p>
          <a:p>
            <a:pPr lvl="1"/>
            <a:r>
              <a:rPr lang="fr-FR" sz="1100" b="1" dirty="0" smtClean="0">
                <a:solidFill>
                  <a:schemeClr val="bg1"/>
                </a:solidFill>
              </a:rPr>
              <a:t>Traitement des images</a:t>
            </a:r>
          </a:p>
          <a:p>
            <a:pPr lvl="1"/>
            <a:r>
              <a:rPr lang="fr-FR" sz="1100" b="1" dirty="0" smtClean="0">
                <a:solidFill>
                  <a:schemeClr val="bg1"/>
                </a:solidFill>
              </a:rPr>
              <a:t>Extraction de features</a:t>
            </a:r>
          </a:p>
          <a:p>
            <a:pPr lvl="1"/>
            <a:r>
              <a:rPr lang="fr-FR" sz="1100" b="1" dirty="0" smtClean="0">
                <a:solidFill>
                  <a:schemeClr val="bg1"/>
                </a:solidFill>
              </a:rPr>
              <a:t>Réduction de dimension</a:t>
            </a:r>
          </a:p>
          <a:p>
            <a:pPr lvl="1"/>
            <a:r>
              <a:rPr lang="fr-FR" sz="1100" b="1" dirty="0" smtClean="0">
                <a:solidFill>
                  <a:schemeClr val="bg1"/>
                </a:solidFill>
              </a:rPr>
              <a:t>Clustering </a:t>
            </a:r>
          </a:p>
          <a:p>
            <a:pPr marL="596900" lvl="1" indent="0">
              <a:buNone/>
            </a:pPr>
            <a:endParaRPr lang="fr-FR" sz="1100" b="1" dirty="0">
              <a:solidFill>
                <a:schemeClr val="bg1"/>
              </a:solidFill>
            </a:endParaRPr>
          </a:p>
          <a:p>
            <a:pPr marL="596900" lvl="1" indent="0">
              <a:buNone/>
            </a:pPr>
            <a:r>
              <a:rPr lang="fr-FR" sz="1100" dirty="0" smtClean="0"/>
              <a:t>On fera l’extraction de features en utilisant deux approches, une par extraction de descripteurs avec </a:t>
            </a:r>
            <a:r>
              <a:rPr lang="fr-FR" sz="1100" b="1" dirty="0" smtClean="0"/>
              <a:t>SIFT</a:t>
            </a:r>
            <a:r>
              <a:rPr lang="fr-FR" sz="1100" dirty="0" smtClean="0"/>
              <a:t>. Un autre en réutilisant un réseau de neurones </a:t>
            </a:r>
            <a:r>
              <a:rPr lang="fr-FR" sz="1100" dirty="0" smtClean="0"/>
              <a:t>convolutif (</a:t>
            </a:r>
            <a:r>
              <a:rPr lang="fr-FR" sz="1100" b="1" dirty="0" smtClean="0"/>
              <a:t>CNN</a:t>
            </a:r>
            <a:r>
              <a:rPr lang="fr-FR" sz="1100" dirty="0" smtClean="0"/>
              <a:t>) </a:t>
            </a:r>
          </a:p>
          <a:p>
            <a:pPr marL="596900" lvl="1" indent="0">
              <a:buNone/>
            </a:pPr>
            <a:r>
              <a:rPr lang="fr-FR" sz="1100" dirty="0" smtClean="0"/>
              <a:t>(</a:t>
            </a:r>
            <a:r>
              <a:rPr lang="fr-FR" sz="1100" dirty="0" smtClean="0"/>
              <a:t>le </a:t>
            </a:r>
            <a:r>
              <a:rPr lang="fr-FR" sz="1100" b="1" dirty="0" smtClean="0"/>
              <a:t>VGG16</a:t>
            </a:r>
            <a:r>
              <a:rPr lang="fr-FR" sz="1100" dirty="0" smtClean="0"/>
              <a:t>)</a:t>
            </a:r>
            <a:endParaRPr lang="fr-FR" sz="1100" dirty="0"/>
          </a:p>
          <a:p>
            <a:pPr lvl="1"/>
            <a:endParaRPr lang="fr-FR" sz="1100" b="1" dirty="0" smtClean="0">
              <a:solidFill>
                <a:schemeClr val="bg1"/>
              </a:solidFill>
            </a:endParaRPr>
          </a:p>
          <a:p>
            <a:pPr marL="596900" lvl="1" indent="0">
              <a:buNone/>
            </a:pPr>
            <a:endParaRPr lang="fr-FR" sz="1100" b="1" dirty="0" smtClean="0">
              <a:solidFill>
                <a:schemeClr val="bg1"/>
              </a:solidFill>
            </a:endParaRPr>
          </a:p>
          <a:p>
            <a:pPr marL="596900" lvl="1" indent="0">
              <a:buNone/>
            </a:pPr>
            <a:endParaRPr lang="fr-FR" sz="1100" b="1" dirty="0" smtClean="0">
              <a:solidFill>
                <a:schemeClr val="bg1"/>
              </a:solidFill>
            </a:endParaRPr>
          </a:p>
          <a:p>
            <a:pPr lvl="1"/>
            <a:endParaRPr lang="fr-FR" sz="1100" b="1" dirty="0">
              <a:solidFill>
                <a:schemeClr val="bg1"/>
              </a:solidFill>
            </a:endParaRPr>
          </a:p>
          <a:p>
            <a:endParaRPr lang="fr-FR" sz="1100" dirty="0" smtClean="0">
              <a:solidFill>
                <a:schemeClr val="accent3">
                  <a:lumMod val="75000"/>
                </a:schemeClr>
              </a:solidFill>
            </a:endParaRPr>
          </a:p>
        </p:txBody>
      </p:sp>
    </p:spTree>
    <p:extLst>
      <p:ext uri="{BB962C8B-B14F-4D97-AF65-F5344CB8AC3E}">
        <p14:creationId xmlns:p14="http://schemas.microsoft.com/office/powerpoint/2010/main" val="26714723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CV – Traitement des images</a:t>
            </a:r>
            <a:endParaRPr lang="fr-FR" dirty="0">
              <a:solidFill>
                <a:schemeClr val="accent2"/>
              </a:solidFill>
            </a:endParaRPr>
          </a:p>
        </p:txBody>
      </p:sp>
      <p:sp>
        <p:nvSpPr>
          <p:cNvPr id="4" name="Espace réservé du texte 1"/>
          <p:cNvSpPr txBox="1">
            <a:spLocks/>
          </p:cNvSpPr>
          <p:nvPr/>
        </p:nvSpPr>
        <p:spPr>
          <a:xfrm>
            <a:off x="495371" y="1004963"/>
            <a:ext cx="7969755" cy="28188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100" dirty="0"/>
              <a:t>L</a:t>
            </a:r>
            <a:r>
              <a:rPr lang="fr-FR" sz="1100" dirty="0" smtClean="0"/>
              <a:t>es 200 000 photos du jeu de données sont chacune étiquetées avec un label parmi les suivants :</a:t>
            </a:r>
          </a:p>
          <a:p>
            <a:pPr marL="114300" indent="0">
              <a:buNone/>
            </a:pPr>
            <a:r>
              <a:rPr lang="fr-FR" sz="1100" b="1" dirty="0">
                <a:solidFill>
                  <a:schemeClr val="accent3">
                    <a:lumMod val="75000"/>
                  </a:schemeClr>
                </a:solidFill>
              </a:rPr>
              <a:t>f</a:t>
            </a:r>
            <a:r>
              <a:rPr lang="fr-FR" sz="1100" b="1" dirty="0" smtClean="0">
                <a:solidFill>
                  <a:schemeClr val="accent3">
                    <a:lumMod val="75000"/>
                  </a:schemeClr>
                </a:solidFill>
              </a:rPr>
              <a:t>ood, inside, outside, drink, menu</a:t>
            </a:r>
          </a:p>
          <a:p>
            <a:pPr marL="114300" indent="0">
              <a:buNone/>
            </a:pPr>
            <a:endParaRPr lang="fr-FR" sz="1100" dirty="0">
              <a:solidFill>
                <a:schemeClr val="accent3">
                  <a:lumMod val="75000"/>
                </a:schemeClr>
              </a:solidFill>
            </a:endParaRPr>
          </a:p>
          <a:p>
            <a:pPr marL="114300" indent="0">
              <a:buNone/>
            </a:pPr>
            <a:r>
              <a:rPr lang="fr-FR" sz="1100" dirty="0" smtClean="0">
                <a:solidFill>
                  <a:schemeClr val="bg1"/>
                </a:solidFill>
              </a:rPr>
              <a:t>On ne va garder que 200 photos par label pour limiter les temps de calcul</a:t>
            </a:r>
          </a:p>
          <a:p>
            <a:pPr marL="114300" indent="0">
              <a:buNone/>
            </a:pPr>
            <a:endParaRPr lang="fr-FR" sz="1100" dirty="0">
              <a:solidFill>
                <a:schemeClr val="accent3">
                  <a:lumMod val="75000"/>
                </a:schemeClr>
              </a:solidFill>
            </a:endParaRPr>
          </a:p>
          <a:p>
            <a:pPr marL="114300" indent="0">
              <a:buNone/>
            </a:pPr>
            <a:r>
              <a:rPr lang="fr-FR" sz="1100" dirty="0" smtClean="0">
                <a:solidFill>
                  <a:schemeClr val="bg1"/>
                </a:solidFill>
              </a:rPr>
              <a:t>Avant de faire l’extraction de features, il est nécessaire de traiter chaque image dans le but de l’améliorer, pour en retirer le maximum d’informations pertinentes. On utilisera les techniques de traitement d’images suivantes :</a:t>
            </a:r>
          </a:p>
          <a:p>
            <a:pPr marL="114300" indent="0">
              <a:buNone/>
            </a:pPr>
            <a:endParaRPr lang="fr-FR" sz="1100" dirty="0">
              <a:solidFill>
                <a:schemeClr val="bg1"/>
              </a:solidFill>
            </a:endParaRPr>
          </a:p>
          <a:p>
            <a:r>
              <a:rPr lang="fr-FR" sz="1100" dirty="0" smtClean="0">
                <a:solidFill>
                  <a:schemeClr val="bg1"/>
                </a:solidFill>
              </a:rPr>
              <a:t>Convertir l’image </a:t>
            </a:r>
            <a:r>
              <a:rPr lang="fr-FR" sz="1100" dirty="0">
                <a:solidFill>
                  <a:schemeClr val="bg1"/>
                </a:solidFill>
              </a:rPr>
              <a:t>en </a:t>
            </a:r>
            <a:r>
              <a:rPr lang="fr-FR" sz="1100" dirty="0">
                <a:solidFill>
                  <a:schemeClr val="accent3">
                    <a:lumMod val="75000"/>
                  </a:schemeClr>
                </a:solidFill>
              </a:rPr>
              <a:t>noir et </a:t>
            </a:r>
            <a:r>
              <a:rPr lang="fr-FR" sz="1100" dirty="0" smtClean="0">
                <a:solidFill>
                  <a:schemeClr val="accent3">
                    <a:lumMod val="75000"/>
                  </a:schemeClr>
                </a:solidFill>
              </a:rPr>
              <a:t>blanc</a:t>
            </a:r>
          </a:p>
          <a:p>
            <a:endParaRPr lang="fr-FR" sz="1100" dirty="0">
              <a:solidFill>
                <a:schemeClr val="bg1"/>
              </a:solidFill>
            </a:endParaRPr>
          </a:p>
          <a:p>
            <a:r>
              <a:rPr lang="fr-FR" sz="1100" dirty="0">
                <a:solidFill>
                  <a:schemeClr val="accent3">
                    <a:lumMod val="75000"/>
                  </a:schemeClr>
                </a:solidFill>
              </a:rPr>
              <a:t>Corriger la luminosité </a:t>
            </a:r>
            <a:r>
              <a:rPr lang="fr-FR" sz="1100" dirty="0">
                <a:solidFill>
                  <a:schemeClr val="bg1"/>
                </a:solidFill>
              </a:rPr>
              <a:t>(ou exposition) et le </a:t>
            </a:r>
            <a:r>
              <a:rPr lang="fr-FR" sz="1100" dirty="0" smtClean="0">
                <a:solidFill>
                  <a:schemeClr val="bg1"/>
                </a:solidFill>
              </a:rPr>
              <a:t>contraste</a:t>
            </a:r>
            <a:endParaRPr lang="fr-FR" sz="1100" dirty="0">
              <a:solidFill>
                <a:schemeClr val="bg1"/>
              </a:solidFill>
            </a:endParaRPr>
          </a:p>
          <a:p>
            <a:endParaRPr lang="fr-FR" sz="1100" dirty="0">
              <a:solidFill>
                <a:schemeClr val="bg1"/>
              </a:solidFill>
            </a:endParaRPr>
          </a:p>
          <a:p>
            <a:r>
              <a:rPr lang="fr-FR" sz="1100" dirty="0" smtClean="0">
                <a:solidFill>
                  <a:schemeClr val="accent3">
                    <a:lumMod val="75000"/>
                  </a:schemeClr>
                </a:solidFill>
              </a:rPr>
              <a:t>Eliminer le bruit</a:t>
            </a:r>
            <a:r>
              <a:rPr lang="fr-FR" sz="1100" dirty="0" smtClean="0">
                <a:solidFill>
                  <a:schemeClr val="bg1"/>
                </a:solidFill>
              </a:rPr>
              <a:t>, en contrepartie l’image sera un peu floue</a:t>
            </a:r>
            <a:endParaRPr lang="fr-FR" sz="1100" dirty="0" smtClean="0">
              <a:solidFill>
                <a:schemeClr val="accent3">
                  <a:lumMod val="75000"/>
                </a:schemeClr>
              </a:solidFill>
            </a:endParaRPr>
          </a:p>
          <a:p>
            <a:endParaRPr lang="fr-FR" sz="1100" dirty="0" smtClean="0">
              <a:solidFill>
                <a:schemeClr val="bg1"/>
              </a:solidFill>
            </a:endParaRPr>
          </a:p>
        </p:txBody>
      </p:sp>
    </p:spTree>
    <p:extLst>
      <p:ext uri="{BB962C8B-B14F-4D97-AF65-F5344CB8AC3E}">
        <p14:creationId xmlns:p14="http://schemas.microsoft.com/office/powerpoint/2010/main" val="29187264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CV – Extraction de features</a:t>
            </a:r>
            <a:endParaRPr lang="fr-FR" dirty="0">
              <a:solidFill>
                <a:schemeClr val="accent2"/>
              </a:solidFill>
            </a:endParaRPr>
          </a:p>
        </p:txBody>
      </p:sp>
      <p:sp>
        <p:nvSpPr>
          <p:cNvPr id="4" name="Espace réservé du texte 1"/>
          <p:cNvSpPr txBox="1">
            <a:spLocks/>
          </p:cNvSpPr>
          <p:nvPr/>
        </p:nvSpPr>
        <p:spPr>
          <a:xfrm>
            <a:off x="495371" y="1004963"/>
            <a:ext cx="7969755" cy="12033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100" dirty="0"/>
              <a:t>Pour l’extraction de features on va commencer par la première approche. On va utiliser </a:t>
            </a:r>
            <a:r>
              <a:rPr lang="fr-FR" sz="1100" dirty="0">
                <a:solidFill>
                  <a:schemeClr val="accent3">
                    <a:lumMod val="75000"/>
                  </a:schemeClr>
                </a:solidFill>
              </a:rPr>
              <a:t>l’algorithme SIFT</a:t>
            </a:r>
            <a:r>
              <a:rPr lang="fr-FR" sz="1100" dirty="0"/>
              <a:t>, celui-ci calcul des </a:t>
            </a:r>
            <a:r>
              <a:rPr lang="fr-FR" sz="1100" dirty="0">
                <a:solidFill>
                  <a:schemeClr val="accent3">
                    <a:lumMod val="75000"/>
                  </a:schemeClr>
                </a:solidFill>
              </a:rPr>
              <a:t>descripteurs</a:t>
            </a:r>
            <a:r>
              <a:rPr lang="fr-FR" sz="1100" dirty="0"/>
              <a:t> (fixés à 500 dans notre cas), qui sont des caractéristiques du contenu visuel de l'image, indépendamment du zoom, du cadrage, de l'angle de vision </a:t>
            </a:r>
            <a:r>
              <a:rPr lang="fr-FR" sz="1100" dirty="0" smtClean="0"/>
              <a:t>..</a:t>
            </a:r>
          </a:p>
          <a:p>
            <a:pPr marL="114300" indent="0">
              <a:buNone/>
            </a:pPr>
            <a:endParaRPr lang="fr-FR" sz="1100" b="1" dirty="0">
              <a:solidFill>
                <a:schemeClr val="accent3">
                  <a:lumMod val="75000"/>
                </a:schemeClr>
              </a:solidFill>
            </a:endParaRPr>
          </a:p>
          <a:p>
            <a:pPr marL="114300" indent="0">
              <a:buNone/>
            </a:pPr>
            <a:r>
              <a:rPr lang="fr-FR" sz="1100" dirty="0">
                <a:solidFill>
                  <a:schemeClr val="bg1"/>
                </a:solidFill>
              </a:rPr>
              <a:t>Ainsi, des photographies d'un même objet auront toutes les chances d'avoir des descripteurs SIFT similaires.</a:t>
            </a:r>
          </a:p>
          <a:p>
            <a:pPr marL="114300" indent="0">
              <a:buNone/>
            </a:pPr>
            <a:endParaRPr lang="fr-FR" sz="1100" dirty="0">
              <a:solidFill>
                <a:schemeClr val="accent3">
                  <a:lumMod val="75000"/>
                </a:schemeClr>
              </a:solidFill>
            </a:endParaRPr>
          </a:p>
          <a:p>
            <a:pPr marL="114300" indent="0">
              <a:buNone/>
            </a:pPr>
            <a:endParaRPr lang="fr-FR" sz="1100" dirty="0">
              <a:solidFill>
                <a:schemeClr val="bg1"/>
              </a:solidFill>
            </a:endParaRPr>
          </a:p>
          <a:p>
            <a:endParaRPr lang="fr-FR" sz="1100" dirty="0" smtClean="0">
              <a:solidFill>
                <a:schemeClr val="bg1"/>
              </a:solidFill>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841" y="2208268"/>
            <a:ext cx="2635335" cy="1809549"/>
          </a:xfrm>
          <a:prstGeom prst="rect">
            <a:avLst/>
          </a:prstGeom>
        </p:spPr>
      </p:pic>
      <p:sp>
        <p:nvSpPr>
          <p:cNvPr id="5" name="Espace réservé du texte 1"/>
          <p:cNvSpPr txBox="1">
            <a:spLocks/>
          </p:cNvSpPr>
          <p:nvPr/>
        </p:nvSpPr>
        <p:spPr>
          <a:xfrm>
            <a:off x="3353176" y="2208267"/>
            <a:ext cx="4556229" cy="20935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100" dirty="0" smtClean="0"/>
              <a:t>Une fois les descripteurs de chaque image calculés, on les ajoute dans un tableau.</a:t>
            </a:r>
          </a:p>
          <a:p>
            <a:pPr marL="114300" indent="0">
              <a:buNone/>
            </a:pPr>
            <a:endParaRPr lang="fr-FR" sz="1100" dirty="0">
              <a:solidFill>
                <a:schemeClr val="bg1"/>
              </a:solidFill>
            </a:endParaRPr>
          </a:p>
          <a:p>
            <a:pPr marL="114300" indent="0">
              <a:buNone/>
            </a:pPr>
            <a:r>
              <a:rPr lang="fr-FR" sz="1100" dirty="0" smtClean="0">
                <a:solidFill>
                  <a:schemeClr val="bg1"/>
                </a:solidFill>
              </a:rPr>
              <a:t>Puis on va </a:t>
            </a:r>
            <a:r>
              <a:rPr lang="fr-FR" sz="1100" dirty="0" smtClean="0">
                <a:solidFill>
                  <a:schemeClr val="accent3">
                    <a:lumMod val="75000"/>
                  </a:schemeClr>
                </a:solidFill>
              </a:rPr>
              <a:t>clusteriser</a:t>
            </a:r>
            <a:r>
              <a:rPr lang="fr-FR" sz="1100" dirty="0" smtClean="0">
                <a:solidFill>
                  <a:schemeClr val="bg1"/>
                </a:solidFill>
              </a:rPr>
              <a:t> la totalité des descripteurs en utilisant la technique des </a:t>
            </a:r>
            <a:r>
              <a:rPr lang="fr-FR" sz="1100" dirty="0" smtClean="0">
                <a:solidFill>
                  <a:schemeClr val="accent3">
                    <a:lumMod val="75000"/>
                  </a:schemeClr>
                </a:solidFill>
              </a:rPr>
              <a:t>kMeans</a:t>
            </a:r>
            <a:r>
              <a:rPr lang="fr-FR" sz="1100" dirty="0" smtClean="0">
                <a:solidFill>
                  <a:schemeClr val="bg1"/>
                </a:solidFill>
              </a:rPr>
              <a:t>. On obtient </a:t>
            </a:r>
            <a:r>
              <a:rPr lang="fr-FR" sz="1100" dirty="0" smtClean="0">
                <a:solidFill>
                  <a:schemeClr val="accent3">
                    <a:lumMod val="75000"/>
                  </a:schemeClr>
                </a:solidFill>
              </a:rPr>
              <a:t>695 clusters estimés</a:t>
            </a:r>
            <a:r>
              <a:rPr lang="fr-FR" sz="1100" dirty="0" smtClean="0">
                <a:solidFill>
                  <a:schemeClr val="bg1"/>
                </a:solidFill>
              </a:rPr>
              <a:t>.</a:t>
            </a:r>
          </a:p>
          <a:p>
            <a:pPr marL="114300" indent="0">
              <a:buNone/>
            </a:pPr>
            <a:endParaRPr lang="fr-FR" sz="1100" dirty="0" smtClean="0">
              <a:solidFill>
                <a:schemeClr val="bg1"/>
              </a:solidFill>
            </a:endParaRPr>
          </a:p>
          <a:p>
            <a:pPr marL="114300" indent="0">
              <a:buNone/>
            </a:pPr>
            <a:r>
              <a:rPr lang="fr-FR" sz="1100" dirty="0" smtClean="0">
                <a:solidFill>
                  <a:schemeClr val="bg1"/>
                </a:solidFill>
              </a:rPr>
              <a:t>On crée ensuite une </a:t>
            </a:r>
            <a:r>
              <a:rPr lang="fr-FR" sz="1100" dirty="0" smtClean="0">
                <a:solidFill>
                  <a:schemeClr val="accent3">
                    <a:lumMod val="75000"/>
                  </a:schemeClr>
                </a:solidFill>
              </a:rPr>
              <a:t>matrice d’histogrammes</a:t>
            </a:r>
            <a:r>
              <a:rPr lang="fr-FR" sz="1100" dirty="0" smtClean="0">
                <a:solidFill>
                  <a:schemeClr val="bg1"/>
                </a:solidFill>
              </a:rPr>
              <a:t>.</a:t>
            </a:r>
            <a:endParaRPr lang="fr-FR" sz="1100" dirty="0">
              <a:solidFill>
                <a:schemeClr val="bg1"/>
              </a:solidFill>
            </a:endParaRPr>
          </a:p>
          <a:p>
            <a:pPr marL="114300" indent="0">
              <a:buNone/>
            </a:pPr>
            <a:endParaRPr lang="fr-FR" sz="1100" dirty="0">
              <a:solidFill>
                <a:schemeClr val="bg1"/>
              </a:solidFill>
            </a:endParaRPr>
          </a:p>
          <a:p>
            <a:pPr marL="114300" indent="0">
              <a:buNone/>
            </a:pPr>
            <a:r>
              <a:rPr lang="fr-FR" sz="1100" dirty="0" smtClean="0">
                <a:solidFill>
                  <a:schemeClr val="bg1"/>
                </a:solidFill>
              </a:rPr>
              <a:t>Chaque </a:t>
            </a:r>
            <a:r>
              <a:rPr lang="fr-FR" sz="1100" dirty="0">
                <a:solidFill>
                  <a:schemeClr val="bg1"/>
                </a:solidFill>
              </a:rPr>
              <a:t>histogramme d'une image représente un pourcentage d'appartenance des ses descripteurs à chaque cluster calculé par le kMeans précédent.</a:t>
            </a:r>
          </a:p>
          <a:p>
            <a:pPr marL="114300" indent="0">
              <a:buNone/>
            </a:pPr>
            <a:endParaRPr lang="fr-FR" sz="1100" dirty="0">
              <a:solidFill>
                <a:schemeClr val="accent3">
                  <a:lumMod val="75000"/>
                </a:schemeClr>
              </a:solidFill>
            </a:endParaRPr>
          </a:p>
          <a:p>
            <a:pPr marL="114300" indent="0">
              <a:buNone/>
            </a:pPr>
            <a:endParaRPr lang="fr-FR" sz="1100" dirty="0">
              <a:solidFill>
                <a:schemeClr val="bg1"/>
              </a:solidFill>
            </a:endParaRPr>
          </a:p>
          <a:p>
            <a:endParaRPr lang="fr-FR" sz="1100" dirty="0" smtClean="0">
              <a:solidFill>
                <a:schemeClr val="bg1"/>
              </a:solidFill>
            </a:endParaRPr>
          </a:p>
        </p:txBody>
      </p:sp>
    </p:spTree>
    <p:extLst>
      <p:ext uri="{BB962C8B-B14F-4D97-AF65-F5344CB8AC3E}">
        <p14:creationId xmlns:p14="http://schemas.microsoft.com/office/powerpoint/2010/main" val="38551025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33725" y="107903"/>
            <a:ext cx="5676600" cy="1230300"/>
          </a:xfrm>
        </p:spPr>
        <p:txBody>
          <a:bodyPr/>
          <a:lstStyle/>
          <a:p>
            <a:r>
              <a:rPr lang="fr-FR" sz="6000" dirty="0" smtClean="0">
                <a:solidFill>
                  <a:schemeClr val="bg1"/>
                </a:solidFill>
              </a:rPr>
              <a:t>Sommaire</a:t>
            </a:r>
            <a:endParaRPr lang="fr-FR" sz="6000" dirty="0">
              <a:solidFill>
                <a:schemeClr val="bg1"/>
              </a:solidFill>
            </a:endParaRPr>
          </a:p>
        </p:txBody>
      </p:sp>
      <p:sp>
        <p:nvSpPr>
          <p:cNvPr id="3" name="Espace réservé du texte 2"/>
          <p:cNvSpPr>
            <a:spLocks noGrp="1"/>
          </p:cNvSpPr>
          <p:nvPr>
            <p:ph type="body" idx="1"/>
          </p:nvPr>
        </p:nvSpPr>
        <p:spPr>
          <a:xfrm>
            <a:off x="2527603" y="1363858"/>
            <a:ext cx="4737990" cy="2383117"/>
          </a:xfrm>
        </p:spPr>
        <p:txBody>
          <a:bodyPr/>
          <a:lstStyle/>
          <a:p>
            <a:pPr lvl="0" indent="-304800" algn="l">
              <a:lnSpc>
                <a:spcPct val="100000"/>
              </a:lnSpc>
              <a:buSzPts val="1200"/>
              <a:buFont typeface="Maven Pro"/>
              <a:buAutoNum type="arabicPeriod"/>
            </a:pPr>
            <a:r>
              <a:rPr lang="fr-FR" dirty="0" smtClean="0">
                <a:solidFill>
                  <a:schemeClr val="accent2"/>
                </a:solidFill>
              </a:rPr>
              <a:t>Contexte</a:t>
            </a:r>
          </a:p>
          <a:p>
            <a:pPr lvl="0" indent="-304800" algn="l">
              <a:lnSpc>
                <a:spcPct val="100000"/>
              </a:lnSpc>
              <a:buSzPts val="1200"/>
              <a:buFont typeface="Maven Pro"/>
              <a:buAutoNum type="arabicPeriod"/>
            </a:pPr>
            <a:r>
              <a:rPr lang="fr-FR" dirty="0" smtClean="0">
                <a:solidFill>
                  <a:schemeClr val="accent2"/>
                </a:solidFill>
              </a:rPr>
              <a:t>Présentation du jeu de données</a:t>
            </a:r>
          </a:p>
          <a:p>
            <a:pPr lvl="0" indent="-304800" algn="l">
              <a:lnSpc>
                <a:spcPct val="100000"/>
              </a:lnSpc>
              <a:buSzPts val="1200"/>
              <a:buFont typeface="Maven Pro"/>
              <a:buAutoNum type="arabicPeriod"/>
            </a:pPr>
            <a:r>
              <a:rPr lang="fr-FR" dirty="0" smtClean="0">
                <a:solidFill>
                  <a:schemeClr val="accent2"/>
                </a:solidFill>
              </a:rPr>
              <a:t>Merge des données</a:t>
            </a:r>
          </a:p>
          <a:p>
            <a:pPr lvl="0" indent="-304800" algn="l">
              <a:lnSpc>
                <a:spcPct val="100000"/>
              </a:lnSpc>
              <a:buSzPts val="1200"/>
              <a:buFont typeface="Maven Pro"/>
              <a:buAutoNum type="arabicPeriod"/>
            </a:pPr>
            <a:r>
              <a:rPr lang="fr-FR" dirty="0" smtClean="0">
                <a:solidFill>
                  <a:schemeClr val="accent2"/>
                </a:solidFill>
              </a:rPr>
              <a:t>API Yelp</a:t>
            </a:r>
            <a:endParaRPr lang="fr-FR" dirty="0"/>
          </a:p>
          <a:p>
            <a:pPr lvl="0" indent="-304800" algn="l">
              <a:lnSpc>
                <a:spcPct val="100000"/>
              </a:lnSpc>
              <a:buSzPts val="1200"/>
              <a:buFont typeface="Maven Pro"/>
              <a:buAutoNum type="arabicPeriod"/>
            </a:pPr>
            <a:r>
              <a:rPr lang="fr-FR" dirty="0" smtClean="0">
                <a:solidFill>
                  <a:schemeClr val="accent2"/>
                </a:solidFill>
              </a:rPr>
              <a:t>NLP</a:t>
            </a:r>
          </a:p>
          <a:p>
            <a:pPr lvl="0" indent="-304800" algn="l">
              <a:lnSpc>
                <a:spcPct val="100000"/>
              </a:lnSpc>
              <a:buSzPts val="1200"/>
              <a:buFont typeface="Maven Pro"/>
              <a:buAutoNum type="arabicPeriod"/>
            </a:pPr>
            <a:r>
              <a:rPr lang="fr-FR" dirty="0" smtClean="0">
                <a:solidFill>
                  <a:schemeClr val="accent2"/>
                </a:solidFill>
              </a:rPr>
              <a:t>Computer </a:t>
            </a:r>
            <a:r>
              <a:rPr lang="fr-FR" dirty="0" smtClean="0">
                <a:solidFill>
                  <a:schemeClr val="accent2"/>
                </a:solidFill>
              </a:rPr>
              <a:t>Vision</a:t>
            </a:r>
            <a:endParaRPr lang="fr-FR" dirty="0">
              <a:solidFill>
                <a:schemeClr val="accent2"/>
              </a:solidFill>
            </a:endParaRPr>
          </a:p>
        </p:txBody>
      </p:sp>
      <p:grpSp>
        <p:nvGrpSpPr>
          <p:cNvPr id="4" name="Google Shape;8527;p54"/>
          <p:cNvGrpSpPr/>
          <p:nvPr/>
        </p:nvGrpSpPr>
        <p:grpSpPr>
          <a:xfrm rot="5400000">
            <a:off x="1690665" y="2135106"/>
            <a:ext cx="1565716" cy="366729"/>
            <a:chOff x="1247650" y="2075423"/>
            <a:chExt cx="6648477" cy="1557238"/>
          </a:xfrm>
        </p:grpSpPr>
        <p:sp>
          <p:nvSpPr>
            <p:cNvPr id="5" name="Google Shape;8528;p54"/>
            <p:cNvSpPr/>
            <p:nvPr/>
          </p:nvSpPr>
          <p:spPr>
            <a:xfrm>
              <a:off x="6633862" y="2075423"/>
              <a:ext cx="953444" cy="825696"/>
            </a:xfrm>
            <a:custGeom>
              <a:avLst/>
              <a:gdLst/>
              <a:ahLst/>
              <a:cxnLst/>
              <a:rect l="l" t="t" r="r" b="b"/>
              <a:pathLst>
                <a:path w="57767" h="50027" extrusionOk="0">
                  <a:moveTo>
                    <a:pt x="14439" y="0"/>
                  </a:moveTo>
                  <a:lnTo>
                    <a:pt x="0" y="25014"/>
                  </a:lnTo>
                  <a:lnTo>
                    <a:pt x="14439" y="50027"/>
                  </a:lnTo>
                  <a:lnTo>
                    <a:pt x="43329" y="50027"/>
                  </a:lnTo>
                  <a:lnTo>
                    <a:pt x="57767" y="25014"/>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529;p54"/>
            <p:cNvSpPr/>
            <p:nvPr/>
          </p:nvSpPr>
          <p:spPr>
            <a:xfrm>
              <a:off x="5359252" y="2806965"/>
              <a:ext cx="953461" cy="825696"/>
            </a:xfrm>
            <a:custGeom>
              <a:avLst/>
              <a:gdLst/>
              <a:ahLst/>
              <a:cxnLst/>
              <a:rect l="l" t="t" r="r" b="b"/>
              <a:pathLst>
                <a:path w="57768" h="50027" extrusionOk="0">
                  <a:moveTo>
                    <a:pt x="14439" y="0"/>
                  </a:moveTo>
                  <a:lnTo>
                    <a:pt x="1" y="25013"/>
                  </a:lnTo>
                  <a:lnTo>
                    <a:pt x="14439" y="50027"/>
                  </a:lnTo>
                  <a:lnTo>
                    <a:pt x="43329" y="50027"/>
                  </a:lnTo>
                  <a:lnTo>
                    <a:pt x="57767" y="25013"/>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530;p54"/>
            <p:cNvSpPr/>
            <p:nvPr/>
          </p:nvSpPr>
          <p:spPr>
            <a:xfrm>
              <a:off x="1601478" y="2075425"/>
              <a:ext cx="953316" cy="825696"/>
            </a:xfrm>
            <a:custGeom>
              <a:avLst/>
              <a:gdLst/>
              <a:ahLst/>
              <a:cxnLst/>
              <a:rect l="l" t="t" r="r" b="b"/>
              <a:pathLst>
                <a:path w="57768" h="50027" extrusionOk="0">
                  <a:moveTo>
                    <a:pt x="14439" y="0"/>
                  </a:moveTo>
                  <a:lnTo>
                    <a:pt x="1" y="25013"/>
                  </a:lnTo>
                  <a:lnTo>
                    <a:pt x="14439" y="50027"/>
                  </a:lnTo>
                  <a:lnTo>
                    <a:pt x="43329" y="50027"/>
                  </a:lnTo>
                  <a:lnTo>
                    <a:pt x="57768" y="25013"/>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31;p54"/>
            <p:cNvSpPr/>
            <p:nvPr/>
          </p:nvSpPr>
          <p:spPr>
            <a:xfrm>
              <a:off x="2857827" y="2807112"/>
              <a:ext cx="953370" cy="825320"/>
            </a:xfrm>
            <a:custGeom>
              <a:avLst/>
              <a:gdLst/>
              <a:ahLst/>
              <a:cxnLst/>
              <a:rect l="l" t="t" r="r" b="b"/>
              <a:pathLst>
                <a:path w="57780" h="50027" extrusionOk="0">
                  <a:moveTo>
                    <a:pt x="14452" y="0"/>
                  </a:moveTo>
                  <a:lnTo>
                    <a:pt x="0" y="25013"/>
                  </a:lnTo>
                  <a:lnTo>
                    <a:pt x="14452" y="50027"/>
                  </a:lnTo>
                  <a:lnTo>
                    <a:pt x="43328" y="50027"/>
                  </a:lnTo>
                  <a:lnTo>
                    <a:pt x="57780" y="25013"/>
                  </a:lnTo>
                  <a:lnTo>
                    <a:pt x="43328"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2;p54"/>
            <p:cNvSpPr/>
            <p:nvPr/>
          </p:nvSpPr>
          <p:spPr>
            <a:xfrm>
              <a:off x="4097386" y="2075425"/>
              <a:ext cx="953444" cy="825696"/>
            </a:xfrm>
            <a:custGeom>
              <a:avLst/>
              <a:gdLst/>
              <a:ahLst/>
              <a:cxnLst/>
              <a:rect l="l" t="t" r="r" b="b"/>
              <a:pathLst>
                <a:path w="57767" h="50027" extrusionOk="0">
                  <a:moveTo>
                    <a:pt x="14439" y="0"/>
                  </a:moveTo>
                  <a:lnTo>
                    <a:pt x="0" y="25013"/>
                  </a:lnTo>
                  <a:lnTo>
                    <a:pt x="14439" y="50027"/>
                  </a:lnTo>
                  <a:lnTo>
                    <a:pt x="43328" y="50027"/>
                  </a:lnTo>
                  <a:lnTo>
                    <a:pt x="57767" y="25013"/>
                  </a:lnTo>
                  <a:lnTo>
                    <a:pt x="43328"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33;p54"/>
            <p:cNvSpPr/>
            <p:nvPr/>
          </p:nvSpPr>
          <p:spPr>
            <a:xfrm>
              <a:off x="1247650" y="2490334"/>
              <a:ext cx="6648477" cy="729445"/>
            </a:xfrm>
            <a:custGeom>
              <a:avLst/>
              <a:gdLst/>
              <a:ahLst/>
              <a:cxnLst/>
              <a:rect l="l" t="t" r="r" b="b"/>
              <a:pathLst>
                <a:path w="285373" h="31310" fill="none" extrusionOk="0">
                  <a:moveTo>
                    <a:pt x="285373" y="3317"/>
                  </a:moveTo>
                  <a:lnTo>
                    <a:pt x="269256" y="31309"/>
                  </a:lnTo>
                  <a:lnTo>
                    <a:pt x="233095" y="31309"/>
                  </a:lnTo>
                  <a:lnTo>
                    <a:pt x="215067" y="352"/>
                  </a:lnTo>
                  <a:lnTo>
                    <a:pt x="179426" y="352"/>
                  </a:lnTo>
                  <a:lnTo>
                    <a:pt x="161606" y="31218"/>
                  </a:lnTo>
                  <a:lnTo>
                    <a:pt x="125718" y="31309"/>
                  </a:lnTo>
                  <a:lnTo>
                    <a:pt x="107651" y="0"/>
                  </a:lnTo>
                  <a:lnTo>
                    <a:pt x="71490" y="0"/>
                  </a:lnTo>
                  <a:lnTo>
                    <a:pt x="53669" y="31075"/>
                  </a:lnTo>
                  <a:lnTo>
                    <a:pt x="18042" y="31075"/>
                  </a:lnTo>
                  <a:lnTo>
                    <a:pt x="0" y="118"/>
                  </a:lnTo>
                </a:path>
              </a:pathLst>
            </a:custGeom>
            <a:noFill/>
            <a:ln w="9525" cap="flat" cmpd="sng">
              <a:solidFill>
                <a:srgbClr val="869FB2"/>
              </a:solidFill>
              <a:prstDash val="solid"/>
              <a:miter lim="1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220477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CV – </a:t>
            </a:r>
            <a:r>
              <a:rPr lang="fr-FR" dirty="0" smtClean="0">
                <a:solidFill>
                  <a:schemeClr val="accent2"/>
                </a:solidFill>
              </a:rPr>
              <a:t>Réduction de dimensions</a:t>
            </a:r>
            <a:endParaRPr lang="fr-FR" dirty="0">
              <a:solidFill>
                <a:schemeClr val="accent2"/>
              </a:solidFill>
            </a:endParaRPr>
          </a:p>
        </p:txBody>
      </p:sp>
      <p:sp>
        <p:nvSpPr>
          <p:cNvPr id="4" name="Espace réservé du texte 1"/>
          <p:cNvSpPr txBox="1">
            <a:spLocks/>
          </p:cNvSpPr>
          <p:nvPr/>
        </p:nvSpPr>
        <p:spPr>
          <a:xfrm>
            <a:off x="495371" y="1004962"/>
            <a:ext cx="7969755" cy="32439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100" dirty="0" smtClean="0">
                <a:solidFill>
                  <a:schemeClr val="bg1"/>
                </a:solidFill>
              </a:rPr>
              <a:t>Chaque image possède maintenant </a:t>
            </a:r>
            <a:r>
              <a:rPr lang="fr-FR" sz="1100" b="1" dirty="0" smtClean="0">
                <a:solidFill>
                  <a:schemeClr val="accent3">
                    <a:lumMod val="75000"/>
                  </a:schemeClr>
                </a:solidFill>
              </a:rPr>
              <a:t>695 features</a:t>
            </a:r>
            <a:r>
              <a:rPr lang="fr-FR" sz="1100" dirty="0" smtClean="0">
                <a:solidFill>
                  <a:schemeClr val="bg1"/>
                </a:solidFill>
              </a:rPr>
              <a:t>.</a:t>
            </a:r>
          </a:p>
          <a:p>
            <a:pPr marL="114300" indent="0">
              <a:buNone/>
            </a:pPr>
            <a:endParaRPr lang="fr-FR" sz="1100" dirty="0">
              <a:solidFill>
                <a:schemeClr val="bg1"/>
              </a:solidFill>
            </a:endParaRPr>
          </a:p>
          <a:p>
            <a:pPr marL="114300" indent="0">
              <a:buNone/>
            </a:pPr>
            <a:r>
              <a:rPr lang="fr-FR" sz="1100" dirty="0" smtClean="0">
                <a:solidFill>
                  <a:schemeClr val="bg1"/>
                </a:solidFill>
              </a:rPr>
              <a:t>Avec </a:t>
            </a:r>
            <a:r>
              <a:rPr lang="fr-FR" sz="1100" dirty="0" smtClean="0">
                <a:solidFill>
                  <a:schemeClr val="accent3">
                    <a:lumMod val="75000"/>
                  </a:schemeClr>
                </a:solidFill>
              </a:rPr>
              <a:t>l’ACP</a:t>
            </a:r>
            <a:r>
              <a:rPr lang="fr-FR" sz="1100" dirty="0" smtClean="0">
                <a:solidFill>
                  <a:schemeClr val="bg1"/>
                </a:solidFill>
              </a:rPr>
              <a:t> on va réduire le nombre de dimensions tout en ayant une variance expliquée à 99% :</a:t>
            </a:r>
          </a:p>
          <a:p>
            <a:pPr marL="114300" indent="0">
              <a:buNone/>
            </a:pPr>
            <a:r>
              <a:rPr lang="fr-FR" sz="1100" dirty="0" smtClean="0">
                <a:solidFill>
                  <a:schemeClr val="bg1"/>
                </a:solidFill>
              </a:rPr>
              <a:t> </a:t>
            </a:r>
          </a:p>
          <a:p>
            <a:pPr marL="114300" indent="0">
              <a:buNone/>
            </a:pPr>
            <a:r>
              <a:rPr lang="fr-FR" sz="1100" dirty="0" smtClean="0">
                <a:solidFill>
                  <a:schemeClr val="bg1"/>
                </a:solidFill>
              </a:rPr>
              <a:t>	- on passe à </a:t>
            </a:r>
            <a:r>
              <a:rPr lang="fr-FR" sz="1100" b="1" dirty="0" smtClean="0">
                <a:solidFill>
                  <a:schemeClr val="accent3">
                    <a:lumMod val="75000"/>
                  </a:schemeClr>
                </a:solidFill>
              </a:rPr>
              <a:t>551 features avec l’ACP</a:t>
            </a:r>
          </a:p>
          <a:p>
            <a:pPr marL="114300" indent="0">
              <a:buNone/>
            </a:pPr>
            <a:endParaRPr lang="fr-FR" sz="1100" b="1" dirty="0">
              <a:solidFill>
                <a:schemeClr val="accent3">
                  <a:lumMod val="75000"/>
                </a:schemeClr>
              </a:solidFill>
            </a:endParaRPr>
          </a:p>
          <a:p>
            <a:pPr marL="114300" indent="0">
              <a:buNone/>
            </a:pPr>
            <a:r>
              <a:rPr lang="fr-FR" sz="1100" dirty="0">
                <a:solidFill>
                  <a:schemeClr val="bg1"/>
                </a:solidFill>
              </a:rPr>
              <a:t>On va maintenant réduire l'espace de dimension avec l'algorithme </a:t>
            </a:r>
            <a:r>
              <a:rPr lang="fr-FR" sz="1100" b="1" dirty="0" smtClean="0">
                <a:solidFill>
                  <a:schemeClr val="accent3">
                    <a:lumMod val="75000"/>
                  </a:schemeClr>
                </a:solidFill>
              </a:rPr>
              <a:t>TSNE</a:t>
            </a:r>
            <a:r>
              <a:rPr lang="fr-FR" sz="1100" dirty="0" smtClean="0">
                <a:solidFill>
                  <a:schemeClr val="bg1"/>
                </a:solidFill>
              </a:rPr>
              <a:t>, </a:t>
            </a:r>
            <a:r>
              <a:rPr lang="fr-FR" sz="1100" dirty="0">
                <a:solidFill>
                  <a:schemeClr val="bg1"/>
                </a:solidFill>
              </a:rPr>
              <a:t>pour obtenir </a:t>
            </a:r>
            <a:r>
              <a:rPr lang="fr-FR" sz="1100" b="1" dirty="0">
                <a:solidFill>
                  <a:schemeClr val="accent3">
                    <a:lumMod val="75000"/>
                  </a:schemeClr>
                </a:solidFill>
              </a:rPr>
              <a:t>2 dimensions </a:t>
            </a:r>
            <a:r>
              <a:rPr lang="fr-FR" sz="1100" dirty="0">
                <a:solidFill>
                  <a:schemeClr val="bg1"/>
                </a:solidFill>
              </a:rPr>
              <a:t>et pouvoir visualiser sous forme de nuage de points les images et leur label </a:t>
            </a:r>
            <a:r>
              <a:rPr lang="fr-FR" sz="1100" dirty="0" smtClean="0">
                <a:solidFill>
                  <a:schemeClr val="bg1"/>
                </a:solidFill>
              </a:rPr>
              <a:t>associé :</a:t>
            </a:r>
            <a:endParaRPr lang="fr-FR" sz="1100" dirty="0">
              <a:solidFill>
                <a:schemeClr val="bg1"/>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5772" y="2581664"/>
            <a:ext cx="3375152" cy="2434842"/>
          </a:xfrm>
          <a:prstGeom prst="rect">
            <a:avLst/>
          </a:prstGeom>
        </p:spPr>
      </p:pic>
      <p:sp>
        <p:nvSpPr>
          <p:cNvPr id="8" name="ZoneTexte 7"/>
          <p:cNvSpPr txBox="1"/>
          <p:nvPr/>
        </p:nvSpPr>
        <p:spPr>
          <a:xfrm>
            <a:off x="5867170" y="3245087"/>
            <a:ext cx="2337564" cy="1107996"/>
          </a:xfrm>
          <a:prstGeom prst="rect">
            <a:avLst/>
          </a:prstGeom>
          <a:noFill/>
        </p:spPr>
        <p:txBody>
          <a:bodyPr wrap="square" rtlCol="0">
            <a:spAutoFit/>
          </a:bodyPr>
          <a:lstStyle/>
          <a:p>
            <a:r>
              <a:rPr lang="fr-FR" sz="1100" dirty="0">
                <a:solidFill>
                  <a:schemeClr val="bg1"/>
                </a:solidFill>
                <a:latin typeface="Maven Pro" panose="020B0604020202020204" charset="0"/>
              </a:rPr>
              <a:t>On voit que "menu' se distingue des autres </a:t>
            </a:r>
            <a:r>
              <a:rPr lang="fr-FR" sz="1100" dirty="0" smtClean="0">
                <a:solidFill>
                  <a:schemeClr val="bg1"/>
                </a:solidFill>
                <a:latin typeface="Maven Pro" panose="020B0604020202020204" charset="0"/>
              </a:rPr>
              <a:t>classes. </a:t>
            </a:r>
          </a:p>
          <a:p>
            <a:endParaRPr lang="fr-FR" sz="1100" dirty="0">
              <a:solidFill>
                <a:schemeClr val="bg1"/>
              </a:solidFill>
              <a:latin typeface="Maven Pro" panose="020B0604020202020204" charset="0"/>
            </a:endParaRPr>
          </a:p>
          <a:p>
            <a:r>
              <a:rPr lang="fr-FR" sz="1100" dirty="0" smtClean="0">
                <a:solidFill>
                  <a:schemeClr val="bg1"/>
                </a:solidFill>
                <a:latin typeface="Maven Pro" panose="020B0604020202020204" charset="0"/>
              </a:rPr>
              <a:t>"</a:t>
            </a:r>
            <a:r>
              <a:rPr lang="fr-FR" sz="1100" dirty="0">
                <a:solidFill>
                  <a:schemeClr val="bg1"/>
                </a:solidFill>
                <a:latin typeface="Maven Pro" panose="020B0604020202020204" charset="0"/>
              </a:rPr>
              <a:t>food" et "drink" se retrouvent ensemble ainsi que "inside" et </a:t>
            </a:r>
            <a:r>
              <a:rPr lang="fr-FR" sz="1100" dirty="0" smtClean="0">
                <a:solidFill>
                  <a:schemeClr val="bg1"/>
                </a:solidFill>
                <a:latin typeface="Maven Pro" panose="020B0604020202020204" charset="0"/>
              </a:rPr>
              <a:t>"outside".</a:t>
            </a:r>
            <a:endParaRPr lang="fr-FR" sz="1100" dirty="0">
              <a:solidFill>
                <a:schemeClr val="bg1"/>
              </a:solidFill>
              <a:latin typeface="Maven Pro" panose="020B0604020202020204" charset="0"/>
            </a:endParaRPr>
          </a:p>
        </p:txBody>
      </p:sp>
    </p:spTree>
    <p:extLst>
      <p:ext uri="{BB962C8B-B14F-4D97-AF65-F5344CB8AC3E}">
        <p14:creationId xmlns:p14="http://schemas.microsoft.com/office/powerpoint/2010/main" val="6661352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CV – </a:t>
            </a:r>
            <a:r>
              <a:rPr lang="fr-FR" dirty="0" smtClean="0">
                <a:solidFill>
                  <a:schemeClr val="accent2"/>
                </a:solidFill>
              </a:rPr>
              <a:t>Clustering</a:t>
            </a:r>
            <a:endParaRPr lang="fr-FR" dirty="0">
              <a:solidFill>
                <a:schemeClr val="accent2"/>
              </a:solidFill>
            </a:endParaRPr>
          </a:p>
        </p:txBody>
      </p:sp>
      <p:sp>
        <p:nvSpPr>
          <p:cNvPr id="4" name="Espace réservé du texte 1"/>
          <p:cNvSpPr txBox="1">
            <a:spLocks/>
          </p:cNvSpPr>
          <p:nvPr/>
        </p:nvSpPr>
        <p:spPr>
          <a:xfrm>
            <a:off x="488495" y="1003651"/>
            <a:ext cx="7969755" cy="6257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100" dirty="0">
                <a:solidFill>
                  <a:schemeClr val="bg1"/>
                </a:solidFill>
              </a:rPr>
              <a:t>On va maintenant </a:t>
            </a:r>
            <a:r>
              <a:rPr lang="fr-FR" sz="1100" dirty="0">
                <a:solidFill>
                  <a:schemeClr val="accent3">
                    <a:lumMod val="75000"/>
                  </a:schemeClr>
                </a:solidFill>
              </a:rPr>
              <a:t>clusteriser</a:t>
            </a:r>
            <a:r>
              <a:rPr lang="fr-FR" sz="1100" dirty="0">
                <a:solidFill>
                  <a:schemeClr val="bg1"/>
                </a:solidFill>
              </a:rPr>
              <a:t> ces données en 2 dimensions avec l'algorithme </a:t>
            </a:r>
            <a:r>
              <a:rPr lang="fr-FR" sz="1100" dirty="0">
                <a:solidFill>
                  <a:schemeClr val="accent3">
                    <a:lumMod val="75000"/>
                  </a:schemeClr>
                </a:solidFill>
              </a:rPr>
              <a:t>kMeans</a:t>
            </a:r>
            <a:r>
              <a:rPr lang="fr-FR" sz="1100" dirty="0">
                <a:solidFill>
                  <a:schemeClr val="bg1"/>
                </a:solidFill>
              </a:rPr>
              <a:t>, et comparer le résultat avec les vraies </a:t>
            </a:r>
            <a:r>
              <a:rPr lang="fr-FR" sz="1100" dirty="0" smtClean="0">
                <a:solidFill>
                  <a:schemeClr val="bg1"/>
                </a:solidFill>
              </a:rPr>
              <a:t>classes :</a:t>
            </a:r>
            <a:endParaRPr lang="fr-FR" sz="1100" dirty="0">
              <a:solidFill>
                <a:schemeClr val="bg1"/>
              </a:solidFill>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465" y="1718797"/>
            <a:ext cx="3601364" cy="2543820"/>
          </a:xfrm>
          <a:prstGeom prst="rect">
            <a:avLst/>
          </a:prstGeom>
        </p:spPr>
      </p:pic>
      <p:sp>
        <p:nvSpPr>
          <p:cNvPr id="6" name="ZoneTexte 5"/>
          <p:cNvSpPr txBox="1"/>
          <p:nvPr/>
        </p:nvSpPr>
        <p:spPr>
          <a:xfrm>
            <a:off x="4473372" y="2182793"/>
            <a:ext cx="3467470" cy="1615827"/>
          </a:xfrm>
          <a:prstGeom prst="rect">
            <a:avLst/>
          </a:prstGeom>
          <a:noFill/>
        </p:spPr>
        <p:txBody>
          <a:bodyPr wrap="square" rtlCol="0">
            <a:spAutoFit/>
          </a:bodyPr>
          <a:lstStyle/>
          <a:p>
            <a:r>
              <a:rPr lang="fr-FR" sz="1100" dirty="0">
                <a:solidFill>
                  <a:schemeClr val="bg1"/>
                </a:solidFill>
                <a:latin typeface="Maven Pro" panose="020B0604020202020204" charset="0"/>
              </a:rPr>
              <a:t>En comparant le clustering sur les données à basse dimensions avec les vraies classes, on obtient un </a:t>
            </a:r>
            <a:r>
              <a:rPr lang="fr-FR" sz="1100" b="1" dirty="0" smtClean="0">
                <a:solidFill>
                  <a:schemeClr val="accent3">
                    <a:lumMod val="75000"/>
                  </a:schemeClr>
                </a:solidFill>
                <a:latin typeface="Maven Pro" panose="020B0604020202020204" charset="0"/>
              </a:rPr>
              <a:t>ARI </a:t>
            </a:r>
            <a:r>
              <a:rPr lang="fr-FR" sz="1100" b="1" dirty="0">
                <a:solidFill>
                  <a:schemeClr val="accent3">
                    <a:lumMod val="75000"/>
                  </a:schemeClr>
                </a:solidFill>
                <a:latin typeface="Maven Pro" panose="020B0604020202020204" charset="0"/>
              </a:rPr>
              <a:t>score de </a:t>
            </a:r>
            <a:r>
              <a:rPr lang="fr-FR" sz="1100" b="1" dirty="0" smtClean="0">
                <a:solidFill>
                  <a:schemeClr val="accent3">
                    <a:lumMod val="75000"/>
                  </a:schemeClr>
                </a:solidFill>
                <a:latin typeface="Maven Pro" panose="020B0604020202020204" charset="0"/>
              </a:rPr>
              <a:t>0.125</a:t>
            </a:r>
            <a:r>
              <a:rPr lang="fr-FR" sz="1100" dirty="0" smtClean="0">
                <a:solidFill>
                  <a:schemeClr val="bg1"/>
                </a:solidFill>
                <a:latin typeface="Maven Pro" panose="020B0604020202020204" charset="0"/>
              </a:rPr>
              <a:t>, </a:t>
            </a:r>
            <a:r>
              <a:rPr lang="fr-FR" sz="1100" dirty="0">
                <a:solidFill>
                  <a:schemeClr val="bg1"/>
                </a:solidFill>
                <a:latin typeface="Maven Pro" panose="020B0604020202020204" charset="0"/>
              </a:rPr>
              <a:t>ce qui est relativement peu.</a:t>
            </a:r>
          </a:p>
          <a:p>
            <a:endParaRPr lang="fr-FR" sz="1100" dirty="0">
              <a:solidFill>
                <a:schemeClr val="bg1"/>
              </a:solidFill>
              <a:latin typeface="Maven Pro" panose="020B0604020202020204" charset="0"/>
            </a:endParaRPr>
          </a:p>
          <a:p>
            <a:r>
              <a:rPr lang="fr-FR" sz="1100" dirty="0">
                <a:solidFill>
                  <a:schemeClr val="bg1"/>
                </a:solidFill>
                <a:latin typeface="Maven Pro" panose="020B0604020202020204" charset="0"/>
              </a:rPr>
              <a:t>Le score n'est pas très élevé car les images ont été traitées avant l'utilisation de l'</a:t>
            </a:r>
            <a:r>
              <a:rPr lang="fr-FR" sz="1100" dirty="0" err="1">
                <a:solidFill>
                  <a:schemeClr val="bg1"/>
                </a:solidFill>
                <a:latin typeface="Maven Pro" panose="020B0604020202020204" charset="0"/>
              </a:rPr>
              <a:t>algo</a:t>
            </a:r>
            <a:r>
              <a:rPr lang="fr-FR" sz="1100" dirty="0">
                <a:solidFill>
                  <a:schemeClr val="bg1"/>
                </a:solidFill>
                <a:latin typeface="Maven Pro" panose="020B0604020202020204" charset="0"/>
              </a:rPr>
              <a:t> SIFT, et l'extraction de features ne permet pas d'extraire </a:t>
            </a:r>
            <a:r>
              <a:rPr lang="fr-FR" sz="1100" dirty="0" smtClean="0">
                <a:solidFill>
                  <a:schemeClr val="bg1"/>
                </a:solidFill>
                <a:latin typeface="Maven Pro" panose="020B0604020202020204" charset="0"/>
              </a:rPr>
              <a:t>d'élément </a:t>
            </a:r>
            <a:r>
              <a:rPr lang="fr-FR" sz="1100" dirty="0">
                <a:solidFill>
                  <a:schemeClr val="bg1"/>
                </a:solidFill>
                <a:latin typeface="Maven Pro" panose="020B0604020202020204" charset="0"/>
              </a:rPr>
              <a:t>caractéristique pertinent dans chaque image.</a:t>
            </a:r>
          </a:p>
        </p:txBody>
      </p:sp>
    </p:spTree>
    <p:extLst>
      <p:ext uri="{BB962C8B-B14F-4D97-AF65-F5344CB8AC3E}">
        <p14:creationId xmlns:p14="http://schemas.microsoft.com/office/powerpoint/2010/main" val="18754693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CV – </a:t>
            </a:r>
            <a:r>
              <a:rPr lang="fr-FR" dirty="0" smtClean="0">
                <a:solidFill>
                  <a:schemeClr val="accent2"/>
                </a:solidFill>
              </a:rPr>
              <a:t>Utilisation d’un CNN</a:t>
            </a:r>
            <a:endParaRPr lang="fr-FR" dirty="0">
              <a:solidFill>
                <a:schemeClr val="accent2"/>
              </a:solidFill>
            </a:endParaRPr>
          </a:p>
        </p:txBody>
      </p:sp>
      <p:sp>
        <p:nvSpPr>
          <p:cNvPr id="4" name="Espace réservé du texte 1"/>
          <p:cNvSpPr txBox="1">
            <a:spLocks/>
          </p:cNvSpPr>
          <p:nvPr/>
        </p:nvSpPr>
        <p:spPr>
          <a:xfrm>
            <a:off x="488495" y="1003651"/>
            <a:ext cx="7969755" cy="18633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100" dirty="0">
                <a:solidFill>
                  <a:schemeClr val="bg1"/>
                </a:solidFill>
              </a:rPr>
              <a:t>On va essayer d'obtenir un score plus important en utilisant cette fois ci un </a:t>
            </a:r>
            <a:r>
              <a:rPr lang="fr-FR" sz="1100" dirty="0">
                <a:solidFill>
                  <a:schemeClr val="accent3">
                    <a:lumMod val="75000"/>
                  </a:schemeClr>
                </a:solidFill>
              </a:rPr>
              <a:t>Réseau de neurones convolutif (CNN)</a:t>
            </a:r>
            <a:r>
              <a:rPr lang="fr-FR" sz="1100" dirty="0">
                <a:solidFill>
                  <a:schemeClr val="bg1"/>
                </a:solidFill>
              </a:rPr>
              <a:t>.</a:t>
            </a:r>
          </a:p>
          <a:p>
            <a:pPr marL="114300" indent="0">
              <a:buNone/>
            </a:pPr>
            <a:endParaRPr lang="fr-FR" sz="1100" dirty="0">
              <a:solidFill>
                <a:schemeClr val="bg1"/>
              </a:solidFill>
            </a:endParaRPr>
          </a:p>
          <a:p>
            <a:pPr marL="114300" indent="0">
              <a:buNone/>
            </a:pPr>
            <a:r>
              <a:rPr lang="fr-FR" sz="1100" dirty="0">
                <a:solidFill>
                  <a:schemeClr val="bg1"/>
                </a:solidFill>
              </a:rPr>
              <a:t>Les réseaux de neurones </a:t>
            </a:r>
            <a:r>
              <a:rPr lang="fr-FR" sz="1100" dirty="0" err="1">
                <a:solidFill>
                  <a:schemeClr val="bg1"/>
                </a:solidFill>
              </a:rPr>
              <a:t>convolutifs</a:t>
            </a:r>
            <a:r>
              <a:rPr lang="fr-FR" sz="1100" dirty="0">
                <a:solidFill>
                  <a:schemeClr val="bg1"/>
                </a:solidFill>
              </a:rPr>
              <a:t> désignent une sous-catégorie de réseaux de neurones. Les CNN sont spécialement conçus pour traiter des images en entrée</a:t>
            </a:r>
            <a:r>
              <a:rPr lang="fr-FR" sz="1100" dirty="0" smtClean="0">
                <a:solidFill>
                  <a:schemeClr val="bg1"/>
                </a:solidFill>
              </a:rPr>
              <a:t>.</a:t>
            </a:r>
          </a:p>
          <a:p>
            <a:pPr marL="114300" indent="0">
              <a:buNone/>
            </a:pPr>
            <a:endParaRPr lang="fr-FR" sz="1100" dirty="0">
              <a:solidFill>
                <a:schemeClr val="bg1"/>
              </a:solidFill>
            </a:endParaRPr>
          </a:p>
          <a:p>
            <a:pPr marL="114300" indent="0">
              <a:buNone/>
            </a:pPr>
            <a:r>
              <a:rPr lang="fr-FR" sz="1100" dirty="0" smtClean="0">
                <a:solidFill>
                  <a:schemeClr val="bg1"/>
                </a:solidFill>
              </a:rPr>
              <a:t>On va utiliser l’algorithme pré entraîné </a:t>
            </a:r>
            <a:r>
              <a:rPr lang="fr-FR" sz="1100" b="1" dirty="0" smtClean="0">
                <a:solidFill>
                  <a:schemeClr val="accent3">
                    <a:lumMod val="75000"/>
                  </a:schemeClr>
                </a:solidFill>
              </a:rPr>
              <a:t>VGG16</a:t>
            </a:r>
            <a:r>
              <a:rPr lang="fr-FR" sz="1100" dirty="0" smtClean="0">
                <a:solidFill>
                  <a:schemeClr val="bg1"/>
                </a:solidFill>
              </a:rPr>
              <a:t>, qui permet de classifier une image parmi 1000 classes.</a:t>
            </a:r>
          </a:p>
          <a:p>
            <a:pPr marL="114300" indent="0">
              <a:buNone/>
            </a:pPr>
            <a:endParaRPr lang="fr-FR" sz="1100" dirty="0">
              <a:solidFill>
                <a:schemeClr val="bg1"/>
              </a:solidFill>
            </a:endParaRPr>
          </a:p>
          <a:p>
            <a:pPr marL="114300" indent="0">
              <a:buNone/>
            </a:pPr>
            <a:r>
              <a:rPr lang="fr-FR" sz="1100" dirty="0">
                <a:solidFill>
                  <a:schemeClr val="bg1"/>
                </a:solidFill>
              </a:rPr>
              <a:t>Cet </a:t>
            </a:r>
            <a:r>
              <a:rPr lang="fr-FR" sz="1100" dirty="0" smtClean="0">
                <a:solidFill>
                  <a:schemeClr val="bg1"/>
                </a:solidFill>
              </a:rPr>
              <a:t>algorithme </a:t>
            </a:r>
            <a:r>
              <a:rPr lang="fr-FR" sz="1100" dirty="0">
                <a:solidFill>
                  <a:schemeClr val="bg1"/>
                </a:solidFill>
              </a:rPr>
              <a:t>a été entraîné sur un échantillon de millions d'images provenant d'</a:t>
            </a:r>
            <a:r>
              <a:rPr lang="fr-FR" sz="1100" dirty="0" err="1">
                <a:solidFill>
                  <a:schemeClr val="bg1"/>
                </a:solidFill>
              </a:rPr>
              <a:t>ImageNet</a:t>
            </a:r>
            <a:r>
              <a:rPr lang="fr-FR" sz="1100" dirty="0" smtClean="0">
                <a:solidFill>
                  <a:schemeClr val="bg1"/>
                </a:solidFill>
              </a:rPr>
              <a:t>.</a:t>
            </a:r>
            <a:endParaRPr lang="fr-FR" sz="1100" dirty="0">
              <a:solidFill>
                <a:schemeClr val="bg1"/>
              </a:solidFill>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627" y="2715699"/>
            <a:ext cx="3739243" cy="2192766"/>
          </a:xfrm>
          <a:prstGeom prst="rect">
            <a:avLst/>
          </a:prstGeom>
        </p:spPr>
      </p:pic>
      <p:sp>
        <p:nvSpPr>
          <p:cNvPr id="3" name="ZoneTexte 2"/>
          <p:cNvSpPr txBox="1"/>
          <p:nvPr/>
        </p:nvSpPr>
        <p:spPr>
          <a:xfrm>
            <a:off x="4668253" y="2770701"/>
            <a:ext cx="3465094" cy="1277273"/>
          </a:xfrm>
          <a:prstGeom prst="rect">
            <a:avLst/>
          </a:prstGeom>
          <a:noFill/>
        </p:spPr>
        <p:txBody>
          <a:bodyPr wrap="square" rtlCol="0">
            <a:spAutoFit/>
          </a:bodyPr>
          <a:lstStyle/>
          <a:p>
            <a:r>
              <a:rPr lang="fr-FR" sz="1100" dirty="0" smtClean="0">
                <a:solidFill>
                  <a:schemeClr val="bg1"/>
                </a:solidFill>
                <a:latin typeface="Maven Pro" panose="020B0604020202020204" charset="0"/>
              </a:rPr>
              <a:t>On va utiliser cet algorithme de 3 manières :</a:t>
            </a:r>
          </a:p>
          <a:p>
            <a:endParaRPr lang="fr-FR" sz="1100" dirty="0">
              <a:solidFill>
                <a:schemeClr val="bg1"/>
              </a:solidFill>
              <a:latin typeface="Maven Pro" panose="020B0604020202020204" charset="0"/>
            </a:endParaRPr>
          </a:p>
          <a:p>
            <a:r>
              <a:rPr lang="fr-FR" sz="1100" dirty="0" smtClean="0">
                <a:solidFill>
                  <a:schemeClr val="bg1"/>
                </a:solidFill>
                <a:latin typeface="Maven Pro" panose="020B0604020202020204" charset="0"/>
              </a:rPr>
              <a:t>- </a:t>
            </a:r>
            <a:r>
              <a:rPr lang="fr-FR" sz="1100" b="1" dirty="0" smtClean="0">
                <a:solidFill>
                  <a:schemeClr val="bg1"/>
                </a:solidFill>
                <a:latin typeface="Maven Pro" panose="020B0604020202020204" charset="0"/>
              </a:rPr>
              <a:t>Un exemple d’utilisation</a:t>
            </a:r>
          </a:p>
          <a:p>
            <a:pPr marL="171450" indent="-171450">
              <a:buFontTx/>
              <a:buChar char="-"/>
            </a:pPr>
            <a:endParaRPr lang="fr-FR" sz="1100" dirty="0">
              <a:solidFill>
                <a:schemeClr val="bg1"/>
              </a:solidFill>
              <a:latin typeface="Maven Pro" panose="020B0604020202020204" charset="0"/>
            </a:endParaRPr>
          </a:p>
          <a:p>
            <a:r>
              <a:rPr lang="fr-FR" sz="1100" dirty="0" smtClean="0">
                <a:solidFill>
                  <a:schemeClr val="bg1"/>
                </a:solidFill>
                <a:latin typeface="Maven Pro" panose="020B0604020202020204" charset="0"/>
              </a:rPr>
              <a:t>- </a:t>
            </a:r>
            <a:r>
              <a:rPr lang="fr-FR" sz="1100" b="1" dirty="0" smtClean="0">
                <a:solidFill>
                  <a:schemeClr val="bg1"/>
                </a:solidFill>
                <a:latin typeface="Maven Pro" panose="020B0604020202020204" charset="0"/>
              </a:rPr>
              <a:t>Une extraction de features en réutilisant l’</a:t>
            </a:r>
            <a:r>
              <a:rPr lang="fr-FR" sz="1100" b="1" dirty="0" err="1" smtClean="0">
                <a:solidFill>
                  <a:schemeClr val="bg1"/>
                </a:solidFill>
                <a:latin typeface="Maven Pro" panose="020B0604020202020204" charset="0"/>
              </a:rPr>
              <a:t>algo</a:t>
            </a:r>
            <a:endParaRPr lang="fr-FR" sz="1100" b="1" dirty="0" smtClean="0">
              <a:solidFill>
                <a:schemeClr val="bg1"/>
              </a:solidFill>
              <a:latin typeface="Maven Pro" panose="020B0604020202020204" charset="0"/>
            </a:endParaRPr>
          </a:p>
          <a:p>
            <a:pPr marL="171450" indent="-171450">
              <a:buFontTx/>
              <a:buChar char="-"/>
            </a:pPr>
            <a:endParaRPr lang="fr-FR" sz="1100" dirty="0">
              <a:solidFill>
                <a:schemeClr val="bg1"/>
              </a:solidFill>
              <a:latin typeface="Maven Pro" panose="020B0604020202020204" charset="0"/>
            </a:endParaRPr>
          </a:p>
          <a:p>
            <a:r>
              <a:rPr lang="fr-FR" sz="1100" dirty="0" smtClean="0">
                <a:solidFill>
                  <a:schemeClr val="bg1"/>
                </a:solidFill>
                <a:latin typeface="Maven Pro" panose="020B0604020202020204" charset="0"/>
              </a:rPr>
              <a:t>- </a:t>
            </a:r>
            <a:r>
              <a:rPr lang="fr-FR" sz="1100" b="1" dirty="0" smtClean="0">
                <a:solidFill>
                  <a:schemeClr val="bg1"/>
                </a:solidFill>
                <a:latin typeface="Maven Pro" panose="020B0604020202020204" charset="0"/>
              </a:rPr>
              <a:t>Par Transfer Learning</a:t>
            </a:r>
            <a:endParaRPr lang="fr-FR" sz="1100" b="1" dirty="0">
              <a:solidFill>
                <a:schemeClr val="bg1"/>
              </a:solidFill>
              <a:latin typeface="Maven Pro" panose="020B0604020202020204" charset="0"/>
            </a:endParaRPr>
          </a:p>
        </p:txBody>
      </p:sp>
    </p:spTree>
    <p:extLst>
      <p:ext uri="{BB962C8B-B14F-4D97-AF65-F5344CB8AC3E}">
        <p14:creationId xmlns:p14="http://schemas.microsoft.com/office/powerpoint/2010/main" val="36326457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CV – </a:t>
            </a:r>
            <a:r>
              <a:rPr lang="fr-FR" dirty="0" smtClean="0">
                <a:solidFill>
                  <a:schemeClr val="accent2"/>
                </a:solidFill>
              </a:rPr>
              <a:t>Utilisation d’un CNN</a:t>
            </a:r>
            <a:endParaRPr lang="fr-FR" dirty="0">
              <a:solidFill>
                <a:schemeClr val="accent2"/>
              </a:solidFill>
            </a:endParaRPr>
          </a:p>
        </p:txBody>
      </p:sp>
      <p:sp>
        <p:nvSpPr>
          <p:cNvPr id="4" name="Espace réservé du texte 1"/>
          <p:cNvSpPr txBox="1">
            <a:spLocks/>
          </p:cNvSpPr>
          <p:nvPr/>
        </p:nvSpPr>
        <p:spPr>
          <a:xfrm>
            <a:off x="488495" y="1003651"/>
            <a:ext cx="7969755" cy="5638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400" dirty="0" smtClean="0">
                <a:solidFill>
                  <a:schemeClr val="accent3">
                    <a:lumMod val="75000"/>
                  </a:schemeClr>
                </a:solidFill>
              </a:rPr>
              <a:t>Exemple d’utilisation</a:t>
            </a:r>
          </a:p>
          <a:p>
            <a:endParaRPr lang="fr-FR" sz="1100" dirty="0" smtClean="0">
              <a:solidFill>
                <a:schemeClr val="bg1"/>
              </a:solidFill>
            </a:endParaRPr>
          </a:p>
          <a:p>
            <a:pPr marL="114300" indent="0">
              <a:buNone/>
            </a:pPr>
            <a:r>
              <a:rPr lang="fr-FR" sz="1100" dirty="0" smtClean="0">
                <a:solidFill>
                  <a:schemeClr val="bg1"/>
                </a:solidFill>
              </a:rPr>
              <a:t>On utilise l’algorithme pré entraîné pour classifier une de nos images parmi 1000 classes</a:t>
            </a:r>
          </a:p>
          <a:p>
            <a:pPr marL="114300" indent="0">
              <a:buNone/>
            </a:pPr>
            <a:endParaRPr lang="fr-FR" sz="1100" dirty="0">
              <a:solidFill>
                <a:schemeClr val="bg1"/>
              </a:solidFill>
            </a:endParaRPr>
          </a:p>
          <a:p>
            <a:pPr marL="114300" indent="0">
              <a:buNone/>
            </a:pPr>
            <a:endParaRPr lang="fr-FR" sz="1100" dirty="0" smtClean="0">
              <a:solidFill>
                <a:schemeClr val="bg1"/>
              </a:solidFill>
            </a:endParaRPr>
          </a:p>
          <a:p>
            <a:pPr marL="114300" indent="0">
              <a:buNone/>
            </a:pPr>
            <a:endParaRPr lang="fr-FR" sz="1100" dirty="0">
              <a:solidFill>
                <a:schemeClr val="bg1"/>
              </a:solidFill>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946" y="1918177"/>
            <a:ext cx="1796750" cy="1761794"/>
          </a:xfrm>
          <a:prstGeom prst="rect">
            <a:avLst/>
          </a:prstGeom>
        </p:spPr>
      </p:pic>
      <p:sp>
        <p:nvSpPr>
          <p:cNvPr id="6" name="ZoneTexte 5"/>
          <p:cNvSpPr txBox="1"/>
          <p:nvPr/>
        </p:nvSpPr>
        <p:spPr>
          <a:xfrm>
            <a:off x="2805077" y="2028180"/>
            <a:ext cx="4049485" cy="1107996"/>
          </a:xfrm>
          <a:prstGeom prst="rect">
            <a:avLst/>
          </a:prstGeom>
          <a:noFill/>
        </p:spPr>
        <p:txBody>
          <a:bodyPr wrap="square" rtlCol="0">
            <a:spAutoFit/>
          </a:bodyPr>
          <a:lstStyle/>
          <a:p>
            <a:r>
              <a:rPr lang="fr-FR" sz="1100" dirty="0" smtClean="0">
                <a:solidFill>
                  <a:schemeClr val="bg1"/>
                </a:solidFill>
                <a:latin typeface="Maven Pro" panose="020B0604020202020204" charset="0"/>
              </a:rPr>
              <a:t>On obtient comme prédictions :</a:t>
            </a:r>
          </a:p>
          <a:p>
            <a:endParaRPr lang="fr-FR" sz="1100" dirty="0" smtClean="0">
              <a:solidFill>
                <a:schemeClr val="bg1"/>
              </a:solidFill>
              <a:latin typeface="Maven Pro" panose="020B0604020202020204" charset="0"/>
            </a:endParaRPr>
          </a:p>
          <a:p>
            <a:pPr marL="171450" indent="-171450">
              <a:buFontTx/>
              <a:buChar char="-"/>
            </a:pPr>
            <a:r>
              <a:rPr lang="fr-FR" sz="1100" b="1" dirty="0">
                <a:solidFill>
                  <a:schemeClr val="bg1"/>
                </a:solidFill>
                <a:latin typeface="Maven Pro" panose="020B0604020202020204" charset="0"/>
              </a:rPr>
              <a:t>H</a:t>
            </a:r>
            <a:r>
              <a:rPr lang="fr-FR" sz="1100" b="1" dirty="0" smtClean="0">
                <a:solidFill>
                  <a:schemeClr val="bg1"/>
                </a:solidFill>
                <a:latin typeface="Maven Pro" panose="020B0604020202020204" charset="0"/>
              </a:rPr>
              <a:t>ome_theater</a:t>
            </a:r>
            <a:r>
              <a:rPr lang="fr-FR" sz="1100" dirty="0" smtClean="0">
                <a:solidFill>
                  <a:schemeClr val="bg1"/>
                </a:solidFill>
                <a:latin typeface="Maven Pro" panose="020B0604020202020204" charset="0"/>
              </a:rPr>
              <a:t> (54,80%)</a:t>
            </a:r>
          </a:p>
          <a:p>
            <a:pPr marL="171450" indent="-171450">
              <a:buFontTx/>
              <a:buChar char="-"/>
            </a:pPr>
            <a:r>
              <a:rPr lang="fr-FR" sz="1100" b="1" dirty="0" smtClean="0">
                <a:solidFill>
                  <a:schemeClr val="bg1"/>
                </a:solidFill>
                <a:latin typeface="Maven Pro" panose="020B0604020202020204" charset="0"/>
              </a:rPr>
              <a:t>Cinema</a:t>
            </a:r>
            <a:r>
              <a:rPr lang="fr-FR" sz="1100" dirty="0" smtClean="0">
                <a:solidFill>
                  <a:schemeClr val="bg1"/>
                </a:solidFill>
                <a:latin typeface="Maven Pro" panose="020B0604020202020204" charset="0"/>
              </a:rPr>
              <a:t> (15,96%)</a:t>
            </a:r>
          </a:p>
          <a:p>
            <a:pPr marL="171450" indent="-171450">
              <a:buFontTx/>
              <a:buChar char="-"/>
            </a:pPr>
            <a:r>
              <a:rPr lang="fr-FR" sz="1100" b="1" dirty="0" smtClean="0">
                <a:solidFill>
                  <a:schemeClr val="bg1"/>
                </a:solidFill>
                <a:latin typeface="Maven Pro" panose="020B0604020202020204" charset="0"/>
              </a:rPr>
              <a:t>Restaurant</a:t>
            </a:r>
            <a:r>
              <a:rPr lang="fr-FR" sz="1100" dirty="0" smtClean="0">
                <a:solidFill>
                  <a:schemeClr val="bg1"/>
                </a:solidFill>
                <a:latin typeface="Maven Pro" panose="020B0604020202020204" charset="0"/>
              </a:rPr>
              <a:t> (11,00%)</a:t>
            </a:r>
            <a:endParaRPr lang="fr-FR" sz="1100" dirty="0">
              <a:solidFill>
                <a:schemeClr val="bg1"/>
              </a:solidFill>
              <a:latin typeface="Maven Pro" panose="020B0604020202020204" charset="0"/>
            </a:endParaRPr>
          </a:p>
          <a:p>
            <a:endParaRPr lang="fr-FR" sz="1100" dirty="0">
              <a:solidFill>
                <a:schemeClr val="bg1"/>
              </a:solidFill>
              <a:latin typeface="Maven Pro" panose="020B0604020202020204" charset="0"/>
            </a:endParaRPr>
          </a:p>
        </p:txBody>
      </p:sp>
    </p:spTree>
    <p:extLst>
      <p:ext uri="{BB962C8B-B14F-4D97-AF65-F5344CB8AC3E}">
        <p14:creationId xmlns:p14="http://schemas.microsoft.com/office/powerpoint/2010/main" val="32708671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CV – </a:t>
            </a:r>
            <a:r>
              <a:rPr lang="fr-FR" dirty="0" smtClean="0">
                <a:solidFill>
                  <a:schemeClr val="accent2"/>
                </a:solidFill>
              </a:rPr>
              <a:t>Utilisation d’un CNN</a:t>
            </a:r>
            <a:endParaRPr lang="fr-FR" dirty="0">
              <a:solidFill>
                <a:schemeClr val="accent2"/>
              </a:solidFill>
            </a:endParaRPr>
          </a:p>
        </p:txBody>
      </p:sp>
      <p:sp>
        <p:nvSpPr>
          <p:cNvPr id="4" name="Espace réservé du texte 1"/>
          <p:cNvSpPr txBox="1">
            <a:spLocks/>
          </p:cNvSpPr>
          <p:nvPr/>
        </p:nvSpPr>
        <p:spPr>
          <a:xfrm>
            <a:off x="488495" y="1003651"/>
            <a:ext cx="7969755" cy="15332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400" dirty="0" smtClean="0">
                <a:solidFill>
                  <a:schemeClr val="accent3">
                    <a:lumMod val="75000"/>
                  </a:schemeClr>
                </a:solidFill>
              </a:rPr>
              <a:t>Extractions de features</a:t>
            </a:r>
          </a:p>
          <a:p>
            <a:endParaRPr lang="fr-FR" sz="1100" dirty="0" smtClean="0">
              <a:solidFill>
                <a:schemeClr val="bg1"/>
              </a:solidFill>
            </a:endParaRPr>
          </a:p>
          <a:p>
            <a:pPr marL="114300" indent="0">
              <a:buNone/>
            </a:pPr>
            <a:r>
              <a:rPr lang="fr-FR" sz="1100" dirty="0">
                <a:solidFill>
                  <a:schemeClr val="bg1"/>
                </a:solidFill>
              </a:rPr>
              <a:t>On va réutiliser cet algorithme VGG16 pré-entraîné, en </a:t>
            </a:r>
            <a:r>
              <a:rPr lang="fr-FR" sz="1100" dirty="0">
                <a:solidFill>
                  <a:schemeClr val="accent3">
                    <a:lumMod val="75000"/>
                  </a:schemeClr>
                </a:solidFill>
              </a:rPr>
              <a:t>désactivant simplement la couche top </a:t>
            </a:r>
            <a:r>
              <a:rPr lang="fr-FR" sz="1100" dirty="0">
                <a:solidFill>
                  <a:schemeClr val="bg1"/>
                </a:solidFill>
              </a:rPr>
              <a:t>qui sert de classification, pour </a:t>
            </a:r>
            <a:r>
              <a:rPr lang="fr-FR" sz="1100" dirty="0">
                <a:solidFill>
                  <a:schemeClr val="accent3">
                    <a:lumMod val="75000"/>
                  </a:schemeClr>
                </a:solidFill>
              </a:rPr>
              <a:t>prédire les features </a:t>
            </a:r>
            <a:r>
              <a:rPr lang="fr-FR" sz="1100" dirty="0">
                <a:solidFill>
                  <a:schemeClr val="bg1"/>
                </a:solidFill>
              </a:rPr>
              <a:t>à partir de nos images.</a:t>
            </a:r>
          </a:p>
          <a:p>
            <a:pPr marL="114300" indent="0">
              <a:buNone/>
            </a:pPr>
            <a:endParaRPr lang="fr-FR" sz="1100" dirty="0">
              <a:solidFill>
                <a:schemeClr val="bg1"/>
              </a:solidFill>
            </a:endParaRPr>
          </a:p>
          <a:p>
            <a:pPr marL="114300" indent="0">
              <a:buNone/>
            </a:pPr>
            <a:r>
              <a:rPr lang="fr-FR" sz="1100" dirty="0" smtClean="0">
                <a:solidFill>
                  <a:schemeClr val="bg1"/>
                </a:solidFill>
              </a:rPr>
              <a:t>L’enchaînement est ensuite exactement le même que dans la partie avec l’algorithme SIFT : </a:t>
            </a:r>
          </a:p>
          <a:p>
            <a:pPr marL="114300" indent="0">
              <a:buNone/>
            </a:pPr>
            <a:r>
              <a:rPr lang="fr-FR" sz="1100" b="1" dirty="0">
                <a:solidFill>
                  <a:schemeClr val="bg1"/>
                </a:solidFill>
              </a:rPr>
              <a:t>	</a:t>
            </a:r>
            <a:r>
              <a:rPr lang="fr-FR" sz="1100" b="1" dirty="0" smtClean="0">
                <a:solidFill>
                  <a:schemeClr val="bg1"/>
                </a:solidFill>
              </a:rPr>
              <a:t>Traitement des images, Extraction de features, Réduction de dimensions, Clustering</a:t>
            </a:r>
          </a:p>
          <a:p>
            <a:pPr marL="114300" indent="0">
              <a:buNone/>
            </a:pPr>
            <a:endParaRPr lang="fr-FR" sz="1100" dirty="0">
              <a:solidFill>
                <a:schemeClr val="bg1"/>
              </a:solidFill>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15" y="2536946"/>
            <a:ext cx="2678848" cy="1911368"/>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0463" y="2536945"/>
            <a:ext cx="2829918" cy="1980053"/>
          </a:xfrm>
          <a:prstGeom prst="rect">
            <a:avLst/>
          </a:prstGeom>
        </p:spPr>
      </p:pic>
      <p:sp>
        <p:nvSpPr>
          <p:cNvPr id="8" name="ZoneTexte 7"/>
          <p:cNvSpPr txBox="1"/>
          <p:nvPr/>
        </p:nvSpPr>
        <p:spPr>
          <a:xfrm>
            <a:off x="5892036" y="2825702"/>
            <a:ext cx="2069432" cy="931024"/>
          </a:xfrm>
          <a:prstGeom prst="rect">
            <a:avLst/>
          </a:prstGeom>
          <a:noFill/>
        </p:spPr>
        <p:txBody>
          <a:bodyPr wrap="square" rtlCol="0">
            <a:spAutoFit/>
          </a:bodyPr>
          <a:lstStyle/>
          <a:p>
            <a:r>
              <a:rPr lang="fr-FR" sz="1100" dirty="0">
                <a:solidFill>
                  <a:schemeClr val="bg1"/>
                </a:solidFill>
                <a:latin typeface="Maven Pro" panose="020B0604020202020204" charset="0"/>
              </a:rPr>
              <a:t>On obtient un bien meilleur </a:t>
            </a:r>
            <a:r>
              <a:rPr lang="fr-FR" sz="1100" b="1" dirty="0" smtClean="0">
                <a:solidFill>
                  <a:schemeClr val="accent3">
                    <a:lumMod val="75000"/>
                  </a:schemeClr>
                </a:solidFill>
                <a:latin typeface="Maven Pro" panose="020B0604020202020204" charset="0"/>
              </a:rPr>
              <a:t>ARI score</a:t>
            </a:r>
            <a:r>
              <a:rPr lang="fr-FR" sz="1100" dirty="0" smtClean="0">
                <a:solidFill>
                  <a:schemeClr val="accent3">
                    <a:lumMod val="75000"/>
                  </a:schemeClr>
                </a:solidFill>
                <a:latin typeface="Maven Pro" panose="020B0604020202020204" charset="0"/>
              </a:rPr>
              <a:t> </a:t>
            </a:r>
            <a:r>
              <a:rPr lang="fr-FR" sz="1100" dirty="0">
                <a:solidFill>
                  <a:schemeClr val="bg1"/>
                </a:solidFill>
                <a:latin typeface="Maven Pro" panose="020B0604020202020204" charset="0"/>
              </a:rPr>
              <a:t>que </a:t>
            </a:r>
            <a:r>
              <a:rPr lang="fr-FR" sz="1100" dirty="0" smtClean="0">
                <a:solidFill>
                  <a:schemeClr val="bg1"/>
                </a:solidFill>
                <a:latin typeface="Maven Pro" panose="020B0604020202020204" charset="0"/>
              </a:rPr>
              <a:t>précédemment. </a:t>
            </a:r>
            <a:r>
              <a:rPr lang="fr-FR" sz="1100" dirty="0">
                <a:solidFill>
                  <a:schemeClr val="bg1"/>
                </a:solidFill>
                <a:latin typeface="Maven Pro" panose="020B0604020202020204" charset="0"/>
              </a:rPr>
              <a:t>Il est ici de </a:t>
            </a:r>
            <a:r>
              <a:rPr lang="fr-FR" sz="1100" b="1" dirty="0" smtClean="0">
                <a:solidFill>
                  <a:schemeClr val="accent3">
                    <a:lumMod val="75000"/>
                  </a:schemeClr>
                </a:solidFill>
                <a:latin typeface="Maven Pro" panose="020B0604020202020204" charset="0"/>
              </a:rPr>
              <a:t>0.54</a:t>
            </a:r>
            <a:endParaRPr lang="fr-FR" sz="1100" dirty="0">
              <a:solidFill>
                <a:schemeClr val="accent3">
                  <a:lumMod val="75000"/>
                </a:schemeClr>
              </a:solidFill>
              <a:latin typeface="Maven Pro" panose="020B0604020202020204" charset="0"/>
            </a:endParaRPr>
          </a:p>
          <a:p>
            <a:endParaRPr lang="fr-FR" sz="1000" dirty="0">
              <a:solidFill>
                <a:schemeClr val="bg1"/>
              </a:solidFill>
              <a:latin typeface="Maven Pro" panose="020B0604020202020204" charset="0"/>
            </a:endParaRPr>
          </a:p>
        </p:txBody>
      </p:sp>
    </p:spTree>
    <p:extLst>
      <p:ext uri="{BB962C8B-B14F-4D97-AF65-F5344CB8AC3E}">
        <p14:creationId xmlns:p14="http://schemas.microsoft.com/office/powerpoint/2010/main" val="24382648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CV – </a:t>
            </a:r>
            <a:r>
              <a:rPr lang="fr-FR" dirty="0" smtClean="0">
                <a:solidFill>
                  <a:schemeClr val="accent2"/>
                </a:solidFill>
              </a:rPr>
              <a:t>Utilisation d’un CNN</a:t>
            </a:r>
            <a:endParaRPr lang="fr-FR" dirty="0">
              <a:solidFill>
                <a:schemeClr val="accent2"/>
              </a:solidFill>
            </a:endParaRPr>
          </a:p>
        </p:txBody>
      </p:sp>
      <p:sp>
        <p:nvSpPr>
          <p:cNvPr id="4" name="Espace réservé du texte 1"/>
          <p:cNvSpPr txBox="1">
            <a:spLocks/>
          </p:cNvSpPr>
          <p:nvPr/>
        </p:nvSpPr>
        <p:spPr>
          <a:xfrm>
            <a:off x="488495" y="1003651"/>
            <a:ext cx="7969755" cy="19733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400" dirty="0" smtClean="0">
                <a:solidFill>
                  <a:schemeClr val="accent3">
                    <a:lumMod val="75000"/>
                  </a:schemeClr>
                </a:solidFill>
              </a:rPr>
              <a:t>Transfer Learning</a:t>
            </a:r>
          </a:p>
          <a:p>
            <a:endParaRPr lang="fr-FR" sz="1100" dirty="0" smtClean="0">
              <a:solidFill>
                <a:schemeClr val="bg1"/>
              </a:solidFill>
            </a:endParaRPr>
          </a:p>
          <a:p>
            <a:pPr marL="114300" indent="0">
              <a:buNone/>
            </a:pPr>
            <a:r>
              <a:rPr lang="fr-FR" sz="1100" dirty="0">
                <a:solidFill>
                  <a:schemeClr val="bg1"/>
                </a:solidFill>
              </a:rPr>
              <a:t>Avec le transfer learning, ou apprentissage par transfert, on va </a:t>
            </a:r>
            <a:r>
              <a:rPr lang="fr-FR" sz="1100" dirty="0">
                <a:solidFill>
                  <a:schemeClr val="accent3">
                    <a:lumMod val="75000"/>
                  </a:schemeClr>
                </a:solidFill>
              </a:rPr>
              <a:t>ré-entraîner une partie du réseau </a:t>
            </a:r>
            <a:r>
              <a:rPr lang="fr-FR" sz="1100" dirty="0">
                <a:solidFill>
                  <a:schemeClr val="bg1"/>
                </a:solidFill>
              </a:rPr>
              <a:t>sur les nouvelles classes (nos 5 classes), afin d'y faire par la suite une classification sur ces 5 classes plutôt que sur les 1000 classes du modèle pré-entraîné.</a:t>
            </a:r>
          </a:p>
          <a:p>
            <a:pPr marL="114300" indent="0">
              <a:buNone/>
            </a:pPr>
            <a:endParaRPr lang="fr-FR" sz="1100" dirty="0">
              <a:solidFill>
                <a:schemeClr val="bg1"/>
              </a:solidFill>
            </a:endParaRPr>
          </a:p>
          <a:p>
            <a:pPr marL="114300" indent="0">
              <a:buNone/>
            </a:pPr>
            <a:r>
              <a:rPr lang="fr-FR" sz="1100" dirty="0">
                <a:solidFill>
                  <a:schemeClr val="bg1"/>
                </a:solidFill>
              </a:rPr>
              <a:t>On va donc récupérer certaines couches du VGG16 que l'on va </a:t>
            </a:r>
            <a:r>
              <a:rPr lang="fr-FR" sz="1100" dirty="0" smtClean="0">
                <a:solidFill>
                  <a:schemeClr val="bg1"/>
                </a:solidFill>
              </a:rPr>
              <a:t>ré-entraîner, puis on utilise l’algorithme comme dans le 1</a:t>
            </a:r>
            <a:r>
              <a:rPr lang="fr-FR" sz="1100" baseline="30000" dirty="0" smtClean="0">
                <a:solidFill>
                  <a:schemeClr val="bg1"/>
                </a:solidFill>
              </a:rPr>
              <a:t>er</a:t>
            </a:r>
            <a:r>
              <a:rPr lang="fr-FR" sz="1100" dirty="0" smtClean="0">
                <a:solidFill>
                  <a:schemeClr val="bg1"/>
                </a:solidFill>
              </a:rPr>
              <a:t> exemple.</a:t>
            </a:r>
          </a:p>
          <a:p>
            <a:pPr marL="114300" indent="0">
              <a:buNone/>
            </a:pPr>
            <a:endParaRPr lang="fr-FR" sz="1100" dirty="0">
              <a:solidFill>
                <a:schemeClr val="bg1"/>
              </a:solidFill>
            </a:endParaRPr>
          </a:p>
          <a:p>
            <a:pPr marL="114300" indent="0">
              <a:buNone/>
            </a:pPr>
            <a:r>
              <a:rPr lang="fr-FR" sz="1100" dirty="0" smtClean="0">
                <a:solidFill>
                  <a:schemeClr val="bg1"/>
                </a:solidFill>
              </a:rPr>
              <a:t>On obtient une très bonne précision, de l’ordre de 90%, voici la matrice de confusion :</a:t>
            </a:r>
            <a:endParaRPr lang="fr-FR" sz="1100" dirty="0">
              <a:solidFill>
                <a:schemeClr val="bg1"/>
              </a:solidFill>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2655" y="3171923"/>
            <a:ext cx="2516247" cy="1265152"/>
          </a:xfrm>
          <a:prstGeom prst="rect">
            <a:avLst/>
          </a:prstGeom>
        </p:spPr>
      </p:pic>
    </p:spTree>
    <p:extLst>
      <p:ext uri="{BB962C8B-B14F-4D97-AF65-F5344CB8AC3E}">
        <p14:creationId xmlns:p14="http://schemas.microsoft.com/office/powerpoint/2010/main" val="4521785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618824" y="411675"/>
            <a:ext cx="6139485" cy="577800"/>
          </a:xfrm>
        </p:spPr>
        <p:txBody>
          <a:bodyPr/>
          <a:lstStyle/>
          <a:p>
            <a:r>
              <a:rPr lang="fr-FR" dirty="0" smtClean="0">
                <a:solidFill>
                  <a:schemeClr val="accent2"/>
                </a:solidFill>
              </a:rPr>
              <a:t>CV - Conclusion</a:t>
            </a:r>
            <a:endParaRPr lang="fr-FR" dirty="0">
              <a:solidFill>
                <a:schemeClr val="accent2"/>
              </a:solidFill>
            </a:endParaRPr>
          </a:p>
        </p:txBody>
      </p:sp>
      <p:sp>
        <p:nvSpPr>
          <p:cNvPr id="5" name="Espace réservé du texte 1"/>
          <p:cNvSpPr txBox="1">
            <a:spLocks/>
          </p:cNvSpPr>
          <p:nvPr/>
        </p:nvSpPr>
        <p:spPr>
          <a:xfrm>
            <a:off x="406176" y="1231844"/>
            <a:ext cx="6708993" cy="35532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100" dirty="0" smtClean="0"/>
              <a:t>La manière la plus précise de </a:t>
            </a:r>
            <a:r>
              <a:rPr lang="fr-FR" sz="1100" dirty="0">
                <a:solidFill>
                  <a:schemeClr val="accent3">
                    <a:lumMod val="75000"/>
                  </a:schemeClr>
                </a:solidFill>
              </a:rPr>
              <a:t>Labelliser automatiquement les photos </a:t>
            </a:r>
            <a:r>
              <a:rPr lang="fr-FR" sz="1100" dirty="0" smtClean="0"/>
              <a:t>et d’utiliser le modèle pré entraîné </a:t>
            </a:r>
            <a:r>
              <a:rPr lang="fr-FR" sz="1100" dirty="0" smtClean="0">
                <a:solidFill>
                  <a:schemeClr val="accent3">
                    <a:lumMod val="75000"/>
                  </a:schemeClr>
                </a:solidFill>
              </a:rPr>
              <a:t>VGG16</a:t>
            </a:r>
            <a:r>
              <a:rPr lang="fr-FR" sz="1100" dirty="0" smtClean="0"/>
              <a:t> par </a:t>
            </a:r>
            <a:r>
              <a:rPr lang="fr-FR" sz="1100" dirty="0" smtClean="0">
                <a:solidFill>
                  <a:schemeClr val="accent3">
                    <a:lumMod val="75000"/>
                  </a:schemeClr>
                </a:solidFill>
              </a:rPr>
              <a:t>Transfer Learning</a:t>
            </a:r>
            <a:r>
              <a:rPr lang="fr-FR" sz="1100" dirty="0" smtClean="0"/>
              <a:t>, en le ré-entraînant</a:t>
            </a:r>
            <a:r>
              <a:rPr lang="fr-FR" sz="1100" dirty="0" smtClean="0"/>
              <a:t> sur nos classes. On obtient une </a:t>
            </a:r>
            <a:r>
              <a:rPr lang="fr-FR" sz="1100" dirty="0" smtClean="0">
                <a:solidFill>
                  <a:schemeClr val="accent3">
                    <a:lumMod val="75000"/>
                  </a:schemeClr>
                </a:solidFill>
              </a:rPr>
              <a:t>précision de 90%.</a:t>
            </a:r>
          </a:p>
          <a:p>
            <a:pPr marL="114300" indent="0">
              <a:buNone/>
            </a:pPr>
            <a:endParaRPr lang="fr-FR" sz="1100" dirty="0">
              <a:solidFill>
                <a:schemeClr val="accent3">
                  <a:lumMod val="75000"/>
                </a:schemeClr>
              </a:solidFill>
            </a:endParaRPr>
          </a:p>
          <a:p>
            <a:pPr marL="114300" indent="0">
              <a:buNone/>
            </a:pPr>
            <a:r>
              <a:rPr lang="fr-FR" sz="1100" dirty="0" smtClean="0">
                <a:solidFill>
                  <a:schemeClr val="accent3">
                    <a:lumMod val="75000"/>
                  </a:schemeClr>
                </a:solidFill>
              </a:rPr>
              <a:t>L’extraction de features </a:t>
            </a:r>
            <a:r>
              <a:rPr lang="fr-FR" sz="1100" dirty="0" smtClean="0">
                <a:solidFill>
                  <a:schemeClr val="bg1"/>
                </a:solidFill>
              </a:rPr>
              <a:t>en réutilisant le modèle </a:t>
            </a:r>
            <a:r>
              <a:rPr lang="fr-FR" sz="1100" dirty="0" smtClean="0">
                <a:solidFill>
                  <a:schemeClr val="accent3">
                    <a:lumMod val="75000"/>
                  </a:schemeClr>
                </a:solidFill>
              </a:rPr>
              <a:t>VGG16</a:t>
            </a:r>
            <a:r>
              <a:rPr lang="fr-FR" sz="1100" dirty="0" smtClean="0">
                <a:solidFill>
                  <a:schemeClr val="bg1"/>
                </a:solidFill>
              </a:rPr>
              <a:t> sans la partie classification et sans le ré-entraîner nous donne une </a:t>
            </a:r>
            <a:r>
              <a:rPr lang="fr-FR" sz="1100" dirty="0" smtClean="0">
                <a:solidFill>
                  <a:schemeClr val="accent3">
                    <a:lumMod val="75000"/>
                  </a:schemeClr>
                </a:solidFill>
              </a:rPr>
              <a:t>précision de 54%.</a:t>
            </a:r>
          </a:p>
          <a:p>
            <a:pPr marL="114300" indent="0">
              <a:buNone/>
            </a:pPr>
            <a:endParaRPr lang="fr-FR" sz="1100" dirty="0">
              <a:solidFill>
                <a:schemeClr val="accent3">
                  <a:lumMod val="75000"/>
                </a:schemeClr>
              </a:solidFill>
            </a:endParaRPr>
          </a:p>
          <a:p>
            <a:pPr marL="114300" indent="0">
              <a:buNone/>
            </a:pPr>
            <a:r>
              <a:rPr lang="fr-FR" sz="1100" dirty="0" smtClean="0">
                <a:solidFill>
                  <a:schemeClr val="bg1"/>
                </a:solidFill>
              </a:rPr>
              <a:t>En utilisant la méthode </a:t>
            </a:r>
            <a:r>
              <a:rPr lang="fr-FR" sz="1100" dirty="0" smtClean="0">
                <a:solidFill>
                  <a:schemeClr val="accent3">
                    <a:lumMod val="75000"/>
                  </a:schemeClr>
                </a:solidFill>
              </a:rPr>
              <a:t>SIFT</a:t>
            </a:r>
            <a:r>
              <a:rPr lang="fr-FR" sz="1100" dirty="0" smtClean="0">
                <a:solidFill>
                  <a:schemeClr val="bg1"/>
                </a:solidFill>
              </a:rPr>
              <a:t> pour l’extraction de features, on obtient une </a:t>
            </a:r>
            <a:r>
              <a:rPr lang="fr-FR" sz="1100" dirty="0" smtClean="0">
                <a:solidFill>
                  <a:schemeClr val="accent3">
                    <a:lumMod val="75000"/>
                  </a:schemeClr>
                </a:solidFill>
              </a:rPr>
              <a:t>précision de 12,5%, </a:t>
            </a:r>
            <a:r>
              <a:rPr lang="fr-FR" sz="1100" dirty="0" smtClean="0">
                <a:solidFill>
                  <a:schemeClr val="bg1"/>
                </a:solidFill>
              </a:rPr>
              <a:t>qui est le moins bon résultat. On aurait pu tester avec d’autres méthodes comme ORB, SURF etc …</a:t>
            </a:r>
            <a:endParaRPr lang="fr-FR" sz="1100" dirty="0">
              <a:solidFill>
                <a:schemeClr val="bg1"/>
              </a:solidFill>
            </a:endParaRPr>
          </a:p>
          <a:p>
            <a:endParaRPr lang="fr-FR" sz="1100" dirty="0"/>
          </a:p>
        </p:txBody>
      </p:sp>
    </p:spTree>
    <p:extLst>
      <p:ext uri="{BB962C8B-B14F-4D97-AF65-F5344CB8AC3E}">
        <p14:creationId xmlns:p14="http://schemas.microsoft.com/office/powerpoint/2010/main" val="1995448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idx="1"/>
          </p:nvPr>
        </p:nvSpPr>
        <p:spPr>
          <a:xfrm>
            <a:off x="151313" y="1160869"/>
            <a:ext cx="4393186" cy="3982631"/>
          </a:xfrm>
        </p:spPr>
        <p:txBody>
          <a:bodyPr/>
          <a:lstStyle/>
          <a:p>
            <a:r>
              <a:rPr lang="fr-FR" sz="1200" dirty="0">
                <a:solidFill>
                  <a:schemeClr val="accent3">
                    <a:lumMod val="75000"/>
                  </a:schemeClr>
                </a:solidFill>
              </a:rPr>
              <a:t>“Avis </a:t>
            </a:r>
            <a:r>
              <a:rPr lang="fr-FR" sz="1200" dirty="0" smtClean="0">
                <a:solidFill>
                  <a:schemeClr val="accent3">
                    <a:lumMod val="75000"/>
                  </a:schemeClr>
                </a:solidFill>
              </a:rPr>
              <a:t>Restau”</a:t>
            </a:r>
            <a:r>
              <a:rPr lang="fr-FR" sz="1200" dirty="0">
                <a:solidFill>
                  <a:schemeClr val="bg1"/>
                </a:solidFill>
              </a:rPr>
              <a:t> </a:t>
            </a:r>
            <a:r>
              <a:rPr lang="fr-FR" sz="1200" dirty="0" smtClean="0">
                <a:solidFill>
                  <a:schemeClr val="bg1"/>
                </a:solidFill>
              </a:rPr>
              <a:t>est une startup qui </a:t>
            </a:r>
            <a:r>
              <a:rPr lang="fr-FR" sz="1200" dirty="0">
                <a:solidFill>
                  <a:schemeClr val="bg1"/>
                </a:solidFill>
              </a:rPr>
              <a:t>met en relation des clients et des restaurants</a:t>
            </a:r>
            <a:r>
              <a:rPr lang="fr-FR" sz="1200" dirty="0" smtClean="0">
                <a:solidFill>
                  <a:schemeClr val="bg1"/>
                </a:solidFill>
              </a:rPr>
              <a:t>.</a:t>
            </a:r>
          </a:p>
          <a:p>
            <a:endParaRPr lang="fr-FR" sz="1200" dirty="0" smtClean="0">
              <a:solidFill>
                <a:schemeClr val="bg1"/>
              </a:solidFill>
            </a:endParaRPr>
          </a:p>
          <a:p>
            <a:r>
              <a:rPr lang="fr-FR" sz="1200" dirty="0" smtClean="0">
                <a:solidFill>
                  <a:schemeClr val="bg1"/>
                </a:solidFill>
              </a:rPr>
              <a:t>L’entreprise </a:t>
            </a:r>
            <a:r>
              <a:rPr lang="fr-FR" sz="1200" dirty="0">
                <a:solidFill>
                  <a:schemeClr val="bg1"/>
                </a:solidFill>
              </a:rPr>
              <a:t>souhaite améliorer sa plateforme avec une </a:t>
            </a:r>
            <a:r>
              <a:rPr lang="fr-FR" sz="1200" dirty="0">
                <a:solidFill>
                  <a:schemeClr val="accent3">
                    <a:lumMod val="75000"/>
                  </a:schemeClr>
                </a:solidFill>
              </a:rPr>
              <a:t>nouvelle fonctionnalité de collaboration</a:t>
            </a:r>
            <a:r>
              <a:rPr lang="fr-FR" sz="1200" dirty="0">
                <a:solidFill>
                  <a:schemeClr val="bg1"/>
                </a:solidFill>
              </a:rPr>
              <a:t>. Les utilisateurs pourront par exemple poster </a:t>
            </a:r>
            <a:r>
              <a:rPr lang="fr-FR" sz="1200" b="1" dirty="0">
                <a:solidFill>
                  <a:schemeClr val="accent3">
                    <a:lumMod val="75000"/>
                  </a:schemeClr>
                </a:solidFill>
              </a:rPr>
              <a:t>des avis </a:t>
            </a:r>
            <a:r>
              <a:rPr lang="fr-FR" sz="1200" dirty="0">
                <a:solidFill>
                  <a:schemeClr val="bg1"/>
                </a:solidFill>
              </a:rPr>
              <a:t>et </a:t>
            </a:r>
            <a:r>
              <a:rPr lang="fr-FR" sz="1200" b="1" dirty="0">
                <a:solidFill>
                  <a:schemeClr val="accent3">
                    <a:lumMod val="75000"/>
                  </a:schemeClr>
                </a:solidFill>
              </a:rPr>
              <a:t>des photos </a:t>
            </a:r>
            <a:r>
              <a:rPr lang="fr-FR" sz="1200" dirty="0">
                <a:solidFill>
                  <a:schemeClr val="bg1"/>
                </a:solidFill>
              </a:rPr>
              <a:t>sur leur restaurant préféré. Ce sera aussi l’occasion, pour l’entreprise, de mieux comprendre les avis postés par les utilisateurs.</a:t>
            </a:r>
            <a:endParaRPr lang="fr-FR" sz="1200" dirty="0" smtClean="0">
              <a:solidFill>
                <a:schemeClr val="bg1"/>
              </a:solidFill>
            </a:endParaRPr>
          </a:p>
          <a:p>
            <a:pPr marL="625475" indent="-177800">
              <a:buFontTx/>
              <a:buChar char="-"/>
              <a:tabLst>
                <a:tab pos="717550" algn="l"/>
              </a:tabLst>
            </a:pPr>
            <a:endParaRPr lang="fr-FR" sz="1200" dirty="0"/>
          </a:p>
          <a:p>
            <a:pPr marL="625475" indent="-177800">
              <a:buFontTx/>
              <a:buChar char="-"/>
              <a:tabLst>
                <a:tab pos="717550" algn="l"/>
              </a:tabLst>
            </a:pPr>
            <a:endParaRPr lang="fr-FR" sz="1200" dirty="0" smtClean="0"/>
          </a:p>
          <a:p>
            <a:pPr>
              <a:buFontTx/>
              <a:buChar char="-"/>
            </a:pPr>
            <a:endParaRPr lang="fr-FR" sz="1200" dirty="0" smtClean="0"/>
          </a:p>
          <a:p>
            <a:pPr>
              <a:buFontTx/>
              <a:buChar char="-"/>
            </a:pPr>
            <a:endParaRPr lang="fr-FR" sz="1200" dirty="0" smtClean="0"/>
          </a:p>
        </p:txBody>
      </p:sp>
      <p:sp>
        <p:nvSpPr>
          <p:cNvPr id="3" name="Titre 2"/>
          <p:cNvSpPr>
            <a:spLocks noGrp="1"/>
          </p:cNvSpPr>
          <p:nvPr>
            <p:ph type="ctrTitle"/>
          </p:nvPr>
        </p:nvSpPr>
        <p:spPr/>
        <p:txBody>
          <a:bodyPr/>
          <a:lstStyle/>
          <a:p>
            <a:r>
              <a:rPr lang="fr-FR" dirty="0" smtClean="0">
                <a:solidFill>
                  <a:schemeClr val="accent2"/>
                </a:solidFill>
              </a:rPr>
              <a:t>Contexte</a:t>
            </a:r>
            <a:endParaRPr lang="fr-FR" dirty="0">
              <a:solidFill>
                <a:schemeClr val="accent2"/>
              </a:solidFill>
            </a:endParaRPr>
          </a:p>
        </p:txBody>
      </p:sp>
      <p:sp>
        <p:nvSpPr>
          <p:cNvPr id="5" name="Espace réservé du texte 1"/>
          <p:cNvSpPr txBox="1">
            <a:spLocks/>
          </p:cNvSpPr>
          <p:nvPr/>
        </p:nvSpPr>
        <p:spPr>
          <a:xfrm>
            <a:off x="4380697" y="1160869"/>
            <a:ext cx="3924530" cy="31292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200" b="1" u="sng" dirty="0" smtClean="0"/>
              <a:t>Ce qui est attendu</a:t>
            </a:r>
            <a:r>
              <a:rPr lang="fr-FR" sz="1200" b="1" dirty="0" smtClean="0"/>
              <a:t> :</a:t>
            </a:r>
          </a:p>
          <a:p>
            <a:endParaRPr lang="fr-FR" sz="1200" b="1" dirty="0" smtClean="0"/>
          </a:p>
          <a:p>
            <a:pPr marL="625475" indent="-177800">
              <a:buFontTx/>
              <a:buChar char="-"/>
              <a:tabLst>
                <a:tab pos="717550" algn="l"/>
              </a:tabLst>
            </a:pPr>
            <a:r>
              <a:rPr lang="fr-FR" sz="1200" dirty="0">
                <a:solidFill>
                  <a:schemeClr val="accent3">
                    <a:lumMod val="75000"/>
                  </a:schemeClr>
                </a:solidFill>
              </a:rPr>
              <a:t>Détecter les sujets d’insatisfaction </a:t>
            </a:r>
            <a:r>
              <a:rPr lang="fr-FR" sz="1200" dirty="0">
                <a:solidFill>
                  <a:schemeClr val="bg1"/>
                </a:solidFill>
              </a:rPr>
              <a:t>présents dans les commentaires postés sur la plateforme</a:t>
            </a:r>
            <a:r>
              <a:rPr lang="fr-FR" sz="1200" dirty="0" smtClean="0">
                <a:solidFill>
                  <a:schemeClr val="bg1"/>
                </a:solidFill>
              </a:rPr>
              <a:t>.</a:t>
            </a:r>
          </a:p>
          <a:p>
            <a:pPr marL="625475" indent="-177800">
              <a:buFontTx/>
              <a:buChar char="-"/>
              <a:tabLst>
                <a:tab pos="717550" algn="l"/>
              </a:tabLst>
            </a:pPr>
            <a:endParaRPr lang="fr-FR" sz="1200" dirty="0"/>
          </a:p>
          <a:p>
            <a:pPr marL="625475" indent="-177800">
              <a:buFontTx/>
              <a:buChar char="-"/>
              <a:tabLst>
                <a:tab pos="717550" algn="l"/>
              </a:tabLst>
            </a:pPr>
            <a:r>
              <a:rPr lang="fr-FR" sz="1200" dirty="0">
                <a:solidFill>
                  <a:schemeClr val="accent3">
                    <a:lumMod val="75000"/>
                  </a:schemeClr>
                </a:solidFill>
              </a:rPr>
              <a:t>Labelliser automatiquement les photos </a:t>
            </a:r>
            <a:r>
              <a:rPr lang="fr-FR" sz="1200" dirty="0">
                <a:solidFill>
                  <a:schemeClr val="bg1"/>
                </a:solidFill>
              </a:rPr>
              <a:t>postées sur la plateforme. Par exemple, identifier les photos relatives à la nourriture, au décor dans le restaurant ou à l’extérieur du restaurant</a:t>
            </a:r>
            <a:r>
              <a:rPr lang="fr-FR" sz="1200" dirty="0" smtClean="0">
                <a:solidFill>
                  <a:schemeClr val="bg1"/>
                </a:solidFill>
              </a:rPr>
              <a:t>.</a:t>
            </a:r>
          </a:p>
          <a:p>
            <a:pPr marL="625475" indent="-177800">
              <a:buFontTx/>
              <a:buChar char="-"/>
              <a:tabLst>
                <a:tab pos="717550" algn="l"/>
              </a:tabLst>
            </a:pPr>
            <a:endParaRPr lang="fr-FR" sz="1200" dirty="0">
              <a:solidFill>
                <a:schemeClr val="bg1"/>
              </a:solidFill>
            </a:endParaRPr>
          </a:p>
          <a:p>
            <a:pPr marL="625475" indent="-177800">
              <a:buFontTx/>
              <a:buChar char="-"/>
              <a:tabLst>
                <a:tab pos="717550" algn="l"/>
              </a:tabLst>
            </a:pPr>
            <a:r>
              <a:rPr lang="fr-FR" sz="1200" dirty="0" smtClean="0">
                <a:solidFill>
                  <a:schemeClr val="bg1"/>
                </a:solidFill>
              </a:rPr>
              <a:t>Proposer </a:t>
            </a:r>
            <a:r>
              <a:rPr lang="fr-FR" sz="1200" dirty="0" smtClean="0">
                <a:solidFill>
                  <a:schemeClr val="accent3">
                    <a:lumMod val="75000"/>
                  </a:schemeClr>
                </a:solidFill>
              </a:rPr>
              <a:t>une étude de faisabilité </a:t>
            </a:r>
            <a:r>
              <a:rPr lang="fr-FR" sz="1200" dirty="0" smtClean="0">
                <a:solidFill>
                  <a:schemeClr val="bg1"/>
                </a:solidFill>
              </a:rPr>
              <a:t>des deux sujets précédents.</a:t>
            </a:r>
          </a:p>
          <a:p>
            <a:pPr marL="447675" indent="0">
              <a:buFont typeface="Maven Pro"/>
              <a:buNone/>
              <a:tabLst>
                <a:tab pos="717550" algn="l"/>
              </a:tabLst>
            </a:pPr>
            <a:endParaRPr lang="fr-FR" sz="1200" dirty="0" smtClean="0"/>
          </a:p>
          <a:p>
            <a:pPr marL="447675" indent="0">
              <a:buFont typeface="Maven Pro"/>
              <a:buNone/>
              <a:tabLst>
                <a:tab pos="717550" algn="l"/>
              </a:tabLst>
            </a:pPr>
            <a:endParaRPr lang="fr-FR" sz="1200" dirty="0" smtClean="0"/>
          </a:p>
          <a:p>
            <a:pPr marL="625475" indent="-177800">
              <a:buFontTx/>
              <a:buChar char="-"/>
              <a:tabLst>
                <a:tab pos="717550" algn="l"/>
              </a:tabLst>
            </a:pPr>
            <a:endParaRPr lang="fr-FR" sz="1200" dirty="0" smtClean="0"/>
          </a:p>
          <a:p>
            <a:pPr marL="625475" indent="-177800">
              <a:buFontTx/>
              <a:buChar char="-"/>
              <a:tabLst>
                <a:tab pos="717550" algn="l"/>
              </a:tabLst>
            </a:pPr>
            <a:endParaRPr lang="fr-FR" sz="1200" dirty="0" smtClean="0"/>
          </a:p>
          <a:p>
            <a:pPr>
              <a:buFontTx/>
              <a:buChar char="-"/>
            </a:pPr>
            <a:endParaRPr lang="fr-FR" sz="1200" dirty="0" smtClean="0"/>
          </a:p>
          <a:p>
            <a:pPr>
              <a:buFontTx/>
              <a:buChar char="-"/>
            </a:pPr>
            <a:endParaRPr lang="fr-FR" sz="1200" dirty="0" smtClean="0"/>
          </a:p>
        </p:txBody>
      </p:sp>
    </p:spTree>
    <p:extLst>
      <p:ext uri="{BB962C8B-B14F-4D97-AF65-F5344CB8AC3E}">
        <p14:creationId xmlns:p14="http://schemas.microsoft.com/office/powerpoint/2010/main" val="3657489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406176" y="425851"/>
            <a:ext cx="7653305" cy="577800"/>
          </a:xfrm>
        </p:spPr>
        <p:txBody>
          <a:bodyPr/>
          <a:lstStyle/>
          <a:p>
            <a:r>
              <a:rPr lang="fr-FR" dirty="0" smtClean="0">
                <a:solidFill>
                  <a:schemeClr val="accent2"/>
                </a:solidFill>
              </a:rPr>
              <a:t>Présentation du jeu de données </a:t>
            </a:r>
            <a:endParaRPr lang="fr-FR" dirty="0">
              <a:solidFill>
                <a:schemeClr val="accent2"/>
              </a:solidFill>
            </a:endParaRPr>
          </a:p>
        </p:txBody>
      </p:sp>
      <p:sp>
        <p:nvSpPr>
          <p:cNvPr id="7" name="Espace réservé du texte 1"/>
          <p:cNvSpPr txBox="1">
            <a:spLocks/>
          </p:cNvSpPr>
          <p:nvPr/>
        </p:nvSpPr>
        <p:spPr>
          <a:xfrm>
            <a:off x="495372" y="1393411"/>
            <a:ext cx="8071112" cy="23123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100" dirty="0" smtClean="0"/>
              <a:t>Comme il n’y a pas assez de données sur la plateforme Avis Restau, nous allons utiliser un jeu de données existant, provenant de la </a:t>
            </a:r>
            <a:r>
              <a:rPr lang="fr-FR" sz="1100" dirty="0" smtClean="0">
                <a:solidFill>
                  <a:schemeClr val="accent3">
                    <a:lumMod val="75000"/>
                  </a:schemeClr>
                </a:solidFill>
              </a:rPr>
              <a:t>base de données du site Yelp</a:t>
            </a:r>
            <a:r>
              <a:rPr lang="fr-FR" sz="1100" dirty="0" smtClean="0"/>
              <a:t>, celui contient :</a:t>
            </a:r>
          </a:p>
          <a:p>
            <a:endParaRPr lang="fr-FR" sz="1000" dirty="0"/>
          </a:p>
          <a:p>
            <a:pPr lvl="1"/>
            <a:r>
              <a:rPr lang="fr-FR" sz="1100" dirty="0" smtClean="0"/>
              <a:t>Des </a:t>
            </a:r>
            <a:r>
              <a:rPr lang="fr-FR" sz="1100" dirty="0" smtClean="0">
                <a:solidFill>
                  <a:schemeClr val="accent3">
                    <a:lumMod val="75000"/>
                  </a:schemeClr>
                </a:solidFill>
              </a:rPr>
              <a:t>photos</a:t>
            </a:r>
            <a:r>
              <a:rPr lang="fr-FR" sz="1100" dirty="0" smtClean="0"/>
              <a:t> et leur </a:t>
            </a:r>
            <a:r>
              <a:rPr lang="fr-FR" sz="1100" dirty="0" smtClean="0">
                <a:solidFill>
                  <a:schemeClr val="accent3">
                    <a:lumMod val="75000"/>
                  </a:schemeClr>
                </a:solidFill>
              </a:rPr>
              <a:t>label</a:t>
            </a:r>
            <a:r>
              <a:rPr lang="fr-FR" sz="1100" dirty="0" smtClean="0"/>
              <a:t> associé : Il y a 200 000 photos, et un fichier d’informations sur ces photos.</a:t>
            </a:r>
          </a:p>
          <a:p>
            <a:pPr lvl="1"/>
            <a:endParaRPr lang="fr-FR" sz="1100" dirty="0" smtClean="0"/>
          </a:p>
          <a:p>
            <a:pPr lvl="1"/>
            <a:r>
              <a:rPr lang="fr-FR" sz="1100" dirty="0" smtClean="0"/>
              <a:t>Des </a:t>
            </a:r>
            <a:r>
              <a:rPr lang="fr-FR" sz="1100" dirty="0" smtClean="0">
                <a:solidFill>
                  <a:schemeClr val="accent3">
                    <a:lumMod val="75000"/>
                  </a:schemeClr>
                </a:solidFill>
              </a:rPr>
              <a:t>informations sur des établissements</a:t>
            </a:r>
            <a:r>
              <a:rPr lang="fr-FR" sz="1100" dirty="0" smtClean="0"/>
              <a:t>, et leur clientèle et les avis associés : Il y a plusieurs fichiers d’informations, qu’il va falloir fusionner.</a:t>
            </a:r>
          </a:p>
          <a:p>
            <a:pPr lvl="1"/>
            <a:endParaRPr lang="fr-FR" sz="1100" dirty="0" smtClean="0"/>
          </a:p>
          <a:p>
            <a:pPr lvl="1"/>
            <a:endParaRPr lang="fr-FR" sz="1100" dirty="0" smtClean="0"/>
          </a:p>
          <a:p>
            <a:r>
              <a:rPr lang="fr-FR" sz="1100" dirty="0" smtClean="0"/>
              <a:t>Ce sont des fichiers au format .json pour les informations, et les photos sont au format .jpg</a:t>
            </a:r>
          </a:p>
          <a:p>
            <a:pPr marL="114300" indent="0">
              <a:buNone/>
            </a:pPr>
            <a:endParaRPr lang="fr-FR" sz="1100" dirty="0"/>
          </a:p>
        </p:txBody>
      </p:sp>
    </p:spTree>
    <p:extLst>
      <p:ext uri="{BB962C8B-B14F-4D97-AF65-F5344CB8AC3E}">
        <p14:creationId xmlns:p14="http://schemas.microsoft.com/office/powerpoint/2010/main" val="566816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406176" y="425851"/>
            <a:ext cx="7653305" cy="577800"/>
          </a:xfrm>
        </p:spPr>
        <p:txBody>
          <a:bodyPr/>
          <a:lstStyle/>
          <a:p>
            <a:r>
              <a:rPr lang="fr-FR" dirty="0" smtClean="0">
                <a:solidFill>
                  <a:schemeClr val="accent2"/>
                </a:solidFill>
              </a:rPr>
              <a:t>Merge des données </a:t>
            </a:r>
            <a:endParaRPr lang="fr-FR" dirty="0">
              <a:solidFill>
                <a:schemeClr val="accent2"/>
              </a:solidFill>
            </a:endParaRPr>
          </a:p>
        </p:txBody>
      </p:sp>
      <p:sp>
        <p:nvSpPr>
          <p:cNvPr id="7" name="Espace réservé du texte 1"/>
          <p:cNvSpPr txBox="1">
            <a:spLocks/>
          </p:cNvSpPr>
          <p:nvPr/>
        </p:nvSpPr>
        <p:spPr>
          <a:xfrm>
            <a:off x="495372" y="1067825"/>
            <a:ext cx="6487319" cy="31993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100" dirty="0" smtClean="0"/>
              <a:t>Pour les </a:t>
            </a:r>
            <a:r>
              <a:rPr lang="fr-FR" sz="1100" dirty="0" smtClean="0">
                <a:solidFill>
                  <a:schemeClr val="accent3">
                    <a:lumMod val="75000"/>
                  </a:schemeClr>
                </a:solidFill>
              </a:rPr>
              <a:t>photos</a:t>
            </a:r>
            <a:r>
              <a:rPr lang="fr-FR" sz="1100" dirty="0" smtClean="0"/>
              <a:t> il n’y rien à faire, on peut garder les données et les photos telles quelles.</a:t>
            </a:r>
          </a:p>
          <a:p>
            <a:endParaRPr lang="fr-FR" sz="1100" dirty="0"/>
          </a:p>
          <a:p>
            <a:r>
              <a:rPr lang="fr-FR" sz="1100" dirty="0" smtClean="0"/>
              <a:t>Pour récupérer les </a:t>
            </a:r>
            <a:r>
              <a:rPr lang="fr-FR" sz="1100" dirty="0" smtClean="0">
                <a:solidFill>
                  <a:schemeClr val="accent3">
                    <a:lumMod val="75000"/>
                  </a:schemeClr>
                </a:solidFill>
              </a:rPr>
              <a:t>avis des restaurants </a:t>
            </a:r>
            <a:r>
              <a:rPr lang="fr-FR" sz="1100" dirty="0" smtClean="0"/>
              <a:t>il y a un peu de traitement à effectuer :</a:t>
            </a:r>
          </a:p>
          <a:p>
            <a:endParaRPr lang="fr-FR" sz="1100" dirty="0" smtClean="0"/>
          </a:p>
          <a:p>
            <a:pPr lvl="1"/>
            <a:r>
              <a:rPr lang="fr-FR" sz="1100" dirty="0" smtClean="0"/>
              <a:t>On ne va utiliser que les fichiers </a:t>
            </a:r>
            <a:r>
              <a:rPr lang="fr-FR" sz="1100" dirty="0" smtClean="0">
                <a:solidFill>
                  <a:schemeClr val="accent3">
                    <a:lumMod val="75000"/>
                  </a:schemeClr>
                </a:solidFill>
              </a:rPr>
              <a:t>business.json</a:t>
            </a:r>
            <a:r>
              <a:rPr lang="fr-FR" sz="1100" dirty="0" smtClean="0"/>
              <a:t> et </a:t>
            </a:r>
            <a:r>
              <a:rPr lang="fr-FR" sz="1100" dirty="0" smtClean="0">
                <a:solidFill>
                  <a:schemeClr val="accent3">
                    <a:lumMod val="75000"/>
                  </a:schemeClr>
                </a:solidFill>
              </a:rPr>
              <a:t>review.json</a:t>
            </a:r>
            <a:r>
              <a:rPr lang="fr-FR" sz="1100" dirty="0" smtClean="0"/>
              <a:t>, qui correspondent aux informations sur les établissements et aux avis des clients.</a:t>
            </a:r>
          </a:p>
          <a:p>
            <a:pPr lvl="1"/>
            <a:endParaRPr lang="fr-FR" sz="1100" dirty="0" smtClean="0"/>
          </a:p>
          <a:p>
            <a:pPr lvl="1"/>
            <a:r>
              <a:rPr lang="fr-FR" sz="1100" dirty="0" smtClean="0"/>
              <a:t>Il y a 150 346 établissements et 6 990 280 avis.</a:t>
            </a:r>
          </a:p>
          <a:p>
            <a:pPr lvl="1"/>
            <a:endParaRPr lang="fr-FR" sz="1100" dirty="0"/>
          </a:p>
          <a:p>
            <a:pPr lvl="1"/>
            <a:r>
              <a:rPr lang="fr-FR" sz="1100" dirty="0" smtClean="0"/>
              <a:t>On ne va garder que les établissements correspondants à la </a:t>
            </a:r>
            <a:r>
              <a:rPr lang="fr-FR" sz="1100" dirty="0" smtClean="0">
                <a:solidFill>
                  <a:schemeClr val="accent3">
                    <a:lumMod val="75000"/>
                  </a:schemeClr>
                </a:solidFill>
              </a:rPr>
              <a:t>catégorie Restaurant</a:t>
            </a:r>
            <a:r>
              <a:rPr lang="fr-FR" sz="1100" dirty="0"/>
              <a:t> </a:t>
            </a:r>
            <a:r>
              <a:rPr lang="fr-FR" sz="1100" dirty="0" smtClean="0"/>
              <a:t>ou une catégorie liée (Ex: Food, </a:t>
            </a:r>
            <a:r>
              <a:rPr lang="fr-FR" sz="1100" dirty="0"/>
              <a:t>F</a:t>
            </a:r>
            <a:r>
              <a:rPr lang="fr-FR" sz="1100" dirty="0" smtClean="0"/>
              <a:t>ast Food, Pizza, Burgers etc ..)</a:t>
            </a:r>
          </a:p>
          <a:p>
            <a:pPr lvl="1"/>
            <a:r>
              <a:rPr lang="fr-FR" sz="1100" dirty="0" smtClean="0"/>
              <a:t>On ne garde que les avis des établissements sélectionnés, puis on filtre pour ne garder que les avis négatifs, c’est-à-dire ceux à 1 étoile.</a:t>
            </a:r>
          </a:p>
          <a:p>
            <a:pPr lvl="1"/>
            <a:endParaRPr lang="fr-FR" sz="1100" dirty="0"/>
          </a:p>
          <a:p>
            <a:pPr lvl="1"/>
            <a:r>
              <a:rPr lang="fr-FR" sz="1100" dirty="0"/>
              <a:t>Il nous reste donc au final </a:t>
            </a:r>
            <a:r>
              <a:rPr lang="fr-FR" sz="1100" b="1" dirty="0">
                <a:solidFill>
                  <a:schemeClr val="accent3">
                    <a:lumMod val="75000"/>
                  </a:schemeClr>
                </a:solidFill>
              </a:rPr>
              <a:t>618 063 </a:t>
            </a:r>
            <a:r>
              <a:rPr lang="fr-FR" sz="1100" b="1" dirty="0" smtClean="0">
                <a:solidFill>
                  <a:schemeClr val="accent3">
                    <a:lumMod val="75000"/>
                  </a:schemeClr>
                </a:solidFill>
              </a:rPr>
              <a:t>avis négatifs</a:t>
            </a:r>
            <a:r>
              <a:rPr lang="fr-FR" sz="1100" dirty="0" smtClean="0"/>
              <a:t>, </a:t>
            </a:r>
            <a:r>
              <a:rPr lang="fr-FR" sz="1100" dirty="0"/>
              <a:t>correspondants à des établissements de type </a:t>
            </a:r>
            <a:r>
              <a:rPr lang="fr-FR" sz="1100" dirty="0">
                <a:solidFill>
                  <a:schemeClr val="accent3">
                    <a:lumMod val="75000"/>
                  </a:schemeClr>
                </a:solidFill>
              </a:rPr>
              <a:t>restaurant</a:t>
            </a:r>
            <a:r>
              <a:rPr lang="fr-FR" sz="1100" dirty="0"/>
              <a:t>, et </a:t>
            </a:r>
            <a:r>
              <a:rPr lang="fr-FR" sz="1100" dirty="0" smtClean="0"/>
              <a:t>notés </a:t>
            </a:r>
            <a:r>
              <a:rPr lang="fr-FR" sz="1100" dirty="0">
                <a:solidFill>
                  <a:schemeClr val="bg1"/>
                </a:solidFill>
              </a:rPr>
              <a:t>1 </a:t>
            </a:r>
            <a:r>
              <a:rPr lang="fr-FR" sz="1100" dirty="0" smtClean="0">
                <a:solidFill>
                  <a:schemeClr val="bg1"/>
                </a:solidFill>
              </a:rPr>
              <a:t>étoile</a:t>
            </a:r>
            <a:r>
              <a:rPr lang="fr-FR" sz="1100" dirty="0" smtClean="0"/>
              <a:t>.</a:t>
            </a:r>
            <a:endParaRPr lang="fr-FR" sz="1100" dirty="0"/>
          </a:p>
          <a:p>
            <a:pPr lvl="1"/>
            <a:endParaRPr lang="fr-FR" sz="1100" dirty="0" smtClean="0"/>
          </a:p>
          <a:p>
            <a:pPr lvl="1"/>
            <a:endParaRPr lang="fr-FR" sz="1100" dirty="0" smtClean="0"/>
          </a:p>
          <a:p>
            <a:pPr lvl="1"/>
            <a:endParaRPr lang="fr-FR" sz="700" dirty="0" smtClean="0"/>
          </a:p>
          <a:p>
            <a:pPr marL="596900" lvl="1" indent="0">
              <a:buNone/>
            </a:pPr>
            <a:endParaRPr lang="fr-FR" sz="700" dirty="0" smtClean="0"/>
          </a:p>
          <a:p>
            <a:endParaRPr lang="fr-FR" sz="1100" dirty="0"/>
          </a:p>
          <a:p>
            <a:endParaRPr lang="fr-FR" sz="1100" dirty="0" smtClean="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2691" y="1600529"/>
            <a:ext cx="1941369" cy="921328"/>
          </a:xfrm>
          <a:prstGeom prst="rect">
            <a:avLst/>
          </a:prstGeom>
        </p:spPr>
      </p:pic>
    </p:spTree>
    <p:extLst>
      <p:ext uri="{BB962C8B-B14F-4D97-AF65-F5344CB8AC3E}">
        <p14:creationId xmlns:p14="http://schemas.microsoft.com/office/powerpoint/2010/main" val="4549678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API Yelp</a:t>
            </a:r>
            <a:endParaRPr lang="fr-FR" dirty="0">
              <a:solidFill>
                <a:schemeClr val="accent2"/>
              </a:solidFill>
            </a:endParaRPr>
          </a:p>
        </p:txBody>
      </p:sp>
      <p:sp>
        <p:nvSpPr>
          <p:cNvPr id="6" name="Espace réservé du texte 1"/>
          <p:cNvSpPr txBox="1">
            <a:spLocks/>
          </p:cNvSpPr>
          <p:nvPr/>
        </p:nvSpPr>
        <p:spPr>
          <a:xfrm>
            <a:off x="495371" y="1004962"/>
            <a:ext cx="6708993" cy="35532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dirty="0" smtClean="0"/>
              <a:t>On </a:t>
            </a:r>
            <a:r>
              <a:rPr lang="fr-FR" sz="1200" dirty="0"/>
              <a:t>veut s’assurer de la possibilité de </a:t>
            </a:r>
            <a:r>
              <a:rPr lang="fr-FR" sz="1200" dirty="0">
                <a:solidFill>
                  <a:schemeClr val="accent3">
                    <a:lumMod val="75000"/>
                  </a:schemeClr>
                </a:solidFill>
              </a:rPr>
              <a:t>collecter de nouvelles données</a:t>
            </a:r>
            <a:r>
              <a:rPr lang="fr-FR" sz="1200" dirty="0" smtClean="0"/>
              <a:t>. On va pour cela utiliser l’API Yelp :</a:t>
            </a:r>
            <a:endParaRPr lang="fr-FR" sz="1100" dirty="0"/>
          </a:p>
          <a:p>
            <a:pPr marL="114300" indent="0">
              <a:buNone/>
            </a:pPr>
            <a:endParaRPr lang="fr-FR" sz="1100" dirty="0" smtClean="0">
              <a:solidFill>
                <a:schemeClr val="accent3">
                  <a:lumMod val="75000"/>
                </a:schemeClr>
              </a:solidFill>
            </a:endParaRPr>
          </a:p>
          <a:p>
            <a:r>
              <a:rPr lang="fr-FR" sz="1050" dirty="0" smtClean="0"/>
              <a:t>L’appel API est implémenté dans le fichier api.py, et consiste à récupérer les informations relatives à 200 restaurants.</a:t>
            </a:r>
            <a:endParaRPr lang="fr-FR" sz="1050" dirty="0"/>
          </a:p>
          <a:p>
            <a:endParaRPr lang="fr-FR" sz="1050" dirty="0" smtClean="0"/>
          </a:p>
          <a:p>
            <a:r>
              <a:rPr lang="fr-FR" sz="1050" dirty="0" smtClean="0"/>
              <a:t>On construit la </a:t>
            </a:r>
            <a:r>
              <a:rPr lang="fr-FR" sz="1050" dirty="0" smtClean="0">
                <a:solidFill>
                  <a:schemeClr val="accent3">
                    <a:lumMod val="75000"/>
                  </a:schemeClr>
                </a:solidFill>
              </a:rPr>
              <a:t>requête</a:t>
            </a:r>
            <a:r>
              <a:rPr lang="fr-FR" sz="1050" dirty="0" smtClean="0"/>
              <a:t> en suivant la documentation de l’API, puis on récupère la réponse en retour de requête.</a:t>
            </a:r>
          </a:p>
          <a:p>
            <a:endParaRPr lang="fr-FR" sz="1050" dirty="0"/>
          </a:p>
          <a:p>
            <a:r>
              <a:rPr lang="fr-FR" sz="1050" dirty="0" smtClean="0"/>
              <a:t>Dans cette </a:t>
            </a:r>
            <a:r>
              <a:rPr lang="fr-FR" sz="1050" dirty="0" smtClean="0">
                <a:solidFill>
                  <a:schemeClr val="accent3">
                    <a:lumMod val="75000"/>
                  </a:schemeClr>
                </a:solidFill>
              </a:rPr>
              <a:t>réponse</a:t>
            </a:r>
            <a:r>
              <a:rPr lang="fr-FR" sz="1050" dirty="0" smtClean="0"/>
              <a:t> il y a les </a:t>
            </a:r>
            <a:r>
              <a:rPr lang="fr-FR" sz="1050" dirty="0" smtClean="0">
                <a:solidFill>
                  <a:schemeClr val="accent3">
                    <a:lumMod val="75000"/>
                  </a:schemeClr>
                </a:solidFill>
              </a:rPr>
              <a:t>informations relatives aux restaurants</a:t>
            </a:r>
            <a:r>
              <a:rPr lang="fr-FR" sz="1050" dirty="0" smtClean="0"/>
              <a:t>, qui nous permettront ensuite de reconstruire une requête, avec </a:t>
            </a:r>
            <a:r>
              <a:rPr lang="fr-FR" sz="1050" dirty="0" smtClean="0">
                <a:solidFill>
                  <a:schemeClr val="accent3">
                    <a:lumMod val="75000"/>
                  </a:schemeClr>
                </a:solidFill>
              </a:rPr>
              <a:t>l’id du restaurant</a:t>
            </a:r>
            <a:r>
              <a:rPr lang="fr-FR" sz="1050" dirty="0" smtClean="0"/>
              <a:t>, pour cette fois-ci récupérer les </a:t>
            </a:r>
            <a:r>
              <a:rPr lang="fr-FR" sz="1050" dirty="0" smtClean="0">
                <a:solidFill>
                  <a:schemeClr val="accent3">
                    <a:lumMod val="75000"/>
                  </a:schemeClr>
                </a:solidFill>
              </a:rPr>
              <a:t>avis du restaurant </a:t>
            </a:r>
            <a:r>
              <a:rPr lang="fr-FR" sz="1050" dirty="0" smtClean="0"/>
              <a:t>en question.</a:t>
            </a:r>
          </a:p>
          <a:p>
            <a:endParaRPr lang="fr-FR" sz="1050" dirty="0"/>
          </a:p>
          <a:p>
            <a:r>
              <a:rPr lang="fr-FR" sz="1050" dirty="0" smtClean="0"/>
              <a:t>On récupère donc 3 avis par restaurant via cette requête, on les regroupe tous puis on applique un filtre pour ne garder que les avis négatifs.</a:t>
            </a:r>
          </a:p>
          <a:p>
            <a:endParaRPr lang="fr-FR" sz="1050" dirty="0"/>
          </a:p>
          <a:p>
            <a:r>
              <a:rPr lang="fr-FR" sz="1050" dirty="0" smtClean="0"/>
              <a:t>Puis on </a:t>
            </a:r>
            <a:r>
              <a:rPr lang="fr-FR" sz="1050" dirty="0" smtClean="0">
                <a:solidFill>
                  <a:schemeClr val="accent3">
                    <a:lumMod val="75000"/>
                  </a:schemeClr>
                </a:solidFill>
              </a:rPr>
              <a:t>sauvegarde</a:t>
            </a:r>
            <a:r>
              <a:rPr lang="fr-FR" sz="1050" dirty="0" smtClean="0"/>
              <a:t> le tout dans un fichier .csv</a:t>
            </a:r>
            <a:endParaRPr lang="fr-FR" sz="1100" dirty="0" smtClean="0"/>
          </a:p>
        </p:txBody>
      </p:sp>
    </p:spTree>
    <p:extLst>
      <p:ext uri="{BB962C8B-B14F-4D97-AF65-F5344CB8AC3E}">
        <p14:creationId xmlns:p14="http://schemas.microsoft.com/office/powerpoint/2010/main" val="2271242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NLP</a:t>
            </a:r>
            <a:endParaRPr lang="fr-FR" dirty="0">
              <a:solidFill>
                <a:schemeClr val="accent2"/>
              </a:solidFill>
            </a:endParaRPr>
          </a:p>
        </p:txBody>
      </p:sp>
      <p:sp>
        <p:nvSpPr>
          <p:cNvPr id="9" name="Espace réservé du texte 1"/>
          <p:cNvSpPr txBox="1">
            <a:spLocks/>
          </p:cNvSpPr>
          <p:nvPr/>
        </p:nvSpPr>
        <p:spPr>
          <a:xfrm>
            <a:off x="495371" y="1004962"/>
            <a:ext cx="6708993" cy="35532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dirty="0" smtClean="0"/>
              <a:t>Le premier sujet consiste à : </a:t>
            </a:r>
            <a:r>
              <a:rPr lang="fr-FR" sz="1100" dirty="0">
                <a:solidFill>
                  <a:schemeClr val="accent3">
                    <a:lumMod val="75000"/>
                  </a:schemeClr>
                </a:solidFill>
              </a:rPr>
              <a:t>Détecter les sujets d’insatisfaction </a:t>
            </a:r>
            <a:r>
              <a:rPr lang="fr-FR" sz="1100" dirty="0">
                <a:solidFill>
                  <a:schemeClr val="bg1"/>
                </a:solidFill>
              </a:rPr>
              <a:t>présents dans les </a:t>
            </a:r>
            <a:r>
              <a:rPr lang="fr-FR" sz="1100" dirty="0" smtClean="0">
                <a:solidFill>
                  <a:schemeClr val="bg1"/>
                </a:solidFill>
              </a:rPr>
              <a:t>commentaires.</a:t>
            </a:r>
          </a:p>
          <a:p>
            <a:pPr marL="114300" indent="0">
              <a:buNone/>
            </a:pPr>
            <a:endParaRPr lang="fr-FR" sz="1100" dirty="0"/>
          </a:p>
          <a:p>
            <a:pPr marL="114300" indent="0">
              <a:buNone/>
            </a:pPr>
            <a:r>
              <a:rPr lang="fr-FR" sz="1100" dirty="0" smtClean="0">
                <a:solidFill>
                  <a:schemeClr val="bg1"/>
                </a:solidFill>
              </a:rPr>
              <a:t>Nous sommes face à un problème de </a:t>
            </a:r>
            <a:r>
              <a:rPr lang="fr-FR" sz="1100" b="1" dirty="0" smtClean="0">
                <a:solidFill>
                  <a:schemeClr val="accent3">
                    <a:lumMod val="75000"/>
                  </a:schemeClr>
                </a:solidFill>
              </a:rPr>
              <a:t>Natural Language Processing </a:t>
            </a:r>
            <a:r>
              <a:rPr lang="fr-FR" sz="1100" dirty="0" smtClean="0">
                <a:solidFill>
                  <a:schemeClr val="accent3">
                    <a:lumMod val="75000"/>
                  </a:schemeClr>
                </a:solidFill>
              </a:rPr>
              <a:t>(NLP)</a:t>
            </a:r>
          </a:p>
          <a:p>
            <a:pPr marL="114300" indent="0">
              <a:buNone/>
            </a:pPr>
            <a:endParaRPr lang="fr-FR" sz="1100" dirty="0">
              <a:solidFill>
                <a:schemeClr val="accent3">
                  <a:lumMod val="75000"/>
                </a:schemeClr>
              </a:solidFill>
            </a:endParaRPr>
          </a:p>
          <a:p>
            <a:r>
              <a:rPr lang="fr-FR" sz="1100" dirty="0" smtClean="0"/>
              <a:t>Il s’agit du traitement du langage écrit.</a:t>
            </a:r>
          </a:p>
          <a:p>
            <a:endParaRPr lang="fr-FR" sz="1100" dirty="0">
              <a:solidFill>
                <a:schemeClr val="accent3">
                  <a:lumMod val="75000"/>
                </a:schemeClr>
              </a:solidFill>
            </a:endParaRPr>
          </a:p>
          <a:p>
            <a:r>
              <a:rPr lang="fr-FR" sz="1100" dirty="0" smtClean="0">
                <a:solidFill>
                  <a:schemeClr val="bg1"/>
                </a:solidFill>
              </a:rPr>
              <a:t>Dans notre cas, ce qui nous intéresse est </a:t>
            </a:r>
            <a:r>
              <a:rPr lang="fr-FR" sz="1100" dirty="0">
                <a:solidFill>
                  <a:schemeClr val="bg1"/>
                </a:solidFill>
              </a:rPr>
              <a:t>la partie « compréhension » du texte, prendre un texte en entrée et pouvoir en ressortir des </a:t>
            </a:r>
            <a:r>
              <a:rPr lang="fr-FR" sz="1100" dirty="0" smtClean="0">
                <a:solidFill>
                  <a:schemeClr val="bg1"/>
                </a:solidFill>
              </a:rPr>
              <a:t>données.</a:t>
            </a:r>
          </a:p>
          <a:p>
            <a:endParaRPr lang="fr-FR" sz="1100" dirty="0">
              <a:solidFill>
                <a:schemeClr val="bg1"/>
              </a:solidFill>
            </a:endParaRPr>
          </a:p>
          <a:p>
            <a:r>
              <a:rPr lang="fr-FR" sz="1100" dirty="0" smtClean="0">
                <a:solidFill>
                  <a:schemeClr val="bg1"/>
                </a:solidFill>
              </a:rPr>
              <a:t>On souhaite identifier des sujets dans ces commentaires négatifs, on va faire ce que l’on appel du </a:t>
            </a:r>
            <a:r>
              <a:rPr lang="fr-FR" sz="1100" b="1" dirty="0" smtClean="0">
                <a:solidFill>
                  <a:schemeClr val="accent3">
                    <a:lumMod val="75000"/>
                  </a:schemeClr>
                </a:solidFill>
              </a:rPr>
              <a:t>Topic Modeling</a:t>
            </a:r>
          </a:p>
          <a:p>
            <a:endParaRPr lang="fr-FR" sz="1100" dirty="0" smtClean="0">
              <a:solidFill>
                <a:schemeClr val="accent3">
                  <a:lumMod val="75000"/>
                </a:schemeClr>
              </a:solidFill>
            </a:endParaRPr>
          </a:p>
          <a:p>
            <a:r>
              <a:rPr lang="fr-FR" sz="1100" dirty="0" smtClean="0">
                <a:solidFill>
                  <a:schemeClr val="bg1"/>
                </a:solidFill>
              </a:rPr>
              <a:t>Voici les étapes que l’on va effectuer afin d’en ressortir des informations pertinentes :</a:t>
            </a:r>
          </a:p>
          <a:p>
            <a:endParaRPr lang="fr-FR" sz="1100" dirty="0" smtClean="0">
              <a:solidFill>
                <a:schemeClr val="accent3">
                  <a:lumMod val="75000"/>
                </a:schemeClr>
              </a:solidFill>
            </a:endParaRPr>
          </a:p>
          <a:p>
            <a:pPr lvl="1"/>
            <a:r>
              <a:rPr lang="fr-FR" sz="1100" b="1" dirty="0" smtClean="0">
                <a:solidFill>
                  <a:schemeClr val="bg1"/>
                </a:solidFill>
              </a:rPr>
              <a:t>Nettoyage et analyse des reviews</a:t>
            </a:r>
          </a:p>
          <a:p>
            <a:pPr lvl="1"/>
            <a:r>
              <a:rPr lang="fr-FR" sz="1100" b="1" dirty="0" smtClean="0">
                <a:solidFill>
                  <a:schemeClr val="bg1"/>
                </a:solidFill>
              </a:rPr>
              <a:t>Vectorisation</a:t>
            </a:r>
          </a:p>
          <a:p>
            <a:pPr lvl="1"/>
            <a:r>
              <a:rPr lang="fr-FR" sz="1100" b="1" dirty="0" smtClean="0">
                <a:solidFill>
                  <a:schemeClr val="bg1"/>
                </a:solidFill>
              </a:rPr>
              <a:t>Topic Modeling avec LDA (Latent Dirichlet Allocation)</a:t>
            </a:r>
            <a:endParaRPr lang="fr-FR" sz="1100" b="1" dirty="0">
              <a:solidFill>
                <a:schemeClr val="bg1"/>
              </a:solidFill>
            </a:endParaRPr>
          </a:p>
          <a:p>
            <a:endParaRPr lang="fr-FR" sz="1100" dirty="0" smtClean="0">
              <a:solidFill>
                <a:schemeClr val="accent3">
                  <a:lumMod val="75000"/>
                </a:schemeClr>
              </a:solidFill>
            </a:endParaRPr>
          </a:p>
        </p:txBody>
      </p:sp>
    </p:spTree>
    <p:extLst>
      <p:ext uri="{BB962C8B-B14F-4D97-AF65-F5344CB8AC3E}">
        <p14:creationId xmlns:p14="http://schemas.microsoft.com/office/powerpoint/2010/main" val="14394085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NLP – Nettoyage et analyse des reviews</a:t>
            </a:r>
          </a:p>
        </p:txBody>
      </p:sp>
      <p:sp>
        <p:nvSpPr>
          <p:cNvPr id="9" name="Espace réservé du texte 1"/>
          <p:cNvSpPr txBox="1">
            <a:spLocks/>
          </p:cNvSpPr>
          <p:nvPr/>
        </p:nvSpPr>
        <p:spPr>
          <a:xfrm>
            <a:off x="495371" y="1004963"/>
            <a:ext cx="7969755" cy="28188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dirty="0" smtClean="0"/>
              <a:t>On récupère les données traitées auparavant, que l’on vient fusionner avec les données issues de la requête à l’API Yelp.</a:t>
            </a:r>
          </a:p>
          <a:p>
            <a:pPr marL="114300" indent="0">
              <a:buNone/>
            </a:pPr>
            <a:endParaRPr lang="fr-FR" sz="1200" dirty="0">
              <a:solidFill>
                <a:schemeClr val="accent3">
                  <a:lumMod val="75000"/>
                </a:schemeClr>
              </a:solidFill>
            </a:endParaRPr>
          </a:p>
          <a:p>
            <a:pPr marL="114300" indent="0">
              <a:buNone/>
            </a:pPr>
            <a:r>
              <a:rPr lang="fr-FR" sz="1100" dirty="0" smtClean="0">
                <a:solidFill>
                  <a:schemeClr val="bg1"/>
                </a:solidFill>
              </a:rPr>
              <a:t>Pour limiter les temps de calcul, on ne garde que </a:t>
            </a:r>
            <a:r>
              <a:rPr lang="fr-FR" sz="1100" dirty="0" smtClean="0">
                <a:solidFill>
                  <a:schemeClr val="accent3">
                    <a:lumMod val="75000"/>
                  </a:schemeClr>
                </a:solidFill>
              </a:rPr>
              <a:t>50 000 reviews </a:t>
            </a:r>
            <a:r>
              <a:rPr lang="fr-FR" sz="1100" dirty="0" smtClean="0">
                <a:solidFill>
                  <a:schemeClr val="bg1"/>
                </a:solidFill>
              </a:rPr>
              <a:t>choisies aléatoirement.</a:t>
            </a:r>
          </a:p>
          <a:p>
            <a:pPr marL="114300" indent="0">
              <a:buNone/>
            </a:pPr>
            <a:endParaRPr lang="fr-FR" sz="1100" dirty="0">
              <a:solidFill>
                <a:schemeClr val="accent3">
                  <a:lumMod val="75000"/>
                </a:schemeClr>
              </a:solidFill>
            </a:endParaRPr>
          </a:p>
          <a:p>
            <a:pPr marL="114300" indent="0">
              <a:buNone/>
            </a:pPr>
            <a:r>
              <a:rPr lang="fr-FR" sz="1100" dirty="0" smtClean="0">
                <a:solidFill>
                  <a:schemeClr val="bg1"/>
                </a:solidFill>
              </a:rPr>
              <a:t>Pour que nos données soient utilisable lors du Topic Modeling, on va effectuer le </a:t>
            </a:r>
            <a:r>
              <a:rPr lang="fr-FR" sz="1100" dirty="0" smtClean="0">
                <a:solidFill>
                  <a:schemeClr val="accent3">
                    <a:lumMod val="75000"/>
                  </a:schemeClr>
                </a:solidFill>
              </a:rPr>
              <a:t>nettoyage</a:t>
            </a:r>
            <a:r>
              <a:rPr lang="fr-FR" sz="1100" dirty="0" smtClean="0">
                <a:solidFill>
                  <a:schemeClr val="bg1"/>
                </a:solidFill>
              </a:rPr>
              <a:t> suivant, pour chacune des reviews :</a:t>
            </a:r>
          </a:p>
          <a:p>
            <a:pPr marL="114300" indent="0">
              <a:buNone/>
            </a:pPr>
            <a:endParaRPr lang="fr-FR" sz="1100" dirty="0">
              <a:solidFill>
                <a:schemeClr val="bg1"/>
              </a:solidFill>
            </a:endParaRPr>
          </a:p>
          <a:p>
            <a:r>
              <a:rPr lang="fr-FR" sz="1100" dirty="0" smtClean="0">
                <a:solidFill>
                  <a:schemeClr val="bg1"/>
                </a:solidFill>
              </a:rPr>
              <a:t>Remplacement </a:t>
            </a:r>
            <a:r>
              <a:rPr lang="fr-FR" sz="1100" dirty="0">
                <a:solidFill>
                  <a:schemeClr val="bg1"/>
                </a:solidFill>
              </a:rPr>
              <a:t>des </a:t>
            </a:r>
            <a:r>
              <a:rPr lang="fr-FR" sz="1100" dirty="0">
                <a:solidFill>
                  <a:schemeClr val="accent3">
                    <a:lumMod val="75000"/>
                  </a:schemeClr>
                </a:solidFill>
              </a:rPr>
              <a:t>emojis</a:t>
            </a:r>
            <a:r>
              <a:rPr lang="fr-FR" sz="1100" dirty="0">
                <a:solidFill>
                  <a:schemeClr val="bg1"/>
                </a:solidFill>
              </a:rPr>
              <a:t> par son équivalent en </a:t>
            </a:r>
            <a:r>
              <a:rPr lang="fr-FR" sz="1100" dirty="0" smtClean="0">
                <a:solidFill>
                  <a:schemeClr val="bg1"/>
                </a:solidFill>
              </a:rPr>
              <a:t>mot</a:t>
            </a:r>
          </a:p>
          <a:p>
            <a:endParaRPr lang="fr-FR" sz="1100" dirty="0">
              <a:solidFill>
                <a:schemeClr val="bg1"/>
              </a:solidFill>
            </a:endParaRPr>
          </a:p>
          <a:p>
            <a:r>
              <a:rPr lang="fr-FR" sz="1100" dirty="0" smtClean="0">
                <a:solidFill>
                  <a:schemeClr val="bg1"/>
                </a:solidFill>
              </a:rPr>
              <a:t>Suppression de la </a:t>
            </a:r>
            <a:r>
              <a:rPr lang="fr-FR" sz="1100" dirty="0" smtClean="0">
                <a:solidFill>
                  <a:schemeClr val="accent3">
                    <a:lumMod val="75000"/>
                  </a:schemeClr>
                </a:solidFill>
              </a:rPr>
              <a:t>ponctuation</a:t>
            </a:r>
            <a:r>
              <a:rPr lang="fr-FR" sz="1100" dirty="0" smtClean="0">
                <a:solidFill>
                  <a:schemeClr val="bg1"/>
                </a:solidFill>
              </a:rPr>
              <a:t> et des </a:t>
            </a:r>
            <a:r>
              <a:rPr lang="fr-FR" sz="1100" dirty="0" smtClean="0">
                <a:solidFill>
                  <a:schemeClr val="accent3">
                    <a:lumMod val="75000"/>
                  </a:schemeClr>
                </a:solidFill>
              </a:rPr>
              <a:t>nombres</a:t>
            </a:r>
          </a:p>
          <a:p>
            <a:endParaRPr lang="fr-FR" sz="1100" dirty="0">
              <a:solidFill>
                <a:schemeClr val="bg1"/>
              </a:solidFill>
            </a:endParaRPr>
          </a:p>
          <a:p>
            <a:r>
              <a:rPr lang="fr-FR" sz="1100" dirty="0" smtClean="0">
                <a:solidFill>
                  <a:schemeClr val="bg1"/>
                </a:solidFill>
              </a:rPr>
              <a:t>Mettre le texte en </a:t>
            </a:r>
            <a:r>
              <a:rPr lang="fr-FR" sz="1100" dirty="0" smtClean="0">
                <a:solidFill>
                  <a:schemeClr val="accent3">
                    <a:lumMod val="75000"/>
                  </a:schemeClr>
                </a:solidFill>
              </a:rPr>
              <a:t>minuscule</a:t>
            </a:r>
          </a:p>
          <a:p>
            <a:endParaRPr lang="fr-FR" sz="1100" dirty="0">
              <a:solidFill>
                <a:schemeClr val="bg1"/>
              </a:solidFill>
            </a:endParaRPr>
          </a:p>
          <a:p>
            <a:r>
              <a:rPr lang="fr-FR" sz="1100" dirty="0">
                <a:solidFill>
                  <a:schemeClr val="accent3">
                    <a:lumMod val="75000"/>
                  </a:schemeClr>
                </a:solidFill>
              </a:rPr>
              <a:t>Tokenizer</a:t>
            </a:r>
            <a:r>
              <a:rPr lang="fr-FR" sz="1100" dirty="0">
                <a:solidFill>
                  <a:schemeClr val="bg1"/>
                </a:solidFill>
              </a:rPr>
              <a:t> notre texte (un token = 1 mot, chaque review est donc sous la forme d'un tableau de mots (de tokens))</a:t>
            </a:r>
          </a:p>
          <a:p>
            <a:endParaRPr lang="fr-FR" sz="1100" dirty="0" smtClean="0">
              <a:solidFill>
                <a:schemeClr val="bg1"/>
              </a:solidFill>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4983" y="3707468"/>
            <a:ext cx="3948546" cy="1357816"/>
          </a:xfrm>
          <a:prstGeom prst="rect">
            <a:avLst/>
          </a:prstGeom>
        </p:spPr>
      </p:pic>
    </p:spTree>
    <p:extLst>
      <p:ext uri="{BB962C8B-B14F-4D97-AF65-F5344CB8AC3E}">
        <p14:creationId xmlns:p14="http://schemas.microsoft.com/office/powerpoint/2010/main" val="36247734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NLP – Nettoyage et analyse des reviews</a:t>
            </a:r>
          </a:p>
        </p:txBody>
      </p:sp>
      <p:sp>
        <p:nvSpPr>
          <p:cNvPr id="9" name="Espace réservé du texte 1"/>
          <p:cNvSpPr txBox="1">
            <a:spLocks/>
          </p:cNvSpPr>
          <p:nvPr/>
        </p:nvSpPr>
        <p:spPr>
          <a:xfrm>
            <a:off x="406176" y="1122726"/>
            <a:ext cx="4636879" cy="29505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100" dirty="0">
                <a:solidFill>
                  <a:schemeClr val="bg1"/>
                </a:solidFill>
              </a:rPr>
              <a:t>Ce premier nettoyage a permis de supprimer les éléments superflus de nos reviews et de les </a:t>
            </a:r>
            <a:r>
              <a:rPr lang="fr-FR" sz="1100" dirty="0" smtClean="0">
                <a:solidFill>
                  <a:schemeClr val="bg1"/>
                </a:solidFill>
              </a:rPr>
              <a:t>tokenizer.</a:t>
            </a:r>
          </a:p>
          <a:p>
            <a:pPr marL="114300" indent="0">
              <a:buNone/>
            </a:pPr>
            <a:r>
              <a:rPr lang="fr-FR" sz="1100" dirty="0" smtClean="0">
                <a:solidFill>
                  <a:schemeClr val="bg1"/>
                </a:solidFill>
              </a:rPr>
              <a:t>Le </a:t>
            </a:r>
            <a:r>
              <a:rPr lang="fr-FR" sz="1100" dirty="0">
                <a:solidFill>
                  <a:schemeClr val="bg1"/>
                </a:solidFill>
              </a:rPr>
              <a:t>problème est que les mots restants les plus fréquents n'ont pas de sens car ils sont trop communs, il est inutile de les garder.</a:t>
            </a:r>
          </a:p>
          <a:p>
            <a:endParaRPr lang="fr-FR" sz="1100" dirty="0">
              <a:solidFill>
                <a:schemeClr val="bg1"/>
              </a:solidFill>
            </a:endParaRPr>
          </a:p>
          <a:p>
            <a:pPr marL="114300" indent="0">
              <a:buNone/>
            </a:pPr>
            <a:r>
              <a:rPr lang="fr-FR" sz="1100" dirty="0">
                <a:solidFill>
                  <a:schemeClr val="bg1"/>
                </a:solidFill>
              </a:rPr>
              <a:t>On va donc procéder à un second nettoyage :</a:t>
            </a:r>
          </a:p>
          <a:p>
            <a:endParaRPr lang="fr-FR" sz="1100" dirty="0">
              <a:solidFill>
                <a:schemeClr val="bg1"/>
              </a:solidFill>
            </a:endParaRPr>
          </a:p>
          <a:p>
            <a:r>
              <a:rPr lang="fr-FR" sz="1100" dirty="0" smtClean="0">
                <a:solidFill>
                  <a:schemeClr val="bg1"/>
                </a:solidFill>
              </a:rPr>
              <a:t>Supprimer </a:t>
            </a:r>
            <a:r>
              <a:rPr lang="fr-FR" sz="1100" dirty="0">
                <a:solidFill>
                  <a:schemeClr val="bg1"/>
                </a:solidFill>
              </a:rPr>
              <a:t>les </a:t>
            </a:r>
            <a:r>
              <a:rPr lang="fr-FR" sz="1100" dirty="0">
                <a:solidFill>
                  <a:schemeClr val="accent3">
                    <a:lumMod val="75000"/>
                  </a:schemeClr>
                </a:solidFill>
              </a:rPr>
              <a:t>stop words </a:t>
            </a:r>
            <a:r>
              <a:rPr lang="fr-FR" sz="1100" dirty="0">
                <a:solidFill>
                  <a:schemeClr val="bg1"/>
                </a:solidFill>
              </a:rPr>
              <a:t>(les mots communs qui n'ont pas de sens</a:t>
            </a:r>
            <a:r>
              <a:rPr lang="fr-FR" sz="1100" dirty="0" smtClean="0">
                <a:solidFill>
                  <a:schemeClr val="bg1"/>
                </a:solidFill>
              </a:rPr>
              <a:t>)</a:t>
            </a:r>
          </a:p>
          <a:p>
            <a:endParaRPr lang="fr-FR" sz="1100" dirty="0">
              <a:solidFill>
                <a:schemeClr val="bg1"/>
              </a:solidFill>
            </a:endParaRPr>
          </a:p>
          <a:p>
            <a:r>
              <a:rPr lang="fr-FR" sz="1100" dirty="0" smtClean="0">
                <a:solidFill>
                  <a:schemeClr val="bg1"/>
                </a:solidFill>
              </a:rPr>
              <a:t>Supprimer </a:t>
            </a:r>
            <a:r>
              <a:rPr lang="fr-FR" sz="1100" dirty="0">
                <a:solidFill>
                  <a:schemeClr val="bg1"/>
                </a:solidFill>
              </a:rPr>
              <a:t>les </a:t>
            </a:r>
            <a:r>
              <a:rPr lang="fr-FR" sz="1100" dirty="0">
                <a:solidFill>
                  <a:schemeClr val="accent3">
                    <a:lumMod val="75000"/>
                  </a:schemeClr>
                </a:solidFill>
              </a:rPr>
              <a:t>mots de 3 lettres </a:t>
            </a:r>
            <a:r>
              <a:rPr lang="fr-FR" sz="1100" dirty="0">
                <a:solidFill>
                  <a:schemeClr val="bg1"/>
                </a:solidFill>
              </a:rPr>
              <a:t>ou </a:t>
            </a:r>
            <a:r>
              <a:rPr lang="fr-FR" sz="1100" dirty="0" smtClean="0">
                <a:solidFill>
                  <a:schemeClr val="bg1"/>
                </a:solidFill>
              </a:rPr>
              <a:t>moins</a:t>
            </a:r>
          </a:p>
          <a:p>
            <a:endParaRPr lang="fr-FR" sz="1100" dirty="0">
              <a:solidFill>
                <a:schemeClr val="bg1"/>
              </a:solidFill>
            </a:endParaRPr>
          </a:p>
          <a:p>
            <a:r>
              <a:rPr lang="fr-FR" sz="1100" dirty="0" smtClean="0">
                <a:solidFill>
                  <a:schemeClr val="accent3">
                    <a:lumMod val="75000"/>
                  </a:schemeClr>
                </a:solidFill>
              </a:rPr>
              <a:t>Lemmatiser</a:t>
            </a:r>
            <a:r>
              <a:rPr lang="fr-FR" sz="1100" dirty="0" smtClean="0">
                <a:solidFill>
                  <a:schemeClr val="bg1"/>
                </a:solidFill>
              </a:rPr>
              <a:t> </a:t>
            </a:r>
            <a:r>
              <a:rPr lang="fr-FR" sz="1100" dirty="0">
                <a:solidFill>
                  <a:schemeClr val="bg1"/>
                </a:solidFill>
              </a:rPr>
              <a:t>(récupérer la forme neutre canonique des mots)</a:t>
            </a:r>
            <a:endParaRPr lang="fr-FR" sz="1100" dirty="0" smtClean="0">
              <a:solidFill>
                <a:schemeClr val="bg1"/>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0892" y="1461655"/>
            <a:ext cx="3458704" cy="1767332"/>
          </a:xfrm>
          <a:prstGeom prst="rect">
            <a:avLst/>
          </a:prstGeom>
        </p:spPr>
      </p:pic>
    </p:spTree>
    <p:extLst>
      <p:ext uri="{BB962C8B-B14F-4D97-AF65-F5344CB8AC3E}">
        <p14:creationId xmlns:p14="http://schemas.microsoft.com/office/powerpoint/2010/main" val="3747766956"/>
      </p:ext>
    </p:extLst>
  </p:cSld>
  <p:clrMapOvr>
    <a:masterClrMapping/>
  </p:clrMapOvr>
  <p:timing>
    <p:tnLst>
      <p:par>
        <p:cTn id="1" dur="indefinite" restart="never" nodeType="tmRoot"/>
      </p:par>
    </p:tnLst>
  </p:timing>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9583</TotalTime>
  <Words>2422</Words>
  <Application>Microsoft Office PowerPoint</Application>
  <PresentationFormat>Affichage à l'écran (16:9)</PresentationFormat>
  <Paragraphs>274</Paragraphs>
  <Slides>26</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26</vt:i4>
      </vt:variant>
    </vt:vector>
  </HeadingPairs>
  <TitlesOfParts>
    <vt:vector size="30" baseType="lpstr">
      <vt:lpstr>Arial</vt:lpstr>
      <vt:lpstr>Share Tech</vt:lpstr>
      <vt:lpstr>Maven Pro</vt:lpstr>
      <vt:lpstr>Data Science Consulting by Slidesgo</vt:lpstr>
      <vt:lpstr>Parcours Ingénieur Intelligence Artificielle</vt:lpstr>
      <vt:lpstr>Sommaire</vt:lpstr>
      <vt:lpstr>Contexte</vt:lpstr>
      <vt:lpstr>Présentation du jeu de données </vt:lpstr>
      <vt:lpstr>Merge des données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CV -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CONSULTING</dc:title>
  <dc:creator>Romain Le Goff</dc:creator>
  <cp:lastModifiedBy>Romain Le Goff</cp:lastModifiedBy>
  <cp:revision>273</cp:revision>
  <dcterms:modified xsi:type="dcterms:W3CDTF">2022-05-03T13:53:02Z</dcterms:modified>
</cp:coreProperties>
</file>