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365" r:id="rId4"/>
    <p:sldId id="297" r:id="rId5"/>
    <p:sldId id="300" r:id="rId6"/>
    <p:sldId id="302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299" r:id="rId17"/>
  </p:sldIdLst>
  <p:sldSz cx="9144000" cy="5143500" type="screen16x9"/>
  <p:notesSz cx="6858000" cy="9144000"/>
  <p:embeddedFontLst>
    <p:embeddedFont>
      <p:font typeface="Share Tech" panose="020B0604020202020204" charset="0"/>
      <p:regular r:id="rId20"/>
    </p:embeddedFont>
    <p:embeddedFont>
      <p:font typeface="Maven Pr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39" d="100"/>
          <a:sy n="139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6BD-F3B3-43F5-A96C-56A13815DED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9D4-A2A3-492C-AA14-1F55C1B10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03" y="389487"/>
            <a:ext cx="72294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Imag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03" y="389487"/>
            <a:ext cx="72294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una29/oc_ingenieur-ia_p7" TargetMode="External"/><Relationship Id="rId2" Type="http://schemas.openxmlformats.org/officeDocument/2006/relationships/hyperlink" Target="https://rlgmachinelearning.wordpress.com/2022/06/09/detectez-les-bad-buzz-grace-au-deep-learnin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6931" y="1972473"/>
            <a:ext cx="3827997" cy="89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- Projet 7 – </a:t>
            </a:r>
          </a:p>
          <a:p>
            <a:r>
              <a:rPr lang="fr-FR" b="1" dirty="0"/>
              <a:t>Détectez les Bad Buzz grâce au </a:t>
            </a:r>
            <a:r>
              <a:rPr lang="fr-FR" b="1" dirty="0" err="1"/>
              <a:t>Deep</a:t>
            </a:r>
            <a:r>
              <a:rPr lang="fr-FR" b="1" dirty="0"/>
              <a:t> Learning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28/06/2022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97" y="3375210"/>
            <a:ext cx="1692887" cy="72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Approche modèle sur mesure simple</a:t>
            </a: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949962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Résultats obtenus :</a:t>
            </a: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60079" y="3798995"/>
            <a:ext cx="41182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 modèle avec la vectorisation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N-Gram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Features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est le plus performant, voici les métriques :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err="1">
                <a:solidFill>
                  <a:schemeClr val="bg1"/>
                </a:solidFill>
                <a:latin typeface="Maven Pro" panose="020B0604020202020204" charset="0"/>
              </a:rPr>
              <a:t>Accuracy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0.725</a:t>
            </a:r>
          </a:p>
          <a:p>
            <a:r>
              <a:rPr lang="fr-FR" sz="1100" b="1" dirty="0">
                <a:solidFill>
                  <a:schemeClr val="bg1"/>
                </a:solidFill>
                <a:latin typeface="Maven Pro" panose="020B0604020202020204" charset="0"/>
              </a:rPr>
              <a:t>ROC AUC 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: 0.81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6" y="1291001"/>
            <a:ext cx="3682588" cy="2426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8" y="1291001"/>
            <a:ext cx="3767245" cy="24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Approche modèle sur mesure simple</a:t>
            </a: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88496" y="853401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Déploiement :</a:t>
            </a: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232828" y="1176488"/>
            <a:ext cx="41182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En déployant ce modèle sous forme de Web Service, on peut le tester en l’appelant via une requête API (Même principe que la première approche).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3" y="1176488"/>
            <a:ext cx="3773938" cy="37315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8" y="1835674"/>
            <a:ext cx="4842420" cy="16832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232828" y="3630802"/>
            <a:ext cx="41182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Avec 2000 tweets on obtient :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0.82</a:t>
            </a:r>
          </a:p>
          <a:p>
            <a:r>
              <a:rPr lang="fr-FR" sz="110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0.82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Les résultats sont meilleurs qu’avec la première approche, mais pas beaucoup plus 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élevé.</a:t>
            </a:r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service notebooks </a:t>
            </a:r>
            <a:r>
              <a:rPr lang="fr-FR" sz="1200" dirty="0"/>
              <a:t>d’Azure Machine Learning pour développer un modèle basé sur des réseaux de neurones profonds pour prédire le sentiment associé à un tweet.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On va d’abord entraîner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plusieurs modèles </a:t>
            </a:r>
            <a:r>
              <a:rPr lang="fr-FR" sz="1050" dirty="0"/>
              <a:t>en local sur un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échantillon de 40 000 tweets </a:t>
            </a:r>
            <a:r>
              <a:rPr lang="fr-FR" sz="1050" dirty="0"/>
              <a:t>afin de limiter les temps de calcul.</a:t>
            </a:r>
          </a:p>
          <a:p>
            <a:endParaRPr lang="fr-FR" sz="1050" dirty="0"/>
          </a:p>
          <a:p>
            <a:r>
              <a:rPr lang="fr-FR" sz="1050" dirty="0"/>
              <a:t>On commence par tester plusieurs techniques de prétraitement de texte (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Stemming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/ Lemmatisation</a:t>
            </a:r>
            <a:r>
              <a:rPr lang="fr-FR" sz="1050" dirty="0"/>
              <a:t>, suppression des stops </a:t>
            </a:r>
            <a:r>
              <a:rPr lang="fr-FR" sz="1050" dirty="0" err="1"/>
              <a:t>words</a:t>
            </a:r>
            <a:r>
              <a:rPr lang="fr-FR" sz="1050" dirty="0"/>
              <a:t>, des caractères spéciaux …), puis plusieurs types de </a:t>
            </a:r>
            <a:r>
              <a:rPr lang="fr-FR" sz="1050" dirty="0" err="1"/>
              <a:t>word</a:t>
            </a:r>
            <a:r>
              <a:rPr lang="fr-FR" sz="1050" dirty="0"/>
              <a:t> </a:t>
            </a:r>
            <a:r>
              <a:rPr lang="fr-FR" sz="1050" dirty="0" err="1"/>
              <a:t>embedding</a:t>
            </a:r>
            <a:r>
              <a:rPr lang="fr-FR" sz="1050" dirty="0"/>
              <a:t> (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Word2vec,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Glove</a:t>
            </a:r>
            <a:r>
              <a:rPr lang="fr-FR" sz="1050" dirty="0"/>
              <a:t>). L’objectif est de déterminer la meilleure combinaison de ces techniques sur un modèle simple, pour l’utiliser ensuite sur des modèles plus complexes.</a:t>
            </a:r>
          </a:p>
          <a:p>
            <a:endParaRPr lang="fr-FR" sz="1050" dirty="0"/>
          </a:p>
          <a:p>
            <a:r>
              <a:rPr lang="fr-FR" sz="1050" dirty="0"/>
              <a:t>Les modèles testés sont :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LSTM</a:t>
            </a:r>
            <a:r>
              <a:rPr lang="fr-FR" sz="1050" dirty="0"/>
              <a:t> (Long short-</a:t>
            </a:r>
            <a:r>
              <a:rPr lang="fr-FR" sz="1050" dirty="0" err="1"/>
              <a:t>term</a:t>
            </a:r>
            <a:r>
              <a:rPr lang="fr-FR" sz="1050" dirty="0"/>
              <a:t> memory),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FFNN</a:t>
            </a:r>
            <a:r>
              <a:rPr lang="fr-FR" sz="1050" dirty="0"/>
              <a:t> (</a:t>
            </a:r>
            <a:r>
              <a:rPr lang="fr-FR" sz="1050" dirty="0" err="1"/>
              <a:t>Feedforward</a:t>
            </a:r>
            <a:r>
              <a:rPr lang="fr-FR" sz="1050" dirty="0"/>
              <a:t> neural network), </a:t>
            </a:r>
            <a:r>
              <a:rPr lang="fr-FR" sz="1050" dirty="0" err="1"/>
              <a:t>bidirectional</a:t>
            </a:r>
            <a:r>
              <a:rPr lang="fr-FR" sz="1050" dirty="0"/>
              <a:t>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LSTM</a:t>
            </a:r>
            <a:r>
              <a:rPr lang="fr-FR" sz="1050" dirty="0"/>
              <a:t>,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BERT</a:t>
            </a:r>
            <a:r>
              <a:rPr lang="fr-FR" sz="1050" dirty="0"/>
              <a:t> (</a:t>
            </a:r>
            <a:r>
              <a:rPr lang="fr-FR" sz="1050" dirty="0" err="1"/>
              <a:t>Bidirectional</a:t>
            </a:r>
            <a:r>
              <a:rPr lang="fr-FR" sz="1050" dirty="0"/>
              <a:t> Encoder </a:t>
            </a:r>
            <a:r>
              <a:rPr lang="fr-FR" sz="1050" dirty="0" err="1"/>
              <a:t>Representations</a:t>
            </a:r>
            <a:r>
              <a:rPr lang="fr-FR" sz="1050" dirty="0"/>
              <a:t> </a:t>
            </a:r>
            <a:r>
              <a:rPr lang="fr-FR" sz="1050" dirty="0" err="1"/>
              <a:t>from</a:t>
            </a:r>
            <a:r>
              <a:rPr lang="fr-FR" sz="1050" dirty="0"/>
              <a:t> Transformers).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 smtClean="0"/>
              <a:t>Synthèse comparative :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7" y="1358221"/>
            <a:ext cx="4942903" cy="17557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28711" y="3093349"/>
            <a:ext cx="624231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Le meilleur modèle ici serait le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bidirecitonal_lstm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avec une conversion des mots en nombre (</a:t>
            </a:r>
            <a:r>
              <a:rPr lang="fr-FR" sz="1050" dirty="0" err="1">
                <a:solidFill>
                  <a:schemeClr val="bg1"/>
                </a:solidFill>
                <a:latin typeface="Maven Pro" panose="020B0604020202020204" charset="0"/>
              </a:rPr>
              <a:t>TextVectorization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) et un </a:t>
            </a:r>
            <a:r>
              <a:rPr lang="fr-FR" sz="1050" dirty="0" err="1">
                <a:solidFill>
                  <a:schemeClr val="bg1"/>
                </a:solidFill>
                <a:latin typeface="Maven Pro" panose="020B0604020202020204" charset="0"/>
              </a:rPr>
              <a:t>embedding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automatique.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On obtient :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– </a:t>
            </a:r>
            <a:r>
              <a:rPr lang="fr-FR" sz="105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: </a:t>
            </a:r>
            <a:r>
              <a:rPr lang="fr-FR" sz="1050" dirty="0" smtClean="0">
                <a:solidFill>
                  <a:schemeClr val="bg1"/>
                </a:solidFill>
                <a:latin typeface="Maven Pro" panose="020B0604020202020204" charset="0"/>
              </a:rPr>
              <a:t>0.74</a:t>
            </a:r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– </a:t>
            </a:r>
            <a:r>
              <a:rPr lang="fr-FR" sz="105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: 0.84</a:t>
            </a:r>
          </a:p>
        </p:txBody>
      </p:sp>
    </p:spTree>
    <p:extLst>
      <p:ext uri="{BB962C8B-B14F-4D97-AF65-F5344CB8AC3E}">
        <p14:creationId xmlns:p14="http://schemas.microsoft.com/office/powerpoint/2010/main" val="33293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14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maintenant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entraîner ce modèle sur Azure Machine Learning </a:t>
            </a:r>
            <a:r>
              <a:rPr lang="fr-FR" sz="1200" dirty="0"/>
              <a:t>en utilisant cette fois la totalité du jeu de données. Cela augmentera la précision de notre modèle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L’entraînement du modèle choisi en local se fait sur le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service notebook </a:t>
            </a:r>
            <a:r>
              <a:rPr lang="fr-FR" sz="1050" dirty="0"/>
              <a:t>d’Azure Machine Learning</a:t>
            </a:r>
            <a:r>
              <a:rPr lang="fr-FR" sz="1050" dirty="0" smtClean="0"/>
              <a:t>.</a:t>
            </a:r>
          </a:p>
          <a:p>
            <a:endParaRPr lang="fr-FR" sz="1050" dirty="0"/>
          </a:p>
          <a:p>
            <a:r>
              <a:rPr lang="fr-FR" sz="1050" dirty="0"/>
              <a:t>Après avoir crée un environnement content les mêmes versions de librairies qu’en local, on entraîne et test le modèle sur la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totalité du jeu de données (1 600 000 tweets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endParaRPr lang="fr-FR" sz="105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8" y="2365066"/>
            <a:ext cx="5623904" cy="19602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28211" y="4421534"/>
            <a:ext cx="3698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Les résultats sont meilleurs qu’en local car on a utilisé beaucoup plus de tweets pour l’entraînement du modèle.</a:t>
            </a:r>
          </a:p>
        </p:txBody>
      </p:sp>
    </p:spTree>
    <p:extLst>
      <p:ext uri="{BB962C8B-B14F-4D97-AF65-F5344CB8AC3E}">
        <p14:creationId xmlns:p14="http://schemas.microsoft.com/office/powerpoint/2010/main" val="35457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3"/>
            <a:ext cx="6708993" cy="8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peut maintenant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déployer sous forme de Web Service</a:t>
            </a:r>
            <a:r>
              <a:rPr lang="fr-FR" sz="1200" dirty="0"/>
              <a:t>, et le tester en l’appelant via une requête API (Même principe que les autres approches).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50" dirty="0" smtClean="0"/>
          </a:p>
          <a:p>
            <a:pPr marL="114300" indent="0">
              <a:buNone/>
            </a:pPr>
            <a:r>
              <a:rPr lang="fr-FR" sz="1050" dirty="0" smtClean="0"/>
              <a:t>Résultat :</a:t>
            </a:r>
            <a:endParaRPr lang="fr-FR" sz="105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6" y="1867252"/>
            <a:ext cx="5623904" cy="19520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10713" y="3947146"/>
            <a:ext cx="36988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Avec 2000 tweets pour le test on obtient :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: 0.92</a:t>
            </a:r>
          </a:p>
          <a:p>
            <a:r>
              <a:rPr lang="fr-FR" sz="105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latin typeface="Maven Pro" panose="020B0604020202020204" charset="0"/>
              </a:rPr>
              <a:t>0.92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Il s’agit du meilleur score parmi toutes les approches.</a:t>
            </a:r>
          </a:p>
        </p:txBody>
      </p:sp>
    </p:spTree>
    <p:extLst>
      <p:ext uri="{BB962C8B-B14F-4D97-AF65-F5344CB8AC3E}">
        <p14:creationId xmlns:p14="http://schemas.microsoft.com/office/powerpoint/2010/main" val="34743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CV - 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06176" y="1231844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Chaque approche a ses avantages.</a:t>
            </a:r>
          </a:p>
          <a:p>
            <a:endParaRPr lang="fr-FR" sz="1100" dirty="0"/>
          </a:p>
          <a:p>
            <a:r>
              <a:rPr lang="fr-FR" sz="1100" dirty="0"/>
              <a:t>Si l’on veut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résultat rapide </a:t>
            </a:r>
            <a:r>
              <a:rPr lang="fr-FR" sz="1100" dirty="0"/>
              <a:t>sans avoir besoin de coder, on peut utiliser le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service cognitif </a:t>
            </a:r>
            <a:r>
              <a:rPr lang="fr-FR" sz="1100" dirty="0"/>
              <a:t>proposé par Microsoft Azure, c’est la solution la plus simple et la plus rapide mais également la moins précise, car trop généraliste.</a:t>
            </a:r>
          </a:p>
          <a:p>
            <a:endParaRPr lang="fr-FR" sz="1100" dirty="0"/>
          </a:p>
          <a:p>
            <a:r>
              <a:rPr lang="fr-FR" sz="1100" dirty="0"/>
              <a:t>Pour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augmenter la précision sans code</a:t>
            </a:r>
            <a:r>
              <a:rPr lang="fr-FR" sz="1100" dirty="0"/>
              <a:t>, on peut utiliser le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Concepteur / Designer </a:t>
            </a:r>
            <a:r>
              <a:rPr lang="fr-FR" sz="1100" dirty="0"/>
              <a:t>d’Azure Machine Learning, qui demande un peu de temps pour la modélisation mais la précision est un peu mieux, car on entraîne un modèle sur un jeu de données spécifiques.</a:t>
            </a:r>
          </a:p>
          <a:p>
            <a:endParaRPr lang="fr-FR" sz="1100" dirty="0"/>
          </a:p>
          <a:p>
            <a:r>
              <a:rPr lang="fr-FR" sz="1100" dirty="0"/>
              <a:t>La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meilleure approche </a:t>
            </a:r>
            <a:r>
              <a:rPr lang="fr-FR" sz="1100" dirty="0"/>
              <a:t>reste de créer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modèle avancé</a:t>
            </a:r>
            <a:r>
              <a:rPr lang="fr-FR" sz="1100" dirty="0"/>
              <a:t>, qui demande des compétences en </a:t>
            </a:r>
            <a:r>
              <a:rPr lang="fr-FR" sz="1100" dirty="0" err="1"/>
              <a:t>Deep</a:t>
            </a:r>
            <a:r>
              <a:rPr lang="fr-FR" sz="1100" dirty="0"/>
              <a:t> Learning et en programmation, et beaucoup de temps pour la modélisation, l’entraînement et les tests. Mais le résultat final est de loin le meilleur.</a:t>
            </a:r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Liens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5677" y="1405109"/>
            <a:ext cx="7991436" cy="2383117"/>
          </a:xfrm>
        </p:spPr>
        <p:txBody>
          <a:bodyPr/>
          <a:lstStyle/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Article de </a:t>
            </a:r>
            <a:r>
              <a:rPr lang="fr-FR" dirty="0">
                <a:solidFill>
                  <a:schemeClr val="accent2"/>
                </a:solidFill>
              </a:rPr>
              <a:t>blog : </a:t>
            </a:r>
            <a:r>
              <a:rPr lang="fr-FR" dirty="0" err="1" smtClean="0">
                <a:solidFill>
                  <a:schemeClr val="accent2"/>
                </a:solidFill>
                <a:hlinkClick r:id="rId2"/>
              </a:rPr>
              <a:t>rlgmachinelearning.wordpress</a:t>
            </a:r>
            <a:endParaRPr lang="fr-FR" dirty="0" smtClean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endParaRPr lang="fr-FR" dirty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GitHub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>
                <a:solidFill>
                  <a:schemeClr val="accent2"/>
                </a:solidFill>
                <a:hlinkClick r:id="rId3"/>
              </a:rPr>
              <a:t>https://github.com/Deviluna29/oc_ingenieur-ia_p7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2" y="1363858"/>
            <a:ext cx="5564493" cy="2383117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"API sur </a:t>
            </a:r>
            <a:r>
              <a:rPr lang="fr-FR" dirty="0" smtClean="0">
                <a:solidFill>
                  <a:schemeClr val="accent2"/>
                </a:solidFill>
              </a:rPr>
              <a:t>étagère" 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"modèle sur mesure</a:t>
            </a:r>
            <a:r>
              <a:rPr lang="fr-FR" dirty="0">
                <a:solidFill>
                  <a:schemeClr val="accent2"/>
                </a:solidFill>
              </a:rPr>
              <a:t> </a:t>
            </a:r>
            <a:r>
              <a:rPr lang="fr-FR" dirty="0" smtClean="0">
                <a:solidFill>
                  <a:schemeClr val="accent2"/>
                </a:solidFill>
              </a:rPr>
              <a:t>simple"</a:t>
            </a:r>
            <a:endParaRPr lang="fr-FR" dirty="0"/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"modèle sur </a:t>
            </a:r>
            <a:r>
              <a:rPr lang="fr-FR" dirty="0">
                <a:solidFill>
                  <a:schemeClr val="accent2"/>
                </a:solidFill>
              </a:rPr>
              <a:t>mesure </a:t>
            </a:r>
            <a:r>
              <a:rPr lang="fr-FR" dirty="0" smtClean="0">
                <a:solidFill>
                  <a:schemeClr val="accent2"/>
                </a:solidFill>
              </a:rPr>
              <a:t>avancé"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135106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313" y="1160870"/>
            <a:ext cx="4393186" cy="1740460"/>
          </a:xfrm>
        </p:spPr>
        <p:txBody>
          <a:bodyPr/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“Air Paradis”</a:t>
            </a:r>
            <a:r>
              <a:rPr lang="fr-FR" sz="1200" dirty="0" smtClean="0">
                <a:solidFill>
                  <a:schemeClr val="bg1"/>
                </a:solidFill>
              </a:rPr>
              <a:t> est une compagnie aérienne, qui fait appel à notre cabinet de conseil spécialisée sur les problématiques de marketing digital.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Air Paradis nous a contacté pour créer un produit IA permettant d’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anticiper les bad buzz </a:t>
            </a:r>
            <a:r>
              <a:rPr lang="fr-FR" sz="1200" dirty="0" smtClean="0">
                <a:solidFill>
                  <a:schemeClr val="bg1"/>
                </a:solidFill>
              </a:rPr>
              <a:t>sur les réseaux</a:t>
            </a:r>
            <a:endParaRPr lang="fr-FR" sz="1200" dirty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Contexte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277569" y="1160870"/>
            <a:ext cx="4591423" cy="3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u="sng" dirty="0" smtClean="0"/>
              <a:t>Les objectifs </a:t>
            </a:r>
            <a:r>
              <a:rPr lang="fr-FR" sz="1200" b="1" dirty="0" smtClean="0"/>
              <a:t>:</a:t>
            </a:r>
          </a:p>
          <a:p>
            <a:endParaRPr lang="fr-FR" sz="1200" b="1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>
                <a:solidFill>
                  <a:schemeClr val="bg1"/>
                </a:solidFill>
              </a:rPr>
              <a:t>Air Paradis veut un prototype d’un produit IA permettant de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prédire le sentiment associé à un tweet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447675" indent="0">
              <a:buNone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>
                <a:solidFill>
                  <a:schemeClr val="bg1"/>
                </a:solidFill>
              </a:rPr>
              <a:t>On utilisera différents services proposés par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Microsoft Azure </a:t>
            </a:r>
            <a:r>
              <a:rPr lang="fr-FR" sz="1200" dirty="0">
                <a:solidFill>
                  <a:schemeClr val="bg1"/>
                </a:solidFill>
              </a:rPr>
              <a:t>pour faciliter le développement de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plusieurs approches </a:t>
            </a:r>
            <a:r>
              <a:rPr lang="fr-FR" sz="1200" dirty="0">
                <a:solidFill>
                  <a:schemeClr val="bg1"/>
                </a:solidFill>
              </a:rPr>
              <a:t>et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déploiement</a:t>
            </a:r>
            <a:r>
              <a:rPr lang="fr-FR" sz="1200" dirty="0">
                <a:solidFill>
                  <a:schemeClr val="bg1"/>
                </a:solidFill>
              </a:rPr>
              <a:t> de notre solution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b="1" u="sng" dirty="0" smtClean="0">
                <a:solidFill>
                  <a:schemeClr val="accent3">
                    <a:lumMod val="75000"/>
                  </a:schemeClr>
                </a:solidFill>
              </a:rPr>
              <a:t>Les différentes approches</a:t>
            </a:r>
            <a:r>
              <a:rPr lang="fr-FR" sz="1200" dirty="0" smtClean="0">
                <a:solidFill>
                  <a:schemeClr val="bg1"/>
                </a:solidFill>
              </a:rPr>
              <a:t>: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API sur étagère </a:t>
            </a:r>
            <a:r>
              <a:rPr lang="fr-FR" sz="1200" dirty="0" smtClean="0">
                <a:solidFill>
                  <a:schemeClr val="bg1"/>
                </a:solidFill>
              </a:rPr>
              <a:t>(service cognitif)</a:t>
            </a: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Modèle sur mesure simple </a:t>
            </a:r>
            <a:r>
              <a:rPr lang="fr-FR" sz="1200" dirty="0" smtClean="0">
                <a:solidFill>
                  <a:schemeClr val="bg1"/>
                </a:solidFill>
              </a:rPr>
              <a:t>(Concepteur / Designer)</a:t>
            </a: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Modèle sur mesure avancé </a:t>
            </a:r>
            <a:r>
              <a:rPr lang="fr-FR" sz="1200" dirty="0" smtClean="0">
                <a:solidFill>
                  <a:schemeClr val="bg1"/>
                </a:solidFill>
              </a:rPr>
              <a:t>(Service notebooks)</a:t>
            </a:r>
            <a:endParaRPr lang="fr-FR" sz="800" dirty="0" smtClean="0"/>
          </a:p>
          <a:p>
            <a:pPr marL="447675" indent="0">
              <a:buFont typeface="Maven Pro"/>
              <a:buNone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2845809"/>
            <a:ext cx="3832846" cy="6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95372" y="1393411"/>
            <a:ext cx="8071112" cy="129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Nous avons à notre disposition un jeu de données Open Source provenant d’un </a:t>
            </a:r>
            <a:r>
              <a:rPr lang="fr-FR" sz="1100" dirty="0" err="1" smtClean="0"/>
              <a:t>kaggle</a:t>
            </a:r>
            <a:r>
              <a:rPr lang="fr-FR" sz="1100" dirty="0" smtClean="0"/>
              <a:t>, celui </a:t>
            </a:r>
            <a:r>
              <a:rPr lang="fr-FR" sz="1100" dirty="0"/>
              <a:t>ci contient </a:t>
            </a:r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1 600 000 tweets labellisés</a:t>
            </a:r>
            <a:r>
              <a:rPr lang="fr-FR" sz="1100" dirty="0"/>
              <a:t> avec un sentiment (positif ou négatif</a:t>
            </a:r>
            <a:r>
              <a:rPr lang="fr-FR" sz="1100" dirty="0" smtClean="0"/>
              <a:t>).</a:t>
            </a:r>
          </a:p>
          <a:p>
            <a:endParaRPr lang="fr-FR" sz="1100" dirty="0"/>
          </a:p>
          <a:p>
            <a:r>
              <a:rPr lang="fr-FR" sz="1100" dirty="0" smtClean="0"/>
              <a:t>Les labels sont : 0 pour négatif et 4 pour positif</a:t>
            </a:r>
          </a:p>
          <a:p>
            <a:endParaRPr lang="fr-FR" sz="1100" dirty="0"/>
          </a:p>
          <a:p>
            <a:r>
              <a:rPr lang="fr-FR" sz="1100" dirty="0" smtClean="0"/>
              <a:t>Il y a 800 000 tweets pour chaque label. Voici la distribution du nombre de caractères et de mots pour les tweets :</a:t>
            </a:r>
          </a:p>
          <a:p>
            <a:endParaRPr lang="fr-FR" sz="1100" dirty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" y="2743200"/>
            <a:ext cx="3969270" cy="20135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04" y="2753501"/>
            <a:ext cx="3969271" cy="20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API sur étagère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l’API du service cognitif </a:t>
            </a:r>
            <a:r>
              <a:rPr lang="fr-FR" sz="1200" dirty="0"/>
              <a:t>proposé par Microsoft Azure pour l’analyse de sentiment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Après avoir créé la ressource sur le portail Azure, on peut appeler le Web Service en récupérant son adresse et la clé d’authentification</a:t>
            </a:r>
            <a:r>
              <a:rPr lang="fr-FR" sz="1050" dirty="0" smtClean="0"/>
              <a:t>.</a:t>
            </a:r>
          </a:p>
          <a:p>
            <a:pPr marL="114300" indent="0">
              <a:buNone/>
            </a:pPr>
            <a:endParaRPr lang="fr-FR" sz="1050" dirty="0"/>
          </a:p>
          <a:p>
            <a:r>
              <a:rPr lang="fr-FR" sz="1050" dirty="0"/>
              <a:t>On peut envoyer dans la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requête</a:t>
            </a:r>
            <a:r>
              <a:rPr lang="fr-FR" sz="1050" dirty="0"/>
              <a:t> le texte brut sans prétraitement. Afin de limiter les coûts d’utilisation du service, on va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sélectionner 2000 tweets aléatoirement </a:t>
            </a:r>
            <a:r>
              <a:rPr lang="fr-FR" sz="1050" dirty="0"/>
              <a:t>dans notre jeu de données, qui seront utilisés dans l’appel API</a:t>
            </a:r>
            <a:r>
              <a:rPr lang="fr-FR" sz="1050" dirty="0" smtClean="0"/>
              <a:t>.</a:t>
            </a:r>
          </a:p>
          <a:p>
            <a:endParaRPr lang="fr-FR" sz="1050" dirty="0"/>
          </a:p>
          <a:p>
            <a:r>
              <a:rPr lang="fr-FR" sz="1050" dirty="0"/>
              <a:t>Le service nous retourne en réponse pour chaque tweet plusieurs informations :</a:t>
            </a:r>
          </a:p>
          <a:p>
            <a:endParaRPr lang="fr-FR" sz="1050" dirty="0"/>
          </a:p>
          <a:p>
            <a:pPr lvl="1"/>
            <a:r>
              <a:rPr lang="fr-FR" sz="1050" dirty="0"/>
              <a:t>La prédiction (positive, </a:t>
            </a:r>
            <a:r>
              <a:rPr lang="fr-FR" sz="1050" dirty="0" err="1"/>
              <a:t>neutral</a:t>
            </a:r>
            <a:r>
              <a:rPr lang="fr-FR" sz="1050" dirty="0"/>
              <a:t>, </a:t>
            </a:r>
            <a:r>
              <a:rPr lang="fr-FR" sz="1050" dirty="0" err="1"/>
              <a:t>negative</a:t>
            </a:r>
            <a:r>
              <a:rPr lang="fr-FR" sz="1050" dirty="0"/>
              <a:t>)</a:t>
            </a:r>
          </a:p>
          <a:p>
            <a:pPr lvl="1"/>
            <a:r>
              <a:rPr lang="fr-FR" sz="1050" dirty="0"/>
              <a:t>Le score associé pour chaque </a:t>
            </a:r>
            <a:r>
              <a:rPr lang="fr-FR" sz="1050" dirty="0" smtClean="0"/>
              <a:t>label</a:t>
            </a:r>
          </a:p>
          <a:p>
            <a:pPr lvl="1"/>
            <a:endParaRPr lang="fr-FR" sz="1050" dirty="0"/>
          </a:p>
          <a:p>
            <a:r>
              <a:rPr lang="fr-FR" sz="1050" dirty="0"/>
              <a:t>Notre jeu de données contenant des valeurs différentes pour le sentiment associé (Positif ou négatif), on va appliquer une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régression logistique sur les scores </a:t>
            </a:r>
            <a:r>
              <a:rPr lang="fr-FR" sz="1050" dirty="0"/>
              <a:t>de chaque tweet, afin de prédire le sentiment associé (et donc éliminer la valeur </a:t>
            </a:r>
            <a:r>
              <a:rPr lang="fr-FR" sz="1050" dirty="0" err="1"/>
              <a:t>neutral</a:t>
            </a:r>
            <a:r>
              <a:rPr lang="fr-FR" sz="1050" dirty="0"/>
              <a:t>).</a:t>
            </a: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22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API sur étagère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Résultat</a:t>
            </a:r>
            <a:r>
              <a:rPr lang="fr-FR" sz="1100" dirty="0" smtClean="0"/>
              <a:t> avec 2000 tweets :</a:t>
            </a:r>
          </a:p>
          <a:p>
            <a:pPr marL="114300" indent="0">
              <a:buNone/>
            </a:pPr>
            <a:endParaRPr lang="fr-FR" sz="1100" dirty="0"/>
          </a:p>
          <a:p>
            <a:pPr marL="114300" indent="0">
              <a:buNone/>
            </a:pPr>
            <a:endParaRPr lang="fr-FR" sz="11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" y="1381913"/>
            <a:ext cx="6428301" cy="21730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60079" y="3716494"/>
            <a:ext cx="4118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: 0,77</a:t>
            </a:r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smtClean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: 0,80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 score reste correct pour l’utilisation d’un service généraliste. On va essayer d’obtenir de meilleurs résultats avec les approches suivantes.</a:t>
            </a:r>
          </a:p>
        </p:txBody>
      </p:sp>
    </p:spTree>
    <p:extLst>
      <p:ext uri="{BB962C8B-B14F-4D97-AF65-F5344CB8AC3E}">
        <p14:creationId xmlns:p14="http://schemas.microsoft.com/office/powerpoint/2010/main" val="3265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le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Concepteur / Designer d’un service Azure Machine Learning </a:t>
            </a:r>
            <a:r>
              <a:rPr lang="fr-FR" sz="1200" dirty="0"/>
              <a:t>(interface graphique drag &amp; drop) pour développer rapidement un modèle classique (ex : régression logistique) permettant de prédire le sentiment associé à un tweet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Après avoir créé le </a:t>
            </a:r>
            <a:r>
              <a:rPr lang="fr-FR" sz="1050" dirty="0" err="1"/>
              <a:t>Workspace</a:t>
            </a:r>
            <a:r>
              <a:rPr lang="fr-FR" sz="1050" dirty="0"/>
              <a:t> sur Azure Machine Learning, on peut commencer à utiliser le service en créant une nouvelle expérience. Il suffit ensuite de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déplacer les modules </a:t>
            </a:r>
            <a:r>
              <a:rPr lang="fr-FR" sz="1050" dirty="0"/>
              <a:t>que l’on souhaite utiliser dans notre 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pipeline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1003651"/>
            <a:ext cx="5050138" cy="3954092"/>
          </a:xfrm>
          <a:prstGeom prst="rect">
            <a:avLst/>
          </a:prstGeom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5232018" y="1100081"/>
            <a:ext cx="3712602" cy="34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dirty="0"/>
              <a:t>Importation du jeu de </a:t>
            </a:r>
            <a:r>
              <a:rPr lang="fr-FR" sz="1200" dirty="0" smtClean="0"/>
              <a:t>données</a:t>
            </a:r>
          </a:p>
          <a:p>
            <a:pPr marL="114300" indent="0">
              <a:buNone/>
            </a:pPr>
            <a:endParaRPr lang="fr-FR" sz="1200" dirty="0"/>
          </a:p>
          <a:p>
            <a:r>
              <a:rPr lang="fr-FR" sz="1200" dirty="0"/>
              <a:t>On récupère 2% du jeu de données pour alléger les </a:t>
            </a:r>
            <a:r>
              <a:rPr lang="fr-FR" sz="1200" dirty="0" smtClean="0"/>
              <a:t>calculs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Prétraitement des tweets </a:t>
            </a:r>
            <a:r>
              <a:rPr lang="fr-FR" sz="1200" dirty="0"/>
              <a:t>(Supprimer les stop </a:t>
            </a:r>
            <a:r>
              <a:rPr lang="fr-FR" sz="1200" dirty="0" err="1"/>
              <a:t>words</a:t>
            </a:r>
            <a:r>
              <a:rPr lang="fr-FR" sz="1200" dirty="0"/>
              <a:t>, les caractères spéciaux, les nombres, lemmatiser, passer </a:t>
            </a:r>
            <a:r>
              <a:rPr lang="fr-FR" sz="1200"/>
              <a:t>en </a:t>
            </a:r>
            <a:r>
              <a:rPr lang="fr-FR" sz="1200" smtClean="0"/>
              <a:t>minuscule </a:t>
            </a:r>
            <a:r>
              <a:rPr lang="fr-FR" sz="1200" dirty="0"/>
              <a:t>etc</a:t>
            </a:r>
            <a:r>
              <a:rPr lang="fr-FR" sz="1200" dirty="0" smtClean="0"/>
              <a:t>..)</a:t>
            </a:r>
          </a:p>
          <a:p>
            <a:endParaRPr lang="fr-FR" sz="1200" dirty="0"/>
          </a:p>
          <a:p>
            <a:r>
              <a:rPr lang="fr-FR" sz="1200" dirty="0"/>
              <a:t>Création de 2 modèles utilisant une régression </a:t>
            </a:r>
            <a:r>
              <a:rPr lang="fr-FR" sz="1200" dirty="0" smtClean="0"/>
              <a:t>logistique</a:t>
            </a:r>
          </a:p>
          <a:p>
            <a:pPr lvl="1"/>
            <a:r>
              <a:rPr lang="fr-FR" sz="1050" dirty="0" smtClean="0"/>
              <a:t>Le </a:t>
            </a:r>
            <a:r>
              <a:rPr lang="fr-FR" sz="1050" dirty="0"/>
              <a:t>premier avec une vectorisation des mots en utilisant le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Feature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 smtClean="0">
                <a:solidFill>
                  <a:schemeClr val="accent3">
                    <a:lumMod val="75000"/>
                  </a:schemeClr>
                </a:solidFill>
              </a:rPr>
              <a:t>Hashing</a:t>
            </a:r>
            <a:endParaRPr lang="fr-FR" sz="10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fr-FR" sz="1050" dirty="0" smtClean="0"/>
              <a:t>Le </a:t>
            </a:r>
            <a:r>
              <a:rPr lang="fr-FR" sz="1050" dirty="0"/>
              <a:t>deuxième en utilisant le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Extract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N-Gram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Features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from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Text</a:t>
            </a:r>
            <a:endParaRPr lang="fr-FR" sz="105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1162</Words>
  <Application>Microsoft Office PowerPoint</Application>
  <PresentationFormat>Affichage à l'écran (16:9)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Share Tech</vt:lpstr>
      <vt:lpstr>Arial</vt:lpstr>
      <vt:lpstr>Maven Pro</vt:lpstr>
      <vt:lpstr>Data Science Consulting by Slidesgo</vt:lpstr>
      <vt:lpstr>Parcours Ingénieur Intelligence Artificielle</vt:lpstr>
      <vt:lpstr>Liens</vt:lpstr>
      <vt:lpstr>Sommaire</vt:lpstr>
      <vt:lpstr>Contexte</vt:lpstr>
      <vt:lpstr>Présentation du jeu de données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CV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310</cp:revision>
  <dcterms:modified xsi:type="dcterms:W3CDTF">2022-06-29T09:15:00Z</dcterms:modified>
</cp:coreProperties>
</file>