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6" r:id="rId3"/>
    <p:sldId id="365" r:id="rId4"/>
    <p:sldId id="297" r:id="rId5"/>
    <p:sldId id="300" r:id="rId6"/>
    <p:sldId id="366" r:id="rId7"/>
    <p:sldId id="35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299" r:id="rId18"/>
  </p:sldIdLst>
  <p:sldSz cx="9144000" cy="5143500" type="screen16x9"/>
  <p:notesSz cx="6858000" cy="9144000"/>
  <p:embeddedFontLst>
    <p:embeddedFont>
      <p:font typeface="Maven Pro" panose="020B0604020202020204" charset="0"/>
      <p:regular r:id="rId21"/>
      <p:bold r:id="rId22"/>
    </p:embeddedFont>
    <p:embeddedFont>
      <p:font typeface="Share Tech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78743D-A3EA-4276-A53C-F6B9D3533547}">
  <a:tblStyle styleId="{7278743D-A3EA-4276-A53C-F6B9D35335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4" autoAdjust="0"/>
  </p:normalViewPr>
  <p:slideViewPr>
    <p:cSldViewPr snapToGrid="0">
      <p:cViewPr>
        <p:scale>
          <a:sx n="138" d="100"/>
          <a:sy n="138" d="100"/>
        </p:scale>
        <p:origin x="756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7E6BD-F3B3-43F5-A96C-56A13815DED8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0E9D4-A2A3-492C-AA14-1F55C1B101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827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848" y="389487"/>
            <a:ext cx="666257" cy="31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1" name="Image 4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848" y="389487"/>
            <a:ext cx="666257" cy="31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7" r:id="rId5"/>
    <p:sldLayoutId id="214748366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ocp8-segmentation.azurewebsites.ne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ocp8-segmentation.azurewebsites.net/segmen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cp8-segmentation.azurewebsites.net/" TargetMode="External"/><Relationship Id="rId2" Type="http://schemas.openxmlformats.org/officeDocument/2006/relationships/hyperlink" Target="https://github.com/Deviluna29/oc_ingenieur-ia_p8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666931" y="1972473"/>
            <a:ext cx="3827997" cy="898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2"/>
                </a:solidFill>
              </a:rPr>
              <a:t>- Projet 8 – </a:t>
            </a:r>
          </a:p>
          <a:p>
            <a:r>
              <a:rPr lang="fr-FR" b="1" dirty="0"/>
              <a:t>Participez à la conception d'une voiture autonome</a:t>
            </a: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2773179" y="644527"/>
            <a:ext cx="3701732" cy="8235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Parcours Ingénieur</a:t>
            </a:r>
            <a:br>
              <a:rPr lang="en" sz="2400" dirty="0" smtClean="0"/>
            </a:br>
            <a:r>
              <a:rPr lang="en" sz="2400" dirty="0" smtClean="0"/>
              <a:t>Intelligence </a:t>
            </a:r>
            <a:r>
              <a:rPr lang="en" sz="2400" dirty="0" smtClean="0">
                <a:solidFill>
                  <a:schemeClr val="accent2"/>
                </a:solidFill>
              </a:rPr>
              <a:t>Artificielle</a:t>
            </a:r>
            <a:endParaRPr sz="2400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434;p25"/>
          <p:cNvSpPr txBox="1">
            <a:spLocks/>
          </p:cNvSpPr>
          <p:nvPr/>
        </p:nvSpPr>
        <p:spPr>
          <a:xfrm>
            <a:off x="7468124" y="4219144"/>
            <a:ext cx="1663628" cy="617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400" dirty="0" smtClean="0"/>
              <a:t>Romain Le Goff</a:t>
            </a:r>
          </a:p>
          <a:p>
            <a:pPr marL="0" indent="0"/>
            <a:r>
              <a:rPr lang="en-US" sz="1400" dirty="0" smtClean="0"/>
              <a:t>15/08/2022</a:t>
            </a:r>
            <a:endParaRPr lang="en-US" sz="1400" dirty="0"/>
          </a:p>
        </p:txBody>
      </p:sp>
      <p:grpSp>
        <p:nvGrpSpPr>
          <p:cNvPr id="30" name="Google Shape;9138;p56"/>
          <p:cNvGrpSpPr/>
          <p:nvPr/>
        </p:nvGrpSpPr>
        <p:grpSpPr>
          <a:xfrm>
            <a:off x="6353748" y="644527"/>
            <a:ext cx="874976" cy="719600"/>
            <a:chOff x="7608988" y="2093194"/>
            <a:chExt cx="817276" cy="672147"/>
          </a:xfrm>
        </p:grpSpPr>
        <p:cxnSp>
          <p:nvCxnSpPr>
            <p:cNvPr id="31" name="Google Shape;9139;p56"/>
            <p:cNvCxnSpPr/>
            <p:nvPr/>
          </p:nvCxnSpPr>
          <p:spPr>
            <a:xfrm rot="5400000" flipH="1">
              <a:off x="7620257" y="213649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9140;p56"/>
            <p:cNvCxnSpPr/>
            <p:nvPr/>
          </p:nvCxnSpPr>
          <p:spPr>
            <a:xfrm rot="-5400000">
              <a:off x="8285120" y="213649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9141;p56"/>
            <p:cNvCxnSpPr/>
            <p:nvPr/>
          </p:nvCxnSpPr>
          <p:spPr>
            <a:xfrm rot="5400000">
              <a:off x="7620257" y="264474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9142;p56"/>
            <p:cNvCxnSpPr/>
            <p:nvPr/>
          </p:nvCxnSpPr>
          <p:spPr>
            <a:xfrm rot="-5400000" flipH="1">
              <a:off x="8285120" y="264474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9143;p56"/>
            <p:cNvCxnSpPr/>
            <p:nvPr/>
          </p:nvCxnSpPr>
          <p:spPr>
            <a:xfrm rot="10800000">
              <a:off x="7608988" y="2425132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9144;p56"/>
            <p:cNvCxnSpPr/>
            <p:nvPr/>
          </p:nvCxnSpPr>
          <p:spPr>
            <a:xfrm rot="10800000">
              <a:off x="8342865" y="2425132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" name="Google Shape;9145;p56"/>
            <p:cNvGrpSpPr/>
            <p:nvPr/>
          </p:nvGrpSpPr>
          <p:grpSpPr>
            <a:xfrm>
              <a:off x="7721175" y="2093194"/>
              <a:ext cx="599587" cy="623846"/>
              <a:chOff x="7721175" y="2093194"/>
              <a:chExt cx="599587" cy="623846"/>
            </a:xfrm>
          </p:grpSpPr>
          <p:grpSp>
            <p:nvGrpSpPr>
              <p:cNvPr id="38" name="Google Shape;9146;p56"/>
              <p:cNvGrpSpPr/>
              <p:nvPr/>
            </p:nvGrpSpPr>
            <p:grpSpPr>
              <a:xfrm>
                <a:off x="7721175" y="2093194"/>
                <a:ext cx="291605" cy="623846"/>
                <a:chOff x="9405575" y="2061418"/>
                <a:chExt cx="291605" cy="623846"/>
              </a:xfrm>
            </p:grpSpPr>
            <p:sp>
              <p:nvSpPr>
                <p:cNvPr id="47" name="Google Shape;9147;p56"/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3" h="45503" extrusionOk="0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9148;p56"/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0" h="5029" extrusionOk="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9149;p56"/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1" h="8180" extrusionOk="0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9150;p56"/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8" h="1062" extrusionOk="0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9151;p56"/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7" h="4248" extrusionOk="0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9152;p56"/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5" h="1059" extrusionOk="0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9153;p56"/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4" h="7109" extrusionOk="0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" name="Google Shape;9154;p56"/>
              <p:cNvGrpSpPr/>
              <p:nvPr/>
            </p:nvGrpSpPr>
            <p:grpSpPr>
              <a:xfrm flipH="1">
                <a:off x="8029157" y="2093194"/>
                <a:ext cx="291605" cy="623846"/>
                <a:chOff x="9405575" y="2061418"/>
                <a:chExt cx="291605" cy="623846"/>
              </a:xfrm>
            </p:grpSpPr>
            <p:sp>
              <p:nvSpPr>
                <p:cNvPr id="40" name="Google Shape;9155;p56"/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3" h="45503" extrusionOk="0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9156;p56"/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0" h="5029" extrusionOk="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9157;p56"/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1" h="8180" extrusionOk="0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9158;p56"/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8" h="1062" extrusionOk="0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9159;p56"/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7" h="4248" extrusionOk="0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9160;p56"/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5" h="1059" extrusionOk="0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9161;p56"/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4" h="7109" extrusionOk="0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71" y="3375210"/>
            <a:ext cx="1560139" cy="726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/>
          <p:cNvSpPr txBox="1">
            <a:spLocks/>
          </p:cNvSpPr>
          <p:nvPr/>
        </p:nvSpPr>
        <p:spPr>
          <a:xfrm>
            <a:off x="406176" y="425851"/>
            <a:ext cx="765330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lvl="0">
              <a:buSzPts val="1200"/>
            </a:pPr>
            <a:r>
              <a:rPr lang="fr-FR" dirty="0">
                <a:solidFill>
                  <a:schemeClr val="accent2"/>
                </a:solidFill>
              </a:rPr>
              <a:t>Stratégie d’apprentissage</a:t>
            </a:r>
            <a:endParaRPr lang="fr-FR" dirty="0"/>
          </a:p>
        </p:txBody>
      </p:sp>
      <p:sp>
        <p:nvSpPr>
          <p:cNvPr id="8" name="Espace réservé du texte 1"/>
          <p:cNvSpPr txBox="1">
            <a:spLocks/>
          </p:cNvSpPr>
          <p:nvPr/>
        </p:nvSpPr>
        <p:spPr>
          <a:xfrm>
            <a:off x="406176" y="1003650"/>
            <a:ext cx="8071112" cy="126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fr-FR" sz="14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Baseline :</a:t>
            </a:r>
          </a:p>
          <a:p>
            <a:pPr marL="114300" indent="0">
              <a:buNone/>
            </a:pPr>
            <a:endParaRPr lang="fr-FR" sz="1100" dirty="0" smtClean="0"/>
          </a:p>
          <a:p>
            <a:r>
              <a:rPr lang="fr-FR" sz="1100" dirty="0"/>
              <a:t>Chaque modèle </a:t>
            </a:r>
            <a:r>
              <a:rPr lang="fr-FR" sz="1100" dirty="0" smtClean="0"/>
              <a:t>est </a:t>
            </a:r>
            <a:r>
              <a:rPr lang="fr-FR" sz="1100" dirty="0"/>
              <a:t>comparé à un modèle simple qui </a:t>
            </a:r>
            <a:r>
              <a:rPr lang="fr-FR" sz="1100" dirty="0" smtClean="0"/>
              <a:t>sert de </a:t>
            </a:r>
            <a:r>
              <a:rPr lang="fr-FR" sz="1100" dirty="0"/>
              <a:t>référence, afin de les comparer et observer une éventuelle amélioration</a:t>
            </a:r>
            <a:r>
              <a:rPr lang="fr-FR" sz="1100" dirty="0" smtClean="0"/>
              <a:t>.</a:t>
            </a:r>
          </a:p>
          <a:p>
            <a:endParaRPr lang="fr-FR" sz="1100" dirty="0"/>
          </a:p>
          <a:p>
            <a:r>
              <a:rPr lang="fr-FR" sz="1100" dirty="0"/>
              <a:t>Le 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modèle simple est U-Net</a:t>
            </a:r>
            <a:r>
              <a:rPr lang="fr-FR" sz="1100" dirty="0"/>
              <a:t>, sans augmentation de donnés, avec la fonction loss "categorical_crossentropy</a:t>
            </a:r>
            <a:r>
              <a:rPr lang="fr-FR" sz="1100" dirty="0" smtClean="0"/>
              <a:t>"</a:t>
            </a:r>
            <a:endParaRPr lang="fr-FR" sz="1100" dirty="0" smtClean="0"/>
          </a:p>
          <a:p>
            <a:pPr marL="114300" indent="0">
              <a:buNone/>
            </a:pPr>
            <a:endParaRPr lang="fr-FR" sz="1100" dirty="0"/>
          </a:p>
        </p:txBody>
      </p:sp>
      <p:sp>
        <p:nvSpPr>
          <p:cNvPr id="11" name="Espace réservé du texte 1"/>
          <p:cNvSpPr txBox="1">
            <a:spLocks/>
          </p:cNvSpPr>
          <p:nvPr/>
        </p:nvSpPr>
        <p:spPr>
          <a:xfrm>
            <a:off x="406176" y="2204014"/>
            <a:ext cx="8071112" cy="2007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fr-FR" sz="14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Fonction Loss :</a:t>
            </a:r>
          </a:p>
          <a:p>
            <a:pPr marL="114300" indent="0">
              <a:buNone/>
            </a:pPr>
            <a:endParaRPr lang="fr-FR" sz="1100" dirty="0" smtClean="0"/>
          </a:p>
          <a:p>
            <a:r>
              <a:rPr lang="fr-FR" sz="1100" dirty="0" smtClean="0"/>
              <a:t>On va </a:t>
            </a:r>
            <a:r>
              <a:rPr lang="fr-FR" sz="1100" dirty="0" smtClean="0">
                <a:solidFill>
                  <a:schemeClr val="accent3">
                    <a:lumMod val="75000"/>
                  </a:schemeClr>
                </a:solidFill>
              </a:rPr>
              <a:t>optimiser 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la fonction loss </a:t>
            </a:r>
            <a:r>
              <a:rPr lang="fr-FR" sz="1100" dirty="0"/>
              <a:t>qui est un hyperparamètre en entraînant plusieurs fois le modèle simple U-Net, afin de déterminer la meilleure fonction loss et l’utiliser sur les modèles suivants.</a:t>
            </a:r>
          </a:p>
          <a:p>
            <a:endParaRPr lang="fr-FR" sz="1100" dirty="0"/>
          </a:p>
          <a:p>
            <a:r>
              <a:rPr lang="fr-FR" sz="1100" dirty="0"/>
              <a:t>Les différentes fonctions loss utilisées :</a:t>
            </a:r>
          </a:p>
          <a:p>
            <a:pPr lvl="1"/>
            <a:r>
              <a:rPr lang="fr-FR" sz="1050" b="1" dirty="0" smtClean="0">
                <a:solidFill>
                  <a:schemeClr val="accent3">
                    <a:lumMod val="75000"/>
                  </a:schemeClr>
                </a:solidFill>
              </a:rPr>
              <a:t>Categorical_crossentropy</a:t>
            </a:r>
            <a:r>
              <a:rPr lang="fr-FR" sz="1050" dirty="0" smtClean="0"/>
              <a:t> </a:t>
            </a:r>
            <a:r>
              <a:rPr lang="fr-FR" sz="1050" dirty="0"/>
              <a:t>: Quantifie la différence entre 2 distributions de probabilité.</a:t>
            </a:r>
          </a:p>
          <a:p>
            <a:pPr lvl="1"/>
            <a:r>
              <a:rPr lang="fr-FR" sz="1050" b="1" dirty="0" smtClean="0">
                <a:solidFill>
                  <a:schemeClr val="accent3">
                    <a:lumMod val="75000"/>
                  </a:schemeClr>
                </a:solidFill>
              </a:rPr>
              <a:t>Dice_loss</a:t>
            </a:r>
            <a:r>
              <a:rPr lang="fr-FR" sz="1050" dirty="0" smtClean="0"/>
              <a:t> </a:t>
            </a:r>
            <a:r>
              <a:rPr lang="fr-FR" sz="1050" dirty="0"/>
              <a:t>: 1 – dice_coeff (qui correspond à 2 * intersection / union)</a:t>
            </a:r>
          </a:p>
          <a:p>
            <a:pPr lvl="1"/>
            <a:r>
              <a:rPr lang="fr-FR" sz="1050" b="1" dirty="0" smtClean="0">
                <a:solidFill>
                  <a:schemeClr val="accent3">
                    <a:lumMod val="75000"/>
                  </a:schemeClr>
                </a:solidFill>
              </a:rPr>
              <a:t>Combine_loss</a:t>
            </a:r>
            <a:r>
              <a:rPr lang="fr-FR" sz="1050" dirty="0" smtClean="0"/>
              <a:t> </a:t>
            </a:r>
            <a:r>
              <a:rPr lang="fr-FR" sz="1050" dirty="0"/>
              <a:t>: somme de 2 fonctions loss : categorical_crossentropy + 3*</a:t>
            </a:r>
            <a:r>
              <a:rPr lang="fr-FR" sz="1050" dirty="0" err="1"/>
              <a:t>dice_loss</a:t>
            </a:r>
            <a:endParaRPr lang="fr-FR" sz="1050" dirty="0"/>
          </a:p>
          <a:p>
            <a:pPr marL="114300" indent="0">
              <a:buNone/>
            </a:pP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36526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/>
          <p:cNvSpPr txBox="1">
            <a:spLocks/>
          </p:cNvSpPr>
          <p:nvPr/>
        </p:nvSpPr>
        <p:spPr>
          <a:xfrm>
            <a:off x="406176" y="425851"/>
            <a:ext cx="765330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lvl="0">
              <a:buSzPts val="1200"/>
            </a:pPr>
            <a:r>
              <a:rPr lang="fr-FR" dirty="0">
                <a:solidFill>
                  <a:schemeClr val="accent2"/>
                </a:solidFill>
              </a:rPr>
              <a:t>Stratégie d’apprentissage</a:t>
            </a:r>
            <a:endParaRPr lang="fr-FR" dirty="0"/>
          </a:p>
        </p:txBody>
      </p:sp>
      <p:sp>
        <p:nvSpPr>
          <p:cNvPr id="8" name="Espace réservé du texte 1"/>
          <p:cNvSpPr txBox="1">
            <a:spLocks/>
          </p:cNvSpPr>
          <p:nvPr/>
        </p:nvSpPr>
        <p:spPr>
          <a:xfrm>
            <a:off x="406176" y="1003650"/>
            <a:ext cx="8071112" cy="2931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fr-FR" sz="14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augmentation :</a:t>
            </a:r>
          </a:p>
          <a:p>
            <a:pPr marL="114300" indent="0">
              <a:buNone/>
            </a:pPr>
            <a:endParaRPr lang="fr-FR" sz="1100" dirty="0" smtClean="0"/>
          </a:p>
          <a:p>
            <a:r>
              <a:rPr lang="fr-FR" sz="1100" dirty="0"/>
              <a:t>Afin d’améliorer la modélisation, </a:t>
            </a:r>
            <a:r>
              <a:rPr lang="fr-FR" sz="1100" dirty="0" smtClean="0"/>
              <a:t>on va </a:t>
            </a:r>
            <a:r>
              <a:rPr lang="fr-FR" sz="1100" dirty="0" smtClean="0">
                <a:solidFill>
                  <a:schemeClr val="accent3">
                    <a:lumMod val="75000"/>
                  </a:schemeClr>
                </a:solidFill>
              </a:rPr>
              <a:t>augmenter 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les données</a:t>
            </a:r>
            <a:r>
              <a:rPr lang="fr-FR" sz="1100" dirty="0"/>
              <a:t>, c’est à dire compléter le jeu de données 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en transformant les images</a:t>
            </a:r>
            <a:r>
              <a:rPr lang="fr-FR" sz="1100" dirty="0"/>
              <a:t>, soit géométriquement, soit en rajoutant du bruitage, ou les deux</a:t>
            </a:r>
            <a:r>
              <a:rPr lang="fr-FR" sz="1100" dirty="0" smtClean="0"/>
              <a:t>.</a:t>
            </a:r>
          </a:p>
          <a:p>
            <a:endParaRPr lang="fr-FR" sz="1100" dirty="0"/>
          </a:p>
          <a:p>
            <a:r>
              <a:rPr lang="fr-FR" sz="1100" dirty="0"/>
              <a:t>Lorsque la data augmentation est sélectionnée lors de l’entraînement d’un modèle, le nombre d’images et doublé, chacune étant augmentée. Voici les différentes transformations appliquées aléatoirement </a:t>
            </a:r>
            <a:r>
              <a:rPr lang="fr-FR" sz="1100" dirty="0" smtClean="0"/>
              <a:t>:</a:t>
            </a:r>
          </a:p>
          <a:p>
            <a:endParaRPr lang="fr-FR" sz="1100" dirty="0"/>
          </a:p>
          <a:p>
            <a:pPr lvl="1"/>
            <a:r>
              <a:rPr lang="fr-FR" sz="1100" dirty="0" smtClean="0"/>
              <a:t>Symétrie </a:t>
            </a:r>
            <a:r>
              <a:rPr lang="fr-FR" sz="1100" dirty="0"/>
              <a:t>verticale</a:t>
            </a:r>
          </a:p>
          <a:p>
            <a:pPr lvl="1"/>
            <a:r>
              <a:rPr lang="fr-FR" sz="1100" dirty="0" smtClean="0"/>
              <a:t>Flou </a:t>
            </a:r>
            <a:r>
              <a:rPr lang="fr-FR" sz="1100" dirty="0"/>
              <a:t>gaussien</a:t>
            </a:r>
          </a:p>
          <a:p>
            <a:pPr lvl="1"/>
            <a:r>
              <a:rPr lang="fr-FR" sz="1100" dirty="0" smtClean="0"/>
              <a:t>Modification </a:t>
            </a:r>
            <a:r>
              <a:rPr lang="fr-FR" sz="1100" dirty="0"/>
              <a:t>du contraste</a:t>
            </a:r>
          </a:p>
          <a:p>
            <a:pPr lvl="1"/>
            <a:r>
              <a:rPr lang="fr-FR" sz="1100" dirty="0" smtClean="0"/>
              <a:t>Ajout </a:t>
            </a:r>
            <a:r>
              <a:rPr lang="fr-FR" sz="1100" dirty="0"/>
              <a:t>d’un bruit gaussien</a:t>
            </a:r>
          </a:p>
          <a:p>
            <a:pPr lvl="1"/>
            <a:r>
              <a:rPr lang="fr-FR" sz="1100" dirty="0" smtClean="0"/>
              <a:t>Modification </a:t>
            </a:r>
            <a:r>
              <a:rPr lang="fr-FR" sz="1100" dirty="0"/>
              <a:t>de la luminosité</a:t>
            </a:r>
          </a:p>
          <a:p>
            <a:pPr lvl="1"/>
            <a:r>
              <a:rPr lang="fr-FR" sz="1100" dirty="0" smtClean="0"/>
              <a:t>Zoom</a:t>
            </a:r>
            <a:r>
              <a:rPr lang="fr-FR" sz="1100" dirty="0"/>
              <a:t>, translation, rotation</a:t>
            </a:r>
          </a:p>
          <a:p>
            <a:pPr marL="114300" indent="0">
              <a:buNone/>
            </a:pPr>
            <a:endParaRPr lang="fr-FR" sz="11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346" y="2523361"/>
            <a:ext cx="4936682" cy="246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2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/>
          <p:cNvSpPr txBox="1">
            <a:spLocks/>
          </p:cNvSpPr>
          <p:nvPr/>
        </p:nvSpPr>
        <p:spPr>
          <a:xfrm>
            <a:off x="406176" y="425851"/>
            <a:ext cx="765330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lvl="0">
              <a:buSzPts val="1200"/>
            </a:pPr>
            <a:r>
              <a:rPr lang="fr-FR" dirty="0">
                <a:solidFill>
                  <a:schemeClr val="accent2"/>
                </a:solidFill>
              </a:rPr>
              <a:t>Stratégie d’apprentissage</a:t>
            </a:r>
            <a:endParaRPr lang="fr-FR" dirty="0"/>
          </a:p>
        </p:txBody>
      </p:sp>
      <p:sp>
        <p:nvSpPr>
          <p:cNvPr id="8" name="Espace réservé du texte 1"/>
          <p:cNvSpPr txBox="1">
            <a:spLocks/>
          </p:cNvSpPr>
          <p:nvPr/>
        </p:nvSpPr>
        <p:spPr>
          <a:xfrm>
            <a:off x="406176" y="1003650"/>
            <a:ext cx="8071112" cy="2931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fr-FR" sz="14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Générateurs de données :</a:t>
            </a:r>
          </a:p>
          <a:p>
            <a:pPr marL="114300" indent="0">
              <a:buNone/>
            </a:pPr>
            <a:endParaRPr lang="fr-FR" sz="1100" dirty="0" smtClean="0"/>
          </a:p>
          <a:p>
            <a:r>
              <a:rPr lang="fr-FR" sz="1100" dirty="0"/>
              <a:t>Le jeu de données étant volumineux, </a:t>
            </a:r>
            <a:r>
              <a:rPr lang="fr-FR" sz="1100" dirty="0" smtClean="0"/>
              <a:t>on ne peut pas </a:t>
            </a:r>
            <a:r>
              <a:rPr lang="fr-FR" sz="1100" dirty="0"/>
              <a:t>l’utiliser dans son intégralité d’un seul </a:t>
            </a:r>
            <a:r>
              <a:rPr lang="fr-FR" sz="1100" dirty="0" smtClean="0"/>
              <a:t>coup, on serait confronté </a:t>
            </a:r>
            <a:r>
              <a:rPr lang="fr-FR" sz="1100" dirty="0"/>
              <a:t>à un problème de mémoire</a:t>
            </a:r>
            <a:r>
              <a:rPr lang="fr-FR" sz="1100" dirty="0" smtClean="0"/>
              <a:t>.</a:t>
            </a:r>
          </a:p>
          <a:p>
            <a:endParaRPr lang="fr-FR" sz="1100" dirty="0"/>
          </a:p>
          <a:p>
            <a:r>
              <a:rPr lang="fr-FR" sz="1100" dirty="0"/>
              <a:t>La solution est d’utiliser un 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Générateur de données</a:t>
            </a:r>
            <a:r>
              <a:rPr lang="fr-FR" sz="1100" dirty="0"/>
              <a:t>, qui permet de déclarer une fonction qui agît comme un 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itérateur dans une </a:t>
            </a:r>
            <a:r>
              <a:rPr lang="fr-FR" sz="1100" dirty="0" smtClean="0">
                <a:solidFill>
                  <a:schemeClr val="accent3">
                    <a:lumMod val="75000"/>
                  </a:schemeClr>
                </a:solidFill>
              </a:rPr>
              <a:t>boucle</a:t>
            </a:r>
            <a:r>
              <a:rPr lang="fr-FR" sz="1100" dirty="0" smtClean="0"/>
              <a:t>. Il </a:t>
            </a:r>
            <a:r>
              <a:rPr lang="fr-FR" sz="1100" dirty="0"/>
              <a:t>vient charger les fichiers par paquet.</a:t>
            </a:r>
          </a:p>
          <a:p>
            <a:endParaRPr lang="fr-FR" sz="1100" dirty="0"/>
          </a:p>
          <a:p>
            <a:r>
              <a:rPr lang="fr-FR" sz="1100" dirty="0" smtClean="0"/>
              <a:t>On implémente 2 </a:t>
            </a:r>
            <a:r>
              <a:rPr lang="fr-FR" sz="1100" dirty="0"/>
              <a:t>générateurs </a:t>
            </a:r>
            <a:r>
              <a:rPr lang="fr-FR" sz="1100" dirty="0" smtClean="0"/>
              <a:t>:</a:t>
            </a:r>
          </a:p>
          <a:p>
            <a:endParaRPr lang="fr-FR" sz="1100" dirty="0"/>
          </a:p>
          <a:p>
            <a:pPr lvl="1"/>
            <a:r>
              <a:rPr lang="fr-FR" sz="1100" dirty="0" smtClean="0"/>
              <a:t>Un </a:t>
            </a:r>
            <a:r>
              <a:rPr lang="fr-FR" sz="1100" dirty="0"/>
              <a:t>premier 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classique</a:t>
            </a:r>
            <a:r>
              <a:rPr lang="fr-FR" sz="1100" dirty="0"/>
              <a:t> qui vient récupérer à la volée les images et masques 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par paquet de 20</a:t>
            </a:r>
          </a:p>
          <a:p>
            <a:pPr lvl="1"/>
            <a:r>
              <a:rPr lang="fr-FR" sz="1100" dirty="0" smtClean="0"/>
              <a:t>Un </a:t>
            </a:r>
            <a:r>
              <a:rPr lang="fr-FR" sz="1100" dirty="0"/>
              <a:t>second qui fonctionne de la même manière mais qui en plus vient appliquer la 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data augmentation </a:t>
            </a:r>
            <a:r>
              <a:rPr lang="fr-FR" sz="1100" dirty="0"/>
              <a:t>sur chaque image.</a:t>
            </a:r>
          </a:p>
          <a:p>
            <a:pPr marL="114300" indent="0">
              <a:buNone/>
            </a:pP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73827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/>
          <p:cNvSpPr txBox="1">
            <a:spLocks/>
          </p:cNvSpPr>
          <p:nvPr/>
        </p:nvSpPr>
        <p:spPr>
          <a:xfrm>
            <a:off x="406176" y="425851"/>
            <a:ext cx="765330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lvl="0">
              <a:buSzPts val="1200"/>
            </a:pPr>
            <a:r>
              <a:rPr lang="fr-FR" dirty="0">
                <a:solidFill>
                  <a:schemeClr val="accent2"/>
                </a:solidFill>
              </a:rPr>
              <a:t>Stratégie d’apprentissage</a:t>
            </a:r>
            <a:endParaRPr lang="fr-FR" dirty="0"/>
          </a:p>
        </p:txBody>
      </p:sp>
      <p:sp>
        <p:nvSpPr>
          <p:cNvPr id="8" name="Espace réservé du texte 1"/>
          <p:cNvSpPr txBox="1">
            <a:spLocks/>
          </p:cNvSpPr>
          <p:nvPr/>
        </p:nvSpPr>
        <p:spPr>
          <a:xfrm>
            <a:off x="406176" y="1003650"/>
            <a:ext cx="8071112" cy="1843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fr-FR" sz="14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Résultats :</a:t>
            </a:r>
          </a:p>
          <a:p>
            <a:pPr marL="114300" indent="0">
              <a:buNone/>
            </a:pPr>
            <a:endParaRPr lang="fr-FR" sz="1100" dirty="0" smtClean="0"/>
          </a:p>
          <a:p>
            <a:r>
              <a:rPr lang="fr-FR" sz="1100" dirty="0"/>
              <a:t>L’optimisation de la fonction loss sur le modèle simple a permis de déterminer que la meilleure était la fonction « 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combine_loss</a:t>
            </a:r>
            <a:r>
              <a:rPr lang="fr-FR" sz="1100" dirty="0"/>
              <a:t> », c’est pour cette raison qu’elle est utilisée par la suite pour chacun des modèles</a:t>
            </a:r>
            <a:r>
              <a:rPr lang="fr-FR" sz="1100" dirty="0" smtClean="0"/>
              <a:t>.</a:t>
            </a:r>
          </a:p>
          <a:p>
            <a:pPr marL="114300" indent="0">
              <a:buNone/>
            </a:pPr>
            <a:endParaRPr lang="fr-FR" sz="1100" dirty="0"/>
          </a:p>
          <a:p>
            <a:r>
              <a:rPr lang="fr-FR" sz="1100" dirty="0"/>
              <a:t>Chacun des modèles a été entraîné sur 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50 epochs</a:t>
            </a:r>
            <a:r>
              <a:rPr lang="fr-FR" sz="1100" dirty="0"/>
              <a:t>, avec une stratégie </a:t>
            </a:r>
            <a:r>
              <a:rPr lang="fr-FR" sz="1100" dirty="0" smtClean="0"/>
              <a:t>d’</a:t>
            </a:r>
            <a:r>
              <a:rPr lang="fr-FR" sz="1100" dirty="0" err="1" smtClean="0">
                <a:solidFill>
                  <a:schemeClr val="accent3">
                    <a:lumMod val="75000"/>
                  </a:schemeClr>
                </a:solidFill>
              </a:rPr>
              <a:t>Early</a:t>
            </a:r>
            <a:r>
              <a:rPr lang="fr-FR" sz="1100" dirty="0" smtClean="0">
                <a:solidFill>
                  <a:schemeClr val="accent3">
                    <a:lumMod val="75000"/>
                  </a:schemeClr>
                </a:solidFill>
              </a:rPr>
              <a:t> stopping </a:t>
            </a:r>
            <a:r>
              <a:rPr lang="fr-FR" sz="1100" dirty="0" smtClean="0"/>
              <a:t>si </a:t>
            </a:r>
            <a:r>
              <a:rPr lang="fr-FR" sz="1100" dirty="0"/>
              <a:t>la métrique ne s’améliore pas après un certains nombres d’epochs</a:t>
            </a:r>
            <a:r>
              <a:rPr lang="fr-FR" sz="1100" dirty="0" smtClean="0"/>
              <a:t>.</a:t>
            </a:r>
          </a:p>
          <a:p>
            <a:pPr marL="114300" indent="0">
              <a:buNone/>
            </a:pPr>
            <a:endParaRPr lang="fr-FR" sz="1100" dirty="0"/>
          </a:p>
          <a:p>
            <a:r>
              <a:rPr lang="fr-FR" sz="1100" dirty="0" smtClean="0"/>
              <a:t>Modèle retenu : </a:t>
            </a:r>
            <a:r>
              <a:rPr lang="fr-FR" sz="1100" dirty="0" smtClean="0">
                <a:solidFill>
                  <a:schemeClr val="accent3">
                    <a:lumMod val="75000"/>
                  </a:schemeClr>
                </a:solidFill>
              </a:rPr>
              <a:t>VGG16-U-NET</a:t>
            </a:r>
            <a:r>
              <a:rPr lang="fr-FR" sz="1100" dirty="0"/>
              <a:t>, </a:t>
            </a:r>
            <a:r>
              <a:rPr lang="fr-FR" sz="1100" i="1" dirty="0"/>
              <a:t>loss</a:t>
            </a:r>
            <a:r>
              <a:rPr lang="fr-FR" sz="1100" dirty="0"/>
              <a:t> : combine_loss, </a:t>
            </a:r>
            <a:r>
              <a:rPr lang="fr-FR" sz="1100" i="1" dirty="0"/>
              <a:t>data augmentation </a:t>
            </a:r>
            <a:r>
              <a:rPr lang="fr-FR" sz="1100" dirty="0"/>
              <a:t>: True</a:t>
            </a:r>
            <a:r>
              <a:rPr lang="fr-FR" sz="1100" dirty="0" smtClean="0"/>
              <a:t>,</a:t>
            </a:r>
            <a:endParaRPr lang="fr-FR" sz="11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3" y="2754874"/>
            <a:ext cx="6885708" cy="1640298"/>
          </a:xfrm>
          <a:prstGeom prst="rect">
            <a:avLst/>
          </a:prstGeom>
        </p:spPr>
      </p:pic>
      <p:sp>
        <p:nvSpPr>
          <p:cNvPr id="6" name="Espace réservé du texte 1"/>
          <p:cNvSpPr txBox="1">
            <a:spLocks/>
          </p:cNvSpPr>
          <p:nvPr/>
        </p:nvSpPr>
        <p:spPr>
          <a:xfrm>
            <a:off x="3266293" y="4395172"/>
            <a:ext cx="3730252" cy="565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fr-FR" sz="1100" dirty="0" smtClean="0"/>
              <a:t>Sur les donnes de test on obtient :</a:t>
            </a:r>
          </a:p>
          <a:p>
            <a:pPr>
              <a:buFontTx/>
              <a:buChar char="-"/>
            </a:pPr>
            <a:r>
              <a:rPr lang="fr-FR" sz="1100" b="1" dirty="0" err="1" smtClean="0"/>
              <a:t>Mean_IoU</a:t>
            </a:r>
            <a:r>
              <a:rPr lang="fr-FR" sz="1100" dirty="0" smtClean="0"/>
              <a:t> : 0,3167</a:t>
            </a:r>
          </a:p>
          <a:p>
            <a:pPr>
              <a:buFontTx/>
              <a:buChar char="-"/>
            </a:pPr>
            <a:r>
              <a:rPr lang="fr-FR" sz="1100" b="1" dirty="0" smtClean="0"/>
              <a:t>Loss</a:t>
            </a:r>
            <a:r>
              <a:rPr lang="fr-FR" sz="1100" dirty="0" smtClean="0"/>
              <a:t> : 2,281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17076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/>
          <p:cNvSpPr txBox="1">
            <a:spLocks/>
          </p:cNvSpPr>
          <p:nvPr/>
        </p:nvSpPr>
        <p:spPr>
          <a:xfrm>
            <a:off x="406176" y="425851"/>
            <a:ext cx="765330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lvl="0">
              <a:buSzPts val="1200"/>
            </a:pPr>
            <a:r>
              <a:rPr lang="fr-FR" dirty="0">
                <a:solidFill>
                  <a:schemeClr val="accent2"/>
                </a:solidFill>
              </a:rPr>
              <a:t>Stratégie d’apprentissage</a:t>
            </a:r>
            <a:endParaRPr lang="fr-FR" dirty="0"/>
          </a:p>
        </p:txBody>
      </p:sp>
      <p:sp>
        <p:nvSpPr>
          <p:cNvPr id="8" name="Espace réservé du texte 1"/>
          <p:cNvSpPr txBox="1">
            <a:spLocks/>
          </p:cNvSpPr>
          <p:nvPr/>
        </p:nvSpPr>
        <p:spPr>
          <a:xfrm>
            <a:off x="406176" y="1003651"/>
            <a:ext cx="8071112" cy="40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fr-FR" sz="14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Exemple de segmentation :</a:t>
            </a:r>
          </a:p>
          <a:p>
            <a:pPr marL="114300" indent="0">
              <a:buNone/>
            </a:pPr>
            <a:endParaRPr lang="fr-FR" sz="1100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29" y="1581451"/>
            <a:ext cx="2370661" cy="2280177"/>
          </a:xfrm>
          <a:prstGeom prst="rect">
            <a:avLst/>
          </a:prstGeom>
        </p:spPr>
      </p:pic>
      <p:sp>
        <p:nvSpPr>
          <p:cNvPr id="9" name="Espace réservé du texte 1"/>
          <p:cNvSpPr txBox="1">
            <a:spLocks/>
          </p:cNvSpPr>
          <p:nvPr/>
        </p:nvSpPr>
        <p:spPr>
          <a:xfrm>
            <a:off x="4232829" y="1003651"/>
            <a:ext cx="2528190" cy="40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fr-FR" sz="14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Synthèse comparative:</a:t>
            </a:r>
          </a:p>
          <a:p>
            <a:pPr marL="114300" indent="0">
              <a:buNone/>
            </a:pPr>
            <a:endParaRPr lang="fr-FR" sz="11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557" y="1811604"/>
            <a:ext cx="5340761" cy="181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9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/>
          <p:cNvSpPr txBox="1">
            <a:spLocks/>
          </p:cNvSpPr>
          <p:nvPr/>
        </p:nvSpPr>
        <p:spPr>
          <a:xfrm>
            <a:off x="406176" y="425851"/>
            <a:ext cx="765330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lvl="0">
              <a:buSzPts val="1200"/>
            </a:pPr>
            <a:r>
              <a:rPr lang="fr-FR" dirty="0" smtClean="0">
                <a:solidFill>
                  <a:schemeClr val="accent2"/>
                </a:solidFill>
              </a:rPr>
              <a:t>Déploiement du modèle</a:t>
            </a:r>
            <a:endParaRPr lang="fr-FR" dirty="0"/>
          </a:p>
        </p:txBody>
      </p:sp>
      <p:sp>
        <p:nvSpPr>
          <p:cNvPr id="10" name="Espace réservé du texte 1"/>
          <p:cNvSpPr>
            <a:spLocks noGrp="1"/>
          </p:cNvSpPr>
          <p:nvPr>
            <p:ph type="body" idx="1"/>
          </p:nvPr>
        </p:nvSpPr>
        <p:spPr>
          <a:xfrm>
            <a:off x="345275" y="1098524"/>
            <a:ext cx="8161415" cy="965803"/>
          </a:xfrm>
        </p:spPr>
        <p:txBody>
          <a:bodyPr/>
          <a:lstStyle/>
          <a:p>
            <a:r>
              <a:rPr lang="fr-FR" sz="1200" dirty="0">
                <a:solidFill>
                  <a:schemeClr val="bg1"/>
                </a:solidFill>
              </a:rPr>
              <a:t>Une fois le modèle le plus performant sélectionné et sauvegardé, </a:t>
            </a:r>
            <a:r>
              <a:rPr lang="fr-FR" sz="1200" dirty="0" smtClean="0">
                <a:solidFill>
                  <a:schemeClr val="bg1"/>
                </a:solidFill>
              </a:rPr>
              <a:t>on va le charger </a:t>
            </a:r>
            <a:r>
              <a:rPr lang="fr-FR" sz="1200" dirty="0">
                <a:solidFill>
                  <a:schemeClr val="bg1"/>
                </a:solidFill>
              </a:rPr>
              <a:t>dans une application </a:t>
            </a:r>
            <a:r>
              <a:rPr lang="fr-FR" sz="1200" dirty="0" err="1">
                <a:solidFill>
                  <a:schemeClr val="accent3">
                    <a:lumMod val="75000"/>
                  </a:schemeClr>
                </a:solidFill>
              </a:rPr>
              <a:t>Flask</a:t>
            </a:r>
            <a:r>
              <a:rPr lang="fr-FR" sz="1200" dirty="0">
                <a:solidFill>
                  <a:schemeClr val="bg1"/>
                </a:solidFill>
              </a:rPr>
              <a:t> que je vais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déployer sur le cloud</a:t>
            </a:r>
            <a:r>
              <a:rPr lang="fr-FR" sz="1200" dirty="0">
                <a:solidFill>
                  <a:schemeClr val="bg1"/>
                </a:solidFill>
              </a:rPr>
              <a:t>, en utilisant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Docker</a:t>
            </a:r>
            <a:r>
              <a:rPr lang="fr-FR" sz="1200" dirty="0">
                <a:solidFill>
                  <a:schemeClr val="bg1"/>
                </a:solidFill>
              </a:rPr>
              <a:t> et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Azure</a:t>
            </a:r>
            <a:r>
              <a:rPr lang="fr-FR" sz="1200" dirty="0" smtClean="0">
                <a:solidFill>
                  <a:schemeClr val="bg1"/>
                </a:solidFill>
              </a:rPr>
              <a:t>.</a:t>
            </a:r>
            <a:endParaRPr lang="fr-FR" sz="1200" dirty="0"/>
          </a:p>
          <a:p>
            <a:endParaRPr lang="fr-FR" sz="1200" dirty="0" smtClean="0">
              <a:solidFill>
                <a:schemeClr val="bg1"/>
              </a:solidFill>
            </a:endParaRPr>
          </a:p>
          <a:p>
            <a:r>
              <a:rPr lang="fr-FR" sz="1200" dirty="0" smtClean="0">
                <a:solidFill>
                  <a:schemeClr val="bg1"/>
                </a:solidFill>
              </a:rPr>
              <a:t>Application web accessible à l’adresse suivante : </a:t>
            </a:r>
            <a:r>
              <a:rPr lang="fr-FR" sz="1200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fr-FR" sz="1200" dirty="0">
                <a:solidFill>
                  <a:schemeClr val="bg1"/>
                </a:solidFill>
                <a:hlinkClick r:id="rId2"/>
              </a:rPr>
              <a:t>://ocp8-segmentation.azurewebsites.net</a:t>
            </a:r>
            <a:r>
              <a:rPr lang="fr-FR" sz="1200" dirty="0" smtClean="0">
                <a:solidFill>
                  <a:schemeClr val="bg1"/>
                </a:solidFill>
                <a:hlinkClick r:id="rId2"/>
              </a:rPr>
              <a:t>/</a:t>
            </a:r>
            <a:endParaRPr lang="fr-FR" sz="1200" dirty="0" smtClean="0">
              <a:solidFill>
                <a:schemeClr val="bg1"/>
              </a:solidFill>
            </a:endParaRP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109" y="2015836"/>
            <a:ext cx="3575498" cy="301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/>
          <p:cNvSpPr txBox="1">
            <a:spLocks/>
          </p:cNvSpPr>
          <p:nvPr/>
        </p:nvSpPr>
        <p:spPr>
          <a:xfrm>
            <a:off x="406176" y="425851"/>
            <a:ext cx="765330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lvl="0">
              <a:buSzPts val="1200"/>
            </a:pPr>
            <a:r>
              <a:rPr lang="fr-FR" dirty="0" smtClean="0">
                <a:solidFill>
                  <a:schemeClr val="accent2"/>
                </a:solidFill>
              </a:rPr>
              <a:t>Déploiement du modèle</a:t>
            </a:r>
            <a:endParaRPr lang="fr-FR" dirty="0"/>
          </a:p>
        </p:txBody>
      </p:sp>
      <p:sp>
        <p:nvSpPr>
          <p:cNvPr id="10" name="Espace réservé du texte 1"/>
          <p:cNvSpPr>
            <a:spLocks noGrp="1"/>
          </p:cNvSpPr>
          <p:nvPr>
            <p:ph type="body" idx="1"/>
          </p:nvPr>
        </p:nvSpPr>
        <p:spPr>
          <a:xfrm>
            <a:off x="345275" y="1098524"/>
            <a:ext cx="8161415" cy="965803"/>
          </a:xfrm>
        </p:spPr>
        <p:txBody>
          <a:bodyPr/>
          <a:lstStyle/>
          <a:p>
            <a:r>
              <a:rPr lang="fr-FR" sz="1200" dirty="0">
                <a:solidFill>
                  <a:schemeClr val="bg1"/>
                </a:solidFill>
              </a:rPr>
              <a:t>Une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API</a:t>
            </a:r>
            <a:r>
              <a:rPr lang="fr-FR" sz="1200" dirty="0">
                <a:solidFill>
                  <a:schemeClr val="bg1"/>
                </a:solidFill>
              </a:rPr>
              <a:t> est également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exposée</a:t>
            </a:r>
            <a:r>
              <a:rPr lang="fr-FR" sz="1200" dirty="0">
                <a:solidFill>
                  <a:schemeClr val="bg1"/>
                </a:solidFill>
              </a:rPr>
              <a:t>, permettant d’être consommée par n’importe quel service, cette fois ci n’importe quelle image peut être segmentée</a:t>
            </a:r>
            <a:r>
              <a:rPr lang="fr-FR" sz="1200" dirty="0" smtClean="0">
                <a:solidFill>
                  <a:schemeClr val="bg1"/>
                </a:solidFill>
              </a:rPr>
              <a:t>.</a:t>
            </a:r>
          </a:p>
          <a:p>
            <a:endParaRPr lang="fr-FR" sz="1200" dirty="0" smtClean="0">
              <a:solidFill>
                <a:schemeClr val="bg1"/>
              </a:solidFill>
            </a:endParaRPr>
          </a:p>
          <a:p>
            <a:r>
              <a:rPr lang="fr-FR" sz="1200" dirty="0">
                <a:solidFill>
                  <a:schemeClr val="bg1"/>
                </a:solidFill>
              </a:rPr>
              <a:t>L’adresse du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endpoint</a:t>
            </a:r>
            <a:r>
              <a:rPr lang="fr-FR" sz="1200" dirty="0">
                <a:solidFill>
                  <a:schemeClr val="bg1"/>
                </a:solidFill>
              </a:rPr>
              <a:t> est la suivante : </a:t>
            </a:r>
            <a:r>
              <a:rPr lang="fr-FR" sz="1200" dirty="0">
                <a:solidFill>
                  <a:schemeClr val="bg1"/>
                </a:solidFill>
                <a:hlinkClick r:id="rId2"/>
              </a:rPr>
              <a:t>https://ocp8-segmentation.azurewebsites.net/segment/</a:t>
            </a:r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226" y="2159200"/>
            <a:ext cx="4953486" cy="278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7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618824" y="411675"/>
            <a:ext cx="6139485" cy="577800"/>
          </a:xfrm>
        </p:spPr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</a:rPr>
              <a:t>CV - Conclusion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4" name="Espace réservé du texte 1"/>
          <p:cNvSpPr>
            <a:spLocks noGrp="1"/>
          </p:cNvSpPr>
          <p:nvPr>
            <p:ph type="body" idx="1"/>
          </p:nvPr>
        </p:nvSpPr>
        <p:spPr>
          <a:xfrm>
            <a:off x="345275" y="800652"/>
            <a:ext cx="8161415" cy="3674367"/>
          </a:xfrm>
        </p:spPr>
        <p:txBody>
          <a:bodyPr/>
          <a:lstStyle/>
          <a:p>
            <a:r>
              <a:rPr lang="fr-FR" sz="1200" dirty="0" smtClean="0">
                <a:solidFill>
                  <a:schemeClr val="bg1"/>
                </a:solidFill>
              </a:rPr>
              <a:t>Même </a:t>
            </a:r>
            <a:r>
              <a:rPr lang="fr-FR" sz="1200" dirty="0">
                <a:solidFill>
                  <a:schemeClr val="bg1"/>
                </a:solidFill>
              </a:rPr>
              <a:t>si l’on se rapproche de la segmentation initiale, celle-ci est loin d’être optimale. Et en fonction des images, il peut y avoir beaucoup d’erreurs</a:t>
            </a:r>
            <a:r>
              <a:rPr lang="fr-FR" sz="1200" dirty="0" smtClean="0">
                <a:solidFill>
                  <a:schemeClr val="bg1"/>
                </a:solidFill>
              </a:rPr>
              <a:t>. (</a:t>
            </a:r>
            <a:r>
              <a:rPr lang="fr-FR" sz="1200" dirty="0">
                <a:solidFill>
                  <a:schemeClr val="bg1"/>
                </a:solidFill>
              </a:rPr>
              <a:t>Le score Mean IoU est de seulement 0.3167</a:t>
            </a:r>
            <a:r>
              <a:rPr lang="fr-FR" sz="1200" dirty="0" smtClean="0">
                <a:solidFill>
                  <a:schemeClr val="bg1"/>
                </a:solidFill>
              </a:rPr>
              <a:t>)</a:t>
            </a:r>
          </a:p>
          <a:p>
            <a:endParaRPr lang="fr-FR" sz="1200" dirty="0" smtClean="0">
              <a:solidFill>
                <a:schemeClr val="bg1"/>
              </a:solidFill>
            </a:endParaRPr>
          </a:p>
          <a:p>
            <a:r>
              <a:rPr lang="fr-FR" sz="1200" dirty="0">
                <a:solidFill>
                  <a:schemeClr val="bg1"/>
                </a:solidFill>
              </a:rPr>
              <a:t>Pour une voiture autonome ce modèle n’est en l’état pas suffisant, par son manque de précision, et par son temps de prédiction qui est trop long. La voiture a besoin d’un temps de prédiction très court pour dépasser le réflexe humain et avoir un intérêt. Il faudrait donc changer de modèle et augmenter la puissance de calcul.</a:t>
            </a:r>
          </a:p>
          <a:p>
            <a:endParaRPr lang="fr-FR" sz="1200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fr-FR" sz="12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Amélioration du modèle :</a:t>
            </a:r>
          </a:p>
          <a:p>
            <a:endParaRPr lang="fr-FR" sz="1200" dirty="0" smtClean="0">
              <a:solidFill>
                <a:schemeClr val="bg1"/>
              </a:solidFill>
            </a:endParaRPr>
          </a:p>
          <a:p>
            <a:r>
              <a:rPr lang="fr-FR" sz="1100" dirty="0" smtClean="0">
                <a:solidFill>
                  <a:schemeClr val="bg1"/>
                </a:solidFill>
              </a:rPr>
              <a:t>Avoir </a:t>
            </a:r>
            <a:r>
              <a:rPr lang="fr-FR" sz="1100" dirty="0">
                <a:solidFill>
                  <a:schemeClr val="bg1"/>
                </a:solidFill>
              </a:rPr>
              <a:t>plus d’images dans le jeu de données</a:t>
            </a:r>
          </a:p>
          <a:p>
            <a:r>
              <a:rPr lang="fr-FR" sz="1100" dirty="0" smtClean="0">
                <a:solidFill>
                  <a:schemeClr val="bg1"/>
                </a:solidFill>
              </a:rPr>
              <a:t>Moins </a:t>
            </a:r>
            <a:r>
              <a:rPr lang="fr-FR" sz="1100" dirty="0">
                <a:solidFill>
                  <a:schemeClr val="bg1"/>
                </a:solidFill>
              </a:rPr>
              <a:t>réduire les images en entrée du modèle (actuellement 256 x 256)</a:t>
            </a:r>
          </a:p>
          <a:p>
            <a:r>
              <a:rPr lang="fr-FR" sz="1100" dirty="0" smtClean="0">
                <a:solidFill>
                  <a:schemeClr val="bg1"/>
                </a:solidFill>
              </a:rPr>
              <a:t>Trouver </a:t>
            </a:r>
            <a:r>
              <a:rPr lang="fr-FR" sz="1100" dirty="0">
                <a:solidFill>
                  <a:schemeClr val="bg1"/>
                </a:solidFill>
              </a:rPr>
              <a:t>des modèles plus performants</a:t>
            </a:r>
          </a:p>
          <a:p>
            <a:r>
              <a:rPr lang="fr-FR" sz="1100" dirty="0" smtClean="0">
                <a:solidFill>
                  <a:schemeClr val="bg1"/>
                </a:solidFill>
              </a:rPr>
              <a:t>Optimiser </a:t>
            </a:r>
            <a:r>
              <a:rPr lang="fr-FR" sz="1100" dirty="0">
                <a:solidFill>
                  <a:schemeClr val="bg1"/>
                </a:solidFill>
              </a:rPr>
              <a:t>d’autres hyperparamètres comme : le learning rate, l’</a:t>
            </a:r>
            <a:r>
              <a:rPr lang="fr-FR" sz="1100" dirty="0" err="1">
                <a:solidFill>
                  <a:schemeClr val="bg1"/>
                </a:solidFill>
              </a:rPr>
              <a:t>optimizer</a:t>
            </a:r>
            <a:r>
              <a:rPr lang="fr-FR" sz="1100" dirty="0">
                <a:solidFill>
                  <a:schemeClr val="bg1"/>
                </a:solidFill>
              </a:rPr>
              <a:t>, le nombre d’epochs </a:t>
            </a:r>
            <a:r>
              <a:rPr lang="fr-FR" sz="1100" dirty="0" err="1">
                <a:solidFill>
                  <a:schemeClr val="bg1"/>
                </a:solidFill>
              </a:rPr>
              <a:t>etc</a:t>
            </a:r>
            <a:r>
              <a:rPr lang="fr-FR" sz="1100" dirty="0">
                <a:solidFill>
                  <a:schemeClr val="bg1"/>
                </a:solidFill>
              </a:rPr>
              <a:t> …</a:t>
            </a:r>
          </a:p>
          <a:p>
            <a:r>
              <a:rPr lang="fr-FR" sz="1100" dirty="0" smtClean="0">
                <a:solidFill>
                  <a:schemeClr val="bg1"/>
                </a:solidFill>
              </a:rPr>
              <a:t>Améliorer </a:t>
            </a:r>
            <a:r>
              <a:rPr lang="fr-FR" sz="1100" dirty="0">
                <a:solidFill>
                  <a:schemeClr val="bg1"/>
                </a:solidFill>
              </a:rPr>
              <a:t>l’augmentation de données</a:t>
            </a:r>
          </a:p>
          <a:p>
            <a:r>
              <a:rPr lang="fr-FR" sz="1100" dirty="0" smtClean="0">
                <a:solidFill>
                  <a:schemeClr val="bg1"/>
                </a:solidFill>
              </a:rPr>
              <a:t>Augmenter </a:t>
            </a:r>
            <a:r>
              <a:rPr lang="fr-FR" sz="1100" dirty="0">
                <a:solidFill>
                  <a:schemeClr val="bg1"/>
                </a:solidFill>
              </a:rPr>
              <a:t>le nombre de batchs dans l’utilisation du Générateur</a:t>
            </a:r>
          </a:p>
          <a:p>
            <a:endParaRPr lang="fr-FR" sz="1200" dirty="0" smtClean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fr-FR" sz="12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Amélioration </a:t>
            </a:r>
            <a:r>
              <a:rPr lang="fr-FR" sz="12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 l’API et de l’application Web:</a:t>
            </a:r>
            <a:endParaRPr lang="fr-FR" sz="12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fr-FR" sz="1200" dirty="0">
              <a:solidFill>
                <a:schemeClr val="bg1"/>
              </a:solidFill>
            </a:endParaRPr>
          </a:p>
          <a:p>
            <a:r>
              <a:rPr lang="fr-FR" sz="1100" dirty="0" smtClean="0">
                <a:solidFill>
                  <a:schemeClr val="bg1"/>
                </a:solidFill>
              </a:rPr>
              <a:t>Améliorer l’interface, pouvoir sélectionner un modèle</a:t>
            </a:r>
          </a:p>
          <a:p>
            <a:r>
              <a:rPr lang="fr-FR" sz="1100" dirty="0" smtClean="0">
                <a:solidFill>
                  <a:schemeClr val="bg1"/>
                </a:solidFill>
              </a:rPr>
              <a:t>Déploiement automatisé avec une approche CI/CD</a:t>
            </a:r>
            <a:endParaRPr lang="fr-FR" sz="1100" dirty="0">
              <a:solidFill>
                <a:schemeClr val="bg1"/>
              </a:solidFill>
            </a:endParaRPr>
          </a:p>
          <a:p>
            <a:endParaRPr lang="fr-FR" sz="1200" dirty="0" smtClean="0">
              <a:solidFill>
                <a:schemeClr val="bg1"/>
              </a:solidFill>
            </a:endParaRPr>
          </a:p>
          <a:p>
            <a:endParaRPr lang="fr-FR" sz="1200" dirty="0">
              <a:solidFill>
                <a:schemeClr val="bg1"/>
              </a:solidFill>
            </a:endParaRPr>
          </a:p>
          <a:p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44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33725" y="107903"/>
            <a:ext cx="5676600" cy="1230300"/>
          </a:xfrm>
        </p:spPr>
        <p:txBody>
          <a:bodyPr/>
          <a:lstStyle/>
          <a:p>
            <a:r>
              <a:rPr lang="fr-FR" sz="6000" dirty="0" smtClean="0">
                <a:solidFill>
                  <a:schemeClr val="bg1"/>
                </a:solidFill>
              </a:rPr>
              <a:t>Liens</a:t>
            </a:r>
            <a:endParaRPr lang="fr-FR" sz="6000" dirty="0">
              <a:solidFill>
                <a:schemeClr val="bg1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05677" y="1405109"/>
            <a:ext cx="7991436" cy="2383117"/>
          </a:xfrm>
        </p:spPr>
        <p:txBody>
          <a:bodyPr/>
          <a:lstStyle/>
          <a:p>
            <a:pPr marL="152400" lvl="0" indent="0" algn="l">
              <a:lnSpc>
                <a:spcPct val="100000"/>
              </a:lnSpc>
              <a:buSzPts val="1200"/>
              <a:buNone/>
            </a:pPr>
            <a:r>
              <a:rPr lang="fr-FR" dirty="0" smtClean="0">
                <a:solidFill>
                  <a:schemeClr val="accent2"/>
                </a:solidFill>
              </a:rPr>
              <a:t>GitHub </a:t>
            </a:r>
            <a:r>
              <a:rPr lang="fr-FR" dirty="0">
                <a:solidFill>
                  <a:schemeClr val="accent2"/>
                </a:solidFill>
              </a:rPr>
              <a:t>: </a:t>
            </a:r>
            <a:r>
              <a:rPr lang="fr-FR" dirty="0" smtClean="0">
                <a:solidFill>
                  <a:schemeClr val="accent2"/>
                </a:solidFill>
                <a:hlinkClick r:id="rId2"/>
              </a:rPr>
              <a:t>https://github.com/Deviluna29/oc_ingenieur-ia_p8</a:t>
            </a:r>
            <a:endParaRPr lang="fr-FR" dirty="0" smtClean="0">
              <a:solidFill>
                <a:schemeClr val="accent2"/>
              </a:solidFill>
            </a:endParaRPr>
          </a:p>
          <a:p>
            <a:pPr marL="152400" lvl="0" indent="0" algn="l">
              <a:lnSpc>
                <a:spcPct val="100000"/>
              </a:lnSpc>
              <a:buSzPts val="1200"/>
              <a:buNone/>
            </a:pPr>
            <a:endParaRPr lang="fr-FR" dirty="0">
              <a:solidFill>
                <a:schemeClr val="accent2"/>
              </a:solidFill>
            </a:endParaRPr>
          </a:p>
          <a:p>
            <a:pPr marL="152400" lvl="0" indent="0" algn="l">
              <a:lnSpc>
                <a:spcPct val="100000"/>
              </a:lnSpc>
              <a:buSzPts val="1200"/>
              <a:buNone/>
            </a:pPr>
            <a:r>
              <a:rPr lang="fr-FR" dirty="0">
                <a:solidFill>
                  <a:schemeClr val="accent2"/>
                </a:solidFill>
              </a:rPr>
              <a:t>Application Web : </a:t>
            </a:r>
            <a:r>
              <a:rPr lang="fr-FR" dirty="0">
                <a:solidFill>
                  <a:schemeClr val="accent2"/>
                </a:solidFill>
                <a:hlinkClick r:id="rId3"/>
              </a:rPr>
              <a:t>https://ocp8-segmentation.azurewebsites.net/</a:t>
            </a:r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04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33725" y="107903"/>
            <a:ext cx="5676600" cy="1230300"/>
          </a:xfrm>
        </p:spPr>
        <p:txBody>
          <a:bodyPr/>
          <a:lstStyle/>
          <a:p>
            <a:r>
              <a:rPr lang="fr-FR" sz="6000" dirty="0" smtClean="0">
                <a:solidFill>
                  <a:schemeClr val="bg1"/>
                </a:solidFill>
              </a:rPr>
              <a:t>Sommaire</a:t>
            </a:r>
            <a:endParaRPr lang="fr-FR" sz="6000" dirty="0">
              <a:solidFill>
                <a:schemeClr val="bg1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27602" y="1363858"/>
            <a:ext cx="5564493" cy="2383117"/>
          </a:xfrm>
        </p:spPr>
        <p:txBody>
          <a:bodyPr/>
          <a:lstStyle/>
          <a:p>
            <a:pPr lvl="0" indent="-304800" algn="l">
              <a:lnSpc>
                <a:spcPct val="100000"/>
              </a:lnSpc>
              <a:buSzPts val="1200"/>
              <a:buFont typeface="Maven Pro"/>
              <a:buAutoNum type="arabicPeriod"/>
            </a:pPr>
            <a:r>
              <a:rPr lang="fr-FR" dirty="0" smtClean="0">
                <a:solidFill>
                  <a:schemeClr val="accent2"/>
                </a:solidFill>
              </a:rPr>
              <a:t>Contexte</a:t>
            </a:r>
          </a:p>
          <a:p>
            <a:pPr lvl="0" indent="-304800" algn="l">
              <a:lnSpc>
                <a:spcPct val="100000"/>
              </a:lnSpc>
              <a:buSzPts val="1200"/>
              <a:buFont typeface="Maven Pro"/>
              <a:buAutoNum type="arabicPeriod"/>
            </a:pPr>
            <a:r>
              <a:rPr lang="fr-FR" dirty="0" smtClean="0">
                <a:solidFill>
                  <a:schemeClr val="accent2"/>
                </a:solidFill>
              </a:rPr>
              <a:t>Présentation du jeu de données</a:t>
            </a:r>
          </a:p>
          <a:p>
            <a:pPr lvl="0" indent="-304800" algn="l">
              <a:lnSpc>
                <a:spcPct val="100000"/>
              </a:lnSpc>
              <a:buSzPts val="1200"/>
              <a:buFont typeface="Maven Pro"/>
              <a:buAutoNum type="arabicPeriod"/>
            </a:pPr>
            <a:r>
              <a:rPr lang="fr-FR" dirty="0" smtClean="0">
                <a:solidFill>
                  <a:schemeClr val="accent2"/>
                </a:solidFill>
              </a:rPr>
              <a:t>Modèles choisis </a:t>
            </a:r>
          </a:p>
          <a:p>
            <a:pPr lvl="0" indent="-304800" algn="l">
              <a:lnSpc>
                <a:spcPct val="100000"/>
              </a:lnSpc>
              <a:buSzPts val="1200"/>
              <a:buFont typeface="Maven Pro"/>
              <a:buAutoNum type="arabicPeriod"/>
            </a:pPr>
            <a:r>
              <a:rPr lang="fr-FR" dirty="0" smtClean="0">
                <a:solidFill>
                  <a:schemeClr val="accent2"/>
                </a:solidFill>
              </a:rPr>
              <a:t>Stratégie d’apprentissage</a:t>
            </a:r>
            <a:endParaRPr lang="fr-FR" dirty="0"/>
          </a:p>
          <a:p>
            <a:pPr lvl="0" indent="-304800" algn="l">
              <a:lnSpc>
                <a:spcPct val="100000"/>
              </a:lnSpc>
              <a:buSzPts val="1200"/>
              <a:buFont typeface="Maven Pro"/>
              <a:buAutoNum type="arabicPeriod"/>
            </a:pPr>
            <a:r>
              <a:rPr lang="fr-FR" dirty="0" smtClean="0">
                <a:solidFill>
                  <a:schemeClr val="accent2"/>
                </a:solidFill>
              </a:rPr>
              <a:t>Déploiement du modèle </a:t>
            </a:r>
          </a:p>
          <a:p>
            <a:pPr lvl="0" indent="-304800" algn="l">
              <a:lnSpc>
                <a:spcPct val="100000"/>
              </a:lnSpc>
              <a:buSzPts val="1200"/>
              <a:buFont typeface="Maven Pro"/>
              <a:buAutoNum type="arabicPeriod"/>
            </a:pPr>
            <a:r>
              <a:rPr lang="fr-FR" dirty="0" smtClean="0">
                <a:solidFill>
                  <a:schemeClr val="accent2"/>
                </a:solidFill>
              </a:rPr>
              <a:t>Conclusion</a:t>
            </a:r>
            <a:endParaRPr lang="fr-FR" dirty="0">
              <a:solidFill>
                <a:schemeClr val="accent2"/>
              </a:solidFill>
            </a:endParaRPr>
          </a:p>
        </p:txBody>
      </p:sp>
      <p:grpSp>
        <p:nvGrpSpPr>
          <p:cNvPr id="4" name="Google Shape;8527;p54"/>
          <p:cNvGrpSpPr/>
          <p:nvPr/>
        </p:nvGrpSpPr>
        <p:grpSpPr>
          <a:xfrm rot="5400000">
            <a:off x="1690665" y="2135106"/>
            <a:ext cx="1565716" cy="366729"/>
            <a:chOff x="1247650" y="2075423"/>
            <a:chExt cx="6648477" cy="1557238"/>
          </a:xfrm>
        </p:grpSpPr>
        <p:sp>
          <p:nvSpPr>
            <p:cNvPr id="5" name="Google Shape;8528;p54"/>
            <p:cNvSpPr/>
            <p:nvPr/>
          </p:nvSpPr>
          <p:spPr>
            <a:xfrm>
              <a:off x="6633862" y="2075423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529;p54"/>
            <p:cNvSpPr/>
            <p:nvPr/>
          </p:nvSpPr>
          <p:spPr>
            <a:xfrm>
              <a:off x="5359252" y="2806965"/>
              <a:ext cx="953461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530;p54"/>
            <p:cNvSpPr/>
            <p:nvPr/>
          </p:nvSpPr>
          <p:spPr>
            <a:xfrm>
              <a:off x="1601478" y="2075425"/>
              <a:ext cx="953316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531;p54"/>
            <p:cNvSpPr/>
            <p:nvPr/>
          </p:nvSpPr>
          <p:spPr>
            <a:xfrm>
              <a:off x="2857827" y="2807112"/>
              <a:ext cx="953370" cy="825320"/>
            </a:xfrm>
            <a:custGeom>
              <a:avLst/>
              <a:gdLst/>
              <a:ahLst/>
              <a:cxnLst/>
              <a:rect l="l" t="t" r="r" b="b"/>
              <a:pathLst>
                <a:path w="57780" h="50027" extrusionOk="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532;p54"/>
            <p:cNvSpPr/>
            <p:nvPr/>
          </p:nvSpPr>
          <p:spPr>
            <a:xfrm>
              <a:off x="4097386" y="2075425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533;p54"/>
            <p:cNvSpPr/>
            <p:nvPr/>
          </p:nvSpPr>
          <p:spPr>
            <a:xfrm>
              <a:off x="1247650" y="2490334"/>
              <a:ext cx="6648477" cy="729445"/>
            </a:xfrm>
            <a:custGeom>
              <a:avLst/>
              <a:gdLst/>
              <a:ahLst/>
              <a:cxnLst/>
              <a:rect l="l" t="t" r="r" b="b"/>
              <a:pathLst>
                <a:path w="285373" h="31310" fill="none" extrusionOk="0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miter lim="1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6938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151313" y="1160870"/>
            <a:ext cx="4393186" cy="3273626"/>
          </a:xfrm>
        </p:spPr>
        <p:txBody>
          <a:bodyPr/>
          <a:lstStyle/>
          <a:p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Future Vision Transport </a:t>
            </a:r>
            <a:r>
              <a:rPr lang="fr-FR" sz="1200" dirty="0">
                <a:solidFill>
                  <a:schemeClr val="bg1"/>
                </a:solidFill>
              </a:rPr>
              <a:t>est une entreprise qui conçoit des systèmes embarqués de vision par ordinateur pour les véhicules autonomes</a:t>
            </a:r>
            <a:r>
              <a:rPr lang="fr-FR" sz="1200" dirty="0" smtClean="0">
                <a:solidFill>
                  <a:schemeClr val="bg1"/>
                </a:solidFill>
              </a:rPr>
              <a:t>.</a:t>
            </a:r>
          </a:p>
          <a:p>
            <a:endParaRPr lang="fr-FR" sz="1200" dirty="0" smtClean="0">
              <a:solidFill>
                <a:schemeClr val="bg1"/>
              </a:solidFill>
            </a:endParaRPr>
          </a:p>
          <a:p>
            <a:r>
              <a:rPr lang="fr-FR" sz="1200" dirty="0" smtClean="0">
                <a:solidFill>
                  <a:schemeClr val="bg1"/>
                </a:solidFill>
              </a:rPr>
              <a:t>L’équipe IA doit concevoir un système de guidage pour véhicule autonome, composé de ces différentes parties :</a:t>
            </a:r>
          </a:p>
          <a:p>
            <a:endParaRPr lang="fr-FR" sz="1200" dirty="0" smtClean="0">
              <a:solidFill>
                <a:schemeClr val="bg1"/>
              </a:solidFill>
            </a:endParaRPr>
          </a:p>
          <a:p>
            <a:pPr lvl="1"/>
            <a:r>
              <a:rPr lang="fr-FR" sz="1100" dirty="0" smtClean="0"/>
              <a:t>Acquisition </a:t>
            </a:r>
            <a:r>
              <a:rPr lang="fr-FR" sz="1100" dirty="0"/>
              <a:t>des images en temps réel</a:t>
            </a:r>
          </a:p>
          <a:p>
            <a:pPr lvl="1"/>
            <a:r>
              <a:rPr lang="fr-FR" sz="1100" dirty="0" smtClean="0"/>
              <a:t>Traitement </a:t>
            </a:r>
            <a:r>
              <a:rPr lang="fr-FR" sz="1100" dirty="0"/>
              <a:t>des images</a:t>
            </a:r>
          </a:p>
          <a:p>
            <a:pPr lvl="1"/>
            <a:r>
              <a:rPr lang="fr-FR" sz="1100" b="1" dirty="0" smtClean="0">
                <a:solidFill>
                  <a:schemeClr val="accent3">
                    <a:lumMod val="75000"/>
                  </a:schemeClr>
                </a:solidFill>
              </a:rPr>
              <a:t>Segmentation </a:t>
            </a:r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des images</a:t>
            </a:r>
          </a:p>
          <a:p>
            <a:pPr lvl="1"/>
            <a:r>
              <a:rPr lang="fr-FR" sz="1100" dirty="0" smtClean="0"/>
              <a:t>Système </a:t>
            </a:r>
            <a:r>
              <a:rPr lang="fr-FR" sz="1100" dirty="0"/>
              <a:t>de décision</a:t>
            </a:r>
          </a:p>
          <a:p>
            <a:endParaRPr lang="fr-FR" sz="1200" dirty="0" smtClean="0"/>
          </a:p>
          <a:p>
            <a:pPr>
              <a:buFontTx/>
              <a:buChar char="-"/>
            </a:pPr>
            <a:endParaRPr lang="fr-FR" sz="1200" dirty="0" smtClean="0"/>
          </a:p>
          <a:p>
            <a:pPr>
              <a:buFontTx/>
              <a:buChar char="-"/>
            </a:pPr>
            <a:endParaRPr lang="fr-FR" sz="1200" dirty="0" smtClean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</a:rPr>
              <a:t>Contexte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5" name="Espace réservé du texte 1"/>
          <p:cNvSpPr txBox="1">
            <a:spLocks/>
          </p:cNvSpPr>
          <p:nvPr/>
        </p:nvSpPr>
        <p:spPr>
          <a:xfrm>
            <a:off x="4421951" y="1160870"/>
            <a:ext cx="4591423" cy="3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fr-FR" sz="1200" b="1" u="sng" dirty="0" smtClean="0"/>
              <a:t>Les objectifs </a:t>
            </a:r>
            <a:r>
              <a:rPr lang="fr-FR" sz="1200" b="1" dirty="0" smtClean="0"/>
              <a:t>:</a:t>
            </a:r>
          </a:p>
          <a:p>
            <a:endParaRPr lang="fr-FR" sz="1200" b="1" dirty="0" smtClean="0"/>
          </a:p>
          <a:p>
            <a:pPr marL="625475" indent="-177800">
              <a:buFontTx/>
              <a:buChar char="-"/>
              <a:tabLst>
                <a:tab pos="717550" algn="l"/>
              </a:tabLst>
            </a:pPr>
            <a:r>
              <a:rPr lang="fr-FR" sz="1200" dirty="0" smtClean="0">
                <a:solidFill>
                  <a:schemeClr val="bg1"/>
                </a:solidFill>
              </a:rPr>
              <a:t>On s’intéresse ici à la partie Segmentation des images, les objectifs sont les suivants :</a:t>
            </a:r>
          </a:p>
          <a:p>
            <a:pPr marL="625475" indent="-177800">
              <a:buFontTx/>
              <a:buChar char="-"/>
              <a:tabLst>
                <a:tab pos="717550" algn="l"/>
              </a:tabLst>
            </a:pPr>
            <a:endParaRPr lang="fr-FR" sz="1200" dirty="0">
              <a:solidFill>
                <a:schemeClr val="bg1"/>
              </a:solidFill>
            </a:endParaRPr>
          </a:p>
          <a:p>
            <a:pPr marL="625475" indent="-177800">
              <a:buFontTx/>
              <a:buChar char="-"/>
              <a:tabLst>
                <a:tab pos="717550" algn="l"/>
              </a:tabLst>
            </a:pP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Entraîner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un modèle de segmentation </a:t>
            </a:r>
            <a:r>
              <a:rPr lang="fr-FR" sz="1200" dirty="0">
                <a:solidFill>
                  <a:schemeClr val="bg1"/>
                </a:solidFill>
              </a:rPr>
              <a:t>des images </a:t>
            </a:r>
            <a:r>
              <a:rPr lang="fr-FR" sz="1200" dirty="0" smtClean="0">
                <a:solidFill>
                  <a:schemeClr val="bg1"/>
                </a:solidFill>
              </a:rPr>
              <a:t>qui devra s’intégrer facilement dans la chaîne complète du système embarqué.</a:t>
            </a:r>
          </a:p>
          <a:p>
            <a:pPr marL="625475" indent="-177800">
              <a:buFontTx/>
              <a:buChar char="-"/>
              <a:tabLst>
                <a:tab pos="717550" algn="l"/>
              </a:tabLst>
            </a:pPr>
            <a:endParaRPr lang="fr-FR" sz="1200" dirty="0">
              <a:solidFill>
                <a:schemeClr val="bg1"/>
              </a:solidFill>
            </a:endParaRPr>
          </a:p>
          <a:p>
            <a:pPr marL="625475" indent="-177800">
              <a:buFontTx/>
              <a:buChar char="-"/>
              <a:tabLst>
                <a:tab pos="717550" algn="l"/>
              </a:tabLst>
            </a:pPr>
            <a:r>
              <a:rPr lang="fr-FR" sz="1200" dirty="0" smtClean="0">
                <a:solidFill>
                  <a:schemeClr val="bg1"/>
                </a:solidFill>
              </a:rPr>
              <a:t>Concevoir </a:t>
            </a:r>
            <a:r>
              <a:rPr lang="fr-FR" sz="1200" dirty="0">
                <a:solidFill>
                  <a:schemeClr val="bg1"/>
                </a:solidFill>
              </a:rPr>
              <a:t>une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API de prédiction</a:t>
            </a:r>
            <a:r>
              <a:rPr lang="fr-FR" sz="1200" dirty="0">
                <a:solidFill>
                  <a:schemeClr val="bg1"/>
                </a:solidFill>
              </a:rPr>
              <a:t>, et une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application web Flask</a:t>
            </a:r>
            <a:r>
              <a:rPr lang="fr-FR" sz="1200" dirty="0">
                <a:solidFill>
                  <a:schemeClr val="bg1"/>
                </a:solidFill>
              </a:rPr>
              <a:t> de présentation des résultats, qui seront déployés sur le Cloud.</a:t>
            </a:r>
          </a:p>
          <a:p>
            <a:pPr marL="625475" indent="-177800">
              <a:buFontTx/>
              <a:buChar char="-"/>
              <a:tabLst>
                <a:tab pos="717550" algn="l"/>
              </a:tabLst>
            </a:pPr>
            <a:endParaRPr lang="fr-FR" sz="1200" dirty="0" smtClean="0">
              <a:solidFill>
                <a:schemeClr val="bg1"/>
              </a:solidFill>
            </a:endParaRPr>
          </a:p>
          <a:p>
            <a:pPr marL="625475" indent="-177800">
              <a:buFontTx/>
              <a:buChar char="-"/>
              <a:tabLst>
                <a:tab pos="717550" algn="l"/>
              </a:tabLst>
            </a:pPr>
            <a:endParaRPr lang="fr-FR" sz="1200" dirty="0" smtClean="0"/>
          </a:p>
          <a:p>
            <a:pPr marL="625475" indent="-177800">
              <a:buFontTx/>
              <a:buChar char="-"/>
              <a:tabLst>
                <a:tab pos="717550" algn="l"/>
              </a:tabLst>
            </a:pPr>
            <a:endParaRPr lang="fr-FR" sz="1200" dirty="0" smtClean="0"/>
          </a:p>
          <a:p>
            <a:pPr marL="625475" indent="-177800">
              <a:buFontTx/>
              <a:buChar char="-"/>
              <a:tabLst>
                <a:tab pos="717550" algn="l"/>
              </a:tabLst>
            </a:pPr>
            <a:endParaRPr lang="fr-FR" sz="1200" dirty="0" smtClean="0"/>
          </a:p>
          <a:p>
            <a:pPr>
              <a:buFontTx/>
              <a:buChar char="-"/>
            </a:pPr>
            <a:endParaRPr lang="fr-FR" sz="1200" dirty="0" smtClean="0"/>
          </a:p>
          <a:p>
            <a:pPr>
              <a:buFontTx/>
              <a:buChar char="-"/>
            </a:pPr>
            <a:endParaRPr lang="fr-FR" sz="1200" dirty="0" smtClean="0"/>
          </a:p>
        </p:txBody>
      </p:sp>
    </p:spTree>
    <p:extLst>
      <p:ext uri="{BB962C8B-B14F-4D97-AF65-F5344CB8AC3E}">
        <p14:creationId xmlns:p14="http://schemas.microsoft.com/office/powerpoint/2010/main" val="36574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406176" y="425851"/>
            <a:ext cx="7653305" cy="577800"/>
          </a:xfrm>
        </p:spPr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</a:rPr>
              <a:t>Présentation du jeu de données 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7" name="Espace réservé du texte 1"/>
          <p:cNvSpPr txBox="1">
            <a:spLocks/>
          </p:cNvSpPr>
          <p:nvPr/>
        </p:nvSpPr>
        <p:spPr>
          <a:xfrm>
            <a:off x="406176" y="1003651"/>
            <a:ext cx="8071112" cy="1017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fr-FR" sz="1100" dirty="0"/>
              <a:t>Le jeu de données provient du site « Cityscapes Dataset ». Il est composé de 2 dossiers </a:t>
            </a:r>
            <a:r>
              <a:rPr lang="fr-FR" sz="1100" dirty="0" smtClean="0"/>
              <a:t>:</a:t>
            </a:r>
          </a:p>
          <a:p>
            <a:endParaRPr lang="fr-FR" sz="1100" dirty="0"/>
          </a:p>
          <a:p>
            <a:pPr lvl="1"/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leftImg8bit</a:t>
            </a:r>
            <a:r>
              <a:rPr lang="fr-FR" sz="1200" dirty="0" smtClean="0"/>
              <a:t> </a:t>
            </a:r>
            <a:r>
              <a:rPr lang="fr-FR" sz="1200" dirty="0"/>
              <a:t>: contient les images RGB </a:t>
            </a:r>
            <a:r>
              <a:rPr lang="fr-FR" sz="1200" dirty="0" smtClean="0"/>
              <a:t>d'origine</a:t>
            </a:r>
          </a:p>
          <a:p>
            <a:pPr lvl="1"/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gtFine</a:t>
            </a:r>
            <a:r>
              <a:rPr lang="fr-FR" sz="1200" dirty="0" smtClean="0"/>
              <a:t> </a:t>
            </a:r>
            <a:r>
              <a:rPr lang="fr-FR" sz="1200" dirty="0"/>
              <a:t>: contient les masques de la segmentation </a:t>
            </a:r>
            <a:r>
              <a:rPr lang="fr-FR" sz="1200" dirty="0" smtClean="0"/>
              <a:t>d'images</a:t>
            </a:r>
            <a:endParaRPr lang="fr-FR" sz="1100" dirty="0"/>
          </a:p>
          <a:p>
            <a:endParaRPr lang="fr-FR" sz="1100" dirty="0" smtClean="0"/>
          </a:p>
          <a:p>
            <a:pPr lvl="1"/>
            <a:endParaRPr lang="fr-FR" sz="1100" dirty="0" smtClean="0"/>
          </a:p>
          <a:p>
            <a:pPr marL="114300" indent="0">
              <a:buNone/>
            </a:pPr>
            <a:endParaRPr lang="fr-FR" sz="11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964" y="3215443"/>
            <a:ext cx="3164874" cy="172194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412" y="3239359"/>
            <a:ext cx="3053266" cy="1674114"/>
          </a:xfrm>
          <a:prstGeom prst="rect">
            <a:avLst/>
          </a:prstGeom>
        </p:spPr>
      </p:pic>
      <p:sp>
        <p:nvSpPr>
          <p:cNvPr id="8" name="Espace réservé du texte 1"/>
          <p:cNvSpPr txBox="1">
            <a:spLocks/>
          </p:cNvSpPr>
          <p:nvPr/>
        </p:nvSpPr>
        <p:spPr>
          <a:xfrm>
            <a:off x="406176" y="2063575"/>
            <a:ext cx="8071112" cy="1017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fr-FR" sz="1100" dirty="0" smtClean="0"/>
              <a:t>Masques : 32 labels (sous catégories)</a:t>
            </a:r>
          </a:p>
          <a:p>
            <a:r>
              <a:rPr lang="fr-FR" sz="1100" dirty="0" smtClean="0"/>
              <a:t>Images </a:t>
            </a:r>
            <a:r>
              <a:rPr lang="fr-FR" sz="1100" dirty="0" smtClean="0">
                <a:solidFill>
                  <a:schemeClr val="accent3">
                    <a:lumMod val="75000"/>
                  </a:schemeClr>
                </a:solidFill>
              </a:rPr>
              <a:t>RGB</a:t>
            </a:r>
            <a:r>
              <a:rPr lang="fr-FR" sz="1100" dirty="0" smtClean="0"/>
              <a:t>, </a:t>
            </a:r>
            <a:r>
              <a:rPr lang="fr-FR" sz="1100" dirty="0" smtClean="0">
                <a:solidFill>
                  <a:schemeClr val="accent3">
                    <a:lumMod val="75000"/>
                  </a:schemeClr>
                </a:solidFill>
              </a:rPr>
              <a:t>2048 x 1024 </a:t>
            </a:r>
            <a:r>
              <a:rPr lang="fr-FR" sz="1100" dirty="0" smtClean="0"/>
              <a:t>pixels</a:t>
            </a:r>
          </a:p>
          <a:p>
            <a:r>
              <a:rPr lang="fr-FR" sz="1100" dirty="0" smtClean="0"/>
              <a:t>Train : 2975 images</a:t>
            </a:r>
          </a:p>
          <a:p>
            <a:r>
              <a:rPr lang="fr-FR" sz="1100" dirty="0" smtClean="0"/>
              <a:t>Test : 1525 images</a:t>
            </a:r>
          </a:p>
          <a:p>
            <a:r>
              <a:rPr lang="fr-FR" sz="1100" dirty="0" smtClean="0"/>
              <a:t>Val : 500 images</a:t>
            </a:r>
            <a:endParaRPr lang="fr-FR" sz="1100" dirty="0"/>
          </a:p>
          <a:p>
            <a:endParaRPr lang="fr-FR" sz="1100" dirty="0" smtClean="0"/>
          </a:p>
          <a:p>
            <a:pPr lvl="1"/>
            <a:endParaRPr lang="fr-FR" sz="1100" dirty="0" smtClean="0"/>
          </a:p>
          <a:p>
            <a:pPr marL="114300" indent="0">
              <a:buNone/>
            </a:pP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56681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406176" y="425851"/>
            <a:ext cx="7653305" cy="577800"/>
          </a:xfrm>
        </p:spPr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</a:rPr>
              <a:t>Présentation du jeu de données 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7" name="Espace réservé du texte 1"/>
          <p:cNvSpPr txBox="1">
            <a:spLocks/>
          </p:cNvSpPr>
          <p:nvPr/>
        </p:nvSpPr>
        <p:spPr>
          <a:xfrm>
            <a:off x="406176" y="1003651"/>
            <a:ext cx="8071112" cy="1017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fr-FR" sz="1400" u="sng" dirty="0" smtClean="0"/>
              <a:t>Catégorisation :</a:t>
            </a:r>
          </a:p>
          <a:p>
            <a:endParaRPr lang="fr-FR" sz="1100" dirty="0"/>
          </a:p>
          <a:p>
            <a:r>
              <a:rPr lang="fr-FR" sz="1100" dirty="0" smtClean="0"/>
              <a:t>L’objectif est d’entraîner un modèle sur </a:t>
            </a:r>
            <a:r>
              <a:rPr lang="fr-FR" sz="1100" dirty="0" smtClean="0">
                <a:solidFill>
                  <a:schemeClr val="accent3">
                    <a:lumMod val="75000"/>
                  </a:schemeClr>
                </a:solidFill>
              </a:rPr>
              <a:t>8 catégories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. </a:t>
            </a:r>
            <a:r>
              <a:rPr lang="fr-FR" sz="1100" dirty="0">
                <a:solidFill>
                  <a:schemeClr val="bg1"/>
                </a:solidFill>
              </a:rPr>
              <a:t>En récupérant la documentation du jeu de données, </a:t>
            </a:r>
            <a:r>
              <a:rPr lang="fr-FR" sz="1100" dirty="0" smtClean="0">
                <a:solidFill>
                  <a:schemeClr val="bg1"/>
                </a:solidFill>
              </a:rPr>
              <a:t>on peut déterminer </a:t>
            </a:r>
            <a:r>
              <a:rPr lang="fr-FR" sz="1100" dirty="0">
                <a:solidFill>
                  <a:schemeClr val="bg1"/>
                </a:solidFill>
              </a:rPr>
              <a:t>à quelle catégorie principale correspond chaque ID des 32 sous catégories </a:t>
            </a:r>
            <a:r>
              <a:rPr lang="fr-FR" sz="1100" dirty="0" smtClean="0">
                <a:solidFill>
                  <a:schemeClr val="bg1"/>
                </a:solidFill>
              </a:rPr>
              <a:t>:</a:t>
            </a:r>
          </a:p>
          <a:p>
            <a:endParaRPr lang="fr-FR" sz="1100" dirty="0">
              <a:solidFill>
                <a:schemeClr val="bg1"/>
              </a:solidFill>
            </a:endParaRPr>
          </a:p>
          <a:p>
            <a:pPr lvl="0"/>
            <a:r>
              <a:rPr lang="fr-FR" sz="1200" b="1" dirty="0"/>
              <a:t>Vide</a:t>
            </a:r>
            <a:r>
              <a:rPr lang="fr-FR" sz="1200" dirty="0"/>
              <a:t> : [0, 1, 2, 3, 4, 5, 6]</a:t>
            </a:r>
          </a:p>
          <a:p>
            <a:pPr lvl="0"/>
            <a:r>
              <a:rPr lang="fr-FR" sz="1200" b="1" dirty="0"/>
              <a:t>Route</a:t>
            </a:r>
            <a:r>
              <a:rPr lang="fr-FR" sz="1200" dirty="0"/>
              <a:t> : [7, 8, 9, 10]</a:t>
            </a:r>
          </a:p>
          <a:p>
            <a:pPr lvl="0"/>
            <a:r>
              <a:rPr lang="fr-FR" sz="1200" b="1" dirty="0"/>
              <a:t>Construction</a:t>
            </a:r>
            <a:r>
              <a:rPr lang="fr-FR" sz="1200" dirty="0"/>
              <a:t> : [11, 12, 13, 14, 15, 16]</a:t>
            </a:r>
          </a:p>
          <a:p>
            <a:pPr lvl="0"/>
            <a:r>
              <a:rPr lang="fr-FR" sz="1200" b="1" dirty="0"/>
              <a:t>Objet</a:t>
            </a:r>
            <a:r>
              <a:rPr lang="fr-FR" sz="1200" dirty="0"/>
              <a:t> : [17, 18, 19, 20]</a:t>
            </a:r>
          </a:p>
          <a:p>
            <a:pPr lvl="0"/>
            <a:r>
              <a:rPr lang="fr-FR" sz="1200" b="1" dirty="0"/>
              <a:t>Nature</a:t>
            </a:r>
            <a:r>
              <a:rPr lang="fr-FR" sz="1200" dirty="0"/>
              <a:t> : [21, 22]</a:t>
            </a:r>
          </a:p>
          <a:p>
            <a:pPr lvl="0"/>
            <a:r>
              <a:rPr lang="fr-FR" sz="1200" b="1" dirty="0"/>
              <a:t>Ciel</a:t>
            </a:r>
            <a:r>
              <a:rPr lang="fr-FR" sz="1200" dirty="0"/>
              <a:t> : [23]</a:t>
            </a:r>
          </a:p>
          <a:p>
            <a:pPr lvl="0"/>
            <a:r>
              <a:rPr lang="fr-FR" sz="1200" b="1" dirty="0"/>
              <a:t>Humain</a:t>
            </a:r>
            <a:r>
              <a:rPr lang="fr-FR" sz="1200" dirty="0"/>
              <a:t> : [24, 25]</a:t>
            </a:r>
          </a:p>
          <a:p>
            <a:pPr lvl="0"/>
            <a:r>
              <a:rPr lang="fr-FR" sz="1200" b="1" dirty="0"/>
              <a:t>Véhicule</a:t>
            </a:r>
            <a:r>
              <a:rPr lang="fr-FR" sz="1200" dirty="0"/>
              <a:t> : [26, 27, 28, 29, 30, 31, 32, 33, -1]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fr-FR" sz="1100" dirty="0" smtClean="0"/>
          </a:p>
          <a:p>
            <a:pPr marL="114300" indent="0">
              <a:buNone/>
            </a:pPr>
            <a:endParaRPr lang="fr-FR" sz="1100" dirty="0"/>
          </a:p>
          <a:p>
            <a:endParaRPr lang="fr-FR" sz="1100" dirty="0" smtClean="0"/>
          </a:p>
          <a:p>
            <a:pPr lvl="1"/>
            <a:endParaRPr lang="fr-FR" sz="1100" dirty="0" smtClean="0"/>
          </a:p>
          <a:p>
            <a:pPr marL="114300" indent="0">
              <a:buNone/>
            </a:pPr>
            <a:endParaRPr lang="fr-FR" sz="11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886" y="2206935"/>
            <a:ext cx="3429595" cy="178230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5047693" y="4036374"/>
            <a:ext cx="3429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Maven Pro" panose="020B0604020202020204" charset="0"/>
              </a:rPr>
              <a:t>Nouveau masque après mapping</a:t>
            </a:r>
            <a:endParaRPr lang="fr-FR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11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/>
          <p:cNvSpPr txBox="1">
            <a:spLocks/>
          </p:cNvSpPr>
          <p:nvPr/>
        </p:nvSpPr>
        <p:spPr>
          <a:xfrm>
            <a:off x="406176" y="425851"/>
            <a:ext cx="765330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dirty="0" smtClean="0">
                <a:solidFill>
                  <a:schemeClr val="accent2"/>
                </a:solidFill>
              </a:rPr>
              <a:t>Modèles choisis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6" name="Espace réservé du texte 1"/>
          <p:cNvSpPr txBox="1">
            <a:spLocks/>
          </p:cNvSpPr>
          <p:nvPr/>
        </p:nvSpPr>
        <p:spPr>
          <a:xfrm>
            <a:off x="495371" y="1004962"/>
            <a:ext cx="6826704" cy="913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fr-FR" sz="1100" dirty="0" smtClean="0">
                <a:solidFill>
                  <a:schemeClr val="bg1"/>
                </a:solidFill>
              </a:rPr>
              <a:t>On va ici </a:t>
            </a:r>
            <a:r>
              <a:rPr lang="fr-FR" sz="1100" dirty="0">
                <a:solidFill>
                  <a:schemeClr val="bg1"/>
                </a:solidFill>
              </a:rPr>
              <a:t>présenter les modèles qui seront utilisés et entraînés, ils sont tous basés sur U-NET qui est un réseau de neurones à </a:t>
            </a:r>
            <a:r>
              <a:rPr lang="fr-FR" sz="1100" dirty="0" smtClean="0">
                <a:solidFill>
                  <a:schemeClr val="bg1"/>
                </a:solidFill>
              </a:rPr>
              <a:t>convolution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 smtClean="0">
                <a:solidFill>
                  <a:schemeClr val="bg1"/>
                </a:solidFill>
              </a:rPr>
              <a:t>dédié aux tâches de Vision par Ordinateur :</a:t>
            </a:r>
            <a:endParaRPr lang="fr-FR" sz="1100" dirty="0" smtClean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fr-FR" sz="1100" dirty="0"/>
          </a:p>
          <a:p>
            <a:r>
              <a:rPr lang="fr-FR" sz="1100" b="1" dirty="0" smtClean="0">
                <a:solidFill>
                  <a:schemeClr val="accent3">
                    <a:lumMod val="75000"/>
                  </a:schemeClr>
                </a:solidFill>
              </a:rPr>
              <a:t>U-NET</a:t>
            </a:r>
            <a:endParaRPr lang="fr-FR" sz="11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75" y="1883802"/>
            <a:ext cx="4641784" cy="3091500"/>
          </a:xfrm>
          <a:prstGeom prst="rect">
            <a:avLst/>
          </a:prstGeom>
        </p:spPr>
      </p:pic>
      <p:sp>
        <p:nvSpPr>
          <p:cNvPr id="8" name="Espace réservé du texte 1"/>
          <p:cNvSpPr txBox="1">
            <a:spLocks/>
          </p:cNvSpPr>
          <p:nvPr/>
        </p:nvSpPr>
        <p:spPr>
          <a:xfrm>
            <a:off x="4934954" y="1815050"/>
            <a:ext cx="3789477" cy="3047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fr-FR" sz="1100" b="1" dirty="0" smtClean="0">
                <a:solidFill>
                  <a:schemeClr val="accent3">
                    <a:lumMod val="75000"/>
                  </a:schemeClr>
                </a:solidFill>
              </a:rPr>
              <a:t>Architecture U-NET </a:t>
            </a:r>
            <a:r>
              <a:rPr lang="fr-FR" sz="1100" dirty="0" smtClean="0">
                <a:solidFill>
                  <a:schemeClr val="bg1"/>
                </a:solidFill>
              </a:rPr>
              <a:t>:</a:t>
            </a:r>
          </a:p>
          <a:p>
            <a:pPr marL="114300" indent="0">
              <a:buNone/>
            </a:pPr>
            <a:endParaRPr lang="fr-FR" sz="11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fr-FR" sz="1100" dirty="0" smtClean="0">
                <a:solidFill>
                  <a:schemeClr val="bg1"/>
                </a:solidFill>
              </a:rPr>
              <a:t>Premier chemin de </a:t>
            </a:r>
            <a:r>
              <a:rPr lang="fr-FR" sz="1100" dirty="0" smtClean="0">
                <a:solidFill>
                  <a:schemeClr val="accent3">
                    <a:lumMod val="75000"/>
                  </a:schemeClr>
                </a:solidFill>
              </a:rPr>
              <a:t>contraction</a:t>
            </a:r>
            <a:r>
              <a:rPr lang="fr-FR" sz="1100" dirty="0" smtClean="0">
                <a:solidFill>
                  <a:schemeClr val="bg1"/>
                </a:solidFill>
              </a:rPr>
              <a:t>, appelé </a:t>
            </a:r>
            <a:r>
              <a:rPr lang="fr-FR" sz="1100" dirty="0" smtClean="0">
                <a:solidFill>
                  <a:schemeClr val="accent3">
                    <a:lumMod val="75000"/>
                  </a:schemeClr>
                </a:solidFill>
              </a:rPr>
              <a:t>encodeur</a:t>
            </a:r>
            <a:r>
              <a:rPr lang="fr-FR" sz="1100" dirty="0" smtClean="0">
                <a:solidFill>
                  <a:schemeClr val="bg1"/>
                </a:solidFill>
              </a:rPr>
              <a:t>, utilisé pour capturer le contexte d’une image.</a:t>
            </a:r>
          </a:p>
          <a:p>
            <a:pPr>
              <a:buFontTx/>
              <a:buChar char="-"/>
            </a:pPr>
            <a:endParaRPr lang="fr-FR" sz="11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fr-FR" sz="1100" dirty="0" smtClean="0">
                <a:solidFill>
                  <a:schemeClr val="bg1"/>
                </a:solidFill>
              </a:rPr>
              <a:t>C’est un </a:t>
            </a:r>
            <a:r>
              <a:rPr lang="fr-FR" sz="1100" dirty="0" smtClean="0">
                <a:solidFill>
                  <a:schemeClr val="accent3">
                    <a:lumMod val="75000"/>
                  </a:schemeClr>
                </a:solidFill>
              </a:rPr>
              <a:t>asssemblage de couches de convolution </a:t>
            </a:r>
            <a:r>
              <a:rPr lang="fr-FR" sz="1100" dirty="0" smtClean="0">
                <a:solidFill>
                  <a:schemeClr val="bg1"/>
                </a:solidFill>
              </a:rPr>
              <a:t>et de couches de max pooling. Permet de créer une carte de caractéristiques d’une image, et de réduire sa taille pour diminuer le nombre de paramètres du réseau.</a:t>
            </a:r>
          </a:p>
          <a:p>
            <a:pPr>
              <a:buFontTx/>
              <a:buChar char="-"/>
            </a:pPr>
            <a:endParaRPr lang="fr-FR" sz="11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fr-FR" sz="1100" dirty="0" smtClean="0">
                <a:solidFill>
                  <a:schemeClr val="bg1"/>
                </a:solidFill>
              </a:rPr>
              <a:t>Second chemin d’</a:t>
            </a:r>
            <a:r>
              <a:rPr lang="fr-FR" sz="1100" dirty="0" smtClean="0">
                <a:solidFill>
                  <a:schemeClr val="accent3">
                    <a:lumMod val="75000"/>
                  </a:schemeClr>
                </a:solidFill>
              </a:rPr>
              <a:t>expension symétrique</a:t>
            </a:r>
            <a:r>
              <a:rPr lang="fr-FR" sz="1100" dirty="0" smtClean="0">
                <a:solidFill>
                  <a:schemeClr val="bg1"/>
                </a:solidFill>
              </a:rPr>
              <a:t>, appelé </a:t>
            </a:r>
            <a:r>
              <a:rPr lang="fr-FR" sz="1100" dirty="0" smtClean="0">
                <a:solidFill>
                  <a:schemeClr val="accent3">
                    <a:lumMod val="75000"/>
                  </a:schemeClr>
                </a:solidFill>
              </a:rPr>
              <a:t>décodeur</a:t>
            </a:r>
            <a:r>
              <a:rPr lang="fr-FR" sz="1100" dirty="0" smtClean="0">
                <a:solidFill>
                  <a:schemeClr val="bg1"/>
                </a:solidFill>
              </a:rPr>
              <a:t>. Permet la localisation précise grâce à la convolution transposée et permet également de retrouver la taille initiale de l’image.</a:t>
            </a:r>
            <a:endParaRPr lang="fr-FR" sz="11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74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/>
          <p:cNvSpPr txBox="1">
            <a:spLocks/>
          </p:cNvSpPr>
          <p:nvPr/>
        </p:nvSpPr>
        <p:spPr>
          <a:xfrm>
            <a:off x="406176" y="425851"/>
            <a:ext cx="765330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dirty="0" smtClean="0">
                <a:solidFill>
                  <a:schemeClr val="accent2"/>
                </a:solidFill>
              </a:rPr>
              <a:t>Modèles choisis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6" name="Espace réservé du texte 1"/>
          <p:cNvSpPr txBox="1">
            <a:spLocks/>
          </p:cNvSpPr>
          <p:nvPr/>
        </p:nvSpPr>
        <p:spPr>
          <a:xfrm>
            <a:off x="495371" y="1004962"/>
            <a:ext cx="7564110" cy="128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fr-FR" sz="1400" u="sng" dirty="0" smtClean="0"/>
              <a:t>Variantes :</a:t>
            </a:r>
          </a:p>
          <a:p>
            <a:pPr marL="114300" indent="0">
              <a:buNone/>
            </a:pPr>
            <a:endParaRPr lang="fr-FR" sz="1100" dirty="0"/>
          </a:p>
          <a:p>
            <a:r>
              <a:rPr lang="fr-FR" sz="1100" b="1" dirty="0" smtClean="0">
                <a:solidFill>
                  <a:schemeClr val="accent3">
                    <a:lumMod val="75000"/>
                  </a:schemeClr>
                </a:solidFill>
              </a:rPr>
              <a:t>Restnet-50 </a:t>
            </a:r>
            <a:r>
              <a:rPr lang="fr-FR" sz="1100" dirty="0">
                <a:solidFill>
                  <a:schemeClr val="bg1"/>
                </a:solidFill>
              </a:rPr>
              <a:t>:</a:t>
            </a:r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100" dirty="0">
                <a:solidFill>
                  <a:schemeClr val="bg1"/>
                </a:solidFill>
              </a:rPr>
              <a:t>c’est un réseau de neurones à convolution avec 50 couches de profondeur</a:t>
            </a:r>
            <a:r>
              <a:rPr lang="fr-FR" sz="1100" dirty="0" smtClean="0">
                <a:solidFill>
                  <a:schemeClr val="bg1"/>
                </a:solidFill>
              </a:rPr>
              <a:t>.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b="1" dirty="0" smtClean="0">
                <a:solidFill>
                  <a:schemeClr val="accent3">
                    <a:lumMod val="75000"/>
                  </a:schemeClr>
                </a:solidFill>
              </a:rPr>
              <a:t>VGG16-UNET</a:t>
            </a:r>
            <a:r>
              <a:rPr lang="fr-FR" sz="1100" dirty="0" smtClean="0">
                <a:solidFill>
                  <a:schemeClr val="bg1"/>
                </a:solidFill>
              </a:rPr>
              <a:t> </a:t>
            </a:r>
            <a:r>
              <a:rPr lang="fr-FR" sz="1100" dirty="0">
                <a:solidFill>
                  <a:schemeClr val="bg1"/>
                </a:solidFill>
              </a:rPr>
              <a:t>: pour la partie encodeur on utilisera ici </a:t>
            </a:r>
            <a:r>
              <a:rPr lang="fr-FR" sz="1100" dirty="0" smtClean="0">
                <a:solidFill>
                  <a:schemeClr val="bg1"/>
                </a:solidFill>
              </a:rPr>
              <a:t>VGG16 </a:t>
            </a:r>
            <a:r>
              <a:rPr lang="fr-FR" sz="1100" dirty="0">
                <a:solidFill>
                  <a:schemeClr val="bg1"/>
                </a:solidFill>
              </a:rPr>
              <a:t>qui est un autre type de réseau de neurones à convolution.</a:t>
            </a:r>
            <a:endParaRPr lang="fr-FR" sz="1100" dirty="0" smtClean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734" y="2216726"/>
            <a:ext cx="4274993" cy="2510421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105585" y="4727147"/>
            <a:ext cx="1609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Maven Pro" panose="020B0604020202020204" charset="0"/>
              </a:rPr>
              <a:t>Architecture VGG16</a:t>
            </a:r>
            <a:endParaRPr lang="fr-FR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86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/>
          <p:cNvSpPr txBox="1">
            <a:spLocks/>
          </p:cNvSpPr>
          <p:nvPr/>
        </p:nvSpPr>
        <p:spPr>
          <a:xfrm>
            <a:off x="406176" y="425851"/>
            <a:ext cx="765330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lvl="0">
              <a:buSzPts val="1200"/>
            </a:pPr>
            <a:r>
              <a:rPr lang="fr-FR" dirty="0">
                <a:solidFill>
                  <a:schemeClr val="accent2"/>
                </a:solidFill>
              </a:rPr>
              <a:t>Stratégie d’apprentissage</a:t>
            </a:r>
            <a:endParaRPr lang="fr-FR" dirty="0"/>
          </a:p>
        </p:txBody>
      </p:sp>
      <p:sp>
        <p:nvSpPr>
          <p:cNvPr id="8" name="Espace réservé du texte 1"/>
          <p:cNvSpPr txBox="1">
            <a:spLocks/>
          </p:cNvSpPr>
          <p:nvPr/>
        </p:nvSpPr>
        <p:spPr>
          <a:xfrm>
            <a:off x="406176" y="1003651"/>
            <a:ext cx="8071112" cy="894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fr-FR" sz="14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Métriques :</a:t>
            </a:r>
          </a:p>
          <a:p>
            <a:pPr marL="114300" indent="0">
              <a:buNone/>
            </a:pPr>
            <a:endParaRPr lang="fr-FR" sz="1100" dirty="0" smtClean="0"/>
          </a:p>
          <a:p>
            <a:r>
              <a:rPr lang="fr-FR" sz="1100" dirty="0" smtClean="0"/>
              <a:t>Pour </a:t>
            </a:r>
            <a:r>
              <a:rPr lang="fr-FR" sz="1100" dirty="0"/>
              <a:t>la métrique </a:t>
            </a:r>
            <a:r>
              <a:rPr lang="fr-FR" sz="1100" dirty="0" smtClean="0"/>
              <a:t>on utilise l’indice </a:t>
            </a:r>
            <a:r>
              <a:rPr lang="fr-FR" sz="1100" dirty="0"/>
              <a:t>de Jaccard ou 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Mean IoU (Moyenne Intersection over Union)</a:t>
            </a:r>
            <a:r>
              <a:rPr lang="fr-FR" sz="1100" dirty="0"/>
              <a:t>, qui répond bien à une problématique de segmentation multi-classes.</a:t>
            </a:r>
            <a:endParaRPr lang="fr-FR" sz="1100" dirty="0" smtClean="0"/>
          </a:p>
          <a:p>
            <a:pPr lvl="1"/>
            <a:endParaRPr lang="fr-FR" sz="1100" dirty="0" smtClean="0"/>
          </a:p>
          <a:p>
            <a:pPr marL="114300" indent="0">
              <a:buNone/>
            </a:pPr>
            <a:endParaRPr lang="fr-FR" sz="11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959" y="1880127"/>
            <a:ext cx="2530186" cy="1973546"/>
          </a:xfrm>
          <a:prstGeom prst="rect">
            <a:avLst/>
          </a:prstGeom>
        </p:spPr>
      </p:pic>
      <p:sp>
        <p:nvSpPr>
          <p:cNvPr id="10" name="Espace réservé du texte 1"/>
          <p:cNvSpPr txBox="1">
            <a:spLocks/>
          </p:cNvSpPr>
          <p:nvPr/>
        </p:nvSpPr>
        <p:spPr>
          <a:xfrm>
            <a:off x="406176" y="1973243"/>
            <a:ext cx="4463697" cy="2261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fr-FR" sz="1100" dirty="0"/>
              <a:t>IoU est une métrique permettant d’obtenir un score basé sur la bonne prédiction d’une classe</a:t>
            </a:r>
            <a:r>
              <a:rPr lang="fr-FR" sz="1100" dirty="0" smtClean="0"/>
              <a:t>.</a:t>
            </a:r>
          </a:p>
          <a:p>
            <a:endParaRPr lang="fr-FR" sz="1100" dirty="0"/>
          </a:p>
          <a:p>
            <a:r>
              <a:rPr lang="fr-FR" sz="1100" dirty="0"/>
              <a:t>Pour une segmentation multi-class, Mean IoU est calculé en prenant l’IoU de chaque classe et en faisant la </a:t>
            </a:r>
            <a:r>
              <a:rPr lang="fr-FR" sz="1100" dirty="0" smtClean="0"/>
              <a:t>moyenne</a:t>
            </a:r>
          </a:p>
          <a:p>
            <a:endParaRPr lang="fr-FR" sz="1100" dirty="0"/>
          </a:p>
          <a:p>
            <a:r>
              <a:rPr lang="fr-FR" sz="1100" dirty="0"/>
              <a:t>Pour chaque modèle, les 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temps d’entrainement et de prédiction</a:t>
            </a:r>
            <a:r>
              <a:rPr lang="fr-FR" sz="1100" dirty="0"/>
              <a:t> seront également enregistrés.</a:t>
            </a:r>
          </a:p>
          <a:p>
            <a:endParaRPr lang="fr-FR" sz="1100" dirty="0"/>
          </a:p>
          <a:p>
            <a:r>
              <a:rPr lang="fr-FR" sz="1100" dirty="0"/>
              <a:t>Les images sont également transformées avant d’être utilisées par les modèles, la taille de chaque 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image est réduite à 256 x 256 pixels</a:t>
            </a:r>
            <a:r>
              <a:rPr lang="fr-FR" sz="1100" dirty="0"/>
              <a:t>.</a:t>
            </a:r>
          </a:p>
          <a:p>
            <a:endParaRPr lang="fr-FR" sz="1100" dirty="0" smtClean="0"/>
          </a:p>
          <a:p>
            <a:pPr lvl="1"/>
            <a:endParaRPr lang="fr-FR" sz="1100" dirty="0" smtClean="0"/>
          </a:p>
          <a:p>
            <a:pPr marL="114300" indent="0">
              <a:buNone/>
            </a:pP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427907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9990</TotalTime>
  <Words>1329</Words>
  <Application>Microsoft Office PowerPoint</Application>
  <PresentationFormat>Affichage à l'écran (16:9)</PresentationFormat>
  <Paragraphs>176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Maven Pro</vt:lpstr>
      <vt:lpstr>Arial</vt:lpstr>
      <vt:lpstr>Share Tech</vt:lpstr>
      <vt:lpstr>Data Science Consulting by Slidesgo</vt:lpstr>
      <vt:lpstr>Parcours Ingénieur Intelligence Artificielle</vt:lpstr>
      <vt:lpstr>Liens</vt:lpstr>
      <vt:lpstr>Sommaire</vt:lpstr>
      <vt:lpstr>Contexte</vt:lpstr>
      <vt:lpstr>Présentation du jeu de données </vt:lpstr>
      <vt:lpstr>Présentation du jeu de données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CV -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Romain Le Goff</dc:creator>
  <cp:lastModifiedBy>Romain Le Goff</cp:lastModifiedBy>
  <cp:revision>343</cp:revision>
  <dcterms:modified xsi:type="dcterms:W3CDTF">2022-08-11T11:40:25Z</dcterms:modified>
</cp:coreProperties>
</file>