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9" r:id="rId3"/>
    <p:sldId id="277" r:id="rId4"/>
    <p:sldId id="268" r:id="rId5"/>
    <p:sldId id="279" r:id="rId6"/>
    <p:sldId id="283" r:id="rId7"/>
    <p:sldId id="278" r:id="rId8"/>
    <p:sldId id="271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2"/>
    <p:restoredTop sz="71696"/>
  </p:normalViewPr>
  <p:slideViewPr>
    <p:cSldViewPr snapToGrid="0" snapToObjects="1">
      <p:cViewPr>
        <p:scale>
          <a:sx n="105" d="100"/>
          <a:sy n="105" d="100"/>
        </p:scale>
        <p:origin x="1728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F8F3A-79F9-974D-8C85-240032317061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00C33-447B-E24E-A855-A82CC78F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0C33-447B-E24E-A855-A82CC78F62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2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0C33-447B-E24E-A855-A82CC78F62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1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0C33-447B-E24E-A855-A82CC78F62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0C33-447B-E24E-A855-A82CC78F62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0C33-447B-E24E-A855-A82CC78F62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0C33-447B-E24E-A855-A82CC78F62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9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0C33-447B-E24E-A855-A82CC78F62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2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0C33-447B-E24E-A855-A82CC78F62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0C33-447B-E24E-A855-A82CC78F62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8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0C33-447B-E24E-A855-A82CC78F62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8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0C33-447B-E24E-A855-A82CC78F62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0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5BFC-3138-C54D-B6CD-792ACE2823A9}" type="datetime1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Reference: R. Sutton. Learning to Predict by the Methods of Temporal Differences. Machine Learning 3: 9-44, 1988.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33C-8BF6-0A42-924B-10AA1F592331}" type="datetime1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Reference: R. Sutton. Learning to Predict by the Methods of Temporal Differences. Machine Learning 3: 9-44, 1988.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B81B-8743-2645-A4EE-CFB8CC19E7D6}" type="datetime1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Reference: R. Sutton. Learning to Predict by the Methods of Temporal Differences. Machine Learning 3: 9-44, 1988.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A371-6563-B44E-A165-8E1119433616}" type="datetime1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Reference: R. Sutton. Learning to Predict by the Methods of Temporal Differences. Machine Learning 3: 9-44, 1988.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152D-5365-B140-9069-E5D9A4D1AC39}" type="datetime1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Reference: R. Sutton. Learning to Predict by the Methods of Temporal Differences. Machine Learning 3: 9-44, 1988.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E6A5-72FA-AC4C-AFD1-7EFCC96A6373}" type="datetime1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Reference: R. Sutton. Learning to Predict by the Methods of Temporal Differences. Machine Learning 3: 9-44, 1988.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590E-C69E-B445-97C1-402D51965CDD}" type="datetime1">
              <a:rPr lang="en-US" smtClean="0"/>
              <a:t>7/22/17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Reference: R. Sutton. Learning to Predict by the Methods of Temporal Differences. Machine Learning 3: 9-44, 1988.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9451-3684-DB4A-B095-4C6DCDA9B2E0}" type="datetime1">
              <a:rPr lang="en-US" smtClean="0"/>
              <a:t>7/22/17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Reference: R. Sutton. Learning to Predict by the Methods of Temporal Differences. Machine Learning 3: 9-44, 1988.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CF26-1434-314E-8343-10057AF3D57F}" type="datetime1">
              <a:rPr lang="en-US" smtClean="0"/>
              <a:t>7/22/17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Reference: R. Sutton. Learning to Predict by the Methods of Temporal Differences. Machine Learning 3: 9-44, 1988.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2F15-9DCC-9046-A5C9-0BF64208E8EC}" type="datetime1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Reference: R. Sutton. Learning to Predict by the Methods of Temporal Differences. Machine Learning 3: 9-44, 1988.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BA1-C877-E747-8740-A4D25684159D}" type="datetime1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Reference: R. Sutton. Learning to Predict by the Methods of Temporal Differences. Machine Learning 3: 9-44, 1988.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00234-894B-CC49-AC33-BF2DC4CE5A7A}" type="datetime1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Reference: R. Sutton. Learning to Predict by the Methods of Temporal Differences. Machine Learning 3: 9-44, 1988.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62C4-5DCC-F445-BEB9-B9FDBB52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tiff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458200" y="5945743"/>
            <a:ext cx="6244479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4508" y="2047010"/>
            <a:ext cx="2604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CS 7642 – Project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8684" y="2546039"/>
            <a:ext cx="5667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Replicating </a:t>
            </a:r>
            <a:r>
              <a:rPr lang="en-US" sz="2800" smtClean="0">
                <a:solidFill>
                  <a:srgbClr val="00B0F0"/>
                </a:solidFill>
              </a:rPr>
              <a:t>Soccer Game Experiments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8356" y="3249272"/>
            <a:ext cx="353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Georgia Tech CS7642 – Project 3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297345" y="3224888"/>
            <a:ext cx="2595155" cy="5670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2500" y="6075402"/>
            <a:ext cx="31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Author: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Zhi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Chen (ID: zchen482)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1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44823" y="3499750"/>
            <a:ext cx="1685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2">
                    <a:lumMod val="50000"/>
                  </a:schemeClr>
                </a:solidFill>
              </a:rPr>
              <a:t>Summer, 2017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55" y="3785233"/>
            <a:ext cx="3172460" cy="1877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1168" y="5388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11168" y="6264386"/>
            <a:ext cx="4114800" cy="365125"/>
          </a:xfrm>
        </p:spPr>
        <p:txBody>
          <a:bodyPr/>
          <a:lstStyle/>
          <a:p>
            <a:r>
              <a:rPr lang="en-US" dirty="0"/>
              <a:t>A. Greenwald. </a:t>
            </a:r>
            <a:r>
              <a:rPr lang="en-US" i="1" dirty="0"/>
              <a:t>Correlated-Q Learning</a:t>
            </a:r>
            <a:r>
              <a:rPr lang="en-US" dirty="0"/>
              <a:t>. Proceedings of the Twentieth International Conference on Machine Learning (ICML-2003), Washington DC, 2003.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458200" y="5945743"/>
            <a:ext cx="6244479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946" y="308400"/>
            <a:ext cx="316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Experiment </a:t>
            </a:r>
            <a:r>
              <a:rPr lang="en-US" sz="2800" dirty="0" smtClean="0">
                <a:solidFill>
                  <a:srgbClr val="00B0F0"/>
                </a:solidFill>
              </a:rPr>
              <a:t>– Pitfalls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3782" y="938784"/>
            <a:ext cx="3150122" cy="20063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2500" y="6075402"/>
            <a:ext cx="31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Author: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Zhi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Chen (ID: zchen482)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10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37716" y="1106659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Challenges: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3376" y="1526146"/>
            <a:ext cx="7924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original </a:t>
            </a:r>
            <a:r>
              <a:rPr lang="en-US" dirty="0" smtClean="0"/>
              <a:t>paper, α decay function is not </a:t>
            </a:r>
            <a:r>
              <a:rPr lang="en-US" dirty="0" smtClean="0"/>
              <a:t>explicit, </a:t>
            </a:r>
            <a:r>
              <a:rPr lang="en-US" dirty="0" smtClean="0"/>
              <a:t>but only mentions α </a:t>
            </a:r>
            <a:r>
              <a:rPr lang="en-US" dirty="0" smtClean="0">
                <a:sym typeface="Wingdings"/>
              </a:rPr>
              <a:t> 0.001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93376" y="1869440"/>
            <a:ext cx="8384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extended paper, α decay function: 1/n(</a:t>
            </a:r>
            <a:r>
              <a:rPr lang="en-US" dirty="0" err="1" smtClean="0"/>
              <a:t>s,a</a:t>
            </a:r>
            <a:r>
              <a:rPr lang="en-US" dirty="0" smtClean="0"/>
              <a:t>) is used, but for different experiments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Initial implementation failed replication using this form as α decayed too quickly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3376" y="2504040"/>
            <a:ext cx="6966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State constraint </a:t>
            </a:r>
            <a:r>
              <a:rPr lang="en-US" smtClean="0"/>
              <a:t>for random restart is not mentioned in original paper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93376" y="2926378"/>
            <a:ext cx="8505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Terminology is unclear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Off-policy means taking actions at random unlike convention (e.g. QL is off-policy)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37716" y="3771985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Assumptions / Resolutions: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93375" y="4160336"/>
            <a:ext cx="61685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Restart states are constrained with players in opposing space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Affects randomness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93375" y="4762059"/>
            <a:ext cx="644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α decay function can be linear annealing as long </a:t>
            </a:r>
            <a:r>
              <a:rPr lang="en-US" smtClean="0"/>
              <a:t>as </a:t>
            </a:r>
            <a:r>
              <a:rPr lang="en-US"/>
              <a:t>α </a:t>
            </a:r>
            <a:r>
              <a:rPr lang="en-US">
                <a:sym typeface="Wingdings"/>
              </a:rPr>
              <a:t> </a:t>
            </a:r>
            <a:r>
              <a:rPr lang="en-US" smtClean="0">
                <a:sym typeface="Wingdings"/>
              </a:rPr>
              <a:t>~0.001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93375" y="5169366"/>
            <a:ext cx="6701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Only 1 Q-table is needed for all </a:t>
            </a:r>
            <a:r>
              <a:rPr lang="en-US" smtClean="0"/>
              <a:t>algorithms but QL due to off-policy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458200" y="5945743"/>
            <a:ext cx="6244479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946" y="3084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3782" y="950976"/>
            <a:ext cx="1664215" cy="7872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2500" y="6075402"/>
            <a:ext cx="31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Author: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Zhi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Chen (ID: zchen482)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11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50" y="4068165"/>
            <a:ext cx="3172460" cy="18775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317997" y="1551511"/>
            <a:ext cx="5870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algorithms (Foe-Q</a:t>
            </a:r>
            <a:r>
              <a:rPr lang="en-US" smtClean="0"/>
              <a:t>, Friend-Q &amp; CE-Q) but QL converges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317997" y="2075959"/>
            <a:ext cx="4881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Foe-Q and CE-Q are identical in zero-sum game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317997" y="2570159"/>
            <a:ext cx="410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Friend-Q converges to </a:t>
            </a:r>
            <a:r>
              <a:rPr lang="en-US" smtClean="0"/>
              <a:t>irrational policy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317997" y="3106170"/>
            <a:ext cx="818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Replicating under-specified experiments requires a lot of verification &amp; assumption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458200" y="5945743"/>
            <a:ext cx="6244479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946" y="308400"/>
            <a:ext cx="430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Environment – </a:t>
            </a:r>
            <a:r>
              <a:rPr lang="en-US" sz="2800" dirty="0" smtClean="0">
                <a:solidFill>
                  <a:srgbClr val="00B0F0"/>
                </a:solidFill>
              </a:rPr>
              <a:t>Soccer Game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3782" y="950976"/>
            <a:ext cx="4588778" cy="7870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2500" y="6075402"/>
            <a:ext cx="31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Author: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Zhi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Chen (ID: zchen482)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2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56238" y="2010364"/>
            <a:ext cx="4708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States: </a:t>
            </a:r>
            <a:r>
              <a:rPr lang="en-US" sz="2000" dirty="0" smtClean="0"/>
              <a:t>0 – 177 </a:t>
            </a:r>
          </a:p>
          <a:p>
            <a:r>
              <a:rPr lang="en-US" sz="2000" dirty="0" smtClean="0"/>
              <a:t>(ball possession, player B </a:t>
            </a:r>
            <a:r>
              <a:rPr lang="en-US" sz="2000" dirty="0" err="1" smtClean="0"/>
              <a:t>pos</a:t>
            </a:r>
            <a:r>
              <a:rPr lang="en-US" sz="2000" dirty="0" smtClean="0"/>
              <a:t>, player A </a:t>
            </a:r>
            <a:r>
              <a:rPr lang="en-US" sz="2000" dirty="0" err="1" smtClean="0"/>
              <a:t>pos</a:t>
            </a:r>
            <a:r>
              <a:rPr lang="en-US" sz="2000" dirty="0" smtClean="0"/>
              <a:t>)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56238" y="2757205"/>
            <a:ext cx="4525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Actions: </a:t>
            </a:r>
            <a:r>
              <a:rPr lang="en-US" sz="2000" dirty="0" smtClean="0"/>
              <a:t>0-4</a:t>
            </a:r>
          </a:p>
          <a:p>
            <a:r>
              <a:rPr lang="en-US" sz="2000" dirty="0" smtClean="0"/>
              <a:t>(N, S, E, W, Stick)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56238" y="1558607"/>
            <a:ext cx="520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Problem: </a:t>
            </a:r>
            <a:r>
              <a:rPr lang="en-US" sz="2000" dirty="0" smtClean="0"/>
              <a:t>Zero-sum Markov game of 2 x 4 grid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3782" y="3643833"/>
            <a:ext cx="9265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Rules: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Action orders are </a:t>
            </a:r>
            <a:r>
              <a:rPr lang="en-US" sz="2000" dirty="0" smtClean="0">
                <a:solidFill>
                  <a:srgbClr val="00B0F0"/>
                </a:solidFill>
              </a:rPr>
              <a:t>random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If player with ball moves to opponent, ball </a:t>
            </a:r>
            <a:r>
              <a:rPr lang="en-US" sz="2000" dirty="0" smtClean="0">
                <a:solidFill>
                  <a:srgbClr val="00B0F0"/>
                </a:solidFill>
              </a:rPr>
              <a:t>possession changes</a:t>
            </a:r>
            <a:r>
              <a:rPr lang="en-US" sz="2000" dirty="0" smtClean="0"/>
              <a:t>; player doesn’t move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Player scores if any player delivers ball to his goal; player </a:t>
            </a:r>
            <a:r>
              <a:rPr lang="en-US" sz="2000" dirty="0" smtClean="0">
                <a:solidFill>
                  <a:srgbClr val="00B0F0"/>
                </a:solidFill>
              </a:rPr>
              <a:t>+100 </a:t>
            </a:r>
            <a:r>
              <a:rPr lang="en-US" sz="2000" dirty="0" smtClean="0"/>
              <a:t>and opponent </a:t>
            </a:r>
            <a:r>
              <a:rPr lang="en-US" sz="2000" dirty="0" smtClean="0">
                <a:solidFill>
                  <a:srgbClr val="FF0000"/>
                </a:solidFill>
              </a:rPr>
              <a:t>-100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Game is </a:t>
            </a:r>
            <a:r>
              <a:rPr lang="en-US" sz="2000" dirty="0" smtClean="0">
                <a:solidFill>
                  <a:srgbClr val="00B0F0"/>
                </a:solidFill>
              </a:rPr>
              <a:t>restarted at random </a:t>
            </a:r>
            <a:r>
              <a:rPr lang="en-US" sz="2000" dirty="0" smtClean="0"/>
              <a:t>states when any one scores</a:t>
            </a:r>
          </a:p>
        </p:txBody>
      </p:sp>
      <p:pic>
        <p:nvPicPr>
          <p:cNvPr id="15" name="Picture 14" descr="../../../../../../Desktop/Screen%20Shot%202017-07-19%20at%20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6" y="1325501"/>
            <a:ext cx="4056438" cy="1946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5456238" y="1069126"/>
            <a:ext cx="1904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458200" y="5945743"/>
            <a:ext cx="6244479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946" y="308400"/>
            <a:ext cx="3085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Algorithms – </a:t>
            </a:r>
            <a:r>
              <a:rPr lang="en-US" sz="2800" dirty="0" smtClean="0">
                <a:solidFill>
                  <a:srgbClr val="00B0F0"/>
                </a:solidFill>
              </a:rPr>
              <a:t>Recipe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3782" y="938784"/>
            <a:ext cx="2877428" cy="20062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2500" y="6075402"/>
            <a:ext cx="31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Author: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Zhi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Chen (ID: zchen482)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3782" y="1154878"/>
            <a:ext cx="470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General method: </a:t>
            </a:r>
            <a:r>
              <a:rPr lang="en-US" sz="2000" smtClean="0"/>
              <a:t>Value Iteration</a:t>
            </a:r>
            <a:endParaRPr lang="en-US" dirty="0"/>
          </a:p>
        </p:txBody>
      </p:sp>
      <p:pic>
        <p:nvPicPr>
          <p:cNvPr id="12" name="Picture 11" descr="../../../../../../Desktop/Screen%20Shot%202017-07-19%20at%20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17" y="1890636"/>
            <a:ext cx="3542475" cy="68008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3782" y="1514405"/>
                <a:ext cx="9660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B0F0"/>
                    </a:solidFill>
                  </a:rPr>
                  <a:t>How?: </a:t>
                </a:r>
                <a:r>
                  <a:rPr lang="en-US" sz="2000" dirty="0" smtClean="0"/>
                  <a:t>Generalize Bellman equation to include multi-agent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>
                            <a:latin typeface="Cambria Math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charset="0"/>
                          </a:rPr>
                          <m:t>𝑎𝑐𝑡𝑖𝑜𝑛𝑠</m:t>
                        </m:r>
                        <m:r>
                          <a:rPr lang="en-US" sz="2000">
                            <a:latin typeface="Cambria Math" charset="0"/>
                          </a:rPr>
                          <m:t> </m:t>
                        </m:r>
                        <m:r>
                          <a:rPr lang="en-US" sz="2000">
                            <a:latin typeface="Cambria Math" charset="0"/>
                          </a:rPr>
                          <m:t>𝑜𝑓</m:t>
                        </m:r>
                        <m:r>
                          <a:rPr lang="en-US" sz="2000">
                            <a:latin typeface="Cambria Math" charset="0"/>
                          </a:rPr>
                          <m:t> </m:t>
                        </m:r>
                        <m:r>
                          <a:rPr lang="en-US" sz="2000">
                            <a:latin typeface="Cambria Math" charset="0"/>
                          </a:rPr>
                          <m:t>𝑎𝑙𝑙</m:t>
                        </m:r>
                        <m:r>
                          <a:rPr lang="en-US" sz="2000">
                            <a:latin typeface="Cambria Math" charset="0"/>
                          </a:rPr>
                          <m:t> </m:t>
                        </m:r>
                        <m:r>
                          <a:rPr lang="en-US" sz="2000">
                            <a:latin typeface="Cambria Math" charset="0"/>
                          </a:rPr>
                          <m:t>𝑎𝑔𝑒𝑛𝑡𝑠</m:t>
                        </m:r>
                      </m:e>
                    </m:d>
                    <m:r>
                      <a:rPr lang="en-US" sz="200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82" y="1514405"/>
                <a:ext cx="966065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631"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531210" y="2498192"/>
            <a:ext cx="4926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Algorithms differ in selection of value function (V)!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8" y="3313572"/>
            <a:ext cx="46863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05" y="3148472"/>
            <a:ext cx="4686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458200" y="5945743"/>
            <a:ext cx="6244479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946" y="308400"/>
            <a:ext cx="4389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Algorithms - </a:t>
            </a:r>
            <a:r>
              <a:rPr lang="en-US" sz="2800" dirty="0" smtClean="0">
                <a:solidFill>
                  <a:srgbClr val="00B0F0"/>
                </a:solidFill>
              </a:rPr>
              <a:t>Implementation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3782" y="950976"/>
            <a:ext cx="4123425" cy="7870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2500" y="6075402"/>
            <a:ext cx="31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Author: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Zhi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Chen (ID: zchen482)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9946" y="1264606"/>
            <a:ext cx="1215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Friend-Q: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4" y="1264606"/>
            <a:ext cx="3015268" cy="49430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53184" y="1758914"/>
            <a:ext cx="621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Assume opponent helps maximize reward (optimistic)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946" y="2314182"/>
            <a:ext cx="1215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Foe-Q: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4" y="2286745"/>
            <a:ext cx="4001892" cy="55410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53184" y="2816659"/>
            <a:ext cx="621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Assume opponent sabotages reward (pessimistic)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9946" y="3349641"/>
            <a:ext cx="1593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CE-Q: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53184" y="3890101"/>
            <a:ext cx="6315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Choose strategy that neither player would deviate from (N.E.) given joint action space (dependency in actions)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4" y="3318290"/>
            <a:ext cx="2857500" cy="635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39946" y="4704977"/>
            <a:ext cx="102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QL: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4" y="4687496"/>
            <a:ext cx="2082800" cy="5207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853184" y="5143907"/>
            <a:ext cx="631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Choose value greedily</a:t>
            </a:r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458200" y="5945743"/>
            <a:ext cx="6244479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946" y="308400"/>
            <a:ext cx="424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Algorithm - </a:t>
            </a:r>
            <a:r>
              <a:rPr lang="en-US" sz="2800" dirty="0" smtClean="0">
                <a:solidFill>
                  <a:srgbClr val="00B0F0"/>
                </a:solidFill>
              </a:rPr>
              <a:t>Implementation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3782" y="938784"/>
            <a:ext cx="6039626" cy="20062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2500" y="6075402"/>
            <a:ext cx="31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Author: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Zhi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Chen (ID: zchen482)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5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4700" y="1389978"/>
            <a:ext cx="1119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QL: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42998" y="1692875"/>
            <a:ext cx="786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On-policy: select action using </a:t>
            </a:r>
            <a:r>
              <a:rPr lang="en-US" sz="2000" dirty="0" err="1" smtClean="0"/>
              <a:t>ℇ</a:t>
            </a:r>
            <a:r>
              <a:rPr lang="en-US" sz="2000" dirty="0" smtClean="0"/>
              <a:t>-greedy (</a:t>
            </a:r>
            <a:r>
              <a:rPr lang="en-US" sz="2000" dirty="0" err="1" smtClean="0"/>
              <a:t>ℇ</a:t>
            </a:r>
            <a:r>
              <a:rPr lang="en-US" sz="2000" dirty="0" smtClean="0"/>
              <a:t>=0.01)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Uses 2 </a:t>
            </a:r>
            <a:r>
              <a:rPr lang="en-US" sz="2000" dirty="0" smtClean="0"/>
              <a:t>independent Q-tables</a:t>
            </a:r>
            <a:r>
              <a:rPr lang="en-US" sz="2000" dirty="0" smtClean="0"/>
              <a:t>, each of size = (177, 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2998" y="4155456"/>
            <a:ext cx="8978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α decay function of </a:t>
            </a:r>
            <a:r>
              <a:rPr lang="en-US" sz="2000" dirty="0"/>
              <a:t>1 / (1+t/N) 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 = step, N = 5000, 5000, 2000, and 100 for Foe-Q, CE-Q, QL, and Friend-Q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α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0.005, 0.005, 0.002, and 0.0001</a:t>
            </a:r>
            <a:endParaRPr lang="en-US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94700" y="2500082"/>
            <a:ext cx="316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Foe-Q | Friend-Q | CE-Q: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42998" y="2943414"/>
            <a:ext cx="786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Off-policy: select players’ actions at random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Uses only Player A Q-table of size = (177, 5, 5) b/c off-policy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4700" y="3743058"/>
            <a:ext cx="316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All algorithms:</a:t>
            </a:r>
          </a:p>
        </p:txBody>
      </p:sp>
    </p:spTree>
    <p:extLst>
      <p:ext uri="{BB962C8B-B14F-4D97-AF65-F5344CB8AC3E}">
        <p14:creationId xmlns:p14="http://schemas.microsoft.com/office/powerpoint/2010/main" val="5516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458200" y="5945743"/>
            <a:ext cx="6244479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946" y="308400"/>
            <a:ext cx="4919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Algorithm – </a:t>
            </a:r>
            <a:r>
              <a:rPr lang="en-US" sz="2800" dirty="0" smtClean="0">
                <a:solidFill>
                  <a:srgbClr val="00B0F0"/>
                </a:solidFill>
              </a:rPr>
              <a:t>Linear Programming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3782" y="938784"/>
            <a:ext cx="6039626" cy="20062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2500" y="6075402"/>
            <a:ext cx="31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Author: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Zhi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Chen (ID: zchen482)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6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9946" y="1235019"/>
            <a:ext cx="7433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Solving Foe-Q &amp; CE-Q requires </a:t>
            </a:r>
            <a:r>
              <a:rPr lang="en-US" sz="2000" smtClean="0">
                <a:solidFill>
                  <a:srgbClr val="00B0F0"/>
                </a:solidFill>
              </a:rPr>
              <a:t>Linear Programming (CVXOPT)</a:t>
            </a:r>
            <a:endParaRPr lang="en-US" sz="2000" dirty="0" smtClean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946" y="1727681"/>
            <a:ext cx="2484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Foe-Q Constraints:</a:t>
            </a:r>
            <a:endParaRPr lang="en-US" sz="2000" dirty="0" smtClean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75" y="2049483"/>
            <a:ext cx="2976618" cy="137382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3782" y="3412353"/>
            <a:ext cx="2484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CE-Q Constraints: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96677" y="4437888"/>
                <a:ext cx="93961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677" y="4437888"/>
                <a:ext cx="939616" cy="299313"/>
              </a:xfrm>
              <a:prstGeom prst="rect">
                <a:avLst/>
              </a:prstGeom>
              <a:blipFill rotWithShape="0">
                <a:blip r:embed="rId4"/>
                <a:stretch>
                  <a:fillRect l="-5195" r="-584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59995" y="4870704"/>
                <a:ext cx="81297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95" y="4870704"/>
                <a:ext cx="812979" cy="299313"/>
              </a:xfrm>
              <a:prstGeom prst="rect">
                <a:avLst/>
              </a:prstGeom>
              <a:blipFill rotWithShape="0">
                <a:blip r:embed="rId5"/>
                <a:stretch>
                  <a:fillRect l="-3759" r="-676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204726" y="3922167"/>
                <a:ext cx="248061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726" y="3922167"/>
                <a:ext cx="2480614" cy="299313"/>
              </a:xfrm>
              <a:prstGeom prst="rect">
                <a:avLst/>
              </a:prstGeom>
              <a:blipFill rotWithShape="0">
                <a:blip r:embed="rId6"/>
                <a:stretch>
                  <a:fillRect l="-1720" r="-122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094171" y="4088207"/>
            <a:ext cx="5596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Choose strategy of highest reward for both players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, j are players’ actions and </a:t>
            </a:r>
            <a:r>
              <a:rPr lang="en-US" dirty="0" err="1"/>
              <a:t>i</a:t>
            </a:r>
            <a:r>
              <a:rPr lang="en-US" dirty="0"/>
              <a:t>’ is all first player’s action </a:t>
            </a:r>
            <a:r>
              <a:rPr lang="en-US" dirty="0" err="1"/>
              <a:t>i</a:t>
            </a:r>
            <a:r>
              <a:rPr lang="en-US" dirty="0"/>
              <a:t> != </a:t>
            </a:r>
            <a:r>
              <a:rPr lang="en-US" dirty="0" err="1"/>
              <a:t>i</a:t>
            </a:r>
            <a:r>
              <a:rPr lang="en-US" dirty="0" smtClean="0"/>
              <a:t>’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Solve </a:t>
            </a:r>
            <a:r>
              <a:rPr lang="en-US" dirty="0" smtClean="0"/>
              <a:t>68 inequalities </a:t>
            </a:r>
            <a:r>
              <a:rPr lang="en-US" dirty="0"/>
              <a:t>with </a:t>
            </a:r>
            <a:r>
              <a:rPr lang="en-US" dirty="0" smtClean="0"/>
              <a:t>26 </a:t>
            </a:r>
            <a:r>
              <a:rPr lang="en-US" dirty="0"/>
              <a:t>variables (v &amp; </a:t>
            </a:r>
            <a:r>
              <a:rPr lang="en-US" dirty="0" smtClean="0"/>
              <a:t>all strategies)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094171" y="2232014"/>
            <a:ext cx="559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Maximize v given upper bound by opponent’s action </a:t>
            </a:r>
            <a:r>
              <a:rPr lang="en-US" dirty="0" smtClean="0"/>
              <a:t>j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Solve 12 </a:t>
            </a:r>
            <a:r>
              <a:rPr lang="en-US" dirty="0" smtClean="0"/>
              <a:t>inequalities with 6 variables (v &amp; actions)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86" y="1650685"/>
            <a:ext cx="4001892" cy="5541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70" y="3412353"/>
            <a:ext cx="2857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458200" y="5945743"/>
            <a:ext cx="6244479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946" y="308400"/>
            <a:ext cx="552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Experiment &amp; </a:t>
            </a:r>
            <a:r>
              <a:rPr lang="en-US" sz="2800" dirty="0" err="1" smtClean="0"/>
              <a:t>Algo</a:t>
            </a:r>
            <a:r>
              <a:rPr lang="en-US" sz="2800" dirty="0" smtClean="0"/>
              <a:t> - </a:t>
            </a:r>
            <a:r>
              <a:rPr lang="en-US" sz="2800" dirty="0" smtClean="0">
                <a:solidFill>
                  <a:srgbClr val="00B0F0"/>
                </a:solidFill>
              </a:rPr>
              <a:t>Implementation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3782" y="938784"/>
            <a:ext cx="6039626" cy="20062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2500" y="6075402"/>
            <a:ext cx="31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Author: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Zhi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Chen (ID: zchen482)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7</a:t>
            </a:fld>
            <a:endParaRPr lang="en-US"/>
          </a:p>
        </p:txBody>
      </p:sp>
      <p:pic>
        <p:nvPicPr>
          <p:cNvPr id="25" name="Picture 24" descr="../../../../../../Desktop/Screen%20Shot%202017-07-19%20at%20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14" y="2494756"/>
            <a:ext cx="2613674" cy="142329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653782" y="1116105"/>
            <a:ext cx="145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Experiment: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42998" y="1570955"/>
            <a:ext cx="786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Examine convergence of Player A’s Q-value difference </a:t>
            </a:r>
            <a:r>
              <a:rPr lang="en-US" sz="2000" dirty="0" smtClean="0"/>
              <a:t>between each step when </a:t>
            </a:r>
            <a:r>
              <a:rPr lang="en-US" sz="2000" dirty="0" smtClean="0"/>
              <a:t>A moves “S” and B “Sticks” at following state “s”: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40480" y="309676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60" y="2941934"/>
            <a:ext cx="2963164" cy="33161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542998" y="3955363"/>
            <a:ext cx="786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Monitor Q-value difference for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steps for each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458200" y="5945743"/>
            <a:ext cx="6244479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946" y="308400"/>
            <a:ext cx="336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Experiment </a:t>
            </a:r>
            <a:r>
              <a:rPr lang="en-US" sz="2800" dirty="0" smtClean="0">
                <a:solidFill>
                  <a:srgbClr val="00B0F0"/>
                </a:solidFill>
              </a:rPr>
              <a:t>– Result 1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3782" y="938784"/>
            <a:ext cx="3150122" cy="20063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2500" y="6075402"/>
            <a:ext cx="31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Author: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Zhi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Chen (ID: zchen482)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324552" y="3413410"/>
            <a:ext cx="10284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Implemented CE-Q and Foe-Q are relatively </a:t>
            </a:r>
            <a:r>
              <a:rPr lang="en-US" dirty="0" smtClean="0">
                <a:solidFill>
                  <a:srgbClr val="00B0F0"/>
                </a:solidFill>
              </a:rPr>
              <a:t>identical</a:t>
            </a:r>
            <a:r>
              <a:rPr lang="en-US" dirty="0" smtClean="0"/>
              <a:t> (e.g. slight difference due to randomness)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Because zero-sum </a:t>
            </a:r>
            <a:r>
              <a:rPr lang="en-US" dirty="0" smtClean="0"/>
              <a:t>game, so CE-Q’s joint action space computes same prob. dist. as Foe-Q / </a:t>
            </a:r>
            <a:r>
              <a:rPr lang="en-US" dirty="0" err="1" smtClean="0"/>
              <a:t>Minimax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Agrees with Greenwald’s</a:t>
            </a:r>
          </a:p>
        </p:txBody>
      </p:sp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1324552" y="1372926"/>
            <a:ext cx="2897950" cy="176025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4356290" y="1372926"/>
            <a:ext cx="2897950" cy="17602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468" y="1344809"/>
            <a:ext cx="3649520" cy="17883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24552" y="4641706"/>
            <a:ext cx="782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Differ slightly from Greenwald with less (</a:t>
            </a:r>
            <a:r>
              <a:rPr lang="en-US" dirty="0"/>
              <a:t>~</a:t>
            </a:r>
            <a:r>
              <a:rPr lang="en-US" dirty="0" smtClean="0"/>
              <a:t>0.05) fluctuation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Due to slight </a:t>
            </a:r>
            <a:r>
              <a:rPr lang="en-US" dirty="0" smtClean="0">
                <a:solidFill>
                  <a:srgbClr val="00B0F0"/>
                </a:solidFill>
              </a:rPr>
              <a:t>different α decay</a:t>
            </a:r>
            <a:r>
              <a:rPr lang="en-US" dirty="0" smtClean="0"/>
              <a:t> and/or different random restart conditions</a:t>
            </a:r>
          </a:p>
        </p:txBody>
      </p:sp>
    </p:spTree>
    <p:extLst>
      <p:ext uri="{BB962C8B-B14F-4D97-AF65-F5344CB8AC3E}">
        <p14:creationId xmlns:p14="http://schemas.microsoft.com/office/powerpoint/2010/main" val="11080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458200" y="5945743"/>
            <a:ext cx="6244479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946" y="308400"/>
            <a:ext cx="336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Experiment </a:t>
            </a:r>
            <a:r>
              <a:rPr lang="en-US" sz="2800" dirty="0" smtClean="0">
                <a:solidFill>
                  <a:srgbClr val="00B0F0"/>
                </a:solidFill>
              </a:rPr>
              <a:t>– Result 2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3782" y="938784"/>
            <a:ext cx="3150122" cy="20063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2500" y="6075402"/>
            <a:ext cx="31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Author: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Zhi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Chen (ID: zchen482)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62C4-5DCC-F445-BEB9-B9FDBB529822}" type="slidenum">
              <a:rPr lang="en-US" smtClean="0"/>
              <a:t>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08404" y="3359204"/>
            <a:ext cx="785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Implemented Friend-Q converges quickly and monotonically like Greenwald’s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Likely quickly finds irrational policy that passes ball to opponent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Converges 10</a:t>
            </a:r>
            <a:r>
              <a:rPr lang="en-US" baseline="30000" dirty="0" smtClean="0"/>
              <a:t>5</a:t>
            </a:r>
            <a:r>
              <a:rPr lang="en-US" dirty="0" smtClean="0"/>
              <a:t> steps slower than Greenwald due to different </a:t>
            </a:r>
            <a:r>
              <a:rPr lang="en-US" dirty="0"/>
              <a:t>α decay </a:t>
            </a:r>
            <a:r>
              <a:rPr lang="en-US" dirty="0" smtClean="0"/>
              <a:t>form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273726" y="1372927"/>
            <a:ext cx="2920322" cy="1738656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4448597" y="1397660"/>
            <a:ext cx="2920322" cy="17355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468" y="1372927"/>
            <a:ext cx="3837012" cy="18566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08404" y="4485104"/>
            <a:ext cx="7972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Implemented QL diverges like Greenwald’s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Oscillation </a:t>
            </a:r>
            <a:r>
              <a:rPr lang="en-US" dirty="0" smtClean="0">
                <a:solidFill>
                  <a:srgbClr val="00B0F0"/>
                </a:solidFill>
              </a:rPr>
              <a:t>mean curve </a:t>
            </a:r>
            <a:r>
              <a:rPr lang="en-US" dirty="0" smtClean="0"/>
              <a:t>and shape also </a:t>
            </a:r>
            <a:r>
              <a:rPr lang="en-US" dirty="0" smtClean="0">
                <a:solidFill>
                  <a:srgbClr val="00B0F0"/>
                </a:solidFill>
              </a:rPr>
              <a:t>identical</a:t>
            </a:r>
            <a:r>
              <a:rPr lang="en-US" dirty="0" smtClean="0"/>
              <a:t> to reference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Slight difference (less sharp oscillation) likely due to different </a:t>
            </a:r>
            <a:r>
              <a:rPr lang="en-US" dirty="0"/>
              <a:t>α decay form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6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10976</TotalTime>
  <Words>847</Words>
  <Application>Microsoft Macintosh PowerPoint</Application>
  <PresentationFormat>Widescreen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179</cp:revision>
  <dcterms:created xsi:type="dcterms:W3CDTF">2017-06-08T21:29:26Z</dcterms:created>
  <dcterms:modified xsi:type="dcterms:W3CDTF">2017-07-23T19:20:37Z</dcterms:modified>
</cp:coreProperties>
</file>