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390" r:id="rId2"/>
    <p:sldId id="371" r:id="rId3"/>
    <p:sldId id="396" r:id="rId4"/>
    <p:sldId id="401" r:id="rId5"/>
    <p:sldId id="397" r:id="rId6"/>
    <p:sldId id="398" r:id="rId7"/>
    <p:sldId id="399" r:id="rId8"/>
    <p:sldId id="307" r:id="rId9"/>
    <p:sldId id="400" r:id="rId10"/>
    <p:sldId id="373" r:id="rId11"/>
    <p:sldId id="383" r:id="rId12"/>
    <p:sldId id="377" r:id="rId13"/>
    <p:sldId id="379" r:id="rId14"/>
    <p:sldId id="380" r:id="rId15"/>
    <p:sldId id="384" r:id="rId16"/>
    <p:sldId id="388" r:id="rId17"/>
    <p:sldId id="386" r:id="rId18"/>
    <p:sldId id="37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16">
          <p15:clr>
            <a:srgbClr val="A4A3A4"/>
          </p15:clr>
        </p15:guide>
        <p15:guide id="2" pos="294">
          <p15:clr>
            <a:srgbClr val="A4A3A4"/>
          </p15:clr>
        </p15:guide>
        <p15:guide id="3" pos="276">
          <p15:clr>
            <a:srgbClr val="A4A3A4"/>
          </p15:clr>
        </p15:guide>
        <p15:guide id="4" orient="horz" pos="112">
          <p15:clr>
            <a:srgbClr val="A4A3A4"/>
          </p15:clr>
        </p15:guide>
        <p15:guide id="5" pos="1006">
          <p15:clr>
            <a:srgbClr val="A4A3A4"/>
          </p15:clr>
        </p15:guide>
        <p15:guide id="6" pos="1459">
          <p15:clr>
            <a:srgbClr val="A4A3A4"/>
          </p15:clr>
        </p15:guide>
        <p15:guide id="7" pos="3684">
          <p15:clr>
            <a:srgbClr val="A4A3A4"/>
          </p15:clr>
        </p15:guide>
        <p15:guide id="8" orient="horz" pos="2414">
          <p15:clr>
            <a:srgbClr val="A4A3A4"/>
          </p15:clr>
        </p15:guide>
        <p15:guide id="9" orient="horz" pos="1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84"/>
    <a:srgbClr val="E46C0A"/>
    <a:srgbClr val="A6A6A6"/>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09" autoAdjust="0"/>
    <p:restoredTop sz="93957" autoAdjust="0"/>
  </p:normalViewPr>
  <p:slideViewPr>
    <p:cSldViewPr snapToGrid="0" showGuides="1">
      <p:cViewPr varScale="1">
        <p:scale>
          <a:sx n="61" d="100"/>
          <a:sy n="61" d="100"/>
        </p:scale>
        <p:origin x="198" y="96"/>
      </p:cViewPr>
      <p:guideLst>
        <p:guide orient="horz" pos="3016"/>
        <p:guide pos="294"/>
        <p:guide pos="276"/>
        <p:guide orient="horz" pos="112"/>
        <p:guide pos="1006"/>
        <p:guide pos="1459"/>
        <p:guide pos="3684"/>
        <p:guide orient="horz" pos="2414"/>
        <p:guide orient="horz" pos="1024"/>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7E6EBB-D7C8-40C9-B118-682557140E33}" type="datetimeFigureOut">
              <a:rPr lang="zh-CN" altLang="en-US" smtClean="0"/>
              <a:t>2018/4/20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1789DB-9F65-4837-A9E2-3BD80FCFFF0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31625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p:cNvSpPr>
            <a:spLocks noGrp="1" noRot="1" noChangeAspect="1" noTextEdit="1"/>
          </p:cNvSpPr>
          <p:nvPr>
            <p:ph type="sldImg"/>
          </p:nvPr>
        </p:nvSpPr>
        <p:spPr>
          <a:ln>
            <a:miter/>
          </a:ln>
        </p:spPr>
      </p:sp>
      <p:sp>
        <p:nvSpPr>
          <p:cNvPr id="78850" name="文本占位符 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C7CB3C1-9F13-469D-97B6-784B41A2CBA4}" type="datetimeFigureOut">
              <a:rPr lang="zh-CN" altLang="en-US" smtClean="0"/>
              <a:t>2018/4/20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D43D45-71A4-42DD-AC1E-6E2587F9AF3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7CB3C1-9F13-469D-97B6-784B41A2CBA4}" type="datetimeFigureOut">
              <a:rPr lang="zh-CN" altLang="en-US" smtClean="0"/>
              <a:t>2018/4/20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D43D45-71A4-42DD-AC1E-6E2587F9AF3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7CB3C1-9F13-469D-97B6-784B41A2CBA4}" type="datetimeFigureOut">
              <a:rPr lang="zh-CN" altLang="en-US" smtClean="0"/>
              <a:t>2018/4/20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D43D45-71A4-42DD-AC1E-6E2587F9AF3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4" name="直接连接符 3"/>
          <p:cNvCxnSpPr/>
          <p:nvPr userDrawn="1"/>
        </p:nvCxnSpPr>
        <p:spPr>
          <a:xfrm flipV="1">
            <a:off x="-1200" y="524509"/>
            <a:ext cx="12193200" cy="3810"/>
          </a:xfrm>
          <a:prstGeom prst="line">
            <a:avLst/>
          </a:prstGeom>
          <a:ln w="17780" cmpd="sng">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3079" name="图片 8" descr="楚天云标识 横版"/>
          <p:cNvPicPr>
            <a:picLocks noChangeAspect="1"/>
          </p:cNvPicPr>
          <p:nvPr userDrawn="1"/>
        </p:nvPicPr>
        <p:blipFill>
          <a:blip r:embed="rId3" cstate="print"/>
          <a:stretch>
            <a:fillRect/>
          </a:stretch>
        </p:blipFill>
        <p:spPr>
          <a:xfrm>
            <a:off x="8564877" y="-57566"/>
            <a:ext cx="3685903" cy="631535"/>
          </a:xfrm>
          <a:prstGeom prst="rect">
            <a:avLst/>
          </a:prstGeom>
          <a:noFill/>
          <a:ln w="9525">
            <a:noFill/>
          </a:ln>
        </p:spPr>
      </p:pic>
      <p:sp>
        <p:nvSpPr>
          <p:cNvPr id="3" name="矩形 2"/>
          <p:cNvSpPr/>
          <p:nvPr userDrawn="1"/>
        </p:nvSpPr>
        <p:spPr>
          <a:xfrm>
            <a:off x="-1290" y="6362761"/>
            <a:ext cx="12193290" cy="546033"/>
          </a:xfrm>
          <a:prstGeom prst="rect">
            <a:avLst/>
          </a:prstGeom>
          <a:pattFill prst="wdUpDiag">
            <a:fgClr>
              <a:srgbClr val="BD1515"/>
            </a:fgClr>
            <a:bgClr>
              <a:srgbClr val="B80000"/>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6" name="文本框 2"/>
          <p:cNvSpPr txBox="1">
            <a:spLocks noChangeArrowheads="1"/>
          </p:cNvSpPr>
          <p:nvPr userDrawn="1"/>
        </p:nvSpPr>
        <p:spPr bwMode="auto">
          <a:xfrm>
            <a:off x="44450" y="6496050"/>
            <a:ext cx="12112625" cy="287338"/>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accent2">
                    <a:lumMod val="60000"/>
                    <a:lumOff val="40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r>
              <a:rPr kumimoji="0" lang="zh-CN" altLang="en-US" sz="1200" b="0" i="0" u="none" strike="noStrike" kern="1200" cap="none" spc="0" normalizeH="0" baseline="0" noProof="0" dirty="0">
                <a:ln>
                  <a:noFill/>
                </a:ln>
                <a:solidFill>
                  <a:schemeClr val="accent2">
                    <a:lumMod val="60000"/>
                    <a:lumOff val="40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湖 北 省 楚 天 云 有 限 公 司  </a:t>
            </a:r>
            <a:r>
              <a:rPr kumimoji="0" lang="zh-CN" altLang="en-US" sz="1200" b="1" i="0" u="none" strike="noStrike" kern="1200" cap="none" spc="0" normalizeH="0" baseline="0" noProof="0" dirty="0">
                <a:ln>
                  <a:noFill/>
                </a:ln>
                <a:solidFill>
                  <a:schemeClr val="accent2">
                    <a:lumMod val="60000"/>
                    <a:lumOff val="40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r>
              <a:rPr kumimoji="0" lang="en-US" altLang="zh-CN" sz="1200" b="0" i="0" u="none" strike="noStrike" kern="1200" cap="none" spc="0" normalizeH="0" baseline="0" noProof="0" dirty="0">
                <a:ln>
                  <a:noFill/>
                </a:ln>
                <a:solidFill>
                  <a:schemeClr val="accent2">
                    <a:lumMod val="60000"/>
                    <a:lumOff val="40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www.chutianyun.gov.cn</a:t>
            </a:r>
            <a:r>
              <a:rPr kumimoji="0" lang="zh-CN" altLang="en-US" sz="1200" b="1" i="0" u="none" strike="noStrike" kern="1200" cap="none" spc="0" normalizeH="0" baseline="0" noProof="0" dirty="0">
                <a:ln>
                  <a:noFill/>
                </a:ln>
                <a:solidFill>
                  <a:schemeClr val="accent2">
                    <a:lumMod val="60000"/>
                    <a:lumOff val="40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p>
        </p:txBody>
      </p:sp>
      <p:sp>
        <p:nvSpPr>
          <p:cNvPr id="8" name="Text Box 7"/>
          <p:cNvSpPr txBox="1">
            <a:spLocks noChangeArrowheads="1"/>
          </p:cNvSpPr>
          <p:nvPr userDrawn="1"/>
        </p:nvSpPr>
        <p:spPr bwMode="auto">
          <a:xfrm>
            <a:off x="2196016" y="6516048"/>
            <a:ext cx="2700020" cy="216002"/>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0" dirty="0">
                <a:ln>
                  <a:noFill/>
                </a:ln>
                <a:solidFill>
                  <a:schemeClr val="accent2">
                    <a:lumMod val="60000"/>
                    <a:lumOff val="40000"/>
                  </a:schemeClr>
                </a:solidFill>
                <a:effectLst/>
                <a:uLnTx/>
                <a:uFillTx/>
                <a:latin typeface="Arial" panose="020B0604020202020204" pitchFamily="34" charset="0"/>
                <a:ea typeface="宋体" panose="02010600030101010101" pitchFamily="2" charset="-122"/>
                <a:cs typeface="+mn-cs"/>
              </a:rPr>
              <a:t>© Copyright </a:t>
            </a:r>
            <a:r>
              <a:rPr kumimoji="0" lang="en-US" altLang="zh-CN" sz="1000" b="0" i="0" u="none" strike="noStrike" kern="1200" cap="none" spc="0" normalizeH="0" baseline="0" noProof="0" dirty="0" err="1">
                <a:ln>
                  <a:noFill/>
                </a:ln>
                <a:solidFill>
                  <a:schemeClr val="accent2">
                    <a:lumMod val="60000"/>
                    <a:lumOff val="40000"/>
                  </a:schemeClr>
                </a:solidFill>
                <a:effectLst/>
                <a:uLnTx/>
                <a:uFillTx/>
                <a:latin typeface="Arial" panose="020B0604020202020204" pitchFamily="34" charset="0"/>
                <a:ea typeface="宋体" panose="02010600030101010101" pitchFamily="2" charset="-122"/>
                <a:cs typeface="+mn-cs"/>
              </a:rPr>
              <a:t>ChuTianCloud</a:t>
            </a:r>
            <a:r>
              <a:rPr kumimoji="0" lang="en-US" altLang="zh-CN" sz="1000" b="0" i="0" u="none" strike="noStrike" kern="1200" cap="none" spc="0" normalizeH="0" baseline="0" noProof="0" dirty="0">
                <a:ln>
                  <a:noFill/>
                </a:ln>
                <a:solidFill>
                  <a:schemeClr val="accent2">
                    <a:lumMod val="60000"/>
                    <a:lumOff val="40000"/>
                  </a:schemeClr>
                </a:solidFill>
                <a:effectLst/>
                <a:uLnTx/>
                <a:uFillTx/>
                <a:latin typeface="Arial" panose="020B0604020202020204" pitchFamily="34" charset="0"/>
                <a:ea typeface="宋体" panose="02010600030101010101" pitchFamily="2" charset="-122"/>
                <a:cs typeface="+mn-cs"/>
              </a:rPr>
              <a:t> Corporation 2018</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7CB3C1-9F13-469D-97B6-784B41A2CBA4}" type="datetimeFigureOut">
              <a:rPr lang="zh-CN" altLang="en-US" smtClean="0"/>
              <a:t>2018/4/20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D43D45-71A4-42DD-AC1E-6E2587F9AF3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C7CB3C1-9F13-469D-97B6-784B41A2CBA4}" type="datetimeFigureOut">
              <a:rPr lang="zh-CN" altLang="en-US" smtClean="0"/>
              <a:t>2018/4/20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D43D45-71A4-42DD-AC1E-6E2587F9AF3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C7CB3C1-9F13-469D-97B6-784B41A2CBA4}" type="datetimeFigureOut">
              <a:rPr lang="zh-CN" altLang="en-US" smtClean="0"/>
              <a:t>2018/4/20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D43D45-71A4-42DD-AC1E-6E2587F9AF3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C7CB3C1-9F13-469D-97B6-784B41A2CBA4}" type="datetimeFigureOut">
              <a:rPr lang="zh-CN" altLang="en-US" smtClean="0"/>
              <a:t>2018/4/20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1D43D45-71A4-42DD-AC1E-6E2587F9AF3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C7CB3C1-9F13-469D-97B6-784B41A2CBA4}" type="datetimeFigureOut">
              <a:rPr lang="zh-CN" altLang="en-US" smtClean="0"/>
              <a:t>2018/4/20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D43D45-71A4-42DD-AC1E-6E2587F9AF3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7CB3C1-9F13-469D-97B6-784B41A2CBA4}" type="datetimeFigureOut">
              <a:rPr lang="zh-CN" altLang="en-US" smtClean="0"/>
              <a:t>2018/4/20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1D43D45-71A4-42DD-AC1E-6E2587F9AF3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C7CB3C1-9F13-469D-97B6-784B41A2CBA4}" type="datetimeFigureOut">
              <a:rPr lang="zh-CN" altLang="en-US" smtClean="0"/>
              <a:t>2018/4/20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D43D45-71A4-42DD-AC1E-6E2587F9AF3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C7CB3C1-9F13-469D-97B6-784B41A2CBA4}" type="datetimeFigureOut">
              <a:rPr lang="zh-CN" altLang="en-US" smtClean="0"/>
              <a:t>2018/4/20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D43D45-71A4-42DD-AC1E-6E2587F9AF3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CB3C1-9F13-469D-97B6-784B41A2CBA4}" type="datetimeFigureOut">
              <a:rPr lang="zh-CN" altLang="en-US" smtClean="0"/>
              <a:t>2018/4/20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D43D45-71A4-42DD-AC1E-6E2587F9AF3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64840" y="1481455"/>
            <a:ext cx="1871980" cy="829945"/>
          </a:xfrm>
          <a:prstGeom prst="rect">
            <a:avLst/>
          </a:prstGeom>
          <a:noFill/>
        </p:spPr>
        <p:txBody>
          <a:bodyPr wrap="square" rtlCol="0">
            <a:spAutoFit/>
          </a:bodyPr>
          <a:lstStyle/>
          <a:p>
            <a:pPr algn="ctr"/>
            <a:r>
              <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rPr>
              <a:t>目 录</a:t>
            </a:r>
          </a:p>
        </p:txBody>
      </p:sp>
      <p:pic>
        <p:nvPicPr>
          <p:cNvPr id="3" name="图片 2" descr="医疗"/>
          <p:cNvPicPr>
            <a:picLocks noChangeAspect="1"/>
          </p:cNvPicPr>
          <p:nvPr/>
        </p:nvPicPr>
        <p:blipFill>
          <a:blip r:embed="rId2"/>
          <a:stretch>
            <a:fillRect/>
          </a:stretch>
        </p:blipFill>
        <p:spPr>
          <a:xfrm>
            <a:off x="1562735" y="1030605"/>
            <a:ext cx="1506855" cy="1506855"/>
          </a:xfrm>
          <a:prstGeom prst="rect">
            <a:avLst/>
          </a:prstGeom>
        </p:spPr>
      </p:pic>
      <p:sp>
        <p:nvSpPr>
          <p:cNvPr id="5" name="椭圆 4"/>
          <p:cNvSpPr/>
          <p:nvPr/>
        </p:nvSpPr>
        <p:spPr>
          <a:xfrm>
            <a:off x="5535295" y="1614805"/>
            <a:ext cx="605790" cy="60579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595959"/>
                </a:solidFill>
                <a:latin typeface="微软雅黑" panose="020B0503020204020204" pitchFamily="34" charset="-122"/>
                <a:ea typeface="微软雅黑" panose="020B0503020204020204" pitchFamily="34" charset="-122"/>
              </a:rPr>
              <a:t>1</a:t>
            </a:r>
          </a:p>
        </p:txBody>
      </p:sp>
      <p:sp>
        <p:nvSpPr>
          <p:cNvPr id="6" name="圆角矩形 5"/>
          <p:cNvSpPr/>
          <p:nvPr/>
        </p:nvSpPr>
        <p:spPr>
          <a:xfrm>
            <a:off x="6454775" y="1614805"/>
            <a:ext cx="3333115" cy="60579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637020" y="1625918"/>
            <a:ext cx="2054860" cy="583565"/>
          </a:xfrm>
          <a:prstGeom prst="rect">
            <a:avLst/>
          </a:prstGeom>
          <a:noFill/>
        </p:spPr>
        <p:txBody>
          <a:bodyPr wrap="square" rtlCol="0">
            <a:spAutoFit/>
          </a:bodyPr>
          <a:lstStyle>
            <a:defPPr>
              <a:defRPr lang="zh-CN"/>
            </a:defPPr>
            <a:lvl1pPr algn="ctr">
              <a:defRPr sz="3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行业分析</a:t>
            </a:r>
          </a:p>
        </p:txBody>
      </p:sp>
      <p:sp>
        <p:nvSpPr>
          <p:cNvPr id="22" name="椭圆 21"/>
          <p:cNvSpPr/>
          <p:nvPr/>
        </p:nvSpPr>
        <p:spPr>
          <a:xfrm>
            <a:off x="5535295" y="2343150"/>
            <a:ext cx="605790" cy="60579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595959"/>
                </a:solidFill>
                <a:latin typeface="微软雅黑" panose="020B0503020204020204" pitchFamily="34" charset="-122"/>
                <a:ea typeface="微软雅黑" panose="020B0503020204020204" pitchFamily="34" charset="-122"/>
              </a:rPr>
              <a:t>2</a:t>
            </a:r>
          </a:p>
        </p:txBody>
      </p:sp>
      <p:sp>
        <p:nvSpPr>
          <p:cNvPr id="23" name="圆角矩形 22"/>
          <p:cNvSpPr/>
          <p:nvPr/>
        </p:nvSpPr>
        <p:spPr>
          <a:xfrm>
            <a:off x="6454775" y="2343150"/>
            <a:ext cx="3333115" cy="60579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6637020" y="2354263"/>
            <a:ext cx="2054860" cy="583565"/>
          </a:xfrm>
          <a:prstGeom prst="rect">
            <a:avLst/>
          </a:prstGeom>
          <a:noFill/>
        </p:spPr>
        <p:txBody>
          <a:bodyPr wrap="square" rtlCol="0">
            <a:spAutoFit/>
          </a:bodyPr>
          <a:lstStyle>
            <a:defPPr>
              <a:defRPr lang="zh-CN"/>
            </a:defPPr>
            <a:lvl1pPr algn="ctr">
              <a:defRPr sz="3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公司规划</a:t>
            </a:r>
          </a:p>
        </p:txBody>
      </p:sp>
      <p:sp>
        <p:nvSpPr>
          <p:cNvPr id="25" name="椭圆 24"/>
          <p:cNvSpPr/>
          <p:nvPr/>
        </p:nvSpPr>
        <p:spPr>
          <a:xfrm>
            <a:off x="5535295" y="3074670"/>
            <a:ext cx="605790" cy="60579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bg1"/>
                </a:solidFill>
                <a:latin typeface="微软雅黑" panose="020B0503020204020204" pitchFamily="34" charset="-122"/>
                <a:ea typeface="微软雅黑" panose="020B0503020204020204" pitchFamily="34" charset="-122"/>
              </a:rPr>
              <a:t>3</a:t>
            </a:r>
          </a:p>
        </p:txBody>
      </p:sp>
      <p:sp>
        <p:nvSpPr>
          <p:cNvPr id="26" name="圆角矩形 25"/>
          <p:cNvSpPr/>
          <p:nvPr/>
        </p:nvSpPr>
        <p:spPr>
          <a:xfrm>
            <a:off x="6454775" y="3074670"/>
            <a:ext cx="3333115" cy="60579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6637020" y="3085783"/>
            <a:ext cx="2054860" cy="583565"/>
          </a:xfrm>
          <a:prstGeom prst="rect">
            <a:avLst/>
          </a:prstGeom>
          <a:noFill/>
        </p:spPr>
        <p:txBody>
          <a:bodyPr wrap="square" rtlCol="0">
            <a:spAutoFit/>
          </a:bodyPr>
          <a:lstStyle>
            <a:defPPr>
              <a:defRPr lang="zh-CN"/>
            </a:defPPr>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dirty="0"/>
              <a:t>推进计划</a:t>
            </a:r>
          </a:p>
        </p:txBody>
      </p:sp>
      <p:sp>
        <p:nvSpPr>
          <p:cNvPr id="28" name="椭圆 27"/>
          <p:cNvSpPr/>
          <p:nvPr/>
        </p:nvSpPr>
        <p:spPr>
          <a:xfrm>
            <a:off x="5535295" y="3821430"/>
            <a:ext cx="605790" cy="60579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solidFill>
                  <a:srgbClr val="595959"/>
                </a:solidFill>
                <a:latin typeface="微软雅黑" panose="020B0503020204020204" pitchFamily="34" charset="-122"/>
                <a:ea typeface="微软雅黑" panose="020B0503020204020204" pitchFamily="34" charset="-122"/>
              </a:rPr>
              <a:t>4</a:t>
            </a:r>
          </a:p>
        </p:txBody>
      </p:sp>
      <p:sp>
        <p:nvSpPr>
          <p:cNvPr id="29" name="圆角矩形 28"/>
          <p:cNvSpPr/>
          <p:nvPr/>
        </p:nvSpPr>
        <p:spPr>
          <a:xfrm>
            <a:off x="6454775" y="3821430"/>
            <a:ext cx="3333115" cy="60579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37020" y="3832543"/>
            <a:ext cx="2054860" cy="583565"/>
          </a:xfrm>
          <a:prstGeom prst="rect">
            <a:avLst/>
          </a:prstGeom>
          <a:noFill/>
        </p:spPr>
        <p:txBody>
          <a:bodyPr wrap="square" rtlCol="0">
            <a:spAutoFit/>
          </a:bodyPr>
          <a:lstStyle/>
          <a:p>
            <a:pPr algn="ctr"/>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效益分析</a:t>
            </a:r>
          </a:p>
        </p:txBody>
      </p:sp>
    </p:spTree>
    <p:extLst>
      <p:ext uri="{BB962C8B-B14F-4D97-AF65-F5344CB8AC3E}">
        <p14:creationId xmlns:p14="http://schemas.microsoft.com/office/powerpoint/2010/main" val="2783851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0D2951D-C316-4381-AE7C-CEE75B080F40}"/>
              </a:ext>
            </a:extLst>
          </p:cNvPr>
          <p:cNvSpPr/>
          <p:nvPr/>
        </p:nvSpPr>
        <p:spPr>
          <a:xfrm>
            <a:off x="410934" y="-40445"/>
            <a:ext cx="5942652" cy="646331"/>
          </a:xfrm>
          <a:prstGeom prst="rect">
            <a:avLst/>
          </a:prstGeom>
        </p:spPr>
        <p:txBody>
          <a:bodyPr wrap="none">
            <a:spAutoFit/>
          </a:bodyPr>
          <a:lstStyle/>
          <a:p>
            <a:pPr lvl="0" eaLnBrk="1" hangingPunct="1">
              <a:defRPr/>
            </a:pPr>
            <a:r>
              <a:rPr lang="en-US" altLang="zh-CN" sz="3600" b="1" dirty="0">
                <a:solidFill>
                  <a:srgbClr val="C00000"/>
                </a:solidFill>
                <a:latin typeface="微软雅黑" panose="020B0503020204020204" pitchFamily="34" charset="-122"/>
                <a:ea typeface="微软雅黑" panose="020B0503020204020204" pitchFamily="34" charset="-122"/>
              </a:rPr>
              <a:t>2020</a:t>
            </a:r>
            <a:r>
              <a:rPr lang="zh-CN" altLang="en-US" sz="3600" b="1" dirty="0">
                <a:solidFill>
                  <a:srgbClr val="C00000"/>
                </a:solidFill>
                <a:latin typeface="微软雅黑" panose="020B0503020204020204" pitchFamily="34" charset="-122"/>
                <a:ea typeface="微软雅黑" panose="020B0503020204020204" pitchFamily="34" charset="-122"/>
              </a:rPr>
              <a:t>年市场推广目标及策略</a:t>
            </a:r>
            <a:endParaRPr kumimoji="0" lang="zh-CN" altLang="en-US" sz="36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FB82813B-E189-4CB3-BFCE-3BDD9060E3AF}"/>
              </a:ext>
            </a:extLst>
          </p:cNvPr>
          <p:cNvGraphicFramePr>
            <a:graphicFrameLocks noGrp="1"/>
          </p:cNvGraphicFramePr>
          <p:nvPr>
            <p:extLst>
              <p:ext uri="{D42A27DB-BD31-4B8C-83A1-F6EECF244321}">
                <p14:modId xmlns:p14="http://schemas.microsoft.com/office/powerpoint/2010/main" val="60056957"/>
              </p:ext>
            </p:extLst>
          </p:nvPr>
        </p:nvGraphicFramePr>
        <p:xfrm>
          <a:off x="105103" y="605886"/>
          <a:ext cx="11981794" cy="5642514"/>
        </p:xfrm>
        <a:graphic>
          <a:graphicData uri="http://schemas.openxmlformats.org/drawingml/2006/table">
            <a:tbl>
              <a:tblPr firstRow="1" firstCol="1" bandRow="1">
                <a:tableStyleId>{5C22544A-7EE6-4342-B048-85BDC9FD1C3A}</a:tableStyleId>
              </a:tblPr>
              <a:tblGrid>
                <a:gridCol w="456940">
                  <a:extLst>
                    <a:ext uri="{9D8B030D-6E8A-4147-A177-3AD203B41FA5}">
                      <a16:colId xmlns:a16="http://schemas.microsoft.com/office/drawing/2014/main" val="632430850"/>
                    </a:ext>
                  </a:extLst>
                </a:gridCol>
                <a:gridCol w="812540">
                  <a:extLst>
                    <a:ext uri="{9D8B030D-6E8A-4147-A177-3AD203B41FA5}">
                      <a16:colId xmlns:a16="http://schemas.microsoft.com/office/drawing/2014/main" val="324660832"/>
                    </a:ext>
                  </a:extLst>
                </a:gridCol>
                <a:gridCol w="946051">
                  <a:extLst>
                    <a:ext uri="{9D8B030D-6E8A-4147-A177-3AD203B41FA5}">
                      <a16:colId xmlns:a16="http://schemas.microsoft.com/office/drawing/2014/main" val="566531062"/>
                    </a:ext>
                  </a:extLst>
                </a:gridCol>
                <a:gridCol w="1999577">
                  <a:extLst>
                    <a:ext uri="{9D8B030D-6E8A-4147-A177-3AD203B41FA5}">
                      <a16:colId xmlns:a16="http://schemas.microsoft.com/office/drawing/2014/main" val="1191025138"/>
                    </a:ext>
                  </a:extLst>
                </a:gridCol>
                <a:gridCol w="7766686">
                  <a:extLst>
                    <a:ext uri="{9D8B030D-6E8A-4147-A177-3AD203B41FA5}">
                      <a16:colId xmlns:a16="http://schemas.microsoft.com/office/drawing/2014/main" val="2242302416"/>
                    </a:ext>
                  </a:extLst>
                </a:gridCol>
              </a:tblGrid>
              <a:tr h="299532">
                <a:tc>
                  <a:txBody>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序号</a:t>
                      </a:r>
                    </a:p>
                  </a:txBody>
                  <a:tcPr marL="24476" marR="24476" marT="0" marB="0" anchor="ctr"/>
                </a:tc>
                <a:tc>
                  <a:txBody>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目标群体</a:t>
                      </a:r>
                    </a:p>
                  </a:txBody>
                  <a:tcPr marL="24476" marR="24476" marT="0" marB="0" anchor="ctr"/>
                </a:tc>
                <a:tc>
                  <a:txBody>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分类</a:t>
                      </a:r>
                    </a:p>
                  </a:txBody>
                  <a:tcPr marL="24476" marR="24476" marT="0" marB="0" anchor="ctr"/>
                </a:tc>
                <a:tc>
                  <a:txBody>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推广目标</a:t>
                      </a:r>
                    </a:p>
                  </a:txBody>
                  <a:tcPr marL="24476" marR="24476" marT="0" marB="0" anchor="ctr"/>
                </a:tc>
                <a:tc>
                  <a:txBody>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推广措施</a:t>
                      </a:r>
                    </a:p>
                  </a:txBody>
                  <a:tcPr marL="24476" marR="24476" marT="0" marB="0" anchor="ctr"/>
                </a:tc>
                <a:extLst>
                  <a:ext uri="{0D108BD9-81ED-4DB2-BD59-A6C34878D82A}">
                    <a16:rowId xmlns:a16="http://schemas.microsoft.com/office/drawing/2014/main" val="3008210531"/>
                  </a:ext>
                </a:extLst>
              </a:tr>
              <a:tr h="494526">
                <a:tc rowSpan="2">
                  <a:txBody>
                    <a:bodyPr/>
                    <a:lstStyle/>
                    <a:p>
                      <a:pPr algn="ctr">
                        <a:spcAft>
                          <a:spcPts val="0"/>
                        </a:spcAft>
                      </a:pPr>
                      <a:r>
                        <a:rPr lang="en-US" sz="1000" kern="100" dirty="0">
                          <a:effectLst/>
                          <a:latin typeface="微软雅黑" panose="020B0503020204020204" pitchFamily="34" charset="-122"/>
                          <a:ea typeface="微软雅黑" panose="020B0503020204020204" pitchFamily="34" charset="-122"/>
                        </a:rPr>
                        <a:t>1</a:t>
                      </a:r>
                      <a:endParaRPr lang="zh-CN" sz="1000" kern="100" dirty="0">
                        <a:effectLst/>
                        <a:latin typeface="微软雅黑" panose="020B0503020204020204" pitchFamily="34" charset="-122"/>
                        <a:ea typeface="微软雅黑" panose="020B0503020204020204" pitchFamily="34" charset="-122"/>
                      </a:endParaRPr>
                    </a:p>
                  </a:txBody>
                  <a:tcPr marL="24476" marR="24476" marT="0" marB="0" anchor="ctr"/>
                </a:tc>
                <a:tc rowSpan="2">
                  <a:txBody>
                    <a:bodyPr/>
                    <a:lstStyle/>
                    <a:p>
                      <a:pPr algn="ctr">
                        <a:spcAft>
                          <a:spcPts val="0"/>
                        </a:spcAft>
                      </a:pPr>
                      <a:r>
                        <a:rPr lang="zh-CN" sz="1000" kern="100" dirty="0">
                          <a:effectLst/>
                          <a:latin typeface="微软雅黑" panose="020B0503020204020204" pitchFamily="34" charset="-122"/>
                          <a:ea typeface="微软雅黑" panose="020B0503020204020204" pitchFamily="34" charset="-122"/>
                        </a:rPr>
                        <a:t>医疗机构</a:t>
                      </a:r>
                    </a:p>
                  </a:txBody>
                  <a:tcPr marL="24476" marR="24476" marT="0" marB="0" anchor="ctr"/>
                </a:tc>
                <a:tc>
                  <a:txBody>
                    <a:bodyPr/>
                    <a:lstStyle/>
                    <a:p>
                      <a:pPr algn="ctr">
                        <a:spcAft>
                          <a:spcPts val="0"/>
                        </a:spcAft>
                      </a:pPr>
                      <a:r>
                        <a:rPr lang="zh-CN" sz="1000" kern="100" dirty="0">
                          <a:effectLst/>
                          <a:latin typeface="微软雅黑" panose="020B0503020204020204" pitchFamily="34" charset="-122"/>
                          <a:ea typeface="微软雅黑" panose="020B0503020204020204" pitchFamily="34" charset="-122"/>
                        </a:rPr>
                        <a:t>公立医疗机构</a:t>
                      </a:r>
                    </a:p>
                  </a:txBody>
                  <a:tcPr marL="24476" marR="24476" marT="0" marB="0" anchor="ctr"/>
                </a:tc>
                <a:tc>
                  <a:txBody>
                    <a:bodyPr/>
                    <a:lstStyle/>
                    <a:p>
                      <a:pPr algn="l">
                        <a:spcAft>
                          <a:spcPts val="0"/>
                        </a:spcAft>
                      </a:pPr>
                      <a:r>
                        <a:rPr lang="en-US" sz="1000" kern="100">
                          <a:effectLst/>
                          <a:latin typeface="微软雅黑" panose="020B0503020204020204" pitchFamily="34" charset="-122"/>
                          <a:ea typeface="微软雅黑" panose="020B0503020204020204" pitchFamily="34" charset="-122"/>
                        </a:rPr>
                        <a:t>1</a:t>
                      </a:r>
                      <a:r>
                        <a:rPr lang="zh-CN" sz="1000" kern="100">
                          <a:effectLst/>
                          <a:latin typeface="微软雅黑" panose="020B0503020204020204" pitchFamily="34" charset="-122"/>
                          <a:ea typeface="微软雅黑" panose="020B0503020204020204" pitchFamily="34" charset="-122"/>
                        </a:rPr>
                        <a:t>、武汉市属及区属实现全覆盖</a:t>
                      </a:r>
                    </a:p>
                    <a:p>
                      <a:pPr algn="l">
                        <a:spcAft>
                          <a:spcPts val="0"/>
                        </a:spcAft>
                      </a:pPr>
                      <a:r>
                        <a:rPr lang="en-US" sz="1000" kern="100">
                          <a:effectLst/>
                          <a:latin typeface="微软雅黑" panose="020B0503020204020204" pitchFamily="34" charset="-122"/>
                          <a:ea typeface="微软雅黑" panose="020B0503020204020204" pitchFamily="34" charset="-122"/>
                        </a:rPr>
                        <a:t>2</a:t>
                      </a:r>
                      <a:r>
                        <a:rPr lang="zh-CN" sz="1000" kern="100">
                          <a:effectLst/>
                          <a:latin typeface="微软雅黑" panose="020B0503020204020204" pitchFamily="34" charset="-122"/>
                          <a:ea typeface="微软雅黑" panose="020B0503020204020204" pitchFamily="34" charset="-122"/>
                        </a:rPr>
                        <a:t>、接入</a:t>
                      </a:r>
                      <a:r>
                        <a:rPr lang="en-US" sz="1000" kern="100">
                          <a:effectLst/>
                          <a:latin typeface="微软雅黑" panose="020B0503020204020204" pitchFamily="34" charset="-122"/>
                          <a:ea typeface="微软雅黑" panose="020B0503020204020204" pitchFamily="34" charset="-122"/>
                        </a:rPr>
                        <a:t>10</a:t>
                      </a:r>
                      <a:r>
                        <a:rPr lang="zh-CN" sz="1000" kern="100">
                          <a:effectLst/>
                          <a:latin typeface="微软雅黑" panose="020B0503020204020204" pitchFamily="34" charset="-122"/>
                          <a:ea typeface="微软雅黑" panose="020B0503020204020204" pitchFamily="34" charset="-122"/>
                        </a:rPr>
                        <a:t>家以上省部属医疗机构</a:t>
                      </a:r>
                    </a:p>
                    <a:p>
                      <a:pPr algn="l">
                        <a:spcAft>
                          <a:spcPts val="0"/>
                        </a:spcAft>
                      </a:pPr>
                      <a:r>
                        <a:rPr lang="en-US" sz="1000" kern="100">
                          <a:effectLst/>
                          <a:latin typeface="微软雅黑" panose="020B0503020204020204" pitchFamily="34" charset="-122"/>
                          <a:ea typeface="微软雅黑" panose="020B0503020204020204" pitchFamily="34" charset="-122"/>
                        </a:rPr>
                        <a:t>3</a:t>
                      </a:r>
                      <a:r>
                        <a:rPr lang="zh-CN" sz="1000" kern="100">
                          <a:effectLst/>
                          <a:latin typeface="微软雅黑" panose="020B0503020204020204" pitchFamily="34" charset="-122"/>
                          <a:ea typeface="微软雅黑" panose="020B0503020204020204" pitchFamily="34" charset="-122"/>
                        </a:rPr>
                        <a:t>、接入黄石市</a:t>
                      </a:r>
                      <a:r>
                        <a:rPr lang="en-US" sz="1000" kern="100">
                          <a:effectLst/>
                          <a:latin typeface="微软雅黑" panose="020B0503020204020204" pitchFamily="34" charset="-122"/>
                          <a:ea typeface="微软雅黑" panose="020B0503020204020204" pitchFamily="34" charset="-122"/>
                        </a:rPr>
                        <a:t>60%</a:t>
                      </a:r>
                      <a:r>
                        <a:rPr lang="zh-CN" sz="1000" kern="100">
                          <a:effectLst/>
                          <a:latin typeface="微软雅黑" panose="020B0503020204020204" pitchFamily="34" charset="-122"/>
                          <a:ea typeface="微软雅黑" panose="020B0503020204020204" pitchFamily="34" charset="-122"/>
                        </a:rPr>
                        <a:t>以上公立医疗机构</a:t>
                      </a:r>
                    </a:p>
                  </a:txBody>
                  <a:tcPr marL="24476" marR="24476" marT="0" marB="0" anchor="ctr"/>
                </a:tc>
                <a:tc>
                  <a:txBody>
                    <a:bodyPr/>
                    <a:lstStyle/>
                    <a:p>
                      <a:pPr algn="l">
                        <a:spcAft>
                          <a:spcPts val="0"/>
                        </a:spcAft>
                      </a:pPr>
                      <a:r>
                        <a:rPr lang="en-US" sz="1000" kern="100" dirty="0">
                          <a:effectLst/>
                          <a:latin typeface="微软雅黑" panose="020B0503020204020204" pitchFamily="34" charset="-122"/>
                          <a:ea typeface="微软雅黑" panose="020B0503020204020204" pitchFamily="34" charset="-122"/>
                        </a:rPr>
                        <a:t>1</a:t>
                      </a:r>
                      <a:r>
                        <a:rPr lang="zh-CN" sz="1000" kern="100" dirty="0">
                          <a:effectLst/>
                          <a:latin typeface="微软雅黑" panose="020B0503020204020204" pitchFamily="34" charset="-122"/>
                          <a:ea typeface="微软雅黑" panose="020B0503020204020204" pitchFamily="34" charset="-122"/>
                        </a:rPr>
                        <a:t>、通过武汉市卫计委、黄石市卫计委行政手段推进</a:t>
                      </a:r>
                    </a:p>
                    <a:p>
                      <a:pPr algn="l">
                        <a:spcAft>
                          <a:spcPts val="0"/>
                        </a:spcAft>
                      </a:pPr>
                      <a:r>
                        <a:rPr lang="en-US" sz="1000" kern="100" dirty="0">
                          <a:effectLst/>
                          <a:latin typeface="微软雅黑" panose="020B0503020204020204" pitchFamily="34" charset="-122"/>
                          <a:ea typeface="微软雅黑" panose="020B0503020204020204" pitchFamily="34" charset="-122"/>
                        </a:rPr>
                        <a:t>2</a:t>
                      </a:r>
                      <a:r>
                        <a:rPr lang="zh-CN" sz="1000" kern="100" dirty="0">
                          <a:effectLst/>
                          <a:latin typeface="微软雅黑" panose="020B0503020204020204" pitchFamily="34" charset="-122"/>
                          <a:ea typeface="微软雅黑" panose="020B0503020204020204" pitchFamily="34" charset="-122"/>
                        </a:rPr>
                        <a:t>、公共关系部持续推进</a:t>
                      </a:r>
                    </a:p>
                    <a:p>
                      <a:pPr algn="l">
                        <a:spcAft>
                          <a:spcPts val="0"/>
                        </a:spcAft>
                      </a:pPr>
                      <a:r>
                        <a:rPr lang="en-US" sz="1000" kern="100" dirty="0">
                          <a:effectLst/>
                          <a:latin typeface="微软雅黑" panose="020B0503020204020204" pitchFamily="34" charset="-122"/>
                          <a:ea typeface="微软雅黑" panose="020B0503020204020204" pitchFamily="34" charset="-122"/>
                        </a:rPr>
                        <a:t>3</a:t>
                      </a:r>
                      <a:r>
                        <a:rPr lang="zh-CN" sz="1000" kern="100" dirty="0">
                          <a:effectLst/>
                          <a:latin typeface="微软雅黑" panose="020B0503020204020204" pitchFamily="34" charset="-122"/>
                          <a:ea typeface="微软雅黑" panose="020B0503020204020204" pitchFamily="34" charset="-122"/>
                        </a:rPr>
                        <a:t>、利用合作伙伴的关系推进省部属公立医疗机构的接入</a:t>
                      </a:r>
                    </a:p>
                    <a:p>
                      <a:pPr algn="l">
                        <a:spcAft>
                          <a:spcPts val="0"/>
                        </a:spcAft>
                      </a:pPr>
                      <a:r>
                        <a:rPr lang="en-US" sz="1000" kern="100" dirty="0">
                          <a:effectLst/>
                          <a:latin typeface="微软雅黑" panose="020B0503020204020204" pitchFamily="34" charset="-122"/>
                          <a:ea typeface="微软雅黑" panose="020B0503020204020204" pitchFamily="34" charset="-122"/>
                        </a:rPr>
                        <a:t>4</a:t>
                      </a:r>
                      <a:r>
                        <a:rPr lang="zh-CN" sz="1000" kern="100" dirty="0">
                          <a:effectLst/>
                          <a:latin typeface="微软雅黑" panose="020B0503020204020204" pitchFamily="34" charset="-122"/>
                          <a:ea typeface="微软雅黑" panose="020B0503020204020204" pitchFamily="34" charset="-122"/>
                        </a:rPr>
                        <a:t>、医联体政策推进</a:t>
                      </a:r>
                    </a:p>
                  </a:txBody>
                  <a:tcPr marL="24476" marR="24476" marT="0" marB="0" anchor="ctr"/>
                </a:tc>
                <a:extLst>
                  <a:ext uri="{0D108BD9-81ED-4DB2-BD59-A6C34878D82A}">
                    <a16:rowId xmlns:a16="http://schemas.microsoft.com/office/drawing/2014/main" val="3067094065"/>
                  </a:ext>
                </a:extLst>
              </a:tr>
              <a:tr h="15835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00" kern="100" dirty="0">
                          <a:effectLst/>
                          <a:latin typeface="微软雅黑" panose="020B0503020204020204" pitchFamily="34" charset="-122"/>
                          <a:ea typeface="微软雅黑" panose="020B0503020204020204" pitchFamily="34" charset="-122"/>
                        </a:rPr>
                        <a:t>私立医疗机构</a:t>
                      </a:r>
                    </a:p>
                  </a:txBody>
                  <a:tcPr marL="24476" marR="24476" marT="0" marB="0" anchor="ctr"/>
                </a:tc>
                <a:tc>
                  <a:txBody>
                    <a:bodyPr/>
                    <a:lstStyle/>
                    <a:p>
                      <a:pPr algn="l">
                        <a:spcAft>
                          <a:spcPts val="0"/>
                        </a:spcAft>
                      </a:pPr>
                      <a:r>
                        <a:rPr lang="en-US" sz="1000" kern="100" dirty="0">
                          <a:effectLst/>
                          <a:latin typeface="微软雅黑" panose="020B0503020204020204" pitchFamily="34" charset="-122"/>
                          <a:ea typeface="微软雅黑" panose="020B0503020204020204" pitchFamily="34" charset="-122"/>
                        </a:rPr>
                        <a:t>1</a:t>
                      </a:r>
                      <a:r>
                        <a:rPr lang="zh-CN" sz="1000" kern="100" dirty="0">
                          <a:effectLst/>
                          <a:latin typeface="微软雅黑" panose="020B0503020204020204" pitchFamily="34" charset="-122"/>
                          <a:ea typeface="微软雅黑" panose="020B0503020204020204" pitchFamily="34" charset="-122"/>
                        </a:rPr>
                        <a:t>、覆盖武汉市内私立医疗机构</a:t>
                      </a:r>
                      <a:r>
                        <a:rPr lang="en-US" sz="1000" kern="100" dirty="0">
                          <a:effectLst/>
                          <a:latin typeface="微软雅黑" panose="020B0503020204020204" pitchFamily="34" charset="-122"/>
                          <a:ea typeface="微软雅黑" panose="020B0503020204020204" pitchFamily="34" charset="-122"/>
                        </a:rPr>
                        <a:t>60%</a:t>
                      </a:r>
                      <a:r>
                        <a:rPr lang="zh-CN" sz="1000" kern="100" dirty="0">
                          <a:effectLst/>
                          <a:latin typeface="微软雅黑" panose="020B0503020204020204" pitchFamily="34" charset="-122"/>
                          <a:ea typeface="微软雅黑" panose="020B0503020204020204" pitchFamily="34" charset="-122"/>
                        </a:rPr>
                        <a:t>以上</a:t>
                      </a:r>
                    </a:p>
                  </a:txBody>
                  <a:tcPr marL="24476" marR="24476" marT="0" marB="0" anchor="ctr"/>
                </a:tc>
                <a:tc>
                  <a:txBody>
                    <a:bodyPr/>
                    <a:lstStyle/>
                    <a:p>
                      <a:pPr algn="l">
                        <a:spcAft>
                          <a:spcPts val="0"/>
                        </a:spcAft>
                      </a:pPr>
                      <a:r>
                        <a:rPr lang="en-US" sz="1000" kern="100">
                          <a:effectLst/>
                          <a:latin typeface="微软雅黑" panose="020B0503020204020204" pitchFamily="34" charset="-122"/>
                          <a:ea typeface="微软雅黑" panose="020B0503020204020204" pitchFamily="34" charset="-122"/>
                        </a:rPr>
                        <a:t>1</a:t>
                      </a:r>
                      <a:r>
                        <a:rPr lang="zh-CN" sz="1000" kern="100">
                          <a:effectLst/>
                          <a:latin typeface="微软雅黑" panose="020B0503020204020204" pitchFamily="34" charset="-122"/>
                          <a:ea typeface="微软雅黑" panose="020B0503020204020204" pitchFamily="34" charset="-122"/>
                        </a:rPr>
                        <a:t>、公共关系部协助推进</a:t>
                      </a:r>
                    </a:p>
                    <a:p>
                      <a:pPr algn="l">
                        <a:spcAft>
                          <a:spcPts val="0"/>
                        </a:spcAft>
                      </a:pPr>
                      <a:r>
                        <a:rPr lang="en-US" sz="1000" kern="100">
                          <a:effectLst/>
                          <a:latin typeface="微软雅黑" panose="020B0503020204020204" pitchFamily="34" charset="-122"/>
                          <a:ea typeface="微软雅黑" panose="020B0503020204020204" pitchFamily="34" charset="-122"/>
                        </a:rPr>
                        <a:t>2</a:t>
                      </a:r>
                      <a:r>
                        <a:rPr lang="zh-CN" sz="1000" kern="100">
                          <a:effectLst/>
                          <a:latin typeface="微软雅黑" panose="020B0503020204020204" pitchFamily="34" charset="-122"/>
                          <a:ea typeface="微软雅黑" panose="020B0503020204020204" pitchFamily="34" charset="-122"/>
                        </a:rPr>
                        <a:t>、合作伙伴推广</a:t>
                      </a:r>
                    </a:p>
                  </a:txBody>
                  <a:tcPr marL="24476" marR="24476" marT="0" marB="0" anchor="ctr"/>
                </a:tc>
                <a:extLst>
                  <a:ext uri="{0D108BD9-81ED-4DB2-BD59-A6C34878D82A}">
                    <a16:rowId xmlns:a16="http://schemas.microsoft.com/office/drawing/2014/main" val="1370093167"/>
                  </a:ext>
                </a:extLst>
              </a:tr>
              <a:tr h="141292">
                <a:tc rowSpan="7">
                  <a:txBody>
                    <a:bodyPr/>
                    <a:lstStyle/>
                    <a:p>
                      <a:pPr algn="ctr">
                        <a:spcAft>
                          <a:spcPts val="0"/>
                        </a:spcAft>
                      </a:pPr>
                      <a:r>
                        <a:rPr lang="en-US" sz="1000" kern="100">
                          <a:effectLst/>
                          <a:latin typeface="微软雅黑" panose="020B0503020204020204" pitchFamily="34" charset="-122"/>
                          <a:ea typeface="微软雅黑" panose="020B0503020204020204" pitchFamily="34" charset="-122"/>
                        </a:rPr>
                        <a:t>2</a:t>
                      </a:r>
                      <a:endParaRPr lang="zh-CN" sz="1000" kern="100">
                        <a:effectLst/>
                        <a:latin typeface="微软雅黑" panose="020B0503020204020204" pitchFamily="34" charset="-122"/>
                        <a:ea typeface="微软雅黑" panose="020B0503020204020204" pitchFamily="34" charset="-122"/>
                      </a:endParaRPr>
                    </a:p>
                  </a:txBody>
                  <a:tcPr marL="24476" marR="24476" marT="0" marB="0" anchor="ctr"/>
                </a:tc>
                <a:tc rowSpan="7">
                  <a:txBody>
                    <a:bodyPr/>
                    <a:lstStyle/>
                    <a:p>
                      <a:pPr algn="ctr">
                        <a:spcAft>
                          <a:spcPts val="0"/>
                        </a:spcAft>
                      </a:pPr>
                      <a:r>
                        <a:rPr lang="zh-CN" sz="1000" kern="100" dirty="0">
                          <a:effectLst/>
                          <a:latin typeface="微软雅黑" panose="020B0503020204020204" pitchFamily="34" charset="-122"/>
                          <a:ea typeface="微软雅黑" panose="020B0503020204020204" pitchFamily="34" charset="-122"/>
                        </a:rPr>
                        <a:t>合作伙伴</a:t>
                      </a:r>
                    </a:p>
                  </a:txBody>
                  <a:tcPr marL="24476" marR="24476" marT="0" marB="0" anchor="ctr"/>
                </a:tc>
                <a:tc>
                  <a:txBody>
                    <a:bodyPr/>
                    <a:lstStyle/>
                    <a:p>
                      <a:pPr algn="ctr">
                        <a:spcAft>
                          <a:spcPts val="0"/>
                        </a:spcAft>
                      </a:pPr>
                      <a:r>
                        <a:rPr lang="zh-CN" sz="1000" kern="100" dirty="0">
                          <a:effectLst/>
                          <a:latin typeface="微软雅黑" panose="020B0503020204020204" pitchFamily="34" charset="-122"/>
                          <a:ea typeface="微软雅黑" panose="020B0503020204020204" pitchFamily="34" charset="-122"/>
                        </a:rPr>
                        <a:t>政府购买服务</a:t>
                      </a:r>
                    </a:p>
                  </a:txBody>
                  <a:tcPr marL="24476" marR="24476" marT="0" marB="0" anchor="ctr"/>
                </a:tc>
                <a:tc>
                  <a:txBody>
                    <a:bodyPr/>
                    <a:lstStyle/>
                    <a:p>
                      <a:pPr algn="l">
                        <a:spcAft>
                          <a:spcPts val="0"/>
                        </a:spcAft>
                      </a:pPr>
                      <a:r>
                        <a:rPr lang="zh-CN" sz="1000" kern="100" dirty="0">
                          <a:effectLst/>
                          <a:latin typeface="微软雅黑" panose="020B0503020204020204" pitchFamily="34" charset="-122"/>
                          <a:ea typeface="微软雅黑" panose="020B0503020204020204" pitchFamily="34" charset="-122"/>
                        </a:rPr>
                        <a:t>打通政府购买服务流程，并实现收入</a:t>
                      </a:r>
                    </a:p>
                  </a:txBody>
                  <a:tcPr marL="24476" marR="24476" marT="0" marB="0" anchor="ctr"/>
                </a:tc>
                <a:tc>
                  <a:txBody>
                    <a:bodyPr/>
                    <a:lstStyle/>
                    <a:p>
                      <a:pPr algn="l">
                        <a:spcAft>
                          <a:spcPts val="0"/>
                        </a:spcAft>
                      </a:pPr>
                      <a:r>
                        <a:rPr lang="en-US" sz="1000" kern="100">
                          <a:effectLst/>
                          <a:latin typeface="微软雅黑" panose="020B0503020204020204" pitchFamily="34" charset="-122"/>
                          <a:ea typeface="微软雅黑" panose="020B0503020204020204" pitchFamily="34" charset="-122"/>
                        </a:rPr>
                        <a:t>1</a:t>
                      </a:r>
                      <a:r>
                        <a:rPr lang="zh-CN" sz="1000" kern="100">
                          <a:effectLst/>
                          <a:latin typeface="微软雅黑" panose="020B0503020204020204" pitchFamily="34" charset="-122"/>
                          <a:ea typeface="微软雅黑" panose="020B0503020204020204" pitchFamily="34" charset="-122"/>
                        </a:rPr>
                        <a:t>、与卫计委沟通用户需求，协助立项编制项目预算</a:t>
                      </a:r>
                    </a:p>
                  </a:txBody>
                  <a:tcPr marL="24476" marR="24476" marT="0" marB="0" anchor="ctr"/>
                </a:tc>
                <a:extLst>
                  <a:ext uri="{0D108BD9-81ED-4DB2-BD59-A6C34878D82A}">
                    <a16:rowId xmlns:a16="http://schemas.microsoft.com/office/drawing/2014/main" val="1947563155"/>
                  </a:ext>
                </a:extLst>
              </a:tr>
              <a:tr h="49452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00" kern="100">
                          <a:effectLst/>
                          <a:latin typeface="微软雅黑" panose="020B0503020204020204" pitchFamily="34" charset="-122"/>
                          <a:ea typeface="微软雅黑" panose="020B0503020204020204" pitchFamily="34" charset="-122"/>
                        </a:rPr>
                        <a:t>云药房</a:t>
                      </a:r>
                    </a:p>
                  </a:txBody>
                  <a:tcPr marL="24476" marR="24476" marT="0" marB="0" anchor="ctr"/>
                </a:tc>
                <a:tc>
                  <a:txBody>
                    <a:bodyPr/>
                    <a:lstStyle/>
                    <a:p>
                      <a:pPr algn="l">
                        <a:spcAft>
                          <a:spcPts val="0"/>
                        </a:spcAft>
                      </a:pPr>
                      <a:r>
                        <a:rPr lang="zh-CN" sz="1000" kern="100" dirty="0">
                          <a:effectLst/>
                          <a:latin typeface="微软雅黑" panose="020B0503020204020204" pitchFamily="34" charset="-122"/>
                          <a:ea typeface="微软雅黑" panose="020B0503020204020204" pitchFamily="34" charset="-122"/>
                        </a:rPr>
                        <a:t>与</a:t>
                      </a:r>
                      <a:r>
                        <a:rPr lang="en-US" sz="1000" kern="100" dirty="0">
                          <a:effectLst/>
                          <a:latin typeface="微软雅黑" panose="020B0503020204020204" pitchFamily="34" charset="-122"/>
                          <a:ea typeface="微软雅黑" panose="020B0503020204020204" pitchFamily="34" charset="-122"/>
                        </a:rPr>
                        <a:t>2-3</a:t>
                      </a:r>
                      <a:r>
                        <a:rPr lang="zh-CN" sz="1000" kern="100" dirty="0">
                          <a:effectLst/>
                          <a:latin typeface="微软雅黑" panose="020B0503020204020204" pitchFamily="34" charset="-122"/>
                          <a:ea typeface="微软雅黑" panose="020B0503020204020204" pitchFamily="34" charset="-122"/>
                        </a:rPr>
                        <a:t>家以上药商达成合作，实现平台接入</a:t>
                      </a:r>
                    </a:p>
                  </a:txBody>
                  <a:tcPr marL="24476" marR="24476" marT="0" marB="0" anchor="ctr"/>
                </a:tc>
                <a:tc>
                  <a:txBody>
                    <a:bodyPr/>
                    <a:lstStyle/>
                    <a:p>
                      <a:pPr algn="l">
                        <a:spcAft>
                          <a:spcPts val="0"/>
                        </a:spcAft>
                      </a:pPr>
                      <a:r>
                        <a:rPr lang="en-US" sz="1000" kern="100" dirty="0">
                          <a:effectLst/>
                          <a:latin typeface="微软雅黑" panose="020B0503020204020204" pitchFamily="34" charset="-122"/>
                          <a:ea typeface="微软雅黑" panose="020B0503020204020204" pitchFamily="34" charset="-122"/>
                        </a:rPr>
                        <a:t>1</a:t>
                      </a:r>
                      <a:r>
                        <a:rPr lang="zh-CN" sz="1000" kern="100" dirty="0">
                          <a:effectLst/>
                          <a:latin typeface="微软雅黑" panose="020B0503020204020204" pitchFamily="34" charset="-122"/>
                          <a:ea typeface="微软雅黑" panose="020B0503020204020204" pitchFamily="34" charset="-122"/>
                        </a:rPr>
                        <a:t>、以平台的官方身份及医疗机构的处方单积极和国内前十名药商对接沟通合作，复制云药房模式。</a:t>
                      </a:r>
                    </a:p>
                    <a:p>
                      <a:pPr algn="l">
                        <a:spcAft>
                          <a:spcPts val="0"/>
                        </a:spcAft>
                      </a:pPr>
                      <a:r>
                        <a:rPr lang="en-US" sz="1000" kern="100" dirty="0">
                          <a:effectLst/>
                          <a:latin typeface="微软雅黑" panose="020B0503020204020204" pitchFamily="34" charset="-122"/>
                          <a:ea typeface="微软雅黑" panose="020B0503020204020204" pitchFamily="34" charset="-122"/>
                        </a:rPr>
                        <a:t>2</a:t>
                      </a:r>
                      <a:r>
                        <a:rPr lang="zh-CN" sz="1000" kern="100" dirty="0">
                          <a:effectLst/>
                          <a:latin typeface="微软雅黑" panose="020B0503020204020204" pitchFamily="34" charset="-122"/>
                          <a:ea typeface="微软雅黑" panose="020B0503020204020204" pitchFamily="34" charset="-122"/>
                        </a:rPr>
                        <a:t>、</a:t>
                      </a:r>
                      <a:r>
                        <a:rPr lang="en-US" sz="1000" kern="100" dirty="0">
                          <a:effectLst/>
                          <a:latin typeface="微软雅黑" panose="020B0503020204020204" pitchFamily="34" charset="-122"/>
                          <a:ea typeface="微软雅黑" panose="020B0503020204020204" pitchFamily="34" charset="-122"/>
                        </a:rPr>
                        <a:t>2019</a:t>
                      </a:r>
                      <a:r>
                        <a:rPr lang="zh-CN" sz="1000" kern="100" dirty="0">
                          <a:effectLst/>
                          <a:latin typeface="微软雅黑" panose="020B0503020204020204" pitchFamily="34" charset="-122"/>
                          <a:ea typeface="微软雅黑" panose="020B0503020204020204" pitchFamily="34" charset="-122"/>
                        </a:rPr>
                        <a:t>年合作效应带动其他合作伙伴主动与我们沟通合作</a:t>
                      </a:r>
                    </a:p>
                  </a:txBody>
                  <a:tcPr marL="24476" marR="24476" marT="0" marB="0" anchor="ctr"/>
                </a:tc>
                <a:extLst>
                  <a:ext uri="{0D108BD9-81ED-4DB2-BD59-A6C34878D82A}">
                    <a16:rowId xmlns:a16="http://schemas.microsoft.com/office/drawing/2014/main" val="983081026"/>
                  </a:ext>
                </a:extLst>
              </a:tr>
              <a:tr h="380182">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00" kern="100">
                          <a:effectLst/>
                          <a:latin typeface="微软雅黑" panose="020B0503020204020204" pitchFamily="34" charset="-122"/>
                          <a:ea typeface="微软雅黑" panose="020B0503020204020204" pitchFamily="34" charset="-122"/>
                        </a:rPr>
                        <a:t>健康管理</a:t>
                      </a:r>
                    </a:p>
                  </a:txBody>
                  <a:tcPr marL="24476" marR="24476" marT="0" marB="0" anchor="ctr"/>
                </a:tc>
                <a:tc>
                  <a:txBody>
                    <a:bodyPr/>
                    <a:lstStyle/>
                    <a:p>
                      <a:pPr algn="l">
                        <a:spcAft>
                          <a:spcPts val="0"/>
                        </a:spcAft>
                      </a:pPr>
                      <a:r>
                        <a:rPr lang="zh-CN" sz="1000" kern="100" dirty="0">
                          <a:effectLst/>
                          <a:latin typeface="微软雅黑" panose="020B0503020204020204" pitchFamily="34" charset="-122"/>
                          <a:ea typeface="微软雅黑" panose="020B0503020204020204" pitchFamily="34" charset="-122"/>
                        </a:rPr>
                        <a:t>与</a:t>
                      </a:r>
                      <a:r>
                        <a:rPr lang="en-US" sz="1000" kern="100" dirty="0">
                          <a:effectLst/>
                          <a:latin typeface="微软雅黑" panose="020B0503020204020204" pitchFamily="34" charset="-122"/>
                          <a:ea typeface="微软雅黑" panose="020B0503020204020204" pitchFamily="34" charset="-122"/>
                        </a:rPr>
                        <a:t>5-10</a:t>
                      </a:r>
                      <a:r>
                        <a:rPr lang="zh-CN" sz="1000" kern="100" dirty="0">
                          <a:effectLst/>
                          <a:latin typeface="微软雅黑" panose="020B0503020204020204" pitchFamily="34" charset="-122"/>
                          <a:ea typeface="微软雅黑" panose="020B0503020204020204" pitchFamily="34" charset="-122"/>
                        </a:rPr>
                        <a:t>家以上健康管理机构达成合作，实现平台接入</a:t>
                      </a:r>
                    </a:p>
                  </a:txBody>
                  <a:tcPr marL="24476" marR="24476" marT="0" marB="0" anchor="ctr"/>
                </a:tc>
                <a:tc>
                  <a:txBody>
                    <a:bodyPr/>
                    <a:lstStyle/>
                    <a:p>
                      <a:pPr algn="l">
                        <a:spcAft>
                          <a:spcPts val="0"/>
                        </a:spcAft>
                      </a:pPr>
                      <a:r>
                        <a:rPr lang="en-US" sz="1000" kern="100" dirty="0">
                          <a:effectLst/>
                          <a:latin typeface="微软雅黑" panose="020B0503020204020204" pitchFamily="34" charset="-122"/>
                          <a:ea typeface="微软雅黑" panose="020B0503020204020204" pitchFamily="34" charset="-122"/>
                        </a:rPr>
                        <a:t>1</a:t>
                      </a:r>
                      <a:r>
                        <a:rPr lang="zh-CN" sz="1000" kern="100" dirty="0">
                          <a:effectLst/>
                          <a:latin typeface="微软雅黑" panose="020B0503020204020204" pitchFamily="34" charset="-122"/>
                          <a:ea typeface="微软雅黑" panose="020B0503020204020204" pitchFamily="34" charset="-122"/>
                        </a:rPr>
                        <a:t>、以平台的官方身份及武汉市</a:t>
                      </a:r>
                      <a:r>
                        <a:rPr lang="en-US" sz="1000" kern="100" dirty="0">
                          <a:effectLst/>
                          <a:latin typeface="微软雅黑" panose="020B0503020204020204" pitchFamily="34" charset="-122"/>
                          <a:ea typeface="微软雅黑" panose="020B0503020204020204" pitchFamily="34" charset="-122"/>
                        </a:rPr>
                        <a:t>1100</a:t>
                      </a:r>
                      <a:r>
                        <a:rPr lang="zh-CN" sz="1000" kern="100" dirty="0">
                          <a:effectLst/>
                          <a:latin typeface="微软雅黑" panose="020B0503020204020204" pitchFamily="34" charset="-122"/>
                          <a:ea typeface="微软雅黑" panose="020B0503020204020204" pitchFamily="34" charset="-122"/>
                        </a:rPr>
                        <a:t>万常驻人口的用户规模与健康管理机构对接，复制健康管理合作模式。</a:t>
                      </a:r>
                    </a:p>
                    <a:p>
                      <a:pPr algn="l">
                        <a:spcAft>
                          <a:spcPts val="0"/>
                        </a:spcAft>
                      </a:pPr>
                      <a:r>
                        <a:rPr lang="en-US" sz="1000" kern="100" dirty="0">
                          <a:effectLst/>
                          <a:latin typeface="微软雅黑" panose="020B0503020204020204" pitchFamily="34" charset="-122"/>
                          <a:ea typeface="微软雅黑" panose="020B0503020204020204" pitchFamily="34" charset="-122"/>
                        </a:rPr>
                        <a:t>2</a:t>
                      </a:r>
                      <a:r>
                        <a:rPr lang="zh-CN" sz="1000" kern="100" dirty="0">
                          <a:effectLst/>
                          <a:latin typeface="微软雅黑" panose="020B0503020204020204" pitchFamily="34" charset="-122"/>
                          <a:ea typeface="微软雅黑" panose="020B0503020204020204" pitchFamily="34" charset="-122"/>
                        </a:rPr>
                        <a:t>、</a:t>
                      </a:r>
                      <a:r>
                        <a:rPr lang="en-US" sz="1000" kern="100" dirty="0">
                          <a:effectLst/>
                          <a:latin typeface="微软雅黑" panose="020B0503020204020204" pitchFamily="34" charset="-122"/>
                          <a:ea typeface="微软雅黑" panose="020B0503020204020204" pitchFamily="34" charset="-122"/>
                        </a:rPr>
                        <a:t>2019</a:t>
                      </a:r>
                      <a:r>
                        <a:rPr lang="zh-CN" sz="1000" kern="100" dirty="0">
                          <a:effectLst/>
                          <a:latin typeface="微软雅黑" panose="020B0503020204020204" pitchFamily="34" charset="-122"/>
                          <a:ea typeface="微软雅黑" panose="020B0503020204020204" pitchFamily="34" charset="-122"/>
                        </a:rPr>
                        <a:t>年合作效应带动其他合作伙伴主动与我们沟通合作</a:t>
                      </a:r>
                    </a:p>
                  </a:txBody>
                  <a:tcPr marL="24476" marR="24476" marT="0" marB="0" anchor="ctr"/>
                </a:tc>
                <a:extLst>
                  <a:ext uri="{0D108BD9-81ED-4DB2-BD59-A6C34878D82A}">
                    <a16:rowId xmlns:a16="http://schemas.microsoft.com/office/drawing/2014/main" val="3874350956"/>
                  </a:ext>
                </a:extLst>
              </a:tr>
              <a:tr h="11425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00" kern="100">
                          <a:effectLst/>
                          <a:latin typeface="微软雅黑" panose="020B0503020204020204" pitchFamily="34" charset="-122"/>
                          <a:ea typeface="微软雅黑" panose="020B0503020204020204" pitchFamily="34" charset="-122"/>
                        </a:rPr>
                        <a:t>商保</a:t>
                      </a:r>
                    </a:p>
                  </a:txBody>
                  <a:tcPr marL="24476" marR="24476" marT="0" marB="0" anchor="ctr"/>
                </a:tc>
                <a:tc>
                  <a:txBody>
                    <a:bodyPr/>
                    <a:lstStyle/>
                    <a:p>
                      <a:pPr algn="l">
                        <a:spcAft>
                          <a:spcPts val="0"/>
                        </a:spcAft>
                      </a:pPr>
                      <a:r>
                        <a:rPr lang="zh-CN" sz="1000" kern="100" dirty="0">
                          <a:effectLst/>
                          <a:latin typeface="微软雅黑" panose="020B0503020204020204" pitchFamily="34" charset="-122"/>
                          <a:ea typeface="微软雅黑" panose="020B0503020204020204" pitchFamily="34" charset="-122"/>
                        </a:rPr>
                        <a:t>与</a:t>
                      </a:r>
                      <a:r>
                        <a:rPr lang="en-US" sz="1000" kern="100" dirty="0">
                          <a:effectLst/>
                          <a:latin typeface="微软雅黑" panose="020B0503020204020204" pitchFamily="34" charset="-122"/>
                          <a:ea typeface="微软雅黑" panose="020B0503020204020204" pitchFamily="34" charset="-122"/>
                        </a:rPr>
                        <a:t>2</a:t>
                      </a:r>
                      <a:r>
                        <a:rPr lang="zh-CN" sz="1000" kern="100" dirty="0">
                          <a:effectLst/>
                          <a:latin typeface="微软雅黑" panose="020B0503020204020204" pitchFamily="34" charset="-122"/>
                          <a:ea typeface="微软雅黑" panose="020B0503020204020204" pitchFamily="34" charset="-122"/>
                        </a:rPr>
                        <a:t>家以上保险机构达成合作，实现平台接入</a:t>
                      </a:r>
                    </a:p>
                  </a:txBody>
                  <a:tcPr marL="24476" marR="24476" marT="0" marB="0" anchor="ctr"/>
                </a:tc>
                <a:tc>
                  <a:txBody>
                    <a:bodyPr/>
                    <a:lstStyle/>
                    <a:p>
                      <a:pPr algn="l">
                        <a:spcAft>
                          <a:spcPts val="0"/>
                        </a:spcAft>
                      </a:pPr>
                      <a:r>
                        <a:rPr lang="en-US" sz="1000" kern="100" dirty="0">
                          <a:effectLst/>
                          <a:latin typeface="微软雅黑" panose="020B0503020204020204" pitchFamily="34" charset="-122"/>
                          <a:ea typeface="微软雅黑" panose="020B0503020204020204" pitchFamily="34" charset="-122"/>
                        </a:rPr>
                        <a:t>1</a:t>
                      </a:r>
                      <a:r>
                        <a:rPr lang="zh-CN" sz="1000" kern="100" dirty="0">
                          <a:effectLst/>
                          <a:latin typeface="微软雅黑" panose="020B0503020204020204" pitchFamily="34" charset="-122"/>
                          <a:ea typeface="微软雅黑" panose="020B0503020204020204" pitchFamily="34" charset="-122"/>
                        </a:rPr>
                        <a:t>、以平台的官方身份及武汉市</a:t>
                      </a:r>
                      <a:r>
                        <a:rPr lang="en-US" sz="1000" kern="100" dirty="0">
                          <a:effectLst/>
                          <a:latin typeface="微软雅黑" panose="020B0503020204020204" pitchFamily="34" charset="-122"/>
                          <a:ea typeface="微软雅黑" panose="020B0503020204020204" pitchFamily="34" charset="-122"/>
                        </a:rPr>
                        <a:t>1100</a:t>
                      </a:r>
                      <a:r>
                        <a:rPr lang="zh-CN" sz="1000" kern="100" dirty="0">
                          <a:effectLst/>
                          <a:latin typeface="微软雅黑" panose="020B0503020204020204" pitchFamily="34" charset="-122"/>
                          <a:ea typeface="微软雅黑" panose="020B0503020204020204" pitchFamily="34" charset="-122"/>
                        </a:rPr>
                        <a:t>万常驻人口的健康管理数据与保险机构对接，沟通合作，复制商保合作模式。</a:t>
                      </a:r>
                    </a:p>
                    <a:p>
                      <a:pPr algn="l">
                        <a:spcAft>
                          <a:spcPts val="0"/>
                        </a:spcAft>
                      </a:pPr>
                      <a:r>
                        <a:rPr lang="en-US" sz="1000" kern="100" dirty="0">
                          <a:effectLst/>
                          <a:latin typeface="微软雅黑" panose="020B0503020204020204" pitchFamily="34" charset="-122"/>
                          <a:ea typeface="微软雅黑" panose="020B0503020204020204" pitchFamily="34" charset="-122"/>
                        </a:rPr>
                        <a:t>2</a:t>
                      </a:r>
                      <a:r>
                        <a:rPr lang="zh-CN" sz="1000" kern="100" dirty="0">
                          <a:effectLst/>
                          <a:latin typeface="微软雅黑" panose="020B0503020204020204" pitchFamily="34" charset="-122"/>
                          <a:ea typeface="微软雅黑" panose="020B0503020204020204" pitchFamily="34" charset="-122"/>
                        </a:rPr>
                        <a:t>、</a:t>
                      </a:r>
                      <a:r>
                        <a:rPr lang="en-US" sz="1000" kern="100" dirty="0">
                          <a:effectLst/>
                          <a:latin typeface="微软雅黑" panose="020B0503020204020204" pitchFamily="34" charset="-122"/>
                          <a:ea typeface="微软雅黑" panose="020B0503020204020204" pitchFamily="34" charset="-122"/>
                        </a:rPr>
                        <a:t>2019</a:t>
                      </a:r>
                      <a:r>
                        <a:rPr lang="zh-CN" sz="1000" kern="100" dirty="0">
                          <a:effectLst/>
                          <a:latin typeface="微软雅黑" panose="020B0503020204020204" pitchFamily="34" charset="-122"/>
                          <a:ea typeface="微软雅黑" panose="020B0503020204020204" pitchFamily="34" charset="-122"/>
                        </a:rPr>
                        <a:t>年合作效应带动其他合作伙伴主动与我们沟通合作。</a:t>
                      </a:r>
                    </a:p>
                  </a:txBody>
                  <a:tcPr marL="24476" marR="24476" marT="0" marB="0" anchor="ctr"/>
                </a:tc>
                <a:extLst>
                  <a:ext uri="{0D108BD9-81ED-4DB2-BD59-A6C34878D82A}">
                    <a16:rowId xmlns:a16="http://schemas.microsoft.com/office/drawing/2014/main" val="3938707998"/>
                  </a:ext>
                </a:extLst>
              </a:tr>
              <a:tr h="480474">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00" kern="100">
                          <a:effectLst/>
                          <a:latin typeface="微软雅黑" panose="020B0503020204020204" pitchFamily="34" charset="-122"/>
                          <a:ea typeface="微软雅黑" panose="020B0503020204020204" pitchFamily="34" charset="-122"/>
                        </a:rPr>
                        <a:t>影像云</a:t>
                      </a:r>
                    </a:p>
                  </a:txBody>
                  <a:tcPr marL="24476" marR="24476" marT="0" marB="0" anchor="ctr"/>
                </a:tc>
                <a:tc>
                  <a:txBody>
                    <a:bodyPr/>
                    <a:lstStyle/>
                    <a:p>
                      <a:pPr algn="l">
                        <a:spcAft>
                          <a:spcPts val="0"/>
                        </a:spcAft>
                      </a:pPr>
                      <a:r>
                        <a:rPr lang="zh-CN" sz="1000" kern="100" dirty="0">
                          <a:effectLst/>
                          <a:latin typeface="微软雅黑" panose="020B0503020204020204" pitchFamily="34" charset="-122"/>
                          <a:ea typeface="微软雅黑" panose="020B0503020204020204" pitchFamily="34" charset="-122"/>
                        </a:rPr>
                        <a:t>与</a:t>
                      </a:r>
                      <a:r>
                        <a:rPr lang="en-US" sz="1000" kern="100" dirty="0">
                          <a:effectLst/>
                          <a:latin typeface="微软雅黑" panose="020B0503020204020204" pitchFamily="34" charset="-122"/>
                          <a:ea typeface="微软雅黑" panose="020B0503020204020204" pitchFamily="34" charset="-122"/>
                        </a:rPr>
                        <a:t>1</a:t>
                      </a:r>
                      <a:r>
                        <a:rPr lang="zh-CN" sz="1000" kern="100" dirty="0">
                          <a:effectLst/>
                          <a:latin typeface="微软雅黑" panose="020B0503020204020204" pitchFamily="34" charset="-122"/>
                          <a:ea typeface="微软雅黑" panose="020B0503020204020204" pitchFamily="34" charset="-122"/>
                        </a:rPr>
                        <a:t>家以上的影像云运营公司达成合作，并形成合作模式</a:t>
                      </a:r>
                    </a:p>
                  </a:txBody>
                  <a:tcPr marL="24476" marR="24476" marT="0" marB="0" anchor="ctr"/>
                </a:tc>
                <a:tc>
                  <a:txBody>
                    <a:bodyPr/>
                    <a:lstStyle/>
                    <a:p>
                      <a:pPr algn="l">
                        <a:spcAft>
                          <a:spcPts val="0"/>
                        </a:spcAft>
                      </a:pPr>
                      <a:r>
                        <a:rPr lang="en-US" sz="1000" kern="100" dirty="0">
                          <a:effectLst/>
                          <a:latin typeface="微软雅黑" panose="020B0503020204020204" pitchFamily="34" charset="-122"/>
                          <a:ea typeface="微软雅黑" panose="020B0503020204020204" pitchFamily="34" charset="-122"/>
                        </a:rPr>
                        <a:t>1</a:t>
                      </a:r>
                      <a:r>
                        <a:rPr lang="zh-CN" sz="1000" kern="100" dirty="0">
                          <a:effectLst/>
                          <a:latin typeface="微软雅黑" panose="020B0503020204020204" pitchFamily="34" charset="-122"/>
                          <a:ea typeface="微软雅黑" panose="020B0503020204020204" pitchFamily="34" charset="-122"/>
                        </a:rPr>
                        <a:t>、以平台的官方身份及武汉市</a:t>
                      </a:r>
                      <a:r>
                        <a:rPr lang="en-US" sz="1000" kern="100" dirty="0">
                          <a:effectLst/>
                          <a:latin typeface="微软雅黑" panose="020B0503020204020204" pitchFamily="34" charset="-122"/>
                          <a:ea typeface="微软雅黑" panose="020B0503020204020204" pitchFamily="34" charset="-122"/>
                        </a:rPr>
                        <a:t>1100</a:t>
                      </a:r>
                      <a:r>
                        <a:rPr lang="zh-CN" sz="1000" kern="100" dirty="0">
                          <a:effectLst/>
                          <a:latin typeface="微软雅黑" panose="020B0503020204020204" pitchFamily="34" charset="-122"/>
                          <a:ea typeface="微软雅黑" panose="020B0503020204020204" pitchFamily="34" charset="-122"/>
                        </a:rPr>
                        <a:t>万常驻人口的用户规模与云影像公司对接，沟通合作，建立云影像合作模式。</a:t>
                      </a:r>
                    </a:p>
                    <a:p>
                      <a:pPr algn="l">
                        <a:spcAft>
                          <a:spcPts val="0"/>
                        </a:spcAft>
                      </a:pPr>
                      <a:r>
                        <a:rPr lang="en-US" sz="1000" kern="100" dirty="0">
                          <a:effectLst/>
                          <a:latin typeface="微软雅黑" panose="020B0503020204020204" pitchFamily="34" charset="-122"/>
                          <a:ea typeface="微软雅黑" panose="020B0503020204020204" pitchFamily="34" charset="-122"/>
                        </a:rPr>
                        <a:t>2</a:t>
                      </a:r>
                      <a:r>
                        <a:rPr lang="zh-CN" sz="1000" kern="100" dirty="0">
                          <a:effectLst/>
                          <a:latin typeface="微软雅黑" panose="020B0503020204020204" pitchFamily="34" charset="-122"/>
                          <a:ea typeface="微软雅黑" panose="020B0503020204020204" pitchFamily="34" charset="-122"/>
                        </a:rPr>
                        <a:t>、</a:t>
                      </a:r>
                      <a:r>
                        <a:rPr lang="en-US" sz="1000" kern="100" dirty="0">
                          <a:effectLst/>
                          <a:latin typeface="微软雅黑" panose="020B0503020204020204" pitchFamily="34" charset="-122"/>
                          <a:ea typeface="微软雅黑" panose="020B0503020204020204" pitchFamily="34" charset="-122"/>
                        </a:rPr>
                        <a:t>2019</a:t>
                      </a:r>
                      <a:r>
                        <a:rPr lang="zh-CN" sz="1000" kern="100" dirty="0">
                          <a:effectLst/>
                          <a:latin typeface="微软雅黑" panose="020B0503020204020204" pitchFamily="34" charset="-122"/>
                          <a:ea typeface="微软雅黑" panose="020B0503020204020204" pitchFamily="34" charset="-122"/>
                        </a:rPr>
                        <a:t>年合作效应带动其他合作伙伴主动与我们沟通合作。</a:t>
                      </a:r>
                    </a:p>
                  </a:txBody>
                  <a:tcPr marL="24476" marR="24476" marT="0" marB="0" anchor="ctr"/>
                </a:tc>
                <a:extLst>
                  <a:ext uri="{0D108BD9-81ED-4DB2-BD59-A6C34878D82A}">
                    <a16:rowId xmlns:a16="http://schemas.microsoft.com/office/drawing/2014/main" val="1137462518"/>
                  </a:ext>
                </a:extLst>
              </a:tr>
              <a:tr h="543974">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00" kern="100">
                          <a:effectLst/>
                          <a:latin typeface="微软雅黑" panose="020B0503020204020204" pitchFamily="34" charset="-122"/>
                          <a:ea typeface="微软雅黑" panose="020B0503020204020204" pitchFamily="34" charset="-122"/>
                        </a:rPr>
                        <a:t>供应链金融</a:t>
                      </a:r>
                    </a:p>
                  </a:txBody>
                  <a:tcPr marL="24476" marR="24476" marT="0" marB="0" anchor="ctr"/>
                </a:tc>
                <a:tc>
                  <a:txBody>
                    <a:bodyPr/>
                    <a:lstStyle/>
                    <a:p>
                      <a:pPr algn="l">
                        <a:spcAft>
                          <a:spcPts val="0"/>
                        </a:spcAft>
                      </a:pPr>
                      <a:r>
                        <a:rPr lang="zh-CN" sz="1000" kern="100">
                          <a:effectLst/>
                          <a:latin typeface="微软雅黑" panose="020B0503020204020204" pitchFamily="34" charset="-122"/>
                          <a:ea typeface="微软雅黑" panose="020B0503020204020204" pitchFamily="34" charset="-122"/>
                        </a:rPr>
                        <a:t>与</a:t>
                      </a:r>
                      <a:r>
                        <a:rPr lang="en-US" sz="1000" kern="100">
                          <a:effectLst/>
                          <a:latin typeface="微软雅黑" panose="020B0503020204020204" pitchFamily="34" charset="-122"/>
                          <a:ea typeface="微软雅黑" panose="020B0503020204020204" pitchFamily="34" charset="-122"/>
                        </a:rPr>
                        <a:t>2</a:t>
                      </a:r>
                      <a:r>
                        <a:rPr lang="zh-CN" sz="1000" kern="100">
                          <a:effectLst/>
                          <a:latin typeface="微软雅黑" panose="020B0503020204020204" pitchFamily="34" charset="-122"/>
                          <a:ea typeface="微软雅黑" panose="020B0503020204020204" pitchFamily="34" charset="-122"/>
                        </a:rPr>
                        <a:t>家以上银行或者第三方保理公司达成合作，为供应链提供金融服务</a:t>
                      </a:r>
                    </a:p>
                  </a:txBody>
                  <a:tcPr marL="24476" marR="24476" marT="0" marB="0" anchor="ctr"/>
                </a:tc>
                <a:tc>
                  <a:txBody>
                    <a:bodyPr/>
                    <a:lstStyle/>
                    <a:p>
                      <a:pPr algn="l">
                        <a:spcAft>
                          <a:spcPts val="0"/>
                        </a:spcAft>
                      </a:pPr>
                      <a:r>
                        <a:rPr lang="en-US" sz="1000" kern="100" dirty="0">
                          <a:effectLst/>
                          <a:latin typeface="微软雅黑" panose="020B0503020204020204" pitchFamily="34" charset="-122"/>
                          <a:ea typeface="微软雅黑" panose="020B0503020204020204" pitchFamily="34" charset="-122"/>
                        </a:rPr>
                        <a:t>1</a:t>
                      </a:r>
                      <a:r>
                        <a:rPr lang="zh-CN" sz="1000" kern="100" dirty="0">
                          <a:effectLst/>
                          <a:latin typeface="微软雅黑" panose="020B0503020204020204" pitchFamily="34" charset="-122"/>
                          <a:ea typeface="微软雅黑" panose="020B0503020204020204" pitchFamily="34" charset="-122"/>
                        </a:rPr>
                        <a:t>、以平台两年的运营数据及生态运转数据为基础和银行及第三方保理机构沟通合作，为生态产业链中的企业提供金融服务。</a:t>
                      </a:r>
                    </a:p>
                    <a:p>
                      <a:pPr algn="l">
                        <a:spcAft>
                          <a:spcPts val="0"/>
                        </a:spcAft>
                      </a:pPr>
                      <a:r>
                        <a:rPr lang="en-US" sz="1000" kern="100" dirty="0">
                          <a:effectLst/>
                          <a:latin typeface="微软雅黑" panose="020B0503020204020204" pitchFamily="34" charset="-122"/>
                          <a:ea typeface="微软雅黑" panose="020B0503020204020204" pitchFamily="34" charset="-122"/>
                        </a:rPr>
                        <a:t>2</a:t>
                      </a:r>
                      <a:r>
                        <a:rPr lang="zh-CN" sz="1000" kern="100" dirty="0">
                          <a:effectLst/>
                          <a:latin typeface="微软雅黑" panose="020B0503020204020204" pitchFamily="34" charset="-122"/>
                          <a:ea typeface="微软雅黑" panose="020B0503020204020204" pitchFamily="34" charset="-122"/>
                        </a:rPr>
                        <a:t>、</a:t>
                      </a:r>
                      <a:r>
                        <a:rPr lang="en-US" sz="1000" kern="100" dirty="0">
                          <a:effectLst/>
                          <a:latin typeface="微软雅黑" panose="020B0503020204020204" pitchFamily="34" charset="-122"/>
                          <a:ea typeface="微软雅黑" panose="020B0503020204020204" pitchFamily="34" charset="-122"/>
                        </a:rPr>
                        <a:t>2019</a:t>
                      </a:r>
                      <a:r>
                        <a:rPr lang="zh-CN" sz="1000" kern="100" dirty="0">
                          <a:effectLst/>
                          <a:latin typeface="微软雅黑" panose="020B0503020204020204" pitchFamily="34" charset="-122"/>
                          <a:ea typeface="微软雅黑" panose="020B0503020204020204" pitchFamily="34" charset="-122"/>
                        </a:rPr>
                        <a:t>年合作效应带动其他合作伙伴主动与我们沟通合作。</a:t>
                      </a:r>
                    </a:p>
                  </a:txBody>
                  <a:tcPr marL="24476" marR="24476" marT="0" marB="0" anchor="ctr"/>
                </a:tc>
                <a:extLst>
                  <a:ext uri="{0D108BD9-81ED-4DB2-BD59-A6C34878D82A}">
                    <a16:rowId xmlns:a16="http://schemas.microsoft.com/office/drawing/2014/main" val="2235528983"/>
                  </a:ext>
                </a:extLst>
              </a:tr>
              <a:tr h="568217">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00" kern="100">
                          <a:effectLst/>
                          <a:latin typeface="微软雅黑" panose="020B0503020204020204" pitchFamily="34" charset="-122"/>
                          <a:ea typeface="微软雅黑" panose="020B0503020204020204" pitchFamily="34" charset="-122"/>
                        </a:rPr>
                        <a:t>信息化组件</a:t>
                      </a:r>
                    </a:p>
                  </a:txBody>
                  <a:tcPr marL="24476" marR="24476" marT="0" marB="0" anchor="ctr"/>
                </a:tc>
                <a:tc>
                  <a:txBody>
                    <a:bodyPr/>
                    <a:lstStyle/>
                    <a:p>
                      <a:pPr algn="l">
                        <a:spcAft>
                          <a:spcPts val="0"/>
                        </a:spcAft>
                      </a:pPr>
                      <a:r>
                        <a:rPr lang="zh-CN" sz="1000" kern="100">
                          <a:effectLst/>
                          <a:latin typeface="微软雅黑" panose="020B0503020204020204" pitchFamily="34" charset="-122"/>
                          <a:ea typeface="微软雅黑" panose="020B0503020204020204" pitchFamily="34" charset="-122"/>
                        </a:rPr>
                        <a:t>与</a:t>
                      </a:r>
                      <a:r>
                        <a:rPr lang="en-US" sz="1000" kern="100">
                          <a:effectLst/>
                          <a:latin typeface="微软雅黑" panose="020B0503020204020204" pitchFamily="34" charset="-122"/>
                          <a:ea typeface="微软雅黑" panose="020B0503020204020204" pitchFamily="34" charset="-122"/>
                        </a:rPr>
                        <a:t>1</a:t>
                      </a:r>
                      <a:r>
                        <a:rPr lang="zh-CN" sz="1000" kern="100">
                          <a:effectLst/>
                          <a:latin typeface="微软雅黑" panose="020B0503020204020204" pitchFamily="34" charset="-122"/>
                          <a:ea typeface="微软雅黑" panose="020B0503020204020204" pitchFamily="34" charset="-122"/>
                        </a:rPr>
                        <a:t>家以上医疗信息化公司达成合作，为医疗机构提供云组件服务</a:t>
                      </a:r>
                    </a:p>
                  </a:txBody>
                  <a:tcPr marL="24476" marR="24476" marT="0" marB="0" anchor="ctr"/>
                </a:tc>
                <a:tc>
                  <a:txBody>
                    <a:bodyPr/>
                    <a:lstStyle/>
                    <a:p>
                      <a:pPr algn="l">
                        <a:spcAft>
                          <a:spcPts val="0"/>
                        </a:spcAft>
                      </a:pPr>
                      <a:r>
                        <a:rPr lang="en-US" sz="1000" kern="100" dirty="0">
                          <a:effectLst/>
                          <a:latin typeface="微软雅黑" panose="020B0503020204020204" pitchFamily="34" charset="-122"/>
                          <a:ea typeface="微软雅黑" panose="020B0503020204020204" pitchFamily="34" charset="-122"/>
                        </a:rPr>
                        <a:t>1</a:t>
                      </a:r>
                      <a:r>
                        <a:rPr lang="zh-CN" sz="1000" kern="100" dirty="0">
                          <a:effectLst/>
                          <a:latin typeface="微软雅黑" panose="020B0503020204020204" pitchFamily="34" charset="-122"/>
                          <a:ea typeface="微软雅黑" panose="020B0503020204020204" pitchFamily="34" charset="-122"/>
                        </a:rPr>
                        <a:t>、以平台官方身份及武汉市内大量私立医疗机构用户为基础与传统医疗信息化公司达成合作，将信息化组件云化后为医疗机构提供云组件服务</a:t>
                      </a:r>
                    </a:p>
                    <a:p>
                      <a:pPr algn="l">
                        <a:spcAft>
                          <a:spcPts val="0"/>
                        </a:spcAft>
                      </a:pPr>
                      <a:r>
                        <a:rPr lang="en-US" sz="1000" kern="100" dirty="0">
                          <a:effectLst/>
                          <a:latin typeface="微软雅黑" panose="020B0503020204020204" pitchFamily="34" charset="-122"/>
                          <a:ea typeface="微软雅黑" panose="020B0503020204020204" pitchFamily="34" charset="-122"/>
                        </a:rPr>
                        <a:t>2</a:t>
                      </a:r>
                      <a:r>
                        <a:rPr lang="zh-CN" sz="1000" kern="100" dirty="0">
                          <a:effectLst/>
                          <a:latin typeface="微软雅黑" panose="020B0503020204020204" pitchFamily="34" charset="-122"/>
                          <a:ea typeface="微软雅黑" panose="020B0503020204020204" pitchFamily="34" charset="-122"/>
                        </a:rPr>
                        <a:t>、</a:t>
                      </a:r>
                      <a:r>
                        <a:rPr lang="en-US" sz="1000" kern="100" dirty="0">
                          <a:effectLst/>
                          <a:latin typeface="微软雅黑" panose="020B0503020204020204" pitchFamily="34" charset="-122"/>
                          <a:ea typeface="微软雅黑" panose="020B0503020204020204" pitchFamily="34" charset="-122"/>
                        </a:rPr>
                        <a:t>2019</a:t>
                      </a:r>
                      <a:r>
                        <a:rPr lang="zh-CN" sz="1000" kern="100" dirty="0">
                          <a:effectLst/>
                          <a:latin typeface="微软雅黑" panose="020B0503020204020204" pitchFamily="34" charset="-122"/>
                          <a:ea typeface="微软雅黑" panose="020B0503020204020204" pitchFamily="34" charset="-122"/>
                        </a:rPr>
                        <a:t>年合作效应带动其他合作伙伴主动与我们沟通合作。</a:t>
                      </a:r>
                    </a:p>
                  </a:txBody>
                  <a:tcPr marL="24476" marR="24476" marT="0" marB="0" anchor="ctr"/>
                </a:tc>
                <a:extLst>
                  <a:ext uri="{0D108BD9-81ED-4DB2-BD59-A6C34878D82A}">
                    <a16:rowId xmlns:a16="http://schemas.microsoft.com/office/drawing/2014/main" val="2804561958"/>
                  </a:ext>
                </a:extLst>
              </a:tr>
              <a:tr h="767409">
                <a:tc>
                  <a:txBody>
                    <a:bodyPr/>
                    <a:lstStyle/>
                    <a:p>
                      <a:pPr algn="ctr">
                        <a:spcAft>
                          <a:spcPts val="0"/>
                        </a:spcAft>
                      </a:pPr>
                      <a:r>
                        <a:rPr lang="en-US" sz="1000" kern="100">
                          <a:effectLst/>
                          <a:latin typeface="微软雅黑" panose="020B0503020204020204" pitchFamily="34" charset="-122"/>
                          <a:ea typeface="微软雅黑" panose="020B0503020204020204" pitchFamily="34" charset="-122"/>
                        </a:rPr>
                        <a:t>3</a:t>
                      </a:r>
                      <a:endParaRPr lang="zh-CN" sz="1000" kern="100">
                        <a:effectLst/>
                        <a:latin typeface="微软雅黑" panose="020B0503020204020204" pitchFamily="34" charset="-122"/>
                        <a:ea typeface="微软雅黑" panose="020B0503020204020204" pitchFamily="34" charset="-122"/>
                      </a:endParaRPr>
                    </a:p>
                  </a:txBody>
                  <a:tcPr marL="24476" marR="24476" marT="0" marB="0" anchor="ctr"/>
                </a:tc>
                <a:tc>
                  <a:txBody>
                    <a:bodyPr/>
                    <a:lstStyle/>
                    <a:p>
                      <a:pPr algn="ctr">
                        <a:spcAft>
                          <a:spcPts val="0"/>
                        </a:spcAft>
                      </a:pPr>
                      <a:r>
                        <a:rPr lang="zh-CN" sz="1000" kern="100">
                          <a:effectLst/>
                          <a:latin typeface="微软雅黑" panose="020B0503020204020204" pitchFamily="34" charset="-122"/>
                          <a:ea typeface="微软雅黑" panose="020B0503020204020204" pitchFamily="34" charset="-122"/>
                        </a:rPr>
                        <a:t>医疗卫生</a:t>
                      </a:r>
                    </a:p>
                    <a:p>
                      <a:pPr algn="ctr">
                        <a:spcAft>
                          <a:spcPts val="0"/>
                        </a:spcAft>
                      </a:pPr>
                      <a:r>
                        <a:rPr lang="zh-CN" sz="1000" kern="100">
                          <a:effectLst/>
                          <a:latin typeface="微软雅黑" panose="020B0503020204020204" pitchFamily="34" charset="-122"/>
                          <a:ea typeface="微软雅黑" panose="020B0503020204020204" pitchFamily="34" charset="-122"/>
                        </a:rPr>
                        <a:t>行政机构</a:t>
                      </a:r>
                    </a:p>
                  </a:txBody>
                  <a:tcPr marL="24476" marR="24476" marT="0" marB="0" anchor="ctr"/>
                </a:tc>
                <a:tc>
                  <a:txBody>
                    <a:bodyPr/>
                    <a:lstStyle/>
                    <a:p>
                      <a:pPr algn="ctr">
                        <a:spcAft>
                          <a:spcPts val="0"/>
                        </a:spcAft>
                      </a:pPr>
                      <a:r>
                        <a:rPr lang="en-US" sz="1000" kern="100">
                          <a:effectLst/>
                          <a:latin typeface="微软雅黑" panose="020B0503020204020204" pitchFamily="34" charset="-122"/>
                          <a:ea typeface="微软雅黑" panose="020B0503020204020204" pitchFamily="34" charset="-122"/>
                        </a:rPr>
                        <a:t>-</a:t>
                      </a:r>
                      <a:endParaRPr lang="zh-CN" sz="1000" kern="100">
                        <a:effectLst/>
                        <a:latin typeface="微软雅黑" panose="020B0503020204020204" pitchFamily="34" charset="-122"/>
                        <a:ea typeface="微软雅黑" panose="020B0503020204020204" pitchFamily="34" charset="-122"/>
                      </a:endParaRPr>
                    </a:p>
                  </a:txBody>
                  <a:tcPr marL="24476" marR="24476" marT="0" marB="0" anchor="ctr"/>
                </a:tc>
                <a:tc>
                  <a:txBody>
                    <a:bodyPr/>
                    <a:lstStyle/>
                    <a:p>
                      <a:pPr algn="l">
                        <a:spcAft>
                          <a:spcPts val="0"/>
                        </a:spcAft>
                      </a:pPr>
                      <a:r>
                        <a:rPr lang="en-US" sz="1000" kern="100">
                          <a:effectLst/>
                          <a:latin typeface="微软雅黑" panose="020B0503020204020204" pitchFamily="34" charset="-122"/>
                          <a:ea typeface="微软雅黑" panose="020B0503020204020204" pitchFamily="34" charset="-122"/>
                        </a:rPr>
                        <a:t>1</a:t>
                      </a:r>
                      <a:r>
                        <a:rPr lang="zh-CN" sz="1000" kern="100">
                          <a:effectLst/>
                          <a:latin typeface="微软雅黑" panose="020B0503020204020204" pitchFamily="34" charset="-122"/>
                          <a:ea typeface="微软雅黑" panose="020B0503020204020204" pitchFamily="34" charset="-122"/>
                        </a:rPr>
                        <a:t>、客户关系维护</a:t>
                      </a:r>
                    </a:p>
                    <a:p>
                      <a:pPr algn="l">
                        <a:spcAft>
                          <a:spcPts val="0"/>
                        </a:spcAft>
                      </a:pPr>
                      <a:r>
                        <a:rPr lang="en-US" sz="1000" kern="100">
                          <a:effectLst/>
                          <a:latin typeface="微软雅黑" panose="020B0503020204020204" pitchFamily="34" charset="-122"/>
                          <a:ea typeface="微软雅黑" panose="020B0503020204020204" pitchFamily="34" charset="-122"/>
                        </a:rPr>
                        <a:t>2</a:t>
                      </a:r>
                      <a:r>
                        <a:rPr lang="zh-CN" sz="1000" kern="100">
                          <a:effectLst/>
                          <a:latin typeface="微软雅黑" panose="020B0503020204020204" pitchFamily="34" charset="-122"/>
                          <a:ea typeface="微软雅黑" panose="020B0503020204020204" pitchFamily="34" charset="-122"/>
                        </a:rPr>
                        <a:t>、获取政策支持</a:t>
                      </a:r>
                    </a:p>
                    <a:p>
                      <a:pPr algn="l">
                        <a:spcAft>
                          <a:spcPts val="0"/>
                        </a:spcAft>
                      </a:pPr>
                      <a:r>
                        <a:rPr lang="en-US" sz="1000" kern="100">
                          <a:effectLst/>
                          <a:latin typeface="微软雅黑" panose="020B0503020204020204" pitchFamily="34" charset="-122"/>
                          <a:ea typeface="微软雅黑" panose="020B0503020204020204" pitchFamily="34" charset="-122"/>
                        </a:rPr>
                        <a:t>3</a:t>
                      </a:r>
                      <a:r>
                        <a:rPr lang="zh-CN" sz="1000" kern="100">
                          <a:effectLst/>
                          <a:latin typeface="微软雅黑" panose="020B0503020204020204" pitchFamily="34" charset="-122"/>
                          <a:ea typeface="微软雅黑" panose="020B0503020204020204" pitchFamily="34" charset="-122"/>
                        </a:rPr>
                        <a:t>、与</a:t>
                      </a:r>
                      <a:r>
                        <a:rPr lang="en-US" sz="1000" kern="100">
                          <a:effectLst/>
                          <a:latin typeface="微软雅黑" panose="020B0503020204020204" pitchFamily="34" charset="-122"/>
                          <a:ea typeface="微软雅黑" panose="020B0503020204020204" pitchFamily="34" charset="-122"/>
                        </a:rPr>
                        <a:t>2021</a:t>
                      </a:r>
                      <a:r>
                        <a:rPr lang="zh-CN" sz="1000" kern="100">
                          <a:effectLst/>
                          <a:latin typeface="微软雅黑" panose="020B0503020204020204" pitchFamily="34" charset="-122"/>
                          <a:ea typeface="微软雅黑" panose="020B0503020204020204" pitchFamily="34" charset="-122"/>
                        </a:rPr>
                        <a:t>年推广目标地市建立联系</a:t>
                      </a:r>
                    </a:p>
                  </a:txBody>
                  <a:tcPr marL="24476" marR="24476" marT="0" marB="0" anchor="ctr"/>
                </a:tc>
                <a:tc>
                  <a:txBody>
                    <a:bodyPr/>
                    <a:lstStyle/>
                    <a:p>
                      <a:pPr algn="l">
                        <a:spcAft>
                          <a:spcPts val="0"/>
                        </a:spcAft>
                      </a:pPr>
                      <a:r>
                        <a:rPr lang="en-US" sz="1000" kern="100" dirty="0">
                          <a:effectLst/>
                          <a:latin typeface="微软雅黑" panose="020B0503020204020204" pitchFamily="34" charset="-122"/>
                          <a:ea typeface="微软雅黑" panose="020B0503020204020204" pitchFamily="34" charset="-122"/>
                        </a:rPr>
                        <a:t>1</a:t>
                      </a:r>
                      <a:r>
                        <a:rPr lang="zh-CN" sz="1000" kern="100" dirty="0">
                          <a:effectLst/>
                          <a:latin typeface="微软雅黑" panose="020B0503020204020204" pitchFamily="34" charset="-122"/>
                          <a:ea typeface="微软雅黑" panose="020B0503020204020204" pitchFamily="34" charset="-122"/>
                        </a:rPr>
                        <a:t>、维护武汉市主管部门客户关系</a:t>
                      </a:r>
                    </a:p>
                    <a:p>
                      <a:pPr algn="l">
                        <a:spcAft>
                          <a:spcPts val="0"/>
                        </a:spcAft>
                      </a:pPr>
                      <a:r>
                        <a:rPr lang="en-US" sz="1000" kern="100" dirty="0">
                          <a:effectLst/>
                          <a:latin typeface="微软雅黑" panose="020B0503020204020204" pitchFamily="34" charset="-122"/>
                          <a:ea typeface="微软雅黑" panose="020B0503020204020204" pitchFamily="34" charset="-122"/>
                        </a:rPr>
                        <a:t>2</a:t>
                      </a:r>
                      <a:r>
                        <a:rPr lang="zh-CN" sz="1000" kern="100" dirty="0">
                          <a:effectLst/>
                          <a:latin typeface="微软雅黑" panose="020B0503020204020204" pitchFamily="34" charset="-122"/>
                          <a:ea typeface="微软雅黑" panose="020B0503020204020204" pitchFamily="34" charset="-122"/>
                        </a:rPr>
                        <a:t>、通过项目立项、试点、科研等方式获取主管部门的政策、资金支持</a:t>
                      </a:r>
                    </a:p>
                    <a:p>
                      <a:pPr algn="l">
                        <a:spcAft>
                          <a:spcPts val="0"/>
                        </a:spcAft>
                      </a:pPr>
                      <a:r>
                        <a:rPr lang="en-US" sz="1000" kern="100" dirty="0">
                          <a:effectLst/>
                          <a:latin typeface="微软雅黑" panose="020B0503020204020204" pitchFamily="34" charset="-122"/>
                          <a:ea typeface="微软雅黑" panose="020B0503020204020204" pitchFamily="34" charset="-122"/>
                        </a:rPr>
                        <a:t>3</a:t>
                      </a:r>
                      <a:r>
                        <a:rPr lang="zh-CN" sz="1000" kern="100" dirty="0">
                          <a:effectLst/>
                          <a:latin typeface="微软雅黑" panose="020B0503020204020204" pitchFamily="34" charset="-122"/>
                          <a:ea typeface="微软雅黑" panose="020B0503020204020204" pitchFamily="34" charset="-122"/>
                        </a:rPr>
                        <a:t>、武汉模式整体复制到黄石市</a:t>
                      </a:r>
                    </a:p>
                    <a:p>
                      <a:pPr algn="l">
                        <a:spcAft>
                          <a:spcPts val="0"/>
                        </a:spcAft>
                      </a:pPr>
                      <a:r>
                        <a:rPr lang="en-US" sz="1000" kern="100" dirty="0">
                          <a:effectLst/>
                          <a:latin typeface="微软雅黑" panose="020B0503020204020204" pitchFamily="34" charset="-122"/>
                          <a:ea typeface="微软雅黑" panose="020B0503020204020204" pitchFamily="34" charset="-122"/>
                        </a:rPr>
                        <a:t>4</a:t>
                      </a:r>
                      <a:r>
                        <a:rPr lang="zh-CN" sz="1000" kern="100" dirty="0">
                          <a:effectLst/>
                          <a:latin typeface="微软雅黑" panose="020B0503020204020204" pitchFamily="34" charset="-122"/>
                          <a:ea typeface="微软雅黑" panose="020B0503020204020204" pitchFamily="34" charset="-122"/>
                        </a:rPr>
                        <a:t>、利用股东优势，与</a:t>
                      </a:r>
                      <a:r>
                        <a:rPr lang="en-US" sz="1000" kern="100" dirty="0">
                          <a:effectLst/>
                          <a:latin typeface="微软雅黑" panose="020B0503020204020204" pitchFamily="34" charset="-122"/>
                          <a:ea typeface="微软雅黑" panose="020B0503020204020204" pitchFamily="34" charset="-122"/>
                        </a:rPr>
                        <a:t>2021</a:t>
                      </a:r>
                      <a:r>
                        <a:rPr lang="zh-CN" sz="1000" kern="100" dirty="0">
                          <a:effectLst/>
                          <a:latin typeface="微软雅黑" panose="020B0503020204020204" pitchFamily="34" charset="-122"/>
                          <a:ea typeface="微软雅黑" panose="020B0503020204020204" pitchFamily="34" charset="-122"/>
                        </a:rPr>
                        <a:t>年推广目标地市建立联系，介绍武汉、黄石经验</a:t>
                      </a:r>
                    </a:p>
                  </a:txBody>
                  <a:tcPr marL="24476" marR="24476" marT="0" marB="0" anchor="ctr"/>
                </a:tc>
                <a:extLst>
                  <a:ext uri="{0D108BD9-81ED-4DB2-BD59-A6C34878D82A}">
                    <a16:rowId xmlns:a16="http://schemas.microsoft.com/office/drawing/2014/main" val="1229184775"/>
                  </a:ext>
                </a:extLst>
              </a:tr>
              <a:tr h="584200">
                <a:tc>
                  <a:txBody>
                    <a:bodyPr/>
                    <a:lstStyle/>
                    <a:p>
                      <a:pPr algn="ctr">
                        <a:spcAft>
                          <a:spcPts val="0"/>
                        </a:spcAft>
                      </a:pPr>
                      <a:r>
                        <a:rPr lang="en-US" sz="1000" kern="100">
                          <a:effectLst/>
                          <a:latin typeface="微软雅黑" panose="020B0503020204020204" pitchFamily="34" charset="-122"/>
                          <a:ea typeface="微软雅黑" panose="020B0503020204020204" pitchFamily="34" charset="-122"/>
                        </a:rPr>
                        <a:t>4</a:t>
                      </a:r>
                      <a:endParaRPr lang="zh-CN" sz="1000" kern="100">
                        <a:effectLst/>
                        <a:latin typeface="微软雅黑" panose="020B0503020204020204" pitchFamily="34" charset="-122"/>
                        <a:ea typeface="微软雅黑" panose="020B0503020204020204" pitchFamily="34" charset="-122"/>
                      </a:endParaRPr>
                    </a:p>
                  </a:txBody>
                  <a:tcPr marL="24476" marR="24476" marT="0" marB="0" anchor="ctr"/>
                </a:tc>
                <a:tc>
                  <a:txBody>
                    <a:bodyPr/>
                    <a:lstStyle/>
                    <a:p>
                      <a:pPr algn="ctr">
                        <a:spcAft>
                          <a:spcPts val="0"/>
                        </a:spcAft>
                      </a:pPr>
                      <a:r>
                        <a:rPr lang="zh-CN" sz="1000" kern="100">
                          <a:effectLst/>
                          <a:latin typeface="微软雅黑" panose="020B0503020204020204" pitchFamily="34" charset="-122"/>
                          <a:ea typeface="微软雅黑" panose="020B0503020204020204" pitchFamily="34" charset="-122"/>
                        </a:rPr>
                        <a:t>用户</a:t>
                      </a:r>
                    </a:p>
                  </a:txBody>
                  <a:tcPr marL="24476" marR="24476" marT="0" marB="0" anchor="ctr"/>
                </a:tc>
                <a:tc>
                  <a:txBody>
                    <a:bodyPr/>
                    <a:lstStyle/>
                    <a:p>
                      <a:pPr algn="ctr">
                        <a:spcAft>
                          <a:spcPts val="0"/>
                        </a:spcAft>
                      </a:pPr>
                      <a:r>
                        <a:rPr lang="en-US" sz="1000" kern="100">
                          <a:effectLst/>
                          <a:latin typeface="微软雅黑" panose="020B0503020204020204" pitchFamily="34" charset="-122"/>
                          <a:ea typeface="微软雅黑" panose="020B0503020204020204" pitchFamily="34" charset="-122"/>
                        </a:rPr>
                        <a:t>-</a:t>
                      </a:r>
                      <a:endParaRPr lang="zh-CN" sz="1000" kern="100">
                        <a:effectLst/>
                        <a:latin typeface="微软雅黑" panose="020B0503020204020204" pitchFamily="34" charset="-122"/>
                        <a:ea typeface="微软雅黑" panose="020B0503020204020204" pitchFamily="34" charset="-122"/>
                      </a:endParaRPr>
                    </a:p>
                  </a:txBody>
                  <a:tcPr marL="24476" marR="24476" marT="0" marB="0" anchor="ctr"/>
                </a:tc>
                <a:tc>
                  <a:txBody>
                    <a:bodyPr/>
                    <a:lstStyle/>
                    <a:p>
                      <a:pPr algn="l">
                        <a:spcAft>
                          <a:spcPts val="0"/>
                        </a:spcAft>
                      </a:pPr>
                      <a:r>
                        <a:rPr lang="en-US" sz="1000" kern="100">
                          <a:effectLst/>
                          <a:latin typeface="微软雅黑" panose="020B0503020204020204" pitchFamily="34" charset="-122"/>
                          <a:ea typeface="微软雅黑" panose="020B0503020204020204" pitchFamily="34" charset="-122"/>
                        </a:rPr>
                        <a:t>1</a:t>
                      </a:r>
                      <a:r>
                        <a:rPr lang="zh-CN" sz="1000" kern="100">
                          <a:effectLst/>
                          <a:latin typeface="微软雅黑" panose="020B0503020204020204" pitchFamily="34" charset="-122"/>
                          <a:ea typeface="微软雅黑" panose="020B0503020204020204" pitchFamily="34" charset="-122"/>
                        </a:rPr>
                        <a:t>、实现</a:t>
                      </a:r>
                      <a:r>
                        <a:rPr lang="en-US" sz="1000" kern="100">
                          <a:effectLst/>
                          <a:latin typeface="微软雅黑" panose="020B0503020204020204" pitchFamily="34" charset="-122"/>
                          <a:ea typeface="微软雅黑" panose="020B0503020204020204" pitchFamily="34" charset="-122"/>
                        </a:rPr>
                        <a:t>800</a:t>
                      </a:r>
                      <a:r>
                        <a:rPr lang="zh-CN" sz="1000" kern="100">
                          <a:effectLst/>
                          <a:latin typeface="微软雅黑" panose="020B0503020204020204" pitchFamily="34" charset="-122"/>
                          <a:ea typeface="微软雅黑" panose="020B0503020204020204" pitchFamily="34" charset="-122"/>
                        </a:rPr>
                        <a:t>万用户注册</a:t>
                      </a:r>
                    </a:p>
                    <a:p>
                      <a:pPr algn="l">
                        <a:spcAft>
                          <a:spcPts val="0"/>
                        </a:spcAft>
                      </a:pPr>
                      <a:r>
                        <a:rPr lang="en-US" sz="1000" kern="100">
                          <a:effectLst/>
                          <a:latin typeface="微软雅黑" panose="020B0503020204020204" pitchFamily="34" charset="-122"/>
                          <a:ea typeface="微软雅黑" panose="020B0503020204020204" pitchFamily="34" charset="-122"/>
                        </a:rPr>
                        <a:t>2</a:t>
                      </a:r>
                      <a:r>
                        <a:rPr lang="zh-CN" sz="1000" kern="100">
                          <a:effectLst/>
                          <a:latin typeface="微软雅黑" panose="020B0503020204020204" pitchFamily="34" charset="-122"/>
                          <a:ea typeface="微软雅黑" panose="020B0503020204020204" pitchFamily="34" charset="-122"/>
                        </a:rPr>
                        <a:t>、</a:t>
                      </a:r>
                      <a:r>
                        <a:rPr lang="en-US" sz="1000" kern="100">
                          <a:effectLst/>
                          <a:latin typeface="微软雅黑" panose="020B0503020204020204" pitchFamily="34" charset="-122"/>
                          <a:ea typeface="微软雅黑" panose="020B0503020204020204" pitchFamily="34" charset="-122"/>
                        </a:rPr>
                        <a:t>35</a:t>
                      </a:r>
                      <a:r>
                        <a:rPr lang="zh-CN" sz="1000" kern="100">
                          <a:effectLst/>
                          <a:latin typeface="微软雅黑" panose="020B0503020204020204" pitchFamily="34" charset="-122"/>
                          <a:ea typeface="微软雅黑" panose="020B0503020204020204" pitchFamily="34" charset="-122"/>
                        </a:rPr>
                        <a:t>万月活数</a:t>
                      </a:r>
                    </a:p>
                  </a:txBody>
                  <a:tcPr marL="24476" marR="24476" marT="0" marB="0" anchor="ctr"/>
                </a:tc>
                <a:tc>
                  <a:txBody>
                    <a:bodyPr/>
                    <a:lstStyle/>
                    <a:p>
                      <a:pPr algn="l">
                        <a:spcAft>
                          <a:spcPts val="0"/>
                        </a:spcAft>
                      </a:pPr>
                      <a:r>
                        <a:rPr lang="en-US" sz="1000" kern="100" dirty="0">
                          <a:effectLst/>
                          <a:latin typeface="微软雅黑" panose="020B0503020204020204" pitchFamily="34" charset="-122"/>
                          <a:ea typeface="微软雅黑" panose="020B0503020204020204" pitchFamily="34" charset="-122"/>
                        </a:rPr>
                        <a:t>1</a:t>
                      </a:r>
                      <a:r>
                        <a:rPr lang="zh-CN" sz="1000" kern="100" dirty="0">
                          <a:effectLst/>
                          <a:latin typeface="微软雅黑" panose="020B0503020204020204" pitchFamily="34" charset="-122"/>
                          <a:ea typeface="微软雅黑" panose="020B0503020204020204" pitchFamily="34" charset="-122"/>
                        </a:rPr>
                        <a:t>、委托专业的推广公司制定推广方案</a:t>
                      </a:r>
                      <a:r>
                        <a:rPr lang="zh-CN" altLang="en-US" sz="1000" kern="100" dirty="0">
                          <a:effectLst/>
                          <a:latin typeface="微软雅黑" panose="020B0503020204020204" pitchFamily="34" charset="-122"/>
                          <a:ea typeface="微软雅黑" panose="020B0503020204020204" pitchFamily="34" charset="-122"/>
                        </a:rPr>
                        <a:t>、</a:t>
                      </a:r>
                      <a:r>
                        <a:rPr lang="zh-CN" sz="1000" kern="100" dirty="0">
                          <a:effectLst/>
                          <a:latin typeface="微软雅黑" panose="020B0503020204020204" pitchFamily="34" charset="-122"/>
                          <a:ea typeface="微软雅黑" panose="020B0503020204020204" pitchFamily="34" charset="-122"/>
                        </a:rPr>
                        <a:t>将用户推广任务下发至各医疗机构</a:t>
                      </a:r>
                      <a:r>
                        <a:rPr lang="zh-CN" altLang="en-US" sz="1000" kern="100" dirty="0">
                          <a:effectLst/>
                          <a:latin typeface="微软雅黑" panose="020B0503020204020204" pitchFamily="34" charset="-122"/>
                          <a:ea typeface="微软雅黑" panose="020B0503020204020204" pitchFamily="34" charset="-122"/>
                        </a:rPr>
                        <a:t>、</a:t>
                      </a:r>
                      <a:r>
                        <a:rPr lang="zh-CN" sz="1000" kern="100" dirty="0">
                          <a:effectLst/>
                          <a:latin typeface="微软雅黑" panose="020B0503020204020204" pitchFamily="34" charset="-122"/>
                          <a:ea typeface="微软雅黑" panose="020B0503020204020204" pitchFamily="34" charset="-122"/>
                        </a:rPr>
                        <a:t>推动卫计委利用官媒推广宣传</a:t>
                      </a:r>
                    </a:p>
                    <a:p>
                      <a:pPr algn="l">
                        <a:spcAft>
                          <a:spcPts val="0"/>
                        </a:spcAft>
                      </a:pPr>
                      <a:r>
                        <a:rPr lang="en-US" altLang="zh-CN" sz="1000" kern="100" dirty="0">
                          <a:effectLst/>
                          <a:latin typeface="微软雅黑" panose="020B0503020204020204" pitchFamily="34" charset="-122"/>
                          <a:ea typeface="微软雅黑" panose="020B0503020204020204" pitchFamily="34" charset="-122"/>
                        </a:rPr>
                        <a:t>2</a:t>
                      </a:r>
                      <a:r>
                        <a:rPr lang="zh-CN" sz="1000" kern="100" dirty="0">
                          <a:effectLst/>
                          <a:latin typeface="微软雅黑" panose="020B0503020204020204" pitchFamily="34" charset="-122"/>
                          <a:ea typeface="微软雅黑" panose="020B0503020204020204" pitchFamily="34" charset="-122"/>
                        </a:rPr>
                        <a:t>、联合私立医疗机构进行线下推广</a:t>
                      </a:r>
                    </a:p>
                    <a:p>
                      <a:pPr algn="l">
                        <a:spcAft>
                          <a:spcPts val="0"/>
                        </a:spcAft>
                      </a:pPr>
                      <a:r>
                        <a:rPr lang="en-US" altLang="zh-CN" sz="1000" kern="100" dirty="0">
                          <a:effectLst/>
                          <a:latin typeface="微软雅黑" panose="020B0503020204020204" pitchFamily="34" charset="-122"/>
                          <a:ea typeface="微软雅黑" panose="020B0503020204020204" pitchFamily="34" charset="-122"/>
                        </a:rPr>
                        <a:t>3</a:t>
                      </a:r>
                      <a:r>
                        <a:rPr lang="zh-CN" sz="1000" kern="100" dirty="0">
                          <a:effectLst/>
                          <a:latin typeface="微软雅黑" panose="020B0503020204020204" pitchFamily="34" charset="-122"/>
                          <a:ea typeface="微软雅黑" panose="020B0503020204020204" pitchFamily="34" charset="-122"/>
                        </a:rPr>
                        <a:t>、优化智慧健康</a:t>
                      </a:r>
                      <a:r>
                        <a:rPr lang="en-US" sz="1000" kern="100" dirty="0">
                          <a:effectLst/>
                          <a:latin typeface="微软雅黑" panose="020B0503020204020204" pitchFamily="34" charset="-122"/>
                          <a:ea typeface="微软雅黑" panose="020B0503020204020204" pitchFamily="34" charset="-122"/>
                        </a:rPr>
                        <a:t>APP</a:t>
                      </a:r>
                      <a:r>
                        <a:rPr lang="zh-CN" sz="1000" kern="100" dirty="0">
                          <a:effectLst/>
                          <a:latin typeface="微软雅黑" panose="020B0503020204020204" pitchFamily="34" charset="-122"/>
                          <a:ea typeface="微软雅黑" panose="020B0503020204020204" pitchFamily="34" charset="-122"/>
                        </a:rPr>
                        <a:t>，提升用户粘性</a:t>
                      </a:r>
                    </a:p>
                  </a:txBody>
                  <a:tcPr marL="24476" marR="24476" marT="0" marB="0" anchor="ctr"/>
                </a:tc>
                <a:extLst>
                  <a:ext uri="{0D108BD9-81ED-4DB2-BD59-A6C34878D82A}">
                    <a16:rowId xmlns:a16="http://schemas.microsoft.com/office/drawing/2014/main" val="3897430335"/>
                  </a:ext>
                </a:extLst>
              </a:tr>
            </a:tbl>
          </a:graphicData>
        </a:graphic>
      </p:graphicFrame>
    </p:spTree>
    <p:extLst>
      <p:ext uri="{BB962C8B-B14F-4D97-AF65-F5344CB8AC3E}">
        <p14:creationId xmlns:p14="http://schemas.microsoft.com/office/powerpoint/2010/main" val="2409642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64840" y="1481455"/>
            <a:ext cx="1871980" cy="829945"/>
          </a:xfrm>
          <a:prstGeom prst="rect">
            <a:avLst/>
          </a:prstGeom>
          <a:noFill/>
        </p:spPr>
        <p:txBody>
          <a:bodyPr wrap="square" rtlCol="0">
            <a:spAutoFit/>
          </a:bodyPr>
          <a:lstStyle/>
          <a:p>
            <a:pPr algn="ctr"/>
            <a:r>
              <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rPr>
              <a:t>目 录</a:t>
            </a:r>
          </a:p>
        </p:txBody>
      </p:sp>
      <p:pic>
        <p:nvPicPr>
          <p:cNvPr id="3" name="图片 2" descr="医疗"/>
          <p:cNvPicPr>
            <a:picLocks noChangeAspect="1"/>
          </p:cNvPicPr>
          <p:nvPr/>
        </p:nvPicPr>
        <p:blipFill>
          <a:blip r:embed="rId2"/>
          <a:stretch>
            <a:fillRect/>
          </a:stretch>
        </p:blipFill>
        <p:spPr>
          <a:xfrm>
            <a:off x="1562735" y="1030605"/>
            <a:ext cx="1506855" cy="1506855"/>
          </a:xfrm>
          <a:prstGeom prst="rect">
            <a:avLst/>
          </a:prstGeom>
        </p:spPr>
      </p:pic>
      <p:sp>
        <p:nvSpPr>
          <p:cNvPr id="5" name="圆角矩形 4"/>
          <p:cNvSpPr/>
          <p:nvPr/>
        </p:nvSpPr>
        <p:spPr>
          <a:xfrm>
            <a:off x="6454775" y="1614805"/>
            <a:ext cx="3333115" cy="60579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637020" y="1625918"/>
            <a:ext cx="2054860" cy="583565"/>
          </a:xfrm>
          <a:prstGeom prst="rect">
            <a:avLst/>
          </a:prstGeom>
          <a:noFill/>
        </p:spPr>
        <p:txBody>
          <a:bodyPr wrap="square" rtlCol="0">
            <a:spAutoFit/>
          </a:bodyPr>
          <a:lstStyle/>
          <a:p>
            <a:pPr algn="ctr"/>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行业分析</a:t>
            </a:r>
          </a:p>
        </p:txBody>
      </p:sp>
      <p:sp>
        <p:nvSpPr>
          <p:cNvPr id="7" name="椭圆 6"/>
          <p:cNvSpPr/>
          <p:nvPr/>
        </p:nvSpPr>
        <p:spPr>
          <a:xfrm>
            <a:off x="5535295" y="2343150"/>
            <a:ext cx="605790" cy="60579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595959"/>
                </a:solidFill>
                <a:latin typeface="微软雅黑" panose="020B0503020204020204" pitchFamily="34" charset="-122"/>
                <a:ea typeface="微软雅黑" panose="020B0503020204020204" pitchFamily="34" charset="-122"/>
              </a:rPr>
              <a:t>2</a:t>
            </a:r>
          </a:p>
        </p:txBody>
      </p:sp>
      <p:sp>
        <p:nvSpPr>
          <p:cNvPr id="8" name="圆角矩形 7"/>
          <p:cNvSpPr/>
          <p:nvPr/>
        </p:nvSpPr>
        <p:spPr>
          <a:xfrm>
            <a:off x="6454775" y="2343150"/>
            <a:ext cx="3333115" cy="60579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637020" y="2354263"/>
            <a:ext cx="2054860" cy="583565"/>
          </a:xfrm>
          <a:prstGeom prst="rect">
            <a:avLst/>
          </a:prstGeom>
          <a:noFill/>
        </p:spPr>
        <p:txBody>
          <a:bodyPr wrap="square" rtlCol="0">
            <a:spAutoFit/>
          </a:bodyPr>
          <a:lstStyle/>
          <a:p>
            <a:pPr algn="ctr"/>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公司规划</a:t>
            </a:r>
          </a:p>
        </p:txBody>
      </p:sp>
      <p:sp>
        <p:nvSpPr>
          <p:cNvPr id="10" name="椭圆 9"/>
          <p:cNvSpPr/>
          <p:nvPr/>
        </p:nvSpPr>
        <p:spPr>
          <a:xfrm>
            <a:off x="5535295" y="3074670"/>
            <a:ext cx="605790" cy="60579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solidFill>
                  <a:srgbClr val="595959"/>
                </a:solidFill>
                <a:latin typeface="微软雅黑" panose="020B0503020204020204" pitchFamily="34" charset="-122"/>
                <a:ea typeface="微软雅黑" panose="020B0503020204020204" pitchFamily="34" charset="-122"/>
              </a:rPr>
              <a:t>3</a:t>
            </a:r>
          </a:p>
        </p:txBody>
      </p:sp>
      <p:sp>
        <p:nvSpPr>
          <p:cNvPr id="11" name="圆角矩形 10"/>
          <p:cNvSpPr/>
          <p:nvPr/>
        </p:nvSpPr>
        <p:spPr>
          <a:xfrm>
            <a:off x="6454775" y="3074670"/>
            <a:ext cx="3333115" cy="60579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637020" y="3085783"/>
            <a:ext cx="2054860" cy="583565"/>
          </a:xfrm>
          <a:prstGeom prst="rect">
            <a:avLst/>
          </a:prstGeom>
          <a:noFill/>
        </p:spPr>
        <p:txBody>
          <a:bodyPr wrap="square" rtlCol="0">
            <a:spAutoFit/>
          </a:bodyPr>
          <a:lstStyle/>
          <a:p>
            <a:pPr algn="ctr"/>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推进计划</a:t>
            </a:r>
          </a:p>
        </p:txBody>
      </p:sp>
      <p:sp>
        <p:nvSpPr>
          <p:cNvPr id="14" name="圆角矩形 13"/>
          <p:cNvSpPr/>
          <p:nvPr/>
        </p:nvSpPr>
        <p:spPr>
          <a:xfrm>
            <a:off x="6454775" y="3821430"/>
            <a:ext cx="3333115" cy="60579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637020" y="3832543"/>
            <a:ext cx="2054860" cy="583565"/>
          </a:xfrm>
          <a:prstGeom prst="rect">
            <a:avLst/>
          </a:prstGeom>
          <a:noFill/>
        </p:spPr>
        <p:txBody>
          <a:bodyPr wrap="square" rtlCol="0">
            <a:spAutoFit/>
          </a:bodyPr>
          <a:lstStyle/>
          <a:p>
            <a:pPr algn="ctr"/>
            <a:r>
              <a:rPr lang="zh-CN" altLang="en-US" sz="3200" b="1" dirty="0">
                <a:solidFill>
                  <a:srgbClr val="C00000"/>
                </a:solidFill>
                <a:latin typeface="微软雅黑" panose="020B0503020204020204" pitchFamily="34" charset="-122"/>
                <a:ea typeface="微软雅黑" panose="020B0503020204020204" pitchFamily="34" charset="-122"/>
              </a:rPr>
              <a:t>效益分析</a:t>
            </a:r>
          </a:p>
        </p:txBody>
      </p:sp>
      <p:sp>
        <p:nvSpPr>
          <p:cNvPr id="17" name="椭圆 16"/>
          <p:cNvSpPr/>
          <p:nvPr/>
        </p:nvSpPr>
        <p:spPr>
          <a:xfrm>
            <a:off x="5535295" y="3832543"/>
            <a:ext cx="605790" cy="60579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4</a:t>
            </a:r>
          </a:p>
        </p:txBody>
      </p:sp>
      <p:sp>
        <p:nvSpPr>
          <p:cNvPr id="18" name="椭圆 17"/>
          <p:cNvSpPr/>
          <p:nvPr/>
        </p:nvSpPr>
        <p:spPr>
          <a:xfrm>
            <a:off x="5535295" y="1585277"/>
            <a:ext cx="605790" cy="60579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595959"/>
                </a:solidFill>
                <a:latin typeface="微软雅黑" panose="020B0503020204020204" pitchFamily="34" charset="-122"/>
                <a:ea typeface="微软雅黑" panose="020B0503020204020204" pitchFamily="34" charset="-122"/>
              </a:rPr>
              <a:t>1</a:t>
            </a:r>
          </a:p>
        </p:txBody>
      </p:sp>
    </p:spTree>
    <p:extLst>
      <p:ext uri="{BB962C8B-B14F-4D97-AF65-F5344CB8AC3E}">
        <p14:creationId xmlns:p14="http://schemas.microsoft.com/office/powerpoint/2010/main" val="2643975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285CE8F-9051-4076-883D-AF87AFA770D7}"/>
              </a:ext>
            </a:extLst>
          </p:cNvPr>
          <p:cNvPicPr/>
          <p:nvPr/>
        </p:nvPicPr>
        <p:blipFill>
          <a:blip r:embed="rId2"/>
          <a:stretch>
            <a:fillRect/>
          </a:stretch>
        </p:blipFill>
        <p:spPr>
          <a:xfrm>
            <a:off x="672860" y="624936"/>
            <a:ext cx="10644995" cy="4865298"/>
          </a:xfrm>
          <a:prstGeom prst="rect">
            <a:avLst/>
          </a:prstGeom>
        </p:spPr>
      </p:pic>
      <p:sp>
        <p:nvSpPr>
          <p:cNvPr id="5" name="矩形 4"/>
          <p:cNvSpPr/>
          <p:nvPr/>
        </p:nvSpPr>
        <p:spPr>
          <a:xfrm>
            <a:off x="467267" y="-21395"/>
            <a:ext cx="2031325" cy="64633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3600" b="1" dirty="0">
                <a:solidFill>
                  <a:srgbClr val="C00000"/>
                </a:solidFill>
                <a:latin typeface="微软雅黑" panose="020B0503020204020204" pitchFamily="34" charset="-122"/>
                <a:ea typeface="微软雅黑" panose="020B0503020204020204" pitchFamily="34" charset="-122"/>
              </a:rPr>
              <a:t>资金计划</a:t>
            </a:r>
          </a:p>
        </p:txBody>
      </p:sp>
      <p:sp>
        <p:nvSpPr>
          <p:cNvPr id="8" name="文本框 7"/>
          <p:cNvSpPr txBox="1"/>
          <p:nvPr/>
        </p:nvSpPr>
        <p:spPr>
          <a:xfrm>
            <a:off x="2303253" y="5597520"/>
            <a:ext cx="7585494" cy="523220"/>
          </a:xfrm>
          <a:prstGeom prst="rect">
            <a:avLst/>
          </a:prstGeom>
          <a:noFill/>
        </p:spPr>
        <p:txBody>
          <a:bodyPr wrap="square" rtlCol="0">
            <a:spAutoFit/>
          </a:bodyPr>
          <a:lstStyle/>
          <a:p>
            <a:r>
              <a:rPr lang="zh-CN" altLang="en-US" sz="2800" dirty="0">
                <a:solidFill>
                  <a:srgbClr val="FF0000"/>
                </a:solidFill>
                <a:latin typeface="宋体" panose="02010600030101010101" pitchFamily="2" charset="-122"/>
                <a:ea typeface="宋体" panose="02010600030101010101" pitchFamily="2" charset="-122"/>
              </a:rPr>
              <a:t>省内地市复制，加快投资回收期，保障现金流</a:t>
            </a:r>
          </a:p>
        </p:txBody>
      </p:sp>
    </p:spTree>
    <p:extLst>
      <p:ext uri="{BB962C8B-B14F-4D97-AF65-F5344CB8AC3E}">
        <p14:creationId xmlns:p14="http://schemas.microsoft.com/office/powerpoint/2010/main" val="2501236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7267" y="-21395"/>
            <a:ext cx="6878806" cy="646331"/>
          </a:xfrm>
          <a:prstGeom prst="rect">
            <a:avLst/>
          </a:prstGeom>
        </p:spPr>
        <p:txBody>
          <a:bodyPr wrap="none">
            <a:spAutoFit/>
          </a:bodyPr>
          <a:lstStyle/>
          <a:p>
            <a:pPr fontAlgn="base">
              <a:spcBef>
                <a:spcPct val="0"/>
              </a:spcBef>
              <a:spcAft>
                <a:spcPct val="0"/>
              </a:spcAft>
              <a:defRPr/>
            </a:pPr>
            <a:r>
              <a:rPr lang="zh-CN" altLang="zh-CN" sz="3600" b="1" dirty="0">
                <a:solidFill>
                  <a:srgbClr val="C00000"/>
                </a:solidFill>
                <a:latin typeface="微软雅黑" panose="020B0503020204020204" pitchFamily="34" charset="-122"/>
                <a:ea typeface="微软雅黑" panose="020B0503020204020204" pitchFamily="34" charset="-122"/>
              </a:rPr>
              <a:t>经济效益</a:t>
            </a:r>
            <a:r>
              <a:rPr lang="en-US" altLang="zh-CN" sz="3600" b="1" dirty="0">
                <a:solidFill>
                  <a:srgbClr val="C00000"/>
                </a:solidFill>
                <a:latin typeface="微软雅黑" panose="020B0503020204020204" pitchFamily="34" charset="-122"/>
                <a:ea typeface="微软雅黑" panose="020B0503020204020204" pitchFamily="34" charset="-122"/>
              </a:rPr>
              <a:t>-</a:t>
            </a:r>
            <a:r>
              <a:rPr lang="zh-CN" altLang="zh-CN" sz="3600" b="1" dirty="0">
                <a:solidFill>
                  <a:srgbClr val="C00000"/>
                </a:solidFill>
                <a:latin typeface="微软雅黑" panose="020B0503020204020204" pitchFamily="34" charset="-122"/>
                <a:ea typeface="微软雅黑" panose="020B0503020204020204" pitchFamily="34" charset="-122"/>
              </a:rPr>
              <a:t>收入表（单位：万元）</a:t>
            </a:r>
          </a:p>
        </p:txBody>
      </p:sp>
      <p:graphicFrame>
        <p:nvGraphicFramePr>
          <p:cNvPr id="3" name="表格 2"/>
          <p:cNvGraphicFramePr>
            <a:graphicFrameLocks noGrp="1"/>
          </p:cNvGraphicFramePr>
          <p:nvPr>
            <p:extLst/>
          </p:nvPr>
        </p:nvGraphicFramePr>
        <p:xfrm>
          <a:off x="603848" y="845387"/>
          <a:ext cx="10972801" cy="5055082"/>
        </p:xfrm>
        <a:graphic>
          <a:graphicData uri="http://schemas.openxmlformats.org/drawingml/2006/table">
            <a:tbl>
              <a:tblPr firstRow="1" firstCol="1" bandRow="1">
                <a:tableStyleId>{5C22544A-7EE6-4342-B048-85BDC9FD1C3A}</a:tableStyleId>
              </a:tblPr>
              <a:tblGrid>
                <a:gridCol w="1009838">
                  <a:extLst>
                    <a:ext uri="{9D8B030D-6E8A-4147-A177-3AD203B41FA5}">
                      <a16:colId xmlns:a16="http://schemas.microsoft.com/office/drawing/2014/main" val="20000"/>
                    </a:ext>
                  </a:extLst>
                </a:gridCol>
                <a:gridCol w="2749330">
                  <a:extLst>
                    <a:ext uri="{9D8B030D-6E8A-4147-A177-3AD203B41FA5}">
                      <a16:colId xmlns:a16="http://schemas.microsoft.com/office/drawing/2014/main" val="20001"/>
                    </a:ext>
                  </a:extLst>
                </a:gridCol>
                <a:gridCol w="985322">
                  <a:extLst>
                    <a:ext uri="{9D8B030D-6E8A-4147-A177-3AD203B41FA5}">
                      <a16:colId xmlns:a16="http://schemas.microsoft.com/office/drawing/2014/main" val="20002"/>
                    </a:ext>
                  </a:extLst>
                </a:gridCol>
                <a:gridCol w="985322">
                  <a:extLst>
                    <a:ext uri="{9D8B030D-6E8A-4147-A177-3AD203B41FA5}">
                      <a16:colId xmlns:a16="http://schemas.microsoft.com/office/drawing/2014/main" val="20003"/>
                    </a:ext>
                  </a:extLst>
                </a:gridCol>
                <a:gridCol w="1025017">
                  <a:extLst>
                    <a:ext uri="{9D8B030D-6E8A-4147-A177-3AD203B41FA5}">
                      <a16:colId xmlns:a16="http://schemas.microsoft.com/office/drawing/2014/main" val="20004"/>
                    </a:ext>
                  </a:extLst>
                </a:gridCol>
                <a:gridCol w="1093894">
                  <a:extLst>
                    <a:ext uri="{9D8B030D-6E8A-4147-A177-3AD203B41FA5}">
                      <a16:colId xmlns:a16="http://schemas.microsoft.com/office/drawing/2014/main" val="20005"/>
                    </a:ext>
                  </a:extLst>
                </a:gridCol>
                <a:gridCol w="1005167">
                  <a:extLst>
                    <a:ext uri="{9D8B030D-6E8A-4147-A177-3AD203B41FA5}">
                      <a16:colId xmlns:a16="http://schemas.microsoft.com/office/drawing/2014/main" val="20006"/>
                    </a:ext>
                  </a:extLst>
                </a:gridCol>
                <a:gridCol w="1025017">
                  <a:extLst>
                    <a:ext uri="{9D8B030D-6E8A-4147-A177-3AD203B41FA5}">
                      <a16:colId xmlns:a16="http://schemas.microsoft.com/office/drawing/2014/main" val="20007"/>
                    </a:ext>
                  </a:extLst>
                </a:gridCol>
                <a:gridCol w="1093894">
                  <a:extLst>
                    <a:ext uri="{9D8B030D-6E8A-4147-A177-3AD203B41FA5}">
                      <a16:colId xmlns:a16="http://schemas.microsoft.com/office/drawing/2014/main" val="20008"/>
                    </a:ext>
                  </a:extLst>
                </a:gridCol>
              </a:tblGrid>
              <a:tr h="829938">
                <a:tc>
                  <a:txBody>
                    <a:bodyPr/>
                    <a:lstStyle/>
                    <a:p>
                      <a:pPr algn="ctr">
                        <a:lnSpc>
                          <a:spcPts val="1200"/>
                        </a:lnSpc>
                        <a:spcAft>
                          <a:spcPts val="0"/>
                        </a:spcAft>
                      </a:pPr>
                      <a:r>
                        <a:rPr lang="zh-CN" sz="2000" kern="0" dirty="0">
                          <a:effectLst/>
                        </a:rPr>
                        <a:t>序号</a:t>
                      </a:r>
                      <a:endParaRPr lang="zh-CN" sz="3200" kern="100" dirty="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zh-CN" sz="2000" kern="0" dirty="0">
                          <a:effectLst/>
                        </a:rPr>
                        <a:t>服务项目</a:t>
                      </a:r>
                      <a:endParaRPr lang="zh-CN" sz="3200" kern="100" dirty="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2018</a:t>
                      </a:r>
                      <a:r>
                        <a:rPr lang="zh-CN" sz="2000" kern="0">
                          <a:effectLst/>
                        </a:rPr>
                        <a:t>年</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2019</a:t>
                      </a:r>
                      <a:r>
                        <a:rPr lang="zh-CN" sz="2000" kern="0">
                          <a:effectLst/>
                        </a:rPr>
                        <a:t>年</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2020</a:t>
                      </a:r>
                      <a:r>
                        <a:rPr lang="zh-CN" sz="2000" kern="0">
                          <a:effectLst/>
                        </a:rPr>
                        <a:t>年</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2021</a:t>
                      </a:r>
                      <a:r>
                        <a:rPr lang="zh-CN" sz="2000" kern="0">
                          <a:effectLst/>
                        </a:rPr>
                        <a:t>年</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2022</a:t>
                      </a:r>
                      <a:r>
                        <a:rPr lang="zh-CN" sz="2000" kern="0">
                          <a:effectLst/>
                        </a:rPr>
                        <a:t>年</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2023</a:t>
                      </a:r>
                      <a:r>
                        <a:rPr lang="zh-CN" sz="2000" kern="0">
                          <a:effectLst/>
                        </a:rPr>
                        <a:t>年</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2024</a:t>
                      </a:r>
                      <a:r>
                        <a:rPr lang="zh-CN" sz="2000" kern="0">
                          <a:effectLst/>
                        </a:rPr>
                        <a:t>年</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extLst>
                  <a:ext uri="{0D108BD9-81ED-4DB2-BD59-A6C34878D82A}">
                    <a16:rowId xmlns:a16="http://schemas.microsoft.com/office/drawing/2014/main" val="10000"/>
                  </a:ext>
                </a:extLst>
              </a:tr>
              <a:tr h="603592">
                <a:tc>
                  <a:txBody>
                    <a:bodyPr/>
                    <a:lstStyle/>
                    <a:p>
                      <a:pPr algn="ctr">
                        <a:lnSpc>
                          <a:spcPts val="1200"/>
                        </a:lnSpc>
                        <a:spcAft>
                          <a:spcPts val="0"/>
                        </a:spcAft>
                      </a:pPr>
                      <a:r>
                        <a:rPr lang="en-US" sz="2000" kern="0">
                          <a:effectLst/>
                        </a:rPr>
                        <a:t>1</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just">
                        <a:lnSpc>
                          <a:spcPts val="1200"/>
                        </a:lnSpc>
                        <a:spcAft>
                          <a:spcPts val="0"/>
                        </a:spcAft>
                      </a:pPr>
                      <a:r>
                        <a:rPr lang="zh-CN" sz="2000" kern="0" dirty="0">
                          <a:effectLst/>
                        </a:rPr>
                        <a:t>云服务、数据分析服务</a:t>
                      </a:r>
                      <a:endParaRPr lang="zh-CN" sz="3200" kern="100" dirty="0">
                        <a:effectLst/>
                        <a:latin typeface="Times New Roman" panose="02020603050405020304" pitchFamily="18" charset="0"/>
                        <a:ea typeface="宋体" panose="02010600030101010101" pitchFamily="2" charset="-122"/>
                      </a:endParaRPr>
                    </a:p>
                  </a:txBody>
                  <a:tcPr marL="53975" marR="53975" marT="0" marB="0" anchor="b"/>
                </a:tc>
                <a:tc>
                  <a:txBody>
                    <a:bodyPr/>
                    <a:lstStyle/>
                    <a:p>
                      <a:pPr algn="ctr">
                        <a:lnSpc>
                          <a:spcPts val="1200"/>
                        </a:lnSpc>
                        <a:spcAft>
                          <a:spcPts val="0"/>
                        </a:spcAft>
                      </a:pPr>
                      <a:r>
                        <a:rPr lang="en-US" sz="2000" kern="0" dirty="0">
                          <a:effectLst/>
                        </a:rPr>
                        <a:t>1000</a:t>
                      </a:r>
                      <a:endParaRPr lang="zh-CN" sz="3200" kern="100" dirty="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1500</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2220</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3175</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4200</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4200</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5040</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extLst>
                  <a:ext uri="{0D108BD9-81ED-4DB2-BD59-A6C34878D82A}">
                    <a16:rowId xmlns:a16="http://schemas.microsoft.com/office/drawing/2014/main" val="10001"/>
                  </a:ext>
                </a:extLst>
              </a:tr>
              <a:tr h="603592">
                <a:tc>
                  <a:txBody>
                    <a:bodyPr/>
                    <a:lstStyle/>
                    <a:p>
                      <a:pPr algn="ctr">
                        <a:lnSpc>
                          <a:spcPts val="1200"/>
                        </a:lnSpc>
                        <a:spcAft>
                          <a:spcPts val="0"/>
                        </a:spcAft>
                      </a:pPr>
                      <a:r>
                        <a:rPr lang="en-US" sz="2000" kern="0">
                          <a:effectLst/>
                        </a:rPr>
                        <a:t>2</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just">
                        <a:lnSpc>
                          <a:spcPts val="1200"/>
                        </a:lnSpc>
                        <a:spcAft>
                          <a:spcPts val="0"/>
                        </a:spcAft>
                      </a:pPr>
                      <a:r>
                        <a:rPr lang="zh-CN" sz="2000" kern="0">
                          <a:effectLst/>
                        </a:rPr>
                        <a:t>信息化组件服务</a:t>
                      </a:r>
                      <a:endParaRPr lang="zh-CN" sz="3200" kern="100">
                        <a:effectLst/>
                        <a:latin typeface="Times New Roman" panose="02020603050405020304" pitchFamily="18" charset="0"/>
                        <a:ea typeface="宋体" panose="02010600030101010101" pitchFamily="2" charset="-122"/>
                      </a:endParaRPr>
                    </a:p>
                  </a:txBody>
                  <a:tcPr marL="53975" marR="53975" marT="0" marB="0" anchor="b"/>
                </a:tc>
                <a:tc>
                  <a:txBody>
                    <a:bodyPr/>
                    <a:lstStyle/>
                    <a:p>
                      <a:pPr algn="ctr">
                        <a:lnSpc>
                          <a:spcPts val="1200"/>
                        </a:lnSpc>
                        <a:spcAft>
                          <a:spcPts val="0"/>
                        </a:spcAft>
                      </a:pPr>
                      <a:r>
                        <a:rPr lang="en-US" sz="2000" kern="0" dirty="0">
                          <a:effectLst/>
                        </a:rPr>
                        <a:t>0</a:t>
                      </a:r>
                      <a:endParaRPr lang="zh-CN" sz="3200" kern="100" dirty="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dirty="0">
                          <a:effectLst/>
                        </a:rPr>
                        <a:t>700</a:t>
                      </a:r>
                      <a:endParaRPr lang="zh-CN" sz="3200" kern="100" dirty="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1332</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2540</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6720</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8400</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10080</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extLst>
                  <a:ext uri="{0D108BD9-81ED-4DB2-BD59-A6C34878D82A}">
                    <a16:rowId xmlns:a16="http://schemas.microsoft.com/office/drawing/2014/main" val="10002"/>
                  </a:ext>
                </a:extLst>
              </a:tr>
              <a:tr h="603592">
                <a:tc>
                  <a:txBody>
                    <a:bodyPr/>
                    <a:lstStyle/>
                    <a:p>
                      <a:pPr algn="ctr">
                        <a:lnSpc>
                          <a:spcPts val="1200"/>
                        </a:lnSpc>
                        <a:spcAft>
                          <a:spcPts val="0"/>
                        </a:spcAft>
                      </a:pPr>
                      <a:r>
                        <a:rPr lang="en-US" sz="2000" kern="0">
                          <a:effectLst/>
                        </a:rPr>
                        <a:t>3</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just">
                        <a:lnSpc>
                          <a:spcPts val="1200"/>
                        </a:lnSpc>
                        <a:spcAft>
                          <a:spcPts val="0"/>
                        </a:spcAft>
                      </a:pPr>
                      <a:r>
                        <a:rPr lang="zh-CN" sz="2000" kern="0">
                          <a:effectLst/>
                        </a:rPr>
                        <a:t>药商物流信息服务</a:t>
                      </a:r>
                      <a:endParaRPr lang="zh-CN" sz="3200" kern="100">
                        <a:effectLst/>
                        <a:latin typeface="Times New Roman" panose="02020603050405020304" pitchFamily="18" charset="0"/>
                        <a:ea typeface="宋体" panose="02010600030101010101" pitchFamily="2" charset="-122"/>
                      </a:endParaRPr>
                    </a:p>
                  </a:txBody>
                  <a:tcPr marL="53975" marR="53975" marT="0" marB="0" anchor="b"/>
                </a:tc>
                <a:tc>
                  <a:txBody>
                    <a:bodyPr/>
                    <a:lstStyle/>
                    <a:p>
                      <a:pPr algn="ctr">
                        <a:lnSpc>
                          <a:spcPts val="1200"/>
                        </a:lnSpc>
                        <a:spcAft>
                          <a:spcPts val="0"/>
                        </a:spcAft>
                      </a:pPr>
                      <a:r>
                        <a:rPr lang="en-US" sz="2000" kern="0">
                          <a:effectLst/>
                        </a:rPr>
                        <a:t>90</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dirty="0">
                          <a:effectLst/>
                        </a:rPr>
                        <a:t>900</a:t>
                      </a:r>
                      <a:endParaRPr lang="zh-CN" sz="3200" kern="100" dirty="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dirty="0">
                          <a:effectLst/>
                        </a:rPr>
                        <a:t>1332</a:t>
                      </a:r>
                      <a:endParaRPr lang="zh-CN" sz="3200" kern="100" dirty="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5080</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8400</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10080</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11760</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extLst>
                  <a:ext uri="{0D108BD9-81ED-4DB2-BD59-A6C34878D82A}">
                    <a16:rowId xmlns:a16="http://schemas.microsoft.com/office/drawing/2014/main" val="10003"/>
                  </a:ext>
                </a:extLst>
              </a:tr>
              <a:tr h="603592">
                <a:tc>
                  <a:txBody>
                    <a:bodyPr/>
                    <a:lstStyle/>
                    <a:p>
                      <a:pPr algn="ctr">
                        <a:lnSpc>
                          <a:spcPts val="1200"/>
                        </a:lnSpc>
                        <a:spcAft>
                          <a:spcPts val="0"/>
                        </a:spcAft>
                      </a:pPr>
                      <a:r>
                        <a:rPr lang="en-US" sz="2000" kern="0">
                          <a:effectLst/>
                        </a:rPr>
                        <a:t>4</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just">
                        <a:lnSpc>
                          <a:spcPts val="1200"/>
                        </a:lnSpc>
                        <a:spcAft>
                          <a:spcPts val="0"/>
                        </a:spcAft>
                      </a:pPr>
                      <a:r>
                        <a:rPr lang="zh-CN" sz="2000" kern="0">
                          <a:effectLst/>
                        </a:rPr>
                        <a:t>商业健康保险信息服务</a:t>
                      </a:r>
                      <a:endParaRPr lang="zh-CN" sz="3200" kern="100">
                        <a:effectLst/>
                        <a:latin typeface="Times New Roman" panose="02020603050405020304" pitchFamily="18" charset="0"/>
                        <a:ea typeface="宋体" panose="02010600030101010101" pitchFamily="2" charset="-122"/>
                      </a:endParaRPr>
                    </a:p>
                  </a:txBody>
                  <a:tcPr marL="53975" marR="53975" marT="0" marB="0" anchor="b"/>
                </a:tc>
                <a:tc>
                  <a:txBody>
                    <a:bodyPr/>
                    <a:lstStyle/>
                    <a:p>
                      <a:pPr algn="ctr">
                        <a:lnSpc>
                          <a:spcPts val="1200"/>
                        </a:lnSpc>
                        <a:spcAft>
                          <a:spcPts val="0"/>
                        </a:spcAft>
                      </a:pPr>
                      <a:r>
                        <a:rPr lang="en-US" sz="2000" kern="0">
                          <a:effectLst/>
                        </a:rPr>
                        <a:t>105</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840</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1398.6</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dirty="0">
                          <a:effectLst/>
                        </a:rPr>
                        <a:t>2489.2</a:t>
                      </a:r>
                      <a:endParaRPr lang="zh-CN" sz="3200" kern="100" dirty="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dirty="0">
                          <a:effectLst/>
                        </a:rPr>
                        <a:t>4704</a:t>
                      </a:r>
                      <a:endParaRPr lang="zh-CN" sz="3200" kern="100" dirty="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5644.8</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6585.6</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extLst>
                  <a:ext uri="{0D108BD9-81ED-4DB2-BD59-A6C34878D82A}">
                    <a16:rowId xmlns:a16="http://schemas.microsoft.com/office/drawing/2014/main" val="10004"/>
                  </a:ext>
                </a:extLst>
              </a:tr>
              <a:tr h="603592">
                <a:tc>
                  <a:txBody>
                    <a:bodyPr/>
                    <a:lstStyle/>
                    <a:p>
                      <a:pPr algn="ctr">
                        <a:lnSpc>
                          <a:spcPts val="1200"/>
                        </a:lnSpc>
                        <a:spcAft>
                          <a:spcPts val="0"/>
                        </a:spcAft>
                      </a:pPr>
                      <a:r>
                        <a:rPr lang="en-US" sz="2000" kern="0">
                          <a:effectLst/>
                        </a:rPr>
                        <a:t>5</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just">
                        <a:lnSpc>
                          <a:spcPts val="1200"/>
                        </a:lnSpc>
                        <a:spcAft>
                          <a:spcPts val="0"/>
                        </a:spcAft>
                      </a:pPr>
                      <a:r>
                        <a:rPr lang="zh-CN" sz="2000" kern="0">
                          <a:effectLst/>
                        </a:rPr>
                        <a:t>供应链金融信息服务</a:t>
                      </a:r>
                      <a:endParaRPr lang="zh-CN" sz="3200" kern="100">
                        <a:effectLst/>
                        <a:latin typeface="Times New Roman" panose="02020603050405020304" pitchFamily="18" charset="0"/>
                        <a:ea typeface="宋体" panose="02010600030101010101" pitchFamily="2" charset="-122"/>
                      </a:endParaRPr>
                    </a:p>
                  </a:txBody>
                  <a:tcPr marL="53975" marR="53975" marT="0" marB="0" anchor="b"/>
                </a:tc>
                <a:tc>
                  <a:txBody>
                    <a:bodyPr/>
                    <a:lstStyle/>
                    <a:p>
                      <a:pPr algn="ctr">
                        <a:lnSpc>
                          <a:spcPts val="1200"/>
                        </a:lnSpc>
                        <a:spcAft>
                          <a:spcPts val="0"/>
                        </a:spcAft>
                      </a:pPr>
                      <a:r>
                        <a:rPr lang="en-US" sz="2000" kern="0">
                          <a:effectLst/>
                        </a:rPr>
                        <a:t>0</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160</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888</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2032</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dirty="0">
                          <a:effectLst/>
                        </a:rPr>
                        <a:t>6048</a:t>
                      </a:r>
                      <a:endParaRPr lang="zh-CN" sz="3200" kern="100" dirty="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dirty="0">
                          <a:effectLst/>
                        </a:rPr>
                        <a:t>8064</a:t>
                      </a:r>
                      <a:endParaRPr lang="zh-CN" sz="3200" kern="100" dirty="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10080</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extLst>
                  <a:ext uri="{0D108BD9-81ED-4DB2-BD59-A6C34878D82A}">
                    <a16:rowId xmlns:a16="http://schemas.microsoft.com/office/drawing/2014/main" val="10005"/>
                  </a:ext>
                </a:extLst>
              </a:tr>
              <a:tr h="603592">
                <a:tc>
                  <a:txBody>
                    <a:bodyPr/>
                    <a:lstStyle/>
                    <a:p>
                      <a:pPr algn="ctr">
                        <a:lnSpc>
                          <a:spcPts val="1200"/>
                        </a:lnSpc>
                        <a:spcAft>
                          <a:spcPts val="0"/>
                        </a:spcAft>
                      </a:pPr>
                      <a:r>
                        <a:rPr lang="en-US" sz="2000" kern="0">
                          <a:effectLst/>
                        </a:rPr>
                        <a:t>6</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just">
                        <a:lnSpc>
                          <a:spcPts val="1200"/>
                        </a:lnSpc>
                        <a:spcAft>
                          <a:spcPts val="0"/>
                        </a:spcAft>
                      </a:pPr>
                      <a:r>
                        <a:rPr lang="zh-CN" sz="2000" kern="0">
                          <a:effectLst/>
                        </a:rPr>
                        <a:t>健康管理机构信息服务</a:t>
                      </a:r>
                      <a:endParaRPr lang="zh-CN" sz="3200" kern="100">
                        <a:effectLst/>
                        <a:latin typeface="Times New Roman" panose="02020603050405020304" pitchFamily="18" charset="0"/>
                        <a:ea typeface="宋体" panose="02010600030101010101" pitchFamily="2" charset="-122"/>
                      </a:endParaRPr>
                    </a:p>
                  </a:txBody>
                  <a:tcPr marL="53975" marR="53975" marT="0" marB="0" anchor="b"/>
                </a:tc>
                <a:tc>
                  <a:txBody>
                    <a:bodyPr/>
                    <a:lstStyle/>
                    <a:p>
                      <a:pPr algn="ctr">
                        <a:lnSpc>
                          <a:spcPts val="1200"/>
                        </a:lnSpc>
                        <a:spcAft>
                          <a:spcPts val="0"/>
                        </a:spcAft>
                      </a:pPr>
                      <a:r>
                        <a:rPr lang="en-US" sz="2000" kern="0">
                          <a:effectLst/>
                        </a:rPr>
                        <a:t>145</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860</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2264.4</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3924.3</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7056</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dirty="0">
                          <a:effectLst/>
                        </a:rPr>
                        <a:t>9979.2</a:t>
                      </a:r>
                      <a:endParaRPr lang="zh-CN" sz="3200" kern="100" dirty="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dirty="0">
                          <a:effectLst/>
                        </a:rPr>
                        <a:t>11642.4</a:t>
                      </a:r>
                      <a:endParaRPr lang="zh-CN" sz="3200" kern="100" dirty="0">
                        <a:effectLst/>
                        <a:latin typeface="Times New Roman" panose="02020603050405020304" pitchFamily="18" charset="0"/>
                        <a:ea typeface="宋体" panose="02010600030101010101" pitchFamily="2" charset="-122"/>
                      </a:endParaRPr>
                    </a:p>
                  </a:txBody>
                  <a:tcPr marL="53975" marR="53975" marT="0" marB="0" anchor="ctr"/>
                </a:tc>
                <a:extLst>
                  <a:ext uri="{0D108BD9-81ED-4DB2-BD59-A6C34878D82A}">
                    <a16:rowId xmlns:a16="http://schemas.microsoft.com/office/drawing/2014/main" val="10006"/>
                  </a:ext>
                </a:extLst>
              </a:tr>
              <a:tr h="603592">
                <a:tc>
                  <a:txBody>
                    <a:bodyPr/>
                    <a:lstStyle/>
                    <a:p>
                      <a:pPr algn="ctr">
                        <a:lnSpc>
                          <a:spcPts val="1200"/>
                        </a:lnSpc>
                        <a:spcAft>
                          <a:spcPts val="0"/>
                        </a:spcAft>
                      </a:pPr>
                      <a:r>
                        <a:rPr lang="en-US" sz="2000" kern="0">
                          <a:effectLst/>
                        </a:rPr>
                        <a:t>7</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just">
                        <a:lnSpc>
                          <a:spcPts val="1200"/>
                        </a:lnSpc>
                        <a:spcAft>
                          <a:spcPts val="0"/>
                        </a:spcAft>
                      </a:pPr>
                      <a:r>
                        <a:rPr lang="zh-CN" sz="2000" kern="0">
                          <a:effectLst/>
                        </a:rPr>
                        <a:t>合计</a:t>
                      </a:r>
                      <a:endParaRPr lang="zh-CN" sz="3200" kern="100">
                        <a:effectLst/>
                        <a:latin typeface="Times New Roman" panose="02020603050405020304" pitchFamily="18" charset="0"/>
                        <a:ea typeface="宋体" panose="02010600030101010101" pitchFamily="2" charset="-122"/>
                      </a:endParaRPr>
                    </a:p>
                  </a:txBody>
                  <a:tcPr marL="53975" marR="53975" marT="0" marB="0" anchor="b"/>
                </a:tc>
                <a:tc>
                  <a:txBody>
                    <a:bodyPr/>
                    <a:lstStyle/>
                    <a:p>
                      <a:pPr algn="ctr">
                        <a:lnSpc>
                          <a:spcPts val="1200"/>
                        </a:lnSpc>
                        <a:spcAft>
                          <a:spcPts val="0"/>
                        </a:spcAft>
                      </a:pPr>
                      <a:r>
                        <a:rPr lang="en-US" sz="2000" kern="0">
                          <a:effectLst/>
                        </a:rPr>
                        <a:t>1340</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4960</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9435</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19240.5</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37128</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a:effectLst/>
                        </a:rPr>
                        <a:t>46368</a:t>
                      </a:r>
                      <a:endParaRPr lang="zh-CN" sz="32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ctr">
                        <a:lnSpc>
                          <a:spcPts val="1200"/>
                        </a:lnSpc>
                        <a:spcAft>
                          <a:spcPts val="0"/>
                        </a:spcAft>
                      </a:pPr>
                      <a:r>
                        <a:rPr lang="en-US" sz="2000" kern="0" dirty="0">
                          <a:effectLst/>
                        </a:rPr>
                        <a:t>55188</a:t>
                      </a:r>
                      <a:endParaRPr lang="zh-CN" sz="3200" kern="100" dirty="0">
                        <a:effectLst/>
                        <a:latin typeface="Times New Roman" panose="02020603050405020304" pitchFamily="18" charset="0"/>
                        <a:ea typeface="宋体" panose="02010600030101010101" pitchFamily="2" charset="-122"/>
                      </a:endParaRPr>
                    </a:p>
                  </a:txBody>
                  <a:tcPr marL="53975" marR="53975"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03880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4739" y="0"/>
            <a:ext cx="6878806" cy="646331"/>
          </a:xfrm>
          <a:prstGeom prst="rect">
            <a:avLst/>
          </a:prstGeom>
        </p:spPr>
        <p:txBody>
          <a:bodyPr wrap="none">
            <a:spAutoFit/>
          </a:bodyPr>
          <a:lstStyle/>
          <a:p>
            <a:pPr fontAlgn="base">
              <a:spcBef>
                <a:spcPct val="0"/>
              </a:spcBef>
              <a:spcAft>
                <a:spcPct val="0"/>
              </a:spcAft>
              <a:defRPr/>
            </a:pPr>
            <a:r>
              <a:rPr lang="zh-CN" altLang="zh-CN" sz="3600" b="1" dirty="0">
                <a:solidFill>
                  <a:srgbClr val="C00000"/>
                </a:solidFill>
                <a:latin typeface="微软雅黑" panose="020B0503020204020204" pitchFamily="34" charset="-122"/>
                <a:ea typeface="微软雅黑" panose="020B0503020204020204" pitchFamily="34" charset="-122"/>
              </a:rPr>
              <a:t>经济效益</a:t>
            </a:r>
            <a:r>
              <a:rPr lang="en-US" altLang="zh-CN" sz="3600" b="1" dirty="0">
                <a:solidFill>
                  <a:srgbClr val="C00000"/>
                </a:solidFill>
                <a:latin typeface="微软雅黑" panose="020B0503020204020204" pitchFamily="34" charset="-122"/>
                <a:ea typeface="微软雅黑" panose="020B0503020204020204" pitchFamily="34" charset="-122"/>
              </a:rPr>
              <a:t>-</a:t>
            </a:r>
            <a:r>
              <a:rPr lang="zh-CN" altLang="zh-CN" sz="3600" b="1" dirty="0">
                <a:solidFill>
                  <a:srgbClr val="C00000"/>
                </a:solidFill>
                <a:latin typeface="微软雅黑" panose="020B0503020204020204" pitchFamily="34" charset="-122"/>
                <a:ea typeface="微软雅黑" panose="020B0503020204020204" pitchFamily="34" charset="-122"/>
              </a:rPr>
              <a:t>利润表（单位：万元）</a:t>
            </a:r>
          </a:p>
        </p:txBody>
      </p:sp>
      <p:graphicFrame>
        <p:nvGraphicFramePr>
          <p:cNvPr id="3" name="表格 2"/>
          <p:cNvGraphicFramePr>
            <a:graphicFrameLocks noGrp="1"/>
          </p:cNvGraphicFramePr>
          <p:nvPr>
            <p:extLst/>
          </p:nvPr>
        </p:nvGraphicFramePr>
        <p:xfrm>
          <a:off x="994610" y="774665"/>
          <a:ext cx="10234864" cy="5433629"/>
        </p:xfrm>
        <a:graphic>
          <a:graphicData uri="http://schemas.openxmlformats.org/drawingml/2006/table">
            <a:tbl>
              <a:tblPr firstRow="1" firstCol="1" bandRow="1">
                <a:tableStyleId>{5C22544A-7EE6-4342-B048-85BDC9FD1C3A}</a:tableStyleId>
              </a:tblPr>
              <a:tblGrid>
                <a:gridCol w="639200">
                  <a:extLst>
                    <a:ext uri="{9D8B030D-6E8A-4147-A177-3AD203B41FA5}">
                      <a16:colId xmlns:a16="http://schemas.microsoft.com/office/drawing/2014/main" val="20000"/>
                    </a:ext>
                  </a:extLst>
                </a:gridCol>
                <a:gridCol w="2924559">
                  <a:extLst>
                    <a:ext uri="{9D8B030D-6E8A-4147-A177-3AD203B41FA5}">
                      <a16:colId xmlns:a16="http://schemas.microsoft.com/office/drawing/2014/main" val="20001"/>
                    </a:ext>
                  </a:extLst>
                </a:gridCol>
                <a:gridCol w="930344">
                  <a:extLst>
                    <a:ext uri="{9D8B030D-6E8A-4147-A177-3AD203B41FA5}">
                      <a16:colId xmlns:a16="http://schemas.microsoft.com/office/drawing/2014/main" val="20002"/>
                    </a:ext>
                  </a:extLst>
                </a:gridCol>
                <a:gridCol w="931436">
                  <a:extLst>
                    <a:ext uri="{9D8B030D-6E8A-4147-A177-3AD203B41FA5}">
                      <a16:colId xmlns:a16="http://schemas.microsoft.com/office/drawing/2014/main" val="20003"/>
                    </a:ext>
                  </a:extLst>
                </a:gridCol>
                <a:gridCol w="930344">
                  <a:extLst>
                    <a:ext uri="{9D8B030D-6E8A-4147-A177-3AD203B41FA5}">
                      <a16:colId xmlns:a16="http://schemas.microsoft.com/office/drawing/2014/main" val="20004"/>
                    </a:ext>
                  </a:extLst>
                </a:gridCol>
                <a:gridCol w="931436">
                  <a:extLst>
                    <a:ext uri="{9D8B030D-6E8A-4147-A177-3AD203B41FA5}">
                      <a16:colId xmlns:a16="http://schemas.microsoft.com/office/drawing/2014/main" val="20005"/>
                    </a:ext>
                  </a:extLst>
                </a:gridCol>
                <a:gridCol w="930344">
                  <a:extLst>
                    <a:ext uri="{9D8B030D-6E8A-4147-A177-3AD203B41FA5}">
                      <a16:colId xmlns:a16="http://schemas.microsoft.com/office/drawing/2014/main" val="20006"/>
                    </a:ext>
                  </a:extLst>
                </a:gridCol>
                <a:gridCol w="1085765">
                  <a:extLst>
                    <a:ext uri="{9D8B030D-6E8A-4147-A177-3AD203B41FA5}">
                      <a16:colId xmlns:a16="http://schemas.microsoft.com/office/drawing/2014/main" val="20007"/>
                    </a:ext>
                  </a:extLst>
                </a:gridCol>
                <a:gridCol w="931436">
                  <a:extLst>
                    <a:ext uri="{9D8B030D-6E8A-4147-A177-3AD203B41FA5}">
                      <a16:colId xmlns:a16="http://schemas.microsoft.com/office/drawing/2014/main" val="20008"/>
                    </a:ext>
                  </a:extLst>
                </a:gridCol>
              </a:tblGrid>
              <a:tr h="355471">
                <a:tc>
                  <a:txBody>
                    <a:bodyPr/>
                    <a:lstStyle/>
                    <a:p>
                      <a:pPr algn="l">
                        <a:lnSpc>
                          <a:spcPts val="1200"/>
                        </a:lnSpc>
                        <a:spcAft>
                          <a:spcPts val="0"/>
                        </a:spcAft>
                      </a:pPr>
                      <a:r>
                        <a:rPr lang="zh-CN" sz="1400" kern="100" dirty="0">
                          <a:effectLst/>
                        </a:rPr>
                        <a:t>序号</a:t>
                      </a:r>
                      <a:endParaRPr lang="zh-CN" sz="2000" kern="100" dirty="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zh-CN" sz="1400" kern="100">
                          <a:effectLst/>
                        </a:rPr>
                        <a:t>项</a:t>
                      </a:r>
                      <a:r>
                        <a:rPr lang="en-US" sz="1400" kern="100">
                          <a:effectLst/>
                        </a:rPr>
                        <a:t>        </a:t>
                      </a:r>
                      <a:r>
                        <a:rPr lang="zh-CN" sz="1400" kern="100">
                          <a:effectLst/>
                        </a:rPr>
                        <a:t>目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2018</a:t>
                      </a:r>
                      <a:r>
                        <a:rPr lang="zh-CN" sz="1400" kern="100">
                          <a:effectLst/>
                        </a:rPr>
                        <a:t>年</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2019</a:t>
                      </a:r>
                      <a:r>
                        <a:rPr lang="zh-CN" sz="1400" kern="100">
                          <a:effectLst/>
                        </a:rPr>
                        <a:t>年</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2020</a:t>
                      </a:r>
                      <a:r>
                        <a:rPr lang="zh-CN" sz="1400" kern="100">
                          <a:effectLst/>
                        </a:rPr>
                        <a:t>年</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2021</a:t>
                      </a:r>
                      <a:r>
                        <a:rPr lang="zh-CN" sz="1400" kern="100">
                          <a:effectLst/>
                        </a:rPr>
                        <a:t>年</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2022</a:t>
                      </a:r>
                      <a:r>
                        <a:rPr lang="zh-CN" sz="1400" kern="100">
                          <a:effectLst/>
                        </a:rPr>
                        <a:t>年</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2023</a:t>
                      </a:r>
                      <a:r>
                        <a:rPr lang="zh-CN" sz="1400" kern="100">
                          <a:effectLst/>
                        </a:rPr>
                        <a:t>年</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2024</a:t>
                      </a:r>
                      <a:r>
                        <a:rPr lang="zh-CN" sz="1400" kern="100">
                          <a:effectLst/>
                        </a:rPr>
                        <a:t>年</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extLst>
                  <a:ext uri="{0D108BD9-81ED-4DB2-BD59-A6C34878D82A}">
                    <a16:rowId xmlns:a16="http://schemas.microsoft.com/office/drawing/2014/main" val="10000"/>
                  </a:ext>
                </a:extLst>
              </a:tr>
              <a:tr h="355471">
                <a:tc>
                  <a:txBody>
                    <a:bodyPr/>
                    <a:lstStyle/>
                    <a:p>
                      <a:pPr algn="l">
                        <a:lnSpc>
                          <a:spcPts val="1200"/>
                        </a:lnSpc>
                        <a:spcAft>
                          <a:spcPts val="0"/>
                        </a:spcAft>
                      </a:pPr>
                      <a:r>
                        <a:rPr lang="en-US" sz="1400" kern="100">
                          <a:effectLst/>
                        </a:rPr>
                        <a:t>1</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zh-CN" sz="1400" kern="100" dirty="0">
                          <a:effectLst/>
                        </a:rPr>
                        <a:t>一、营业收入 </a:t>
                      </a:r>
                      <a:endParaRPr lang="zh-CN" sz="2000" kern="100" dirty="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1340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4960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9435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19241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37128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46368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55188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extLst>
                  <a:ext uri="{0D108BD9-81ED-4DB2-BD59-A6C34878D82A}">
                    <a16:rowId xmlns:a16="http://schemas.microsoft.com/office/drawing/2014/main" val="10001"/>
                  </a:ext>
                </a:extLst>
              </a:tr>
              <a:tr h="355471">
                <a:tc>
                  <a:txBody>
                    <a:bodyPr/>
                    <a:lstStyle/>
                    <a:p>
                      <a:pPr algn="l">
                        <a:lnSpc>
                          <a:spcPts val="1200"/>
                        </a:lnSpc>
                        <a:spcAft>
                          <a:spcPts val="0"/>
                        </a:spcAft>
                      </a:pPr>
                      <a:r>
                        <a:rPr lang="en-US" sz="1400" kern="100">
                          <a:effectLst/>
                        </a:rPr>
                        <a:t>2</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dirty="0">
                          <a:effectLst/>
                        </a:rPr>
                        <a:t>    </a:t>
                      </a:r>
                      <a:r>
                        <a:rPr lang="en-US" sz="1400" kern="100" baseline="0" dirty="0">
                          <a:effectLst/>
                        </a:rPr>
                        <a:t> </a:t>
                      </a:r>
                      <a:r>
                        <a:rPr lang="zh-CN" sz="1400" kern="100" dirty="0">
                          <a:effectLst/>
                        </a:rPr>
                        <a:t>营业成本</a:t>
                      </a:r>
                      <a:endParaRPr lang="zh-CN" sz="2000" kern="100" dirty="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2477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3911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5451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7344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10155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11339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13315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extLst>
                  <a:ext uri="{0D108BD9-81ED-4DB2-BD59-A6C34878D82A}">
                    <a16:rowId xmlns:a16="http://schemas.microsoft.com/office/drawing/2014/main" val="10002"/>
                  </a:ext>
                </a:extLst>
              </a:tr>
              <a:tr h="355471">
                <a:tc>
                  <a:txBody>
                    <a:bodyPr/>
                    <a:lstStyle/>
                    <a:p>
                      <a:pPr algn="l">
                        <a:lnSpc>
                          <a:spcPts val="1200"/>
                        </a:lnSpc>
                        <a:spcAft>
                          <a:spcPts val="0"/>
                        </a:spcAft>
                      </a:pPr>
                      <a:r>
                        <a:rPr lang="en-US" sz="1400" kern="100">
                          <a:effectLst/>
                        </a:rPr>
                        <a:t>3</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zh-CN" sz="1400" kern="100">
                          <a:effectLst/>
                        </a:rPr>
                        <a:t>管理费用</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600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720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959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1317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2090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2508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3010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extLst>
                  <a:ext uri="{0D108BD9-81ED-4DB2-BD59-A6C34878D82A}">
                    <a16:rowId xmlns:a16="http://schemas.microsoft.com/office/drawing/2014/main" val="10003"/>
                  </a:ext>
                </a:extLst>
              </a:tr>
              <a:tr h="355471">
                <a:tc>
                  <a:txBody>
                    <a:bodyPr/>
                    <a:lstStyle/>
                    <a:p>
                      <a:pPr algn="l">
                        <a:lnSpc>
                          <a:spcPts val="1200"/>
                        </a:lnSpc>
                        <a:spcAft>
                          <a:spcPts val="0"/>
                        </a:spcAft>
                      </a:pPr>
                      <a:r>
                        <a:rPr lang="en-US" sz="1400" kern="100">
                          <a:effectLst/>
                        </a:rPr>
                        <a:t>4</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dirty="0">
                          <a:effectLst/>
                        </a:rPr>
                        <a:t>     </a:t>
                      </a:r>
                      <a:r>
                        <a:rPr lang="zh-CN" sz="1400" kern="100" dirty="0">
                          <a:effectLst/>
                        </a:rPr>
                        <a:t>销售费用 </a:t>
                      </a:r>
                      <a:endParaRPr lang="zh-CN" sz="2000" kern="100" dirty="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134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496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944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1154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2228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2782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3311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extLst>
                  <a:ext uri="{0D108BD9-81ED-4DB2-BD59-A6C34878D82A}">
                    <a16:rowId xmlns:a16="http://schemas.microsoft.com/office/drawing/2014/main" val="10004"/>
                  </a:ext>
                </a:extLst>
              </a:tr>
              <a:tr h="355471">
                <a:tc>
                  <a:txBody>
                    <a:bodyPr/>
                    <a:lstStyle/>
                    <a:p>
                      <a:pPr algn="l">
                        <a:lnSpc>
                          <a:spcPts val="1200"/>
                        </a:lnSpc>
                        <a:spcAft>
                          <a:spcPts val="0"/>
                        </a:spcAft>
                      </a:pPr>
                      <a:r>
                        <a:rPr lang="en-US" sz="1400" kern="100">
                          <a:effectLst/>
                        </a:rPr>
                        <a:t>5</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zh-CN" sz="1400" kern="100">
                          <a:effectLst/>
                        </a:rPr>
                        <a:t>财务费用</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0.00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0.00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0.00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0.00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0.00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0.00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0.00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extLst>
                  <a:ext uri="{0D108BD9-81ED-4DB2-BD59-A6C34878D82A}">
                    <a16:rowId xmlns:a16="http://schemas.microsoft.com/office/drawing/2014/main" val="10005"/>
                  </a:ext>
                </a:extLst>
              </a:tr>
              <a:tr h="355471">
                <a:tc>
                  <a:txBody>
                    <a:bodyPr/>
                    <a:lstStyle/>
                    <a:p>
                      <a:pPr algn="l">
                        <a:lnSpc>
                          <a:spcPts val="1200"/>
                        </a:lnSpc>
                        <a:spcAft>
                          <a:spcPts val="0"/>
                        </a:spcAft>
                      </a:pPr>
                      <a:r>
                        <a:rPr lang="en-US" sz="1400" kern="100">
                          <a:effectLst/>
                        </a:rPr>
                        <a:t>6</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zh-CN" sz="1400" kern="100">
                          <a:effectLst/>
                        </a:rPr>
                        <a:t>二、营业利润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dirty="0">
                          <a:solidFill>
                            <a:srgbClr val="FF0000"/>
                          </a:solidFill>
                          <a:effectLst/>
                        </a:rPr>
                        <a:t>(1871)</a:t>
                      </a:r>
                      <a:endParaRPr lang="zh-CN" sz="2000" kern="100" dirty="0">
                        <a:solidFill>
                          <a:srgbClr val="FF0000"/>
                        </a:solidFill>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dirty="0">
                          <a:solidFill>
                            <a:srgbClr val="FF0000"/>
                          </a:solidFill>
                          <a:effectLst/>
                        </a:rPr>
                        <a:t>(167)</a:t>
                      </a:r>
                      <a:endParaRPr lang="zh-CN" sz="2000" kern="100" dirty="0">
                        <a:solidFill>
                          <a:srgbClr val="FF0000"/>
                        </a:solidFill>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dirty="0">
                          <a:effectLst/>
                        </a:rPr>
                        <a:t>2082 </a:t>
                      </a:r>
                      <a:endParaRPr lang="zh-CN" sz="2000" kern="100" dirty="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9426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22655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29739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35552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extLst>
                  <a:ext uri="{0D108BD9-81ED-4DB2-BD59-A6C34878D82A}">
                    <a16:rowId xmlns:a16="http://schemas.microsoft.com/office/drawing/2014/main" val="10006"/>
                  </a:ext>
                </a:extLst>
              </a:tr>
              <a:tr h="355471">
                <a:tc>
                  <a:txBody>
                    <a:bodyPr/>
                    <a:lstStyle/>
                    <a:p>
                      <a:pPr algn="l">
                        <a:lnSpc>
                          <a:spcPts val="1200"/>
                        </a:lnSpc>
                        <a:spcAft>
                          <a:spcPts val="0"/>
                        </a:spcAft>
                      </a:pPr>
                      <a:r>
                        <a:rPr lang="en-US" sz="1400" kern="100">
                          <a:effectLst/>
                        </a:rPr>
                        <a:t>7</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    </a:t>
                      </a:r>
                      <a:r>
                        <a:rPr lang="zh-CN" sz="1400" kern="100">
                          <a:effectLst/>
                        </a:rPr>
                        <a:t>营业外收支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0.00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0.00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0.00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0.00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0.00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0.00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0.00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extLst>
                  <a:ext uri="{0D108BD9-81ED-4DB2-BD59-A6C34878D82A}">
                    <a16:rowId xmlns:a16="http://schemas.microsoft.com/office/drawing/2014/main" val="10007"/>
                  </a:ext>
                </a:extLst>
              </a:tr>
              <a:tr h="355471">
                <a:tc>
                  <a:txBody>
                    <a:bodyPr/>
                    <a:lstStyle/>
                    <a:p>
                      <a:pPr algn="l">
                        <a:lnSpc>
                          <a:spcPts val="1200"/>
                        </a:lnSpc>
                        <a:spcAft>
                          <a:spcPts val="0"/>
                        </a:spcAft>
                      </a:pPr>
                      <a:r>
                        <a:rPr lang="en-US" sz="1400" kern="100">
                          <a:effectLst/>
                        </a:rPr>
                        <a:t>8</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zh-CN" sz="1400" kern="100">
                          <a:effectLst/>
                        </a:rPr>
                        <a:t>三、利润总额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solidFill>
                            <a:srgbClr val="FF0000"/>
                          </a:solidFill>
                          <a:effectLst/>
                        </a:rPr>
                        <a:t>(1871)</a:t>
                      </a:r>
                      <a:endParaRPr lang="zh-CN" sz="2000" kern="100">
                        <a:solidFill>
                          <a:srgbClr val="FF0000"/>
                        </a:solidFill>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dirty="0">
                          <a:solidFill>
                            <a:srgbClr val="FF0000"/>
                          </a:solidFill>
                          <a:effectLst/>
                        </a:rPr>
                        <a:t>(167)</a:t>
                      </a:r>
                      <a:endParaRPr lang="zh-CN" sz="2000" kern="100" dirty="0">
                        <a:solidFill>
                          <a:srgbClr val="FF0000"/>
                        </a:solidFill>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2082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9426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22655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29739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35552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extLst>
                  <a:ext uri="{0D108BD9-81ED-4DB2-BD59-A6C34878D82A}">
                    <a16:rowId xmlns:a16="http://schemas.microsoft.com/office/drawing/2014/main" val="10008"/>
                  </a:ext>
                </a:extLst>
              </a:tr>
              <a:tr h="355471">
                <a:tc>
                  <a:txBody>
                    <a:bodyPr/>
                    <a:lstStyle/>
                    <a:p>
                      <a:pPr algn="l">
                        <a:lnSpc>
                          <a:spcPts val="1200"/>
                        </a:lnSpc>
                        <a:spcAft>
                          <a:spcPts val="0"/>
                        </a:spcAft>
                      </a:pPr>
                      <a:r>
                        <a:rPr lang="en-US" sz="1400" kern="100">
                          <a:effectLst/>
                        </a:rPr>
                        <a:t>9</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    </a:t>
                      </a:r>
                      <a:r>
                        <a:rPr lang="zh-CN" sz="1400" kern="100">
                          <a:effectLst/>
                        </a:rPr>
                        <a:t>减：所得税费用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0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0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11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2367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5664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7435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8888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extLst>
                  <a:ext uri="{0D108BD9-81ED-4DB2-BD59-A6C34878D82A}">
                    <a16:rowId xmlns:a16="http://schemas.microsoft.com/office/drawing/2014/main" val="10009"/>
                  </a:ext>
                </a:extLst>
              </a:tr>
              <a:tr h="355471">
                <a:tc>
                  <a:txBody>
                    <a:bodyPr/>
                    <a:lstStyle/>
                    <a:p>
                      <a:pPr algn="l">
                        <a:lnSpc>
                          <a:spcPts val="1200"/>
                        </a:lnSpc>
                        <a:spcAft>
                          <a:spcPts val="0"/>
                        </a:spcAft>
                      </a:pPr>
                      <a:r>
                        <a:rPr lang="en-US" sz="1400" kern="100">
                          <a:effectLst/>
                        </a:rPr>
                        <a:t>10</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zh-CN" sz="1400" kern="100">
                          <a:effectLst/>
                        </a:rPr>
                        <a:t>四、净利润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solidFill>
                            <a:srgbClr val="FF0000"/>
                          </a:solidFill>
                          <a:effectLst/>
                        </a:rPr>
                        <a:t>(1871)</a:t>
                      </a:r>
                      <a:endParaRPr lang="zh-CN" sz="2000" kern="100">
                        <a:solidFill>
                          <a:srgbClr val="FF0000"/>
                        </a:solidFill>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dirty="0">
                          <a:solidFill>
                            <a:srgbClr val="FF0000"/>
                          </a:solidFill>
                          <a:effectLst/>
                        </a:rPr>
                        <a:t>(167)</a:t>
                      </a:r>
                      <a:endParaRPr lang="zh-CN" sz="2000" kern="100" dirty="0">
                        <a:solidFill>
                          <a:srgbClr val="FF0000"/>
                        </a:solidFill>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2071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7058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16991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22304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26664 </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extLst>
                  <a:ext uri="{0D108BD9-81ED-4DB2-BD59-A6C34878D82A}">
                    <a16:rowId xmlns:a16="http://schemas.microsoft.com/office/drawing/2014/main" val="10010"/>
                  </a:ext>
                </a:extLst>
              </a:tr>
              <a:tr h="355471">
                <a:tc>
                  <a:txBody>
                    <a:bodyPr/>
                    <a:lstStyle/>
                    <a:p>
                      <a:pPr algn="l">
                        <a:lnSpc>
                          <a:spcPts val="1200"/>
                        </a:lnSpc>
                        <a:spcAft>
                          <a:spcPts val="0"/>
                        </a:spcAft>
                      </a:pPr>
                      <a:r>
                        <a:rPr lang="en-US" sz="1400" kern="100">
                          <a:effectLst/>
                        </a:rPr>
                        <a:t>11</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altLang="zh-CN" sz="1400" kern="100" dirty="0">
                          <a:effectLst/>
                        </a:rPr>
                        <a:t>    </a:t>
                      </a:r>
                      <a:r>
                        <a:rPr lang="zh-CN" sz="1400" kern="100" dirty="0">
                          <a:effectLst/>
                        </a:rPr>
                        <a:t>销售毛利率 </a:t>
                      </a:r>
                      <a:endParaRPr lang="zh-CN" sz="2000" kern="100" dirty="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-140%</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-3%</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22%</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49%</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61%</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64%</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64%</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extLst>
                  <a:ext uri="{0D108BD9-81ED-4DB2-BD59-A6C34878D82A}">
                    <a16:rowId xmlns:a16="http://schemas.microsoft.com/office/drawing/2014/main" val="10011"/>
                  </a:ext>
                </a:extLst>
              </a:tr>
              <a:tr h="355471">
                <a:tc>
                  <a:txBody>
                    <a:bodyPr/>
                    <a:lstStyle/>
                    <a:p>
                      <a:pPr algn="l">
                        <a:lnSpc>
                          <a:spcPts val="1200"/>
                        </a:lnSpc>
                        <a:spcAft>
                          <a:spcPts val="0"/>
                        </a:spcAft>
                      </a:pPr>
                      <a:r>
                        <a:rPr lang="en-US" sz="1400" kern="100">
                          <a:effectLst/>
                        </a:rPr>
                        <a:t>12</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altLang="zh-CN" sz="1400" kern="100" dirty="0">
                          <a:effectLst/>
                        </a:rPr>
                        <a:t>    </a:t>
                      </a:r>
                      <a:r>
                        <a:rPr lang="zh-CN" sz="1400" kern="100" dirty="0">
                          <a:effectLst/>
                        </a:rPr>
                        <a:t>销售净利率 </a:t>
                      </a:r>
                      <a:endParaRPr lang="zh-CN" sz="2000" kern="100" dirty="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-140%</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-3%</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22%</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37%</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46%</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48%</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tc>
                  <a:txBody>
                    <a:bodyPr/>
                    <a:lstStyle/>
                    <a:p>
                      <a:pPr algn="l">
                        <a:lnSpc>
                          <a:spcPts val="1200"/>
                        </a:lnSpc>
                        <a:spcAft>
                          <a:spcPts val="0"/>
                        </a:spcAft>
                      </a:pPr>
                      <a:r>
                        <a:rPr lang="en-US" sz="1400" kern="100">
                          <a:effectLst/>
                        </a:rPr>
                        <a:t>48%</a:t>
                      </a:r>
                      <a:endParaRPr lang="zh-CN" sz="2000" kern="100">
                        <a:effectLst/>
                        <a:latin typeface="Times New Roman" panose="02020603050405020304" pitchFamily="18" charset="0"/>
                        <a:ea typeface="宋体" panose="02010600030101010101" pitchFamily="2" charset="-122"/>
                      </a:endParaRPr>
                    </a:p>
                  </a:txBody>
                  <a:tcPr marL="53975" marR="53975" marT="0" marB="0" anchor="ctr"/>
                </a:tc>
                <a:extLst>
                  <a:ext uri="{0D108BD9-81ED-4DB2-BD59-A6C34878D82A}">
                    <a16:rowId xmlns:a16="http://schemas.microsoft.com/office/drawing/2014/main" val="10012"/>
                  </a:ext>
                </a:extLst>
              </a:tr>
              <a:tr h="812506">
                <a:tc gridSpan="9">
                  <a:txBody>
                    <a:bodyPr/>
                    <a:lstStyle/>
                    <a:p>
                      <a:pPr algn="l">
                        <a:lnSpc>
                          <a:spcPts val="1200"/>
                        </a:lnSpc>
                        <a:spcAft>
                          <a:spcPts val="0"/>
                        </a:spcAft>
                      </a:pPr>
                      <a:r>
                        <a:rPr lang="zh-CN" sz="1400" kern="100" dirty="0">
                          <a:effectLst/>
                        </a:rPr>
                        <a:t>备注：</a:t>
                      </a:r>
                      <a:endParaRPr lang="zh-CN" sz="2000" kern="100" dirty="0">
                        <a:effectLst/>
                      </a:endParaRPr>
                    </a:p>
                    <a:p>
                      <a:pPr marL="342900" lvl="0" indent="-342900" algn="l">
                        <a:lnSpc>
                          <a:spcPts val="1200"/>
                        </a:lnSpc>
                        <a:spcAft>
                          <a:spcPts val="0"/>
                        </a:spcAft>
                        <a:buFont typeface="+mj-lt"/>
                        <a:buAutoNum type="arabicPeriod"/>
                      </a:pPr>
                      <a:r>
                        <a:rPr lang="zh-CN" sz="1400" kern="100" dirty="0">
                          <a:effectLst/>
                        </a:rPr>
                        <a:t>销售费用前三年为营业收入的</a:t>
                      </a:r>
                      <a:r>
                        <a:rPr lang="en-US" sz="1400" kern="100" dirty="0">
                          <a:effectLst/>
                        </a:rPr>
                        <a:t>10%</a:t>
                      </a:r>
                      <a:r>
                        <a:rPr lang="zh-CN" sz="1400" kern="100" dirty="0">
                          <a:effectLst/>
                        </a:rPr>
                        <a:t>，后四年为营业收入的</a:t>
                      </a:r>
                      <a:r>
                        <a:rPr lang="en-US" sz="1400" kern="100" dirty="0">
                          <a:effectLst/>
                        </a:rPr>
                        <a:t>6%</a:t>
                      </a:r>
                      <a:r>
                        <a:rPr lang="zh-CN" sz="1400" kern="100" dirty="0">
                          <a:effectLst/>
                        </a:rPr>
                        <a:t>；</a:t>
                      </a:r>
                      <a:endParaRPr lang="zh-CN" sz="2000" kern="100" dirty="0">
                        <a:effectLst/>
                      </a:endParaRPr>
                    </a:p>
                    <a:p>
                      <a:pPr marL="342900" lvl="0" indent="-342900" algn="l">
                        <a:lnSpc>
                          <a:spcPts val="1200"/>
                        </a:lnSpc>
                        <a:spcAft>
                          <a:spcPts val="0"/>
                        </a:spcAft>
                        <a:buFont typeface="+mj-lt"/>
                        <a:buAutoNum type="arabicPeriod"/>
                      </a:pPr>
                      <a:r>
                        <a:rPr lang="zh-CN" sz="1400" kern="100" dirty="0">
                          <a:effectLst/>
                        </a:rPr>
                        <a:t>所得税按照税率</a:t>
                      </a:r>
                      <a:r>
                        <a:rPr lang="en-US" sz="1400" kern="100" dirty="0">
                          <a:effectLst/>
                        </a:rPr>
                        <a:t>25%</a:t>
                      </a:r>
                      <a:r>
                        <a:rPr lang="zh-CN" sz="1400" kern="100" dirty="0">
                          <a:effectLst/>
                        </a:rPr>
                        <a:t>计算。</a:t>
                      </a:r>
                      <a:endParaRPr lang="zh-CN" sz="2000" kern="100" dirty="0">
                        <a:effectLst/>
                        <a:latin typeface="Times New Roman" panose="02020603050405020304" pitchFamily="18" charset="0"/>
                        <a:ea typeface="宋体" panose="02010600030101010101" pitchFamily="2" charset="-122"/>
                      </a:endParaRPr>
                    </a:p>
                  </a:txBody>
                  <a:tcPr marL="53975" marR="53975"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64671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402" y="0"/>
            <a:ext cx="8725466" cy="646331"/>
          </a:xfrm>
          <a:prstGeom prst="rect">
            <a:avLst/>
          </a:prstGeom>
        </p:spPr>
        <p:txBody>
          <a:bodyPr wrap="none">
            <a:spAutoFit/>
          </a:bodyPr>
          <a:lstStyle/>
          <a:p>
            <a:pPr fontAlgn="base">
              <a:spcBef>
                <a:spcPct val="0"/>
              </a:spcBef>
              <a:spcAft>
                <a:spcPct val="0"/>
              </a:spcAft>
              <a:defRPr/>
            </a:pPr>
            <a:r>
              <a:rPr lang="zh-CN" altLang="zh-CN" sz="3600" b="1" dirty="0">
                <a:solidFill>
                  <a:srgbClr val="C00000"/>
                </a:solidFill>
                <a:latin typeface="微软雅黑" panose="020B0503020204020204" pitchFamily="34" charset="-122"/>
                <a:ea typeface="微软雅黑" panose="020B0503020204020204" pitchFamily="34" charset="-122"/>
              </a:rPr>
              <a:t>经济效益</a:t>
            </a:r>
            <a:r>
              <a:rPr lang="en-US" altLang="zh-CN" sz="3600" b="1" dirty="0">
                <a:solidFill>
                  <a:srgbClr val="C00000"/>
                </a:solidFill>
                <a:latin typeface="微软雅黑" panose="020B0503020204020204" pitchFamily="34" charset="-122"/>
                <a:ea typeface="微软雅黑" panose="020B0503020204020204" pitchFamily="34" charset="-122"/>
              </a:rPr>
              <a:t>-</a:t>
            </a:r>
            <a:r>
              <a:rPr lang="zh-CN" altLang="zh-CN" sz="3600" b="1" dirty="0">
                <a:solidFill>
                  <a:srgbClr val="C00000"/>
                </a:solidFill>
                <a:latin typeface="微软雅黑" panose="020B0503020204020204" pitchFamily="34" charset="-122"/>
                <a:ea typeface="微软雅黑" panose="020B0503020204020204" pitchFamily="34" charset="-122"/>
              </a:rPr>
              <a:t>财务效益评价表（单位：万元）</a:t>
            </a:r>
          </a:p>
        </p:txBody>
      </p:sp>
      <p:graphicFrame>
        <p:nvGraphicFramePr>
          <p:cNvPr id="4" name="表格 3"/>
          <p:cNvGraphicFramePr>
            <a:graphicFrameLocks noGrp="1"/>
          </p:cNvGraphicFramePr>
          <p:nvPr>
            <p:extLst>
              <p:ext uri="{D42A27DB-BD31-4B8C-83A1-F6EECF244321}">
                <p14:modId xmlns:p14="http://schemas.microsoft.com/office/powerpoint/2010/main" val="304157344"/>
              </p:ext>
            </p:extLst>
          </p:nvPr>
        </p:nvGraphicFramePr>
        <p:xfrm>
          <a:off x="166402" y="646328"/>
          <a:ext cx="11705030" cy="5601388"/>
        </p:xfrm>
        <a:graphic>
          <a:graphicData uri="http://schemas.openxmlformats.org/drawingml/2006/table">
            <a:tbl>
              <a:tblPr firstRow="1" firstCol="1" bandRow="1">
                <a:tableStyleId>{5C22544A-7EE6-4342-B048-85BDC9FD1C3A}</a:tableStyleId>
              </a:tblPr>
              <a:tblGrid>
                <a:gridCol w="601098">
                  <a:extLst>
                    <a:ext uri="{9D8B030D-6E8A-4147-A177-3AD203B41FA5}">
                      <a16:colId xmlns:a16="http://schemas.microsoft.com/office/drawing/2014/main" val="20000"/>
                    </a:ext>
                  </a:extLst>
                </a:gridCol>
                <a:gridCol w="2204032">
                  <a:extLst>
                    <a:ext uri="{9D8B030D-6E8A-4147-A177-3AD203B41FA5}">
                      <a16:colId xmlns:a16="http://schemas.microsoft.com/office/drawing/2014/main" val="20001"/>
                    </a:ext>
                  </a:extLst>
                </a:gridCol>
                <a:gridCol w="1253627">
                  <a:extLst>
                    <a:ext uri="{9D8B030D-6E8A-4147-A177-3AD203B41FA5}">
                      <a16:colId xmlns:a16="http://schemas.microsoft.com/office/drawing/2014/main" val="20002"/>
                    </a:ext>
                  </a:extLst>
                </a:gridCol>
                <a:gridCol w="1198179">
                  <a:extLst>
                    <a:ext uri="{9D8B030D-6E8A-4147-A177-3AD203B41FA5}">
                      <a16:colId xmlns:a16="http://schemas.microsoft.com/office/drawing/2014/main" val="20003"/>
                    </a:ext>
                  </a:extLst>
                </a:gridCol>
                <a:gridCol w="1182414">
                  <a:extLst>
                    <a:ext uri="{9D8B030D-6E8A-4147-A177-3AD203B41FA5}">
                      <a16:colId xmlns:a16="http://schemas.microsoft.com/office/drawing/2014/main" val="20004"/>
                    </a:ext>
                  </a:extLst>
                </a:gridCol>
                <a:gridCol w="1418896">
                  <a:extLst>
                    <a:ext uri="{9D8B030D-6E8A-4147-A177-3AD203B41FA5}">
                      <a16:colId xmlns:a16="http://schemas.microsoft.com/office/drawing/2014/main" val="20005"/>
                    </a:ext>
                  </a:extLst>
                </a:gridCol>
                <a:gridCol w="1182414">
                  <a:extLst>
                    <a:ext uri="{9D8B030D-6E8A-4147-A177-3AD203B41FA5}">
                      <a16:colId xmlns:a16="http://schemas.microsoft.com/office/drawing/2014/main" val="20006"/>
                    </a:ext>
                  </a:extLst>
                </a:gridCol>
                <a:gridCol w="1135117">
                  <a:extLst>
                    <a:ext uri="{9D8B030D-6E8A-4147-A177-3AD203B41FA5}">
                      <a16:colId xmlns:a16="http://schemas.microsoft.com/office/drawing/2014/main" val="20007"/>
                    </a:ext>
                  </a:extLst>
                </a:gridCol>
                <a:gridCol w="1529253">
                  <a:extLst>
                    <a:ext uri="{9D8B030D-6E8A-4147-A177-3AD203B41FA5}">
                      <a16:colId xmlns:a16="http://schemas.microsoft.com/office/drawing/2014/main" val="20008"/>
                    </a:ext>
                  </a:extLst>
                </a:gridCol>
              </a:tblGrid>
              <a:tr h="233058">
                <a:tc>
                  <a:txBody>
                    <a:bodyPr/>
                    <a:lstStyle/>
                    <a:p>
                      <a:pPr algn="ctr">
                        <a:lnSpc>
                          <a:spcPts val="1200"/>
                        </a:lnSpc>
                        <a:spcAft>
                          <a:spcPts val="0"/>
                        </a:spcAft>
                      </a:pPr>
                      <a:r>
                        <a:rPr lang="zh-CN" sz="1400" kern="0" dirty="0">
                          <a:effectLst/>
                          <a:latin typeface="微软雅黑" panose="020B0503020204020204" pitchFamily="34" charset="-122"/>
                          <a:ea typeface="微软雅黑" panose="020B0503020204020204" pitchFamily="34" charset="-122"/>
                        </a:rPr>
                        <a:t>序号</a:t>
                      </a:r>
                      <a:endParaRPr lang="zh-CN" sz="1400" kern="100" dirty="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ctr">
                        <a:lnSpc>
                          <a:spcPts val="1200"/>
                        </a:lnSpc>
                        <a:spcAft>
                          <a:spcPts val="0"/>
                        </a:spcAft>
                      </a:pPr>
                      <a:r>
                        <a:rPr lang="zh-CN" sz="1400" kern="0" dirty="0">
                          <a:effectLst/>
                          <a:latin typeface="微软雅黑" panose="020B0503020204020204" pitchFamily="34" charset="-122"/>
                          <a:ea typeface="微软雅黑" panose="020B0503020204020204" pitchFamily="34" charset="-122"/>
                        </a:rPr>
                        <a:t>项 目</a:t>
                      </a:r>
                      <a:endParaRPr lang="zh-CN" sz="1400" kern="100" dirty="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ctr">
                        <a:lnSpc>
                          <a:spcPts val="1200"/>
                        </a:lnSpc>
                        <a:spcAft>
                          <a:spcPts val="0"/>
                        </a:spcAft>
                      </a:pPr>
                      <a:r>
                        <a:rPr lang="en-US" sz="1400" kern="0" dirty="0">
                          <a:effectLst/>
                          <a:latin typeface="微软雅黑" panose="020B0503020204020204" pitchFamily="34" charset="-122"/>
                          <a:ea typeface="微软雅黑" panose="020B0503020204020204" pitchFamily="34" charset="-122"/>
                        </a:rPr>
                        <a:t>2018</a:t>
                      </a:r>
                      <a:r>
                        <a:rPr lang="zh-CN" sz="1400" kern="0" dirty="0">
                          <a:effectLst/>
                          <a:latin typeface="微软雅黑" panose="020B0503020204020204" pitchFamily="34" charset="-122"/>
                          <a:ea typeface="微软雅黑" panose="020B0503020204020204" pitchFamily="34" charset="-122"/>
                        </a:rPr>
                        <a:t>年</a:t>
                      </a:r>
                      <a:endParaRPr lang="zh-CN" sz="1400" kern="100" dirty="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ctr">
                        <a:lnSpc>
                          <a:spcPts val="1200"/>
                        </a:lnSpc>
                        <a:spcAft>
                          <a:spcPts val="0"/>
                        </a:spcAft>
                      </a:pPr>
                      <a:r>
                        <a:rPr lang="en-US" sz="1400" kern="0" dirty="0">
                          <a:effectLst/>
                          <a:latin typeface="微软雅黑" panose="020B0503020204020204" pitchFamily="34" charset="-122"/>
                          <a:ea typeface="微软雅黑" panose="020B0503020204020204" pitchFamily="34" charset="-122"/>
                        </a:rPr>
                        <a:t>2019</a:t>
                      </a:r>
                      <a:r>
                        <a:rPr lang="zh-CN" sz="1400" kern="0" dirty="0">
                          <a:effectLst/>
                          <a:latin typeface="微软雅黑" panose="020B0503020204020204" pitchFamily="34" charset="-122"/>
                          <a:ea typeface="微软雅黑" panose="020B0503020204020204" pitchFamily="34" charset="-122"/>
                        </a:rPr>
                        <a:t>年</a:t>
                      </a:r>
                      <a:endParaRPr lang="zh-CN" sz="1400" kern="100" dirty="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ctr">
                        <a:lnSpc>
                          <a:spcPts val="1200"/>
                        </a:lnSpc>
                        <a:spcAft>
                          <a:spcPts val="0"/>
                        </a:spcAft>
                      </a:pPr>
                      <a:r>
                        <a:rPr lang="en-US" sz="1400" kern="0" dirty="0">
                          <a:effectLst/>
                          <a:latin typeface="微软雅黑" panose="020B0503020204020204" pitchFamily="34" charset="-122"/>
                          <a:ea typeface="微软雅黑" panose="020B0503020204020204" pitchFamily="34" charset="-122"/>
                        </a:rPr>
                        <a:t>2020</a:t>
                      </a:r>
                      <a:r>
                        <a:rPr lang="zh-CN" sz="1400" kern="0" dirty="0">
                          <a:effectLst/>
                          <a:latin typeface="微软雅黑" panose="020B0503020204020204" pitchFamily="34" charset="-122"/>
                          <a:ea typeface="微软雅黑" panose="020B0503020204020204" pitchFamily="34" charset="-122"/>
                        </a:rPr>
                        <a:t>年</a:t>
                      </a:r>
                      <a:endParaRPr lang="zh-CN" sz="1400" kern="100" dirty="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ctr">
                        <a:lnSpc>
                          <a:spcPts val="1200"/>
                        </a:lnSpc>
                        <a:spcAft>
                          <a:spcPts val="0"/>
                        </a:spcAft>
                      </a:pPr>
                      <a:r>
                        <a:rPr lang="en-US" sz="1400" kern="0" dirty="0">
                          <a:effectLst/>
                          <a:latin typeface="微软雅黑" panose="020B0503020204020204" pitchFamily="34" charset="-122"/>
                          <a:ea typeface="微软雅黑" panose="020B0503020204020204" pitchFamily="34" charset="-122"/>
                        </a:rPr>
                        <a:t>2021</a:t>
                      </a:r>
                      <a:r>
                        <a:rPr lang="zh-CN" sz="1400" kern="0" dirty="0">
                          <a:effectLst/>
                          <a:latin typeface="微软雅黑" panose="020B0503020204020204" pitchFamily="34" charset="-122"/>
                          <a:ea typeface="微软雅黑" panose="020B0503020204020204" pitchFamily="34" charset="-122"/>
                        </a:rPr>
                        <a:t>年</a:t>
                      </a:r>
                      <a:endParaRPr lang="zh-CN" sz="1400" kern="100" dirty="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ctr">
                        <a:lnSpc>
                          <a:spcPts val="1200"/>
                        </a:lnSpc>
                        <a:spcAft>
                          <a:spcPts val="0"/>
                        </a:spcAft>
                      </a:pPr>
                      <a:r>
                        <a:rPr lang="en-US" sz="1400" kern="0" dirty="0">
                          <a:effectLst/>
                          <a:latin typeface="微软雅黑" panose="020B0503020204020204" pitchFamily="34" charset="-122"/>
                          <a:ea typeface="微软雅黑" panose="020B0503020204020204" pitchFamily="34" charset="-122"/>
                        </a:rPr>
                        <a:t>2022</a:t>
                      </a:r>
                      <a:r>
                        <a:rPr lang="zh-CN" sz="1400" kern="0" dirty="0">
                          <a:effectLst/>
                          <a:latin typeface="微软雅黑" panose="020B0503020204020204" pitchFamily="34" charset="-122"/>
                          <a:ea typeface="微软雅黑" panose="020B0503020204020204" pitchFamily="34" charset="-122"/>
                        </a:rPr>
                        <a:t>年</a:t>
                      </a:r>
                      <a:endParaRPr lang="zh-CN" sz="1400" kern="100" dirty="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ctr">
                        <a:lnSpc>
                          <a:spcPts val="1200"/>
                        </a:lnSpc>
                        <a:spcAft>
                          <a:spcPts val="0"/>
                        </a:spcAft>
                      </a:pPr>
                      <a:r>
                        <a:rPr lang="en-US" sz="1400" kern="0" dirty="0">
                          <a:effectLst/>
                          <a:latin typeface="微软雅黑" panose="020B0503020204020204" pitchFamily="34" charset="-122"/>
                          <a:ea typeface="微软雅黑" panose="020B0503020204020204" pitchFamily="34" charset="-122"/>
                        </a:rPr>
                        <a:t>2023</a:t>
                      </a:r>
                      <a:r>
                        <a:rPr lang="zh-CN" sz="1400" kern="0" dirty="0">
                          <a:effectLst/>
                          <a:latin typeface="微软雅黑" panose="020B0503020204020204" pitchFamily="34" charset="-122"/>
                          <a:ea typeface="微软雅黑" panose="020B0503020204020204" pitchFamily="34" charset="-122"/>
                        </a:rPr>
                        <a:t>年</a:t>
                      </a:r>
                      <a:endParaRPr lang="zh-CN" sz="1400" kern="100" dirty="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ctr">
                        <a:lnSpc>
                          <a:spcPts val="1200"/>
                        </a:lnSpc>
                        <a:spcAft>
                          <a:spcPts val="0"/>
                        </a:spcAft>
                      </a:pPr>
                      <a:r>
                        <a:rPr lang="en-US" sz="1400" kern="0" dirty="0">
                          <a:effectLst/>
                          <a:latin typeface="微软雅黑" panose="020B0503020204020204" pitchFamily="34" charset="-122"/>
                          <a:ea typeface="微软雅黑" panose="020B0503020204020204" pitchFamily="34" charset="-122"/>
                        </a:rPr>
                        <a:t>2024</a:t>
                      </a:r>
                      <a:r>
                        <a:rPr lang="zh-CN" sz="1400" kern="0" dirty="0">
                          <a:effectLst/>
                          <a:latin typeface="微软雅黑" panose="020B0503020204020204" pitchFamily="34" charset="-122"/>
                          <a:ea typeface="微软雅黑" panose="020B0503020204020204" pitchFamily="34" charset="-122"/>
                        </a:rPr>
                        <a:t>年</a:t>
                      </a:r>
                      <a:endParaRPr lang="zh-CN" sz="1400" kern="100" dirty="0">
                        <a:effectLst/>
                        <a:latin typeface="微软雅黑" panose="020B0503020204020204" pitchFamily="34" charset="-122"/>
                        <a:ea typeface="微软雅黑" panose="020B0503020204020204" pitchFamily="34" charset="-122"/>
                      </a:endParaRPr>
                    </a:p>
                  </a:txBody>
                  <a:tcPr marL="49706" marR="49706" marT="0" marB="0" anchor="b"/>
                </a:tc>
                <a:extLst>
                  <a:ext uri="{0D108BD9-81ED-4DB2-BD59-A6C34878D82A}">
                    <a16:rowId xmlns:a16="http://schemas.microsoft.com/office/drawing/2014/main" val="10000"/>
                  </a:ext>
                </a:extLst>
              </a:tr>
              <a:tr h="233058">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1</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净利润</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dirty="0">
                          <a:effectLst/>
                          <a:latin typeface="微软雅黑" panose="020B0503020204020204" pitchFamily="34" charset="-122"/>
                          <a:ea typeface="微软雅黑" panose="020B0503020204020204" pitchFamily="34" charset="-122"/>
                        </a:rPr>
                        <a:t>(1871 )</a:t>
                      </a:r>
                      <a:endParaRPr lang="zh-CN" sz="1200" kern="100" dirty="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dirty="0">
                          <a:effectLst/>
                          <a:latin typeface="微软雅黑" panose="020B0503020204020204" pitchFamily="34" charset="-122"/>
                          <a:ea typeface="微软雅黑" panose="020B0503020204020204" pitchFamily="34" charset="-122"/>
                        </a:rPr>
                        <a:t>(167)</a:t>
                      </a:r>
                      <a:endParaRPr lang="zh-CN" sz="1200" kern="100" dirty="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2071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7058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16991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22304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26664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extLst>
                  <a:ext uri="{0D108BD9-81ED-4DB2-BD59-A6C34878D82A}">
                    <a16:rowId xmlns:a16="http://schemas.microsoft.com/office/drawing/2014/main" val="10001"/>
                  </a:ext>
                </a:extLst>
              </a:tr>
              <a:tr h="233058">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2</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税后利息费用</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0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0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0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0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0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0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0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extLst>
                  <a:ext uri="{0D108BD9-81ED-4DB2-BD59-A6C34878D82A}">
                    <a16:rowId xmlns:a16="http://schemas.microsoft.com/office/drawing/2014/main" val="10002"/>
                  </a:ext>
                </a:extLst>
              </a:tr>
              <a:tr h="310637">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3</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摊销</a:t>
                      </a:r>
                      <a:r>
                        <a:rPr lang="en-US" sz="1200" kern="0">
                          <a:effectLst/>
                          <a:latin typeface="微软雅黑" panose="020B0503020204020204" pitchFamily="34" charset="-122"/>
                          <a:ea typeface="微软雅黑" panose="020B0503020204020204" pitchFamily="34" charset="-122"/>
                        </a:rPr>
                        <a:t>&amp;</a:t>
                      </a:r>
                      <a:r>
                        <a:rPr lang="zh-CN" sz="1200" kern="0">
                          <a:effectLst/>
                          <a:latin typeface="微软雅黑" panose="020B0503020204020204" pitchFamily="34" charset="-122"/>
                          <a:ea typeface="微软雅黑" panose="020B0503020204020204" pitchFamily="34" charset="-122"/>
                        </a:rPr>
                        <a:t>折旧费用</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277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1001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1375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1633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1846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2125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2257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extLst>
                  <a:ext uri="{0D108BD9-81ED-4DB2-BD59-A6C34878D82A}">
                    <a16:rowId xmlns:a16="http://schemas.microsoft.com/office/drawing/2014/main" val="10003"/>
                  </a:ext>
                </a:extLst>
              </a:tr>
              <a:tr h="233058">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4</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营运资金</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777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2827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5284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10582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20049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24575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28698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extLst>
                  <a:ext uri="{0D108BD9-81ED-4DB2-BD59-A6C34878D82A}">
                    <a16:rowId xmlns:a16="http://schemas.microsoft.com/office/drawing/2014/main" val="10004"/>
                  </a:ext>
                </a:extLst>
              </a:tr>
              <a:tr h="310637">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5</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营运资金的增加</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777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2050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2456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5299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9467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4526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4123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extLst>
                  <a:ext uri="{0D108BD9-81ED-4DB2-BD59-A6C34878D82A}">
                    <a16:rowId xmlns:a16="http://schemas.microsoft.com/office/drawing/2014/main" val="10005"/>
                  </a:ext>
                </a:extLst>
              </a:tr>
              <a:tr h="233058">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7</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总投资额</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2773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7233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3743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2585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2129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2783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1327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extLst>
                  <a:ext uri="{0D108BD9-81ED-4DB2-BD59-A6C34878D82A}">
                    <a16:rowId xmlns:a16="http://schemas.microsoft.com/office/drawing/2014/main" val="10006"/>
                  </a:ext>
                </a:extLst>
              </a:tr>
              <a:tr h="233058">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8</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自由现金流</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dirty="0">
                          <a:solidFill>
                            <a:srgbClr val="FF0000"/>
                          </a:solidFill>
                          <a:effectLst/>
                          <a:latin typeface="微软雅黑" panose="020B0503020204020204" pitchFamily="34" charset="-122"/>
                          <a:ea typeface="微软雅黑" panose="020B0503020204020204" pitchFamily="34" charset="-122"/>
                        </a:rPr>
                        <a:t>(5144)</a:t>
                      </a:r>
                      <a:endParaRPr lang="zh-CN" sz="1200" kern="100" dirty="0">
                        <a:solidFill>
                          <a:srgbClr val="FF0000"/>
                        </a:solidFill>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dirty="0">
                          <a:solidFill>
                            <a:srgbClr val="FF0000"/>
                          </a:solidFill>
                          <a:effectLst/>
                          <a:latin typeface="微软雅黑" panose="020B0503020204020204" pitchFamily="34" charset="-122"/>
                          <a:ea typeface="微软雅黑" panose="020B0503020204020204" pitchFamily="34" charset="-122"/>
                        </a:rPr>
                        <a:t>(8449)</a:t>
                      </a:r>
                      <a:endParaRPr lang="zh-CN" sz="1200" kern="100" dirty="0">
                        <a:solidFill>
                          <a:srgbClr val="FF0000"/>
                        </a:solidFill>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dirty="0">
                          <a:solidFill>
                            <a:srgbClr val="FF0000"/>
                          </a:solidFill>
                          <a:effectLst/>
                          <a:latin typeface="微软雅黑" panose="020B0503020204020204" pitchFamily="34" charset="-122"/>
                          <a:ea typeface="微软雅黑" panose="020B0503020204020204" pitchFamily="34" charset="-122"/>
                        </a:rPr>
                        <a:t>(2754)</a:t>
                      </a:r>
                      <a:endParaRPr lang="zh-CN" sz="1200" kern="100" dirty="0">
                        <a:solidFill>
                          <a:srgbClr val="FF0000"/>
                        </a:solidFill>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808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7242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17120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23472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extLst>
                  <a:ext uri="{0D108BD9-81ED-4DB2-BD59-A6C34878D82A}">
                    <a16:rowId xmlns:a16="http://schemas.microsoft.com/office/drawing/2014/main" val="10007"/>
                  </a:ext>
                </a:extLst>
              </a:tr>
              <a:tr h="310637">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9</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dirty="0">
                          <a:effectLst/>
                          <a:latin typeface="微软雅黑" panose="020B0503020204020204" pitchFamily="34" charset="-122"/>
                          <a:ea typeface="微软雅黑" panose="020B0503020204020204" pitchFamily="34" charset="-122"/>
                        </a:rPr>
                        <a:t>累计自由现金流</a:t>
                      </a:r>
                      <a:endParaRPr lang="zh-CN" sz="1200" kern="100" dirty="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dirty="0">
                          <a:solidFill>
                            <a:srgbClr val="FF0000"/>
                          </a:solidFill>
                          <a:effectLst/>
                          <a:latin typeface="微软雅黑" panose="020B0503020204020204" pitchFamily="34" charset="-122"/>
                          <a:ea typeface="微软雅黑" panose="020B0503020204020204" pitchFamily="34" charset="-122"/>
                        </a:rPr>
                        <a:t>(5144)</a:t>
                      </a:r>
                      <a:endParaRPr lang="zh-CN" sz="1200" kern="100" dirty="0">
                        <a:solidFill>
                          <a:srgbClr val="FF0000"/>
                        </a:solidFill>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dirty="0">
                          <a:solidFill>
                            <a:srgbClr val="FF0000"/>
                          </a:solidFill>
                          <a:effectLst/>
                          <a:latin typeface="微软雅黑" panose="020B0503020204020204" pitchFamily="34" charset="-122"/>
                          <a:ea typeface="微软雅黑" panose="020B0503020204020204" pitchFamily="34" charset="-122"/>
                        </a:rPr>
                        <a:t>(13593)</a:t>
                      </a:r>
                      <a:endParaRPr lang="zh-CN" sz="1200" kern="100" dirty="0">
                        <a:solidFill>
                          <a:srgbClr val="FF0000"/>
                        </a:solidFill>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dirty="0">
                          <a:solidFill>
                            <a:srgbClr val="FF0000"/>
                          </a:solidFill>
                          <a:effectLst/>
                          <a:latin typeface="微软雅黑" panose="020B0503020204020204" pitchFamily="34" charset="-122"/>
                          <a:ea typeface="微软雅黑" panose="020B0503020204020204" pitchFamily="34" charset="-122"/>
                        </a:rPr>
                        <a:t>(16346)</a:t>
                      </a:r>
                      <a:endParaRPr lang="zh-CN" sz="1200" kern="100" dirty="0">
                        <a:solidFill>
                          <a:srgbClr val="FF0000"/>
                        </a:solidFill>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dirty="0">
                          <a:solidFill>
                            <a:srgbClr val="FF0000"/>
                          </a:solidFill>
                          <a:effectLst/>
                          <a:latin typeface="微软雅黑" panose="020B0503020204020204" pitchFamily="34" charset="-122"/>
                          <a:ea typeface="微软雅黑" panose="020B0503020204020204" pitchFamily="34" charset="-122"/>
                        </a:rPr>
                        <a:t>(15539)</a:t>
                      </a:r>
                      <a:endParaRPr lang="zh-CN" sz="1200" kern="100" dirty="0">
                        <a:solidFill>
                          <a:srgbClr val="FF0000"/>
                        </a:solidFill>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dirty="0">
                          <a:solidFill>
                            <a:srgbClr val="FF0000"/>
                          </a:solidFill>
                          <a:effectLst/>
                          <a:latin typeface="微软雅黑" panose="020B0503020204020204" pitchFamily="34" charset="-122"/>
                          <a:ea typeface="微软雅黑" panose="020B0503020204020204" pitchFamily="34" charset="-122"/>
                        </a:rPr>
                        <a:t>(8297)</a:t>
                      </a:r>
                      <a:endParaRPr lang="zh-CN" sz="1200" kern="100" dirty="0">
                        <a:solidFill>
                          <a:srgbClr val="FF0000"/>
                        </a:solidFill>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8823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32295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extLst>
                  <a:ext uri="{0D108BD9-81ED-4DB2-BD59-A6C34878D82A}">
                    <a16:rowId xmlns:a16="http://schemas.microsoft.com/office/drawing/2014/main" val="10008"/>
                  </a:ext>
                </a:extLst>
              </a:tr>
              <a:tr h="310637">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10</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净现金流量现值</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dirty="0">
                          <a:solidFill>
                            <a:srgbClr val="FF0000"/>
                          </a:solidFill>
                          <a:effectLst/>
                          <a:latin typeface="微软雅黑" panose="020B0503020204020204" pitchFamily="34" charset="-122"/>
                          <a:ea typeface="微软雅黑" panose="020B0503020204020204" pitchFamily="34" charset="-122"/>
                        </a:rPr>
                        <a:t>(5144) </a:t>
                      </a:r>
                      <a:endParaRPr lang="zh-CN" sz="1200" kern="100" dirty="0">
                        <a:solidFill>
                          <a:srgbClr val="FF0000"/>
                        </a:solidFill>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dirty="0">
                          <a:solidFill>
                            <a:srgbClr val="FF0000"/>
                          </a:solidFill>
                          <a:effectLst/>
                          <a:latin typeface="微软雅黑" panose="020B0503020204020204" pitchFamily="34" charset="-122"/>
                          <a:ea typeface="微软雅黑" panose="020B0503020204020204" pitchFamily="34" charset="-122"/>
                        </a:rPr>
                        <a:t>(7896) </a:t>
                      </a:r>
                      <a:endParaRPr lang="zh-CN" sz="1200" kern="100" dirty="0">
                        <a:solidFill>
                          <a:srgbClr val="FF0000"/>
                        </a:solidFill>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dirty="0">
                          <a:solidFill>
                            <a:srgbClr val="FF0000"/>
                          </a:solidFill>
                          <a:effectLst/>
                          <a:latin typeface="微软雅黑" panose="020B0503020204020204" pitchFamily="34" charset="-122"/>
                          <a:ea typeface="微软雅黑" panose="020B0503020204020204" pitchFamily="34" charset="-122"/>
                        </a:rPr>
                        <a:t>(2405)</a:t>
                      </a:r>
                      <a:endParaRPr lang="zh-CN" sz="1200" kern="100" dirty="0">
                        <a:solidFill>
                          <a:srgbClr val="FF0000"/>
                        </a:solidFill>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659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5525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12206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15640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extLst>
                  <a:ext uri="{0D108BD9-81ED-4DB2-BD59-A6C34878D82A}">
                    <a16:rowId xmlns:a16="http://schemas.microsoft.com/office/drawing/2014/main" val="10009"/>
                  </a:ext>
                </a:extLst>
              </a:tr>
              <a:tr h="310637">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11</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累计净现金流量现值</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dirty="0">
                          <a:solidFill>
                            <a:srgbClr val="FF0000"/>
                          </a:solidFill>
                          <a:effectLst/>
                          <a:latin typeface="微软雅黑" panose="020B0503020204020204" pitchFamily="34" charset="-122"/>
                          <a:ea typeface="微软雅黑" panose="020B0503020204020204" pitchFamily="34" charset="-122"/>
                        </a:rPr>
                        <a:t>(5144) </a:t>
                      </a:r>
                      <a:endParaRPr lang="zh-CN" sz="1200" kern="100" dirty="0">
                        <a:solidFill>
                          <a:srgbClr val="FF0000"/>
                        </a:solidFill>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dirty="0">
                          <a:solidFill>
                            <a:srgbClr val="FF0000"/>
                          </a:solidFill>
                          <a:effectLst/>
                          <a:latin typeface="微软雅黑" panose="020B0503020204020204" pitchFamily="34" charset="-122"/>
                          <a:ea typeface="微软雅黑" panose="020B0503020204020204" pitchFamily="34" charset="-122"/>
                        </a:rPr>
                        <a:t>(13040) </a:t>
                      </a:r>
                      <a:endParaRPr lang="zh-CN" sz="1200" kern="100" dirty="0">
                        <a:solidFill>
                          <a:srgbClr val="FF0000"/>
                        </a:solidFill>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dirty="0">
                          <a:solidFill>
                            <a:srgbClr val="FF0000"/>
                          </a:solidFill>
                          <a:effectLst/>
                          <a:latin typeface="微软雅黑" panose="020B0503020204020204" pitchFamily="34" charset="-122"/>
                          <a:ea typeface="微软雅黑" panose="020B0503020204020204" pitchFamily="34" charset="-122"/>
                        </a:rPr>
                        <a:t>(15445) </a:t>
                      </a:r>
                      <a:endParaRPr lang="zh-CN" sz="1200" kern="100" dirty="0">
                        <a:solidFill>
                          <a:srgbClr val="FF0000"/>
                        </a:solidFill>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dirty="0">
                          <a:solidFill>
                            <a:srgbClr val="FF0000"/>
                          </a:solidFill>
                          <a:effectLst/>
                          <a:latin typeface="微软雅黑" panose="020B0503020204020204" pitchFamily="34" charset="-122"/>
                          <a:ea typeface="微软雅黑" panose="020B0503020204020204" pitchFamily="34" charset="-122"/>
                        </a:rPr>
                        <a:t>(14786)</a:t>
                      </a:r>
                      <a:endParaRPr lang="zh-CN" sz="1200" kern="100" dirty="0">
                        <a:solidFill>
                          <a:srgbClr val="FF0000"/>
                        </a:solidFill>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dirty="0">
                          <a:solidFill>
                            <a:srgbClr val="FF0000"/>
                          </a:solidFill>
                          <a:effectLst/>
                          <a:latin typeface="微软雅黑" panose="020B0503020204020204" pitchFamily="34" charset="-122"/>
                          <a:ea typeface="微软雅黑" panose="020B0503020204020204" pitchFamily="34" charset="-122"/>
                        </a:rPr>
                        <a:t>(9261) </a:t>
                      </a:r>
                      <a:endParaRPr lang="zh-CN" sz="1200" kern="100" dirty="0">
                        <a:solidFill>
                          <a:srgbClr val="FF0000"/>
                        </a:solidFill>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2945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18585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extLst>
                  <a:ext uri="{0D108BD9-81ED-4DB2-BD59-A6C34878D82A}">
                    <a16:rowId xmlns:a16="http://schemas.microsoft.com/office/drawing/2014/main" val="10010"/>
                  </a:ext>
                </a:extLst>
              </a:tr>
              <a:tr h="233058">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12</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折现系数</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ctr">
                        <a:lnSpc>
                          <a:spcPts val="1200"/>
                        </a:lnSpc>
                        <a:spcAft>
                          <a:spcPts val="0"/>
                        </a:spcAft>
                      </a:pPr>
                      <a:r>
                        <a:rPr lang="en-US" sz="1200" kern="0">
                          <a:effectLst/>
                          <a:latin typeface="微软雅黑" panose="020B0503020204020204" pitchFamily="34" charset="-122"/>
                          <a:ea typeface="微软雅黑" panose="020B0503020204020204" pitchFamily="34" charset="-122"/>
                        </a:rPr>
                        <a:t>1</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0.934579</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0.873439</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0.816298</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dirty="0">
                          <a:effectLst/>
                          <a:latin typeface="微软雅黑" panose="020B0503020204020204" pitchFamily="34" charset="-122"/>
                          <a:ea typeface="微软雅黑" panose="020B0503020204020204" pitchFamily="34" charset="-122"/>
                        </a:rPr>
                        <a:t>0.762895</a:t>
                      </a:r>
                      <a:endParaRPr lang="zh-CN" sz="1200" kern="100" dirty="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0.712986</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0.666342</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extLst>
                  <a:ext uri="{0D108BD9-81ED-4DB2-BD59-A6C34878D82A}">
                    <a16:rowId xmlns:a16="http://schemas.microsoft.com/office/drawing/2014/main" val="10011"/>
                  </a:ext>
                </a:extLst>
              </a:tr>
              <a:tr h="233058">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13</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净现值（</a:t>
                      </a:r>
                      <a:r>
                        <a:rPr lang="en-US" sz="1200" kern="0">
                          <a:effectLst/>
                          <a:latin typeface="微软雅黑" panose="020B0503020204020204" pitchFamily="34" charset="-122"/>
                          <a:ea typeface="微软雅黑" panose="020B0503020204020204" pitchFamily="34" charset="-122"/>
                        </a:rPr>
                        <a:t>NPV</a:t>
                      </a: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17,369.42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extLst>
                  <a:ext uri="{0D108BD9-81ED-4DB2-BD59-A6C34878D82A}">
                    <a16:rowId xmlns:a16="http://schemas.microsoft.com/office/drawing/2014/main" val="10012"/>
                  </a:ext>
                </a:extLst>
              </a:tr>
              <a:tr h="310637">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14</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动态投资回收期（年）</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5.76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extLst>
                  <a:ext uri="{0D108BD9-81ED-4DB2-BD59-A6C34878D82A}">
                    <a16:rowId xmlns:a16="http://schemas.microsoft.com/office/drawing/2014/main" val="10013"/>
                  </a:ext>
                </a:extLst>
              </a:tr>
              <a:tr h="260448">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15</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静态投资回收期（年）</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5.48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extLst>
                  <a:ext uri="{0D108BD9-81ED-4DB2-BD59-A6C34878D82A}">
                    <a16:rowId xmlns:a16="http://schemas.microsoft.com/office/drawing/2014/main" val="10014"/>
                  </a:ext>
                </a:extLst>
              </a:tr>
              <a:tr h="268014">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16</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内部收益报酬率（</a:t>
                      </a:r>
                      <a:r>
                        <a:rPr lang="en-US" sz="1200" kern="0">
                          <a:effectLst/>
                          <a:latin typeface="微软雅黑" panose="020B0503020204020204" pitchFamily="34" charset="-122"/>
                          <a:ea typeface="微软雅黑" panose="020B0503020204020204" pitchFamily="34" charset="-122"/>
                        </a:rPr>
                        <a:t>IRR</a:t>
                      </a: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en-US" sz="1200" kern="0">
                          <a:effectLst/>
                          <a:latin typeface="微软雅黑" panose="020B0503020204020204" pitchFamily="34" charset="-122"/>
                          <a:ea typeface="微软雅黑" panose="020B0503020204020204" pitchFamily="34" charset="-122"/>
                        </a:rPr>
                        <a:t>27.95%</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tc>
                  <a:txBody>
                    <a:bodyPr/>
                    <a:lstStyle/>
                    <a:p>
                      <a:pPr algn="l">
                        <a:lnSpc>
                          <a:spcPts val="1200"/>
                        </a:lnSpc>
                        <a:spcAft>
                          <a:spcPts val="0"/>
                        </a:spcAft>
                      </a:pPr>
                      <a:r>
                        <a:rPr lang="zh-CN"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49706" marR="49706" marT="0" marB="0" anchor="b"/>
                </a:tc>
                <a:extLst>
                  <a:ext uri="{0D108BD9-81ED-4DB2-BD59-A6C34878D82A}">
                    <a16:rowId xmlns:a16="http://schemas.microsoft.com/office/drawing/2014/main" val="10015"/>
                  </a:ext>
                </a:extLst>
              </a:tr>
              <a:tr h="1344640">
                <a:tc gridSpan="9">
                  <a:txBody>
                    <a:bodyPr/>
                    <a:lstStyle/>
                    <a:p>
                      <a:pPr algn="l">
                        <a:lnSpc>
                          <a:spcPct val="100000"/>
                        </a:lnSpc>
                        <a:spcAft>
                          <a:spcPts val="0"/>
                        </a:spcAft>
                      </a:pPr>
                      <a:r>
                        <a:rPr lang="zh-CN" sz="1200" kern="0" dirty="0">
                          <a:effectLst/>
                          <a:latin typeface="微软雅黑" panose="020B0503020204020204" pitchFamily="34" charset="-122"/>
                          <a:ea typeface="微软雅黑" panose="020B0503020204020204" pitchFamily="34" charset="-122"/>
                        </a:rPr>
                        <a:t>备注：</a:t>
                      </a:r>
                      <a:br>
                        <a:rPr lang="en-US" sz="1200" kern="0" dirty="0">
                          <a:effectLst/>
                          <a:latin typeface="微软雅黑" panose="020B0503020204020204" pitchFamily="34" charset="-122"/>
                          <a:ea typeface="微软雅黑" panose="020B0503020204020204" pitchFamily="34" charset="-122"/>
                        </a:rPr>
                      </a:br>
                      <a:r>
                        <a:rPr lang="en-US" sz="1200" kern="0" dirty="0">
                          <a:effectLst/>
                          <a:latin typeface="微软雅黑" panose="020B0503020204020204" pitchFamily="34" charset="-122"/>
                          <a:ea typeface="微软雅黑" panose="020B0503020204020204" pitchFamily="34" charset="-122"/>
                        </a:rPr>
                        <a:t>1</a:t>
                      </a:r>
                      <a:r>
                        <a:rPr lang="zh-CN" sz="1200" kern="0" dirty="0">
                          <a:effectLst/>
                          <a:latin typeface="微软雅黑" panose="020B0503020204020204" pitchFamily="34" charset="-122"/>
                          <a:ea typeface="微软雅黑" panose="020B0503020204020204" pitchFamily="34" charset="-122"/>
                        </a:rPr>
                        <a:t>，假设预测期折现率为</a:t>
                      </a:r>
                      <a:r>
                        <a:rPr lang="en-US" sz="1200" kern="0" dirty="0">
                          <a:effectLst/>
                          <a:latin typeface="微软雅黑" panose="020B0503020204020204" pitchFamily="34" charset="-122"/>
                          <a:ea typeface="微软雅黑" panose="020B0503020204020204" pitchFamily="34" charset="-122"/>
                        </a:rPr>
                        <a:t>7%,</a:t>
                      </a:r>
                      <a:r>
                        <a:rPr lang="zh-CN" sz="1200" kern="0" dirty="0">
                          <a:effectLst/>
                          <a:latin typeface="微软雅黑" panose="020B0503020204020204" pitchFamily="34" charset="-122"/>
                          <a:ea typeface="微软雅黑" panose="020B0503020204020204" pitchFamily="34" charset="-122"/>
                        </a:rPr>
                        <a:t>，测算期间为</a:t>
                      </a:r>
                      <a:r>
                        <a:rPr lang="en-US" sz="1200" kern="0" dirty="0">
                          <a:effectLst/>
                          <a:latin typeface="微软雅黑" panose="020B0503020204020204" pitchFamily="34" charset="-122"/>
                          <a:ea typeface="微软雅黑" panose="020B0503020204020204" pitchFamily="34" charset="-122"/>
                        </a:rPr>
                        <a:t>7</a:t>
                      </a:r>
                      <a:r>
                        <a:rPr lang="zh-CN" sz="1200" kern="0" dirty="0">
                          <a:effectLst/>
                          <a:latin typeface="微软雅黑" panose="020B0503020204020204" pitchFamily="34" charset="-122"/>
                          <a:ea typeface="微软雅黑" panose="020B0503020204020204" pitchFamily="34" charset="-122"/>
                        </a:rPr>
                        <a:t>年。</a:t>
                      </a:r>
                      <a:br>
                        <a:rPr lang="en-US" sz="1200" kern="0" dirty="0">
                          <a:effectLst/>
                          <a:latin typeface="微软雅黑" panose="020B0503020204020204" pitchFamily="34" charset="-122"/>
                          <a:ea typeface="微软雅黑" panose="020B0503020204020204" pitchFamily="34" charset="-122"/>
                        </a:rPr>
                      </a:br>
                      <a:r>
                        <a:rPr lang="en-US" sz="1200" kern="0" dirty="0">
                          <a:effectLst/>
                          <a:latin typeface="微软雅黑" panose="020B0503020204020204" pitchFamily="34" charset="-122"/>
                          <a:ea typeface="微软雅黑" panose="020B0503020204020204" pitchFamily="34" charset="-122"/>
                        </a:rPr>
                        <a:t>2</a:t>
                      </a:r>
                      <a:r>
                        <a:rPr lang="zh-CN" sz="1200" kern="0" dirty="0">
                          <a:effectLst/>
                          <a:latin typeface="微软雅黑" panose="020B0503020204020204" pitchFamily="34" charset="-122"/>
                          <a:ea typeface="微软雅黑" panose="020B0503020204020204" pitchFamily="34" charset="-122"/>
                        </a:rPr>
                        <a:t>，所得税按照税率</a:t>
                      </a:r>
                      <a:r>
                        <a:rPr lang="en-US" sz="1200" kern="0" dirty="0">
                          <a:effectLst/>
                          <a:latin typeface="微软雅黑" panose="020B0503020204020204" pitchFamily="34" charset="-122"/>
                          <a:ea typeface="微软雅黑" panose="020B0503020204020204" pitchFamily="34" charset="-122"/>
                        </a:rPr>
                        <a:t>25%</a:t>
                      </a:r>
                      <a:r>
                        <a:rPr lang="zh-CN" sz="1200" kern="0" dirty="0">
                          <a:effectLst/>
                          <a:latin typeface="微软雅黑" panose="020B0503020204020204" pitchFamily="34" charset="-122"/>
                          <a:ea typeface="微软雅黑" panose="020B0503020204020204" pitchFamily="34" charset="-122"/>
                        </a:rPr>
                        <a:t>计算</a:t>
                      </a:r>
                      <a:r>
                        <a:rPr lang="zh-CN" altLang="en-US" sz="1200" kern="0" dirty="0">
                          <a:effectLst/>
                          <a:latin typeface="微软雅黑" panose="020B0503020204020204" pitchFamily="34" charset="-122"/>
                          <a:ea typeface="微软雅黑" panose="020B0503020204020204" pitchFamily="34" charset="-122"/>
                        </a:rPr>
                        <a:t>。</a:t>
                      </a:r>
                      <a:br>
                        <a:rPr lang="en-US" sz="1200" kern="0" dirty="0">
                          <a:effectLst/>
                          <a:latin typeface="微软雅黑" panose="020B0503020204020204" pitchFamily="34" charset="-122"/>
                          <a:ea typeface="微软雅黑" panose="020B0503020204020204" pitchFamily="34" charset="-122"/>
                        </a:rPr>
                      </a:br>
                      <a:r>
                        <a:rPr lang="en-US" sz="1200" kern="0" dirty="0">
                          <a:effectLst/>
                          <a:latin typeface="微软雅黑" panose="020B0503020204020204" pitchFamily="34" charset="-122"/>
                          <a:ea typeface="微软雅黑" panose="020B0503020204020204" pitchFamily="34" charset="-122"/>
                        </a:rPr>
                        <a:t>3</a:t>
                      </a:r>
                      <a:r>
                        <a:rPr lang="zh-CN" sz="1200" kern="0" dirty="0">
                          <a:effectLst/>
                          <a:latin typeface="微软雅黑" panose="020B0503020204020204" pitchFamily="34" charset="-122"/>
                          <a:ea typeface="微软雅黑" panose="020B0503020204020204" pitchFamily="34" charset="-122"/>
                        </a:rPr>
                        <a:t>，假设软硬件按照</a:t>
                      </a:r>
                      <a:r>
                        <a:rPr lang="en-US" sz="1200" kern="0" dirty="0">
                          <a:effectLst/>
                          <a:latin typeface="微软雅黑" panose="020B0503020204020204" pitchFamily="34" charset="-122"/>
                          <a:ea typeface="微软雅黑" panose="020B0503020204020204" pitchFamily="34" charset="-122"/>
                        </a:rPr>
                        <a:t>10</a:t>
                      </a:r>
                      <a:r>
                        <a:rPr lang="zh-CN" sz="1200" kern="0" dirty="0">
                          <a:effectLst/>
                          <a:latin typeface="微软雅黑" panose="020B0503020204020204" pitchFamily="34" charset="-122"/>
                          <a:ea typeface="微软雅黑" panose="020B0503020204020204" pitchFamily="34" charset="-122"/>
                        </a:rPr>
                        <a:t>年进行折旧及摊销。</a:t>
                      </a:r>
                      <a:br>
                        <a:rPr lang="en-US" sz="1200" kern="0" dirty="0">
                          <a:effectLst/>
                          <a:latin typeface="微软雅黑" panose="020B0503020204020204" pitchFamily="34" charset="-122"/>
                          <a:ea typeface="微软雅黑" panose="020B0503020204020204" pitchFamily="34" charset="-122"/>
                        </a:rPr>
                      </a:br>
                      <a:r>
                        <a:rPr lang="en-US" sz="1200" kern="0" dirty="0">
                          <a:effectLst/>
                          <a:latin typeface="微软雅黑" panose="020B0503020204020204" pitchFamily="34" charset="-122"/>
                          <a:ea typeface="微软雅黑" panose="020B0503020204020204" pitchFamily="34" charset="-122"/>
                        </a:rPr>
                        <a:t>4</a:t>
                      </a:r>
                      <a:r>
                        <a:rPr lang="zh-CN" sz="1200" kern="0" dirty="0">
                          <a:effectLst/>
                          <a:latin typeface="微软雅黑" panose="020B0503020204020204" pitchFamily="34" charset="-122"/>
                          <a:ea typeface="微软雅黑" panose="020B0503020204020204" pitchFamily="34" charset="-122"/>
                        </a:rPr>
                        <a:t>，财务费用计算基数按照各年累计投资额计算，利率按照</a:t>
                      </a:r>
                      <a:r>
                        <a:rPr lang="en-US" sz="1200" kern="0" dirty="0">
                          <a:effectLst/>
                          <a:latin typeface="微软雅黑" panose="020B0503020204020204" pitchFamily="34" charset="-122"/>
                          <a:ea typeface="微软雅黑" panose="020B0503020204020204" pitchFamily="34" charset="-122"/>
                        </a:rPr>
                        <a:t>7%</a:t>
                      </a:r>
                      <a:r>
                        <a:rPr lang="zh-CN" sz="1200" kern="0" dirty="0">
                          <a:effectLst/>
                          <a:latin typeface="微软雅黑" panose="020B0503020204020204" pitchFamily="34" charset="-122"/>
                          <a:ea typeface="微软雅黑" panose="020B0503020204020204" pitchFamily="34" charset="-122"/>
                        </a:rPr>
                        <a:t>计算。</a:t>
                      </a:r>
                      <a:br>
                        <a:rPr lang="en-US" sz="1200" kern="0" dirty="0">
                          <a:effectLst/>
                          <a:latin typeface="微软雅黑" panose="020B0503020204020204" pitchFamily="34" charset="-122"/>
                          <a:ea typeface="微软雅黑" panose="020B0503020204020204" pitchFamily="34" charset="-122"/>
                        </a:rPr>
                      </a:br>
                      <a:r>
                        <a:rPr lang="en-US" sz="1200" kern="0" dirty="0">
                          <a:effectLst/>
                          <a:latin typeface="微软雅黑" panose="020B0503020204020204" pitchFamily="34" charset="-122"/>
                          <a:ea typeface="微软雅黑" panose="020B0503020204020204" pitchFamily="34" charset="-122"/>
                        </a:rPr>
                        <a:t>5</a:t>
                      </a:r>
                      <a:r>
                        <a:rPr lang="zh-CN" sz="1200" kern="0" dirty="0">
                          <a:effectLst/>
                          <a:latin typeface="微软雅黑" panose="020B0503020204020204" pitchFamily="34" charset="-122"/>
                          <a:ea typeface="微软雅黑" panose="020B0503020204020204" pitchFamily="34" charset="-122"/>
                        </a:rPr>
                        <a:t>，项目总投资额</a:t>
                      </a:r>
                      <a:r>
                        <a:rPr lang="en-US" sz="1200" kern="0" dirty="0">
                          <a:effectLst/>
                          <a:latin typeface="微软雅黑" panose="020B0503020204020204" pitchFamily="34" charset="-122"/>
                          <a:ea typeface="微软雅黑" panose="020B0503020204020204" pitchFamily="34" charset="-122"/>
                        </a:rPr>
                        <a:t>15365</a:t>
                      </a:r>
                      <a:r>
                        <a:rPr lang="zh-CN" sz="1200" kern="0" dirty="0">
                          <a:effectLst/>
                          <a:latin typeface="微软雅黑" panose="020B0503020204020204" pitchFamily="34" charset="-122"/>
                          <a:ea typeface="微软雅黑" panose="020B0503020204020204" pitchFamily="34" charset="-122"/>
                        </a:rPr>
                        <a:t>万元；分两期进行投入，第一期</a:t>
                      </a:r>
                      <a:r>
                        <a:rPr lang="en-US" sz="1200" kern="0" dirty="0">
                          <a:effectLst/>
                          <a:latin typeface="微软雅黑" panose="020B0503020204020204" pitchFamily="34" charset="-122"/>
                          <a:ea typeface="微软雅黑" panose="020B0503020204020204" pitchFamily="34" charset="-122"/>
                        </a:rPr>
                        <a:t>2018</a:t>
                      </a:r>
                      <a:r>
                        <a:rPr lang="zh-CN" sz="1200" kern="0" dirty="0">
                          <a:effectLst/>
                          <a:latin typeface="微软雅黑" panose="020B0503020204020204" pitchFamily="34" charset="-122"/>
                          <a:ea typeface="微软雅黑" panose="020B0503020204020204" pitchFamily="34" charset="-122"/>
                        </a:rPr>
                        <a:t>年启动，实际投资总额为</a:t>
                      </a:r>
                      <a:r>
                        <a:rPr lang="en-US" sz="1200" kern="0" dirty="0">
                          <a:effectLst/>
                          <a:latin typeface="微软雅黑" panose="020B0503020204020204" pitchFamily="34" charset="-122"/>
                          <a:ea typeface="微软雅黑" panose="020B0503020204020204" pitchFamily="34" charset="-122"/>
                        </a:rPr>
                        <a:t>13865</a:t>
                      </a:r>
                      <a:r>
                        <a:rPr lang="zh-CN" sz="1200" kern="0" dirty="0">
                          <a:effectLst/>
                          <a:latin typeface="微软雅黑" panose="020B0503020204020204" pitchFamily="34" charset="-122"/>
                          <a:ea typeface="微软雅黑" panose="020B0503020204020204" pitchFamily="34" charset="-122"/>
                        </a:rPr>
                        <a:t>万元；第二期</a:t>
                      </a:r>
                      <a:r>
                        <a:rPr lang="en-US" sz="1200" kern="0" dirty="0">
                          <a:effectLst/>
                          <a:latin typeface="微软雅黑" panose="020B0503020204020204" pitchFamily="34" charset="-122"/>
                          <a:ea typeface="微软雅黑" panose="020B0503020204020204" pitchFamily="34" charset="-122"/>
                        </a:rPr>
                        <a:t>2019</a:t>
                      </a:r>
                      <a:r>
                        <a:rPr lang="zh-CN" sz="1200" kern="0" dirty="0">
                          <a:effectLst/>
                          <a:latin typeface="微软雅黑" panose="020B0503020204020204" pitchFamily="34" charset="-122"/>
                          <a:ea typeface="微软雅黑" panose="020B0503020204020204" pitchFamily="34" charset="-122"/>
                        </a:rPr>
                        <a:t>年启动，实际投资总额为</a:t>
                      </a:r>
                      <a:r>
                        <a:rPr lang="en-US" sz="1200" kern="0" dirty="0">
                          <a:effectLst/>
                          <a:latin typeface="微软雅黑" panose="020B0503020204020204" pitchFamily="34" charset="-122"/>
                          <a:ea typeface="微软雅黑" panose="020B0503020204020204" pitchFamily="34" charset="-122"/>
                        </a:rPr>
                        <a:t>1500</a:t>
                      </a:r>
                      <a:r>
                        <a:rPr lang="zh-CN" sz="1200" kern="0" dirty="0">
                          <a:effectLst/>
                          <a:latin typeface="微软雅黑" panose="020B0503020204020204" pitchFamily="34" charset="-122"/>
                          <a:ea typeface="微软雅黑" panose="020B0503020204020204" pitchFamily="34" charset="-122"/>
                        </a:rPr>
                        <a:t>万元。</a:t>
                      </a:r>
                      <a:br>
                        <a:rPr lang="en-US" sz="1200" kern="0" dirty="0">
                          <a:effectLst/>
                          <a:latin typeface="微软雅黑" panose="020B0503020204020204" pitchFamily="34" charset="-122"/>
                          <a:ea typeface="微软雅黑" panose="020B0503020204020204" pitchFamily="34" charset="-122"/>
                        </a:rPr>
                      </a:br>
                      <a:r>
                        <a:rPr lang="en-US" sz="1200" kern="0" dirty="0">
                          <a:effectLst/>
                          <a:latin typeface="微软雅黑" panose="020B0503020204020204" pitchFamily="34" charset="-122"/>
                          <a:ea typeface="微软雅黑" panose="020B0503020204020204" pitchFamily="34" charset="-122"/>
                        </a:rPr>
                        <a:t>6</a:t>
                      </a:r>
                      <a:r>
                        <a:rPr lang="zh-CN" sz="1200" kern="0" dirty="0">
                          <a:effectLst/>
                          <a:latin typeface="微软雅黑" panose="020B0503020204020204" pitchFamily="34" charset="-122"/>
                          <a:ea typeface="微软雅黑" panose="020B0503020204020204" pitchFamily="34" charset="-122"/>
                        </a:rPr>
                        <a:t>，</a:t>
                      </a:r>
                      <a:r>
                        <a:rPr lang="en-US" sz="1200" kern="0" dirty="0">
                          <a:effectLst/>
                          <a:latin typeface="微软雅黑" panose="020B0503020204020204" pitchFamily="34" charset="-122"/>
                          <a:ea typeface="微软雅黑" panose="020B0503020204020204" pitchFamily="34" charset="-122"/>
                        </a:rPr>
                        <a:t>2018</a:t>
                      </a:r>
                      <a:r>
                        <a:rPr lang="zh-CN" sz="1200" kern="0" dirty="0">
                          <a:effectLst/>
                          <a:latin typeface="微软雅黑" panose="020B0503020204020204" pitchFamily="34" charset="-122"/>
                          <a:ea typeface="微软雅黑" panose="020B0503020204020204" pitchFamily="34" charset="-122"/>
                        </a:rPr>
                        <a:t>年营运资金按照营业收入金额的</a:t>
                      </a:r>
                      <a:r>
                        <a:rPr lang="en-US" sz="1200" kern="0" dirty="0">
                          <a:effectLst/>
                          <a:latin typeface="微软雅黑" panose="020B0503020204020204" pitchFamily="34" charset="-122"/>
                          <a:ea typeface="微软雅黑" panose="020B0503020204020204" pitchFamily="34" charset="-122"/>
                        </a:rPr>
                        <a:t>58%</a:t>
                      </a:r>
                      <a:r>
                        <a:rPr lang="zh-CN" sz="1200" kern="0" dirty="0">
                          <a:effectLst/>
                          <a:latin typeface="微软雅黑" panose="020B0503020204020204" pitchFamily="34" charset="-122"/>
                          <a:ea typeface="微软雅黑" panose="020B0503020204020204" pitchFamily="34" charset="-122"/>
                        </a:rPr>
                        <a:t>（数据来源依据万得智慧医疗行业</a:t>
                      </a:r>
                      <a:r>
                        <a:rPr lang="en-US" sz="1200" kern="0" dirty="0">
                          <a:effectLst/>
                          <a:latin typeface="微软雅黑" panose="020B0503020204020204" pitchFamily="34" charset="-122"/>
                          <a:ea typeface="微软雅黑" panose="020B0503020204020204" pitchFamily="34" charset="-122"/>
                        </a:rPr>
                        <a:t>2017</a:t>
                      </a:r>
                      <a:r>
                        <a:rPr lang="zh-CN" sz="1200" kern="0" dirty="0">
                          <a:effectLst/>
                          <a:latin typeface="微软雅黑" panose="020B0503020204020204" pitchFamily="34" charset="-122"/>
                          <a:ea typeface="微软雅黑" panose="020B0503020204020204" pitchFamily="34" charset="-122"/>
                        </a:rPr>
                        <a:t>年三季度平均数据）计算，随着营业收入规模的扩大，每年的占比以</a:t>
                      </a:r>
                      <a:r>
                        <a:rPr lang="en-US" sz="1200" kern="0" dirty="0">
                          <a:effectLst/>
                          <a:latin typeface="微软雅黑" panose="020B0503020204020204" pitchFamily="34" charset="-122"/>
                          <a:ea typeface="微软雅黑" panose="020B0503020204020204" pitchFamily="34" charset="-122"/>
                        </a:rPr>
                        <a:t>1%</a:t>
                      </a:r>
                      <a:r>
                        <a:rPr lang="zh-CN" sz="1200" kern="0" dirty="0">
                          <a:effectLst/>
                          <a:latin typeface="微软雅黑" panose="020B0503020204020204" pitchFamily="34" charset="-122"/>
                          <a:ea typeface="微软雅黑" panose="020B0503020204020204" pitchFamily="34" charset="-122"/>
                        </a:rPr>
                        <a:t>逐渐减少。</a:t>
                      </a:r>
                      <a:endParaRPr lang="zh-CN" sz="1200" kern="100" dirty="0">
                        <a:effectLst/>
                        <a:latin typeface="微软雅黑" panose="020B0503020204020204" pitchFamily="34" charset="-122"/>
                        <a:ea typeface="微软雅黑" panose="020B0503020204020204" pitchFamily="34" charset="-122"/>
                      </a:endParaRPr>
                    </a:p>
                  </a:txBody>
                  <a:tcPr marL="49706" marR="49706"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669228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395512" y="-78545"/>
            <a:ext cx="2011680" cy="645160"/>
          </a:xfrm>
          <a:prstGeom prst="rect">
            <a:avLst/>
          </a:prstGeom>
        </p:spPr>
        <p:txBody>
          <a:bodyPr wrap="none">
            <a:spAutoFit/>
          </a:bodyPr>
          <a:lstStyle/>
          <a:p>
            <a:pPr lvl="0" fontAlgn="base">
              <a:spcBef>
                <a:spcPct val="0"/>
              </a:spcBef>
              <a:spcAft>
                <a:spcPct val="0"/>
              </a:spcAft>
              <a:defRPr/>
            </a:pPr>
            <a:r>
              <a:rPr kumimoji="0" lang="zh-CN" altLang="en-US" sz="36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战略</a:t>
            </a:r>
            <a:r>
              <a:rPr lang="zh-CN" altLang="en-US" sz="3600" b="1" kern="100" dirty="0">
                <a:solidFill>
                  <a:srgbClr val="C00000"/>
                </a:solidFill>
                <a:latin typeface="微软雅黑" panose="020B0503020204020204" pitchFamily="34" charset="-122"/>
                <a:ea typeface="微软雅黑" panose="020B0503020204020204" pitchFamily="34" charset="-122"/>
              </a:rPr>
              <a:t>效</a:t>
            </a:r>
            <a:r>
              <a:rPr kumimoji="0" lang="zh-CN" altLang="en-US" sz="36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益</a:t>
            </a:r>
          </a:p>
        </p:txBody>
      </p:sp>
      <p:sp>
        <p:nvSpPr>
          <p:cNvPr id="31" name="TextBox 61"/>
          <p:cNvSpPr txBox="1"/>
          <p:nvPr/>
        </p:nvSpPr>
        <p:spPr>
          <a:xfrm>
            <a:off x="3937318" y="950595"/>
            <a:ext cx="1784350" cy="744855"/>
          </a:xfrm>
          <a:prstGeom prst="rect">
            <a:avLst/>
          </a:prstGeom>
          <a:noFill/>
        </p:spPr>
        <p:txBody>
          <a:bodyPr wrap="none" lIns="130626" tIns="65314" rIns="130626" bIns="65314" rtlCol="0">
            <a:spAutoFit/>
          </a:bodyPr>
          <a:lstStyle/>
          <a:p>
            <a:pPr algn="ctr" defTabSz="291465"/>
            <a:r>
              <a:rPr lang="en-US" altLang="en-US" sz="2000" b="1" kern="0" dirty="0">
                <a:solidFill>
                  <a:srgbClr val="C00000"/>
                </a:solidFill>
                <a:latin typeface="微软雅黑" panose="020B0503020204020204" pitchFamily="34" charset="-122"/>
                <a:ea typeface="微软雅黑" panose="020B0503020204020204" pitchFamily="34" charset="-122"/>
                <a:sym typeface="Helvetica Light"/>
              </a:rPr>
              <a:t>完善</a:t>
            </a:r>
          </a:p>
          <a:p>
            <a:pPr algn="ctr" defTabSz="291465"/>
            <a:r>
              <a:rPr lang="en-US" altLang="en-US" sz="2000" b="1" kern="0" dirty="0">
                <a:solidFill>
                  <a:srgbClr val="C00000"/>
                </a:solidFill>
                <a:latin typeface="微软雅黑" panose="020B0503020204020204" pitchFamily="34" charset="-122"/>
                <a:ea typeface="微软雅黑" panose="020B0503020204020204" pitchFamily="34" charset="-122"/>
                <a:sym typeface="Helvetica Light"/>
              </a:rPr>
              <a:t>集团产业布局</a:t>
            </a:r>
          </a:p>
        </p:txBody>
      </p:sp>
      <p:sp>
        <p:nvSpPr>
          <p:cNvPr id="32" name="TextBox 62"/>
          <p:cNvSpPr txBox="1"/>
          <p:nvPr/>
        </p:nvSpPr>
        <p:spPr>
          <a:xfrm>
            <a:off x="3321368" y="3890645"/>
            <a:ext cx="3016250" cy="1102360"/>
          </a:xfrm>
          <a:prstGeom prst="rect">
            <a:avLst/>
          </a:prstGeom>
          <a:noFill/>
        </p:spPr>
        <p:txBody>
          <a:bodyPr wrap="square" lIns="156757" tIns="78379" rIns="156757" bIns="78379" rtlCol="0">
            <a:spAutoFit/>
          </a:bodyPr>
          <a:lstStyle/>
          <a:p>
            <a:pPr marL="285750" indent="-285750" defTabSz="291465">
              <a:lnSpc>
                <a:spcPct val="110000"/>
              </a:lnSpc>
              <a:buFont typeface="Wingdings" panose="05000000000000000000" charset="0"/>
              <a:buChar char=""/>
            </a:pPr>
            <a:r>
              <a:rPr lang="en-US"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Lato Light"/>
                <a:sym typeface="Helvetica Light"/>
              </a:rPr>
              <a:t>为集团切入医疗行业积累资源</a:t>
            </a:r>
          </a:p>
          <a:p>
            <a:pPr marL="285750" indent="-285750" defTabSz="291465">
              <a:lnSpc>
                <a:spcPct val="110000"/>
              </a:lnSpc>
              <a:buFont typeface="Wingdings" panose="05000000000000000000" charset="0"/>
              <a:buChar char=""/>
            </a:pPr>
            <a:r>
              <a:rPr lang="en-US"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Lato Light"/>
                <a:sym typeface="Helvetica Light"/>
              </a:rPr>
              <a:t>服务“1+8”城市圈提供医疗</a:t>
            </a:r>
          </a:p>
          <a:p>
            <a:pPr indent="0" defTabSz="291465">
              <a:lnSpc>
                <a:spcPct val="110000"/>
              </a:lnSpc>
              <a:buFont typeface="Wingdings" panose="05000000000000000000" charset="0"/>
              <a:buNone/>
            </a:pPr>
            <a:r>
              <a:rPr lang="en-US"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Lato Light"/>
                <a:sym typeface="Helvetica Light"/>
              </a:rPr>
              <a:t>     解决方案</a:t>
            </a:r>
          </a:p>
          <a:p>
            <a:pPr marL="285750" indent="-285750" defTabSz="291465">
              <a:lnSpc>
                <a:spcPct val="110000"/>
              </a:lnSpc>
              <a:buFont typeface="Wingdings" panose="05000000000000000000" charset="0"/>
              <a:buChar char=""/>
            </a:pPr>
            <a:r>
              <a:rPr lang="en-US"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Lato Light"/>
                <a:sym typeface="Helvetica Light"/>
              </a:rPr>
              <a:t>布局医疗行业生态</a:t>
            </a:r>
          </a:p>
        </p:txBody>
      </p:sp>
      <p:sp>
        <p:nvSpPr>
          <p:cNvPr id="34" name="TextBox 63"/>
          <p:cNvSpPr txBox="1"/>
          <p:nvPr/>
        </p:nvSpPr>
        <p:spPr>
          <a:xfrm>
            <a:off x="5977255" y="950595"/>
            <a:ext cx="3354705" cy="744855"/>
          </a:xfrm>
          <a:prstGeom prst="rect">
            <a:avLst/>
          </a:prstGeom>
          <a:noFill/>
        </p:spPr>
        <p:txBody>
          <a:bodyPr wrap="square" lIns="130626" tIns="65314" rIns="130626" bIns="65314" rtlCol="0">
            <a:spAutoFit/>
          </a:bodyPr>
          <a:lstStyle/>
          <a:p>
            <a:pPr algn="ctr" defTabSz="291465"/>
            <a:r>
              <a:rPr lang="en-US" altLang="en-US" sz="2000" b="1" kern="0" dirty="0">
                <a:solidFill>
                  <a:srgbClr val="C00000"/>
                </a:solidFill>
                <a:latin typeface="微软雅黑" panose="020B0503020204020204" pitchFamily="34" charset="-122"/>
                <a:ea typeface="微软雅黑" panose="020B0503020204020204" pitchFamily="34" charset="-122"/>
                <a:sym typeface="Helvetica Light"/>
              </a:rPr>
              <a:t>开辟</a:t>
            </a:r>
          </a:p>
          <a:p>
            <a:pPr algn="ctr" defTabSz="291465"/>
            <a:r>
              <a:rPr lang="zh-CN" altLang="en-US" sz="2000" b="1" kern="0" dirty="0">
                <a:solidFill>
                  <a:srgbClr val="C00000"/>
                </a:solidFill>
                <a:latin typeface="微软雅黑" panose="020B0503020204020204" pitchFamily="34" charset="-122"/>
                <a:ea typeface="微软雅黑" panose="020B0503020204020204" pitchFamily="34" charset="-122"/>
                <a:sym typeface="Helvetica Light"/>
              </a:rPr>
              <a:t>“</a:t>
            </a:r>
            <a:r>
              <a:rPr lang="en-US" altLang="en-US" sz="2000" b="1" kern="0" dirty="0">
                <a:solidFill>
                  <a:srgbClr val="C00000"/>
                </a:solidFill>
                <a:latin typeface="微软雅黑" panose="020B0503020204020204" pitchFamily="34" charset="-122"/>
                <a:ea typeface="微软雅黑" panose="020B0503020204020204" pitchFamily="34" charset="-122"/>
                <a:sym typeface="Helvetica Light"/>
              </a:rPr>
              <a:t>互联网+金融新方向</a:t>
            </a:r>
            <a:r>
              <a:rPr lang="zh-CN" altLang="en-US" sz="2000" b="1" kern="0" dirty="0">
                <a:solidFill>
                  <a:srgbClr val="C00000"/>
                </a:solidFill>
                <a:latin typeface="微软雅黑" panose="020B0503020204020204" pitchFamily="34" charset="-122"/>
                <a:ea typeface="微软雅黑" panose="020B0503020204020204" pitchFamily="34" charset="-122"/>
                <a:sym typeface="Helvetica Light"/>
              </a:rPr>
              <a:t>”</a:t>
            </a:r>
          </a:p>
        </p:txBody>
      </p:sp>
      <p:sp>
        <p:nvSpPr>
          <p:cNvPr id="35" name="TextBox 64"/>
          <p:cNvSpPr txBox="1"/>
          <p:nvPr/>
        </p:nvSpPr>
        <p:spPr>
          <a:xfrm>
            <a:off x="6134100" y="3890645"/>
            <a:ext cx="3699510" cy="1102360"/>
          </a:xfrm>
          <a:prstGeom prst="rect">
            <a:avLst/>
          </a:prstGeom>
          <a:noFill/>
        </p:spPr>
        <p:txBody>
          <a:bodyPr wrap="square" lIns="156757" tIns="78379" rIns="156757" bIns="78379" rtlCol="0">
            <a:spAutoFit/>
          </a:bodyPr>
          <a:lstStyle/>
          <a:p>
            <a:pPr marL="285750" indent="-285750" defTabSz="291465">
              <a:lnSpc>
                <a:spcPct val="110000"/>
              </a:lnSpc>
              <a:buFont typeface="Wingdings" panose="05000000000000000000" charset="0"/>
              <a:buChar char=""/>
            </a:pPr>
            <a:r>
              <a:rPr lang="en-US"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Lato Light"/>
                <a:sym typeface="Helvetica Light"/>
              </a:rPr>
              <a:t>突破医疗供应链金融</a:t>
            </a:r>
          </a:p>
          <a:p>
            <a:pPr marL="285750" indent="-285750" defTabSz="291465">
              <a:lnSpc>
                <a:spcPct val="110000"/>
              </a:lnSpc>
              <a:buFont typeface="Wingdings" panose="05000000000000000000" charset="0"/>
              <a:buChar char=""/>
            </a:pPr>
            <a:r>
              <a:rPr lang="zh-CN"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Lato Light"/>
                <a:sym typeface="Helvetica Light"/>
              </a:rPr>
              <a:t> </a:t>
            </a:r>
            <a:r>
              <a:rPr lang="en-US"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Lato Light"/>
                <a:sym typeface="Helvetica Light"/>
              </a:rPr>
              <a:t>落地“先诊疗、后结算”金融</a:t>
            </a:r>
          </a:p>
          <a:p>
            <a:pPr indent="0" defTabSz="291465">
              <a:lnSpc>
                <a:spcPct val="110000"/>
              </a:lnSpc>
              <a:buFont typeface="Wingdings" panose="05000000000000000000" charset="0"/>
              <a:buNone/>
            </a:pPr>
            <a:r>
              <a:rPr lang="en-US"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Lato Light"/>
                <a:sym typeface="Helvetica Light"/>
              </a:rPr>
              <a:t>      服务方案</a:t>
            </a:r>
          </a:p>
          <a:p>
            <a:pPr marL="285750" indent="-285750" defTabSz="291465">
              <a:lnSpc>
                <a:spcPct val="110000"/>
              </a:lnSpc>
              <a:buFont typeface="Wingdings" panose="05000000000000000000" charset="0"/>
              <a:buChar char=""/>
            </a:pPr>
            <a:r>
              <a:rPr lang="en-US"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Lato Light"/>
                <a:sym typeface="Helvetica Light"/>
              </a:rPr>
              <a:t>保险信息化产业布局</a:t>
            </a:r>
          </a:p>
        </p:txBody>
      </p:sp>
      <p:sp>
        <p:nvSpPr>
          <p:cNvPr id="40" name="TextBox 67"/>
          <p:cNvSpPr txBox="1"/>
          <p:nvPr/>
        </p:nvSpPr>
        <p:spPr>
          <a:xfrm>
            <a:off x="374968" y="950595"/>
            <a:ext cx="2739390" cy="744855"/>
          </a:xfrm>
          <a:prstGeom prst="rect">
            <a:avLst/>
          </a:prstGeom>
          <a:noFill/>
        </p:spPr>
        <p:txBody>
          <a:bodyPr wrap="none" lIns="130626" tIns="65314" rIns="130626" bIns="65314" rtlCol="0">
            <a:spAutoFit/>
          </a:bodyPr>
          <a:lstStyle/>
          <a:p>
            <a:pPr algn="ctr" defTabSz="291465"/>
            <a:r>
              <a:rPr lang="en-US" altLang="en-US" sz="2000" b="1" kern="0" dirty="0">
                <a:solidFill>
                  <a:srgbClr val="C00000"/>
                </a:solidFill>
                <a:latin typeface="微软雅黑" panose="020B0503020204020204" pitchFamily="34" charset="-122"/>
                <a:ea typeface="微软雅黑" panose="020B0503020204020204" pitchFamily="34" charset="-122"/>
                <a:sym typeface="Helvetica Light"/>
              </a:rPr>
              <a:t>落地国家</a:t>
            </a:r>
          </a:p>
          <a:p>
            <a:pPr algn="ctr" defTabSz="291465"/>
            <a:r>
              <a:rPr lang="en-US" altLang="en-US" sz="2000" b="1" kern="0" dirty="0">
                <a:solidFill>
                  <a:srgbClr val="C00000"/>
                </a:solidFill>
                <a:latin typeface="微软雅黑" panose="020B0503020204020204" pitchFamily="34" charset="-122"/>
                <a:ea typeface="微软雅黑" panose="020B0503020204020204" pitchFamily="34" charset="-122"/>
                <a:sym typeface="Helvetica Light"/>
              </a:rPr>
              <a:t>“互联网+医疗”试点</a:t>
            </a:r>
          </a:p>
        </p:txBody>
      </p:sp>
      <p:sp>
        <p:nvSpPr>
          <p:cNvPr id="41" name="TextBox 68"/>
          <p:cNvSpPr txBox="1"/>
          <p:nvPr/>
        </p:nvSpPr>
        <p:spPr>
          <a:xfrm>
            <a:off x="185738" y="3890645"/>
            <a:ext cx="3117850" cy="1339215"/>
          </a:xfrm>
          <a:prstGeom prst="rect">
            <a:avLst/>
          </a:prstGeom>
          <a:noFill/>
        </p:spPr>
        <p:txBody>
          <a:bodyPr wrap="square" lIns="156757" tIns="78379" rIns="156757" bIns="78379" rtlCol="0">
            <a:spAutoFit/>
          </a:bodyPr>
          <a:lstStyle/>
          <a:p>
            <a:pPr marL="285750" indent="-285750" defTabSz="291465">
              <a:lnSpc>
                <a:spcPct val="110000"/>
              </a:lnSpc>
              <a:buFont typeface="Wingdings" panose="05000000000000000000" charset="0"/>
              <a:buChar char=""/>
            </a:pPr>
            <a:r>
              <a:rPr lang="en-US"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Lato Light"/>
                <a:sym typeface="Helvetica Light"/>
              </a:rPr>
              <a:t>打造</a:t>
            </a:r>
            <a:r>
              <a:rPr lang="zh-CN"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Lato Light"/>
                <a:sym typeface="Helvetica Light"/>
              </a:rPr>
              <a:t>省级健康</a:t>
            </a:r>
            <a:r>
              <a:rPr lang="en-US" altLang="en-US" sz="1400" kern="0" dirty="0" err="1">
                <a:solidFill>
                  <a:schemeClr val="tx1">
                    <a:lumMod val="75000"/>
                    <a:lumOff val="25000"/>
                  </a:schemeClr>
                </a:solidFill>
                <a:latin typeface="微软雅黑" panose="020B0503020204020204" pitchFamily="34" charset="-122"/>
                <a:ea typeface="微软雅黑" panose="020B0503020204020204" pitchFamily="34" charset="-122"/>
                <a:cs typeface="Lato Light"/>
                <a:sym typeface="Helvetica Light"/>
              </a:rPr>
              <a:t>云平台</a:t>
            </a:r>
            <a:endParaRPr lang="en-US"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Lato Light"/>
              <a:sym typeface="Helvetica Light"/>
            </a:endParaRPr>
          </a:p>
          <a:p>
            <a:pPr marL="285750" indent="-285750" defTabSz="291465">
              <a:lnSpc>
                <a:spcPct val="110000"/>
              </a:lnSpc>
              <a:buFont typeface="Wingdings" panose="05000000000000000000" charset="0"/>
              <a:buChar char=""/>
            </a:pPr>
            <a:r>
              <a:rPr lang="en-US"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Lato Light"/>
                <a:sym typeface="Helvetica Light"/>
              </a:rPr>
              <a:t>提升区域医疗服务效率</a:t>
            </a:r>
          </a:p>
          <a:p>
            <a:pPr marL="285750" indent="-285750" defTabSz="291465">
              <a:lnSpc>
                <a:spcPct val="110000"/>
              </a:lnSpc>
              <a:buFont typeface="Wingdings" panose="05000000000000000000" charset="0"/>
              <a:buChar char=""/>
            </a:pPr>
            <a:r>
              <a:rPr lang="en-US"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Lato Light"/>
                <a:sym typeface="Helvetica Light"/>
              </a:rPr>
              <a:t>营造“互联网+医疗”湖北试点</a:t>
            </a:r>
          </a:p>
          <a:p>
            <a:pPr marL="285750" indent="-285750" defTabSz="291465">
              <a:lnSpc>
                <a:spcPct val="110000"/>
              </a:lnSpc>
              <a:buFont typeface="Wingdings" panose="05000000000000000000" charset="0"/>
              <a:buChar char=""/>
            </a:pPr>
            <a:r>
              <a:rPr lang="en-US"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Lato Light"/>
                <a:sym typeface="Helvetica Light"/>
              </a:rPr>
              <a:t>形成产业复制增强企业竞争力</a:t>
            </a:r>
          </a:p>
          <a:p>
            <a:pPr marL="285750" indent="-285750" defTabSz="291465">
              <a:lnSpc>
                <a:spcPct val="110000"/>
              </a:lnSpc>
              <a:buFont typeface="Wingdings" panose="05000000000000000000" pitchFamily="2" charset="2"/>
              <a:buChar char="Ø"/>
            </a:pPr>
            <a:endParaRPr lang="en-US"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Lato Light"/>
              <a:sym typeface="Helvetica Light"/>
            </a:endParaRPr>
          </a:p>
        </p:txBody>
      </p:sp>
      <p:sp>
        <p:nvSpPr>
          <p:cNvPr id="37" name="TextBox 65"/>
          <p:cNvSpPr txBox="1"/>
          <p:nvPr/>
        </p:nvSpPr>
        <p:spPr>
          <a:xfrm>
            <a:off x="9572943" y="950595"/>
            <a:ext cx="2292350" cy="744855"/>
          </a:xfrm>
          <a:prstGeom prst="rect">
            <a:avLst/>
          </a:prstGeom>
          <a:noFill/>
        </p:spPr>
        <p:txBody>
          <a:bodyPr wrap="none" lIns="130626" tIns="65314" rIns="130626" bIns="65314" rtlCol="0">
            <a:spAutoFit/>
          </a:bodyPr>
          <a:lstStyle/>
          <a:p>
            <a:pPr algn="ctr" defTabSz="291465"/>
            <a:r>
              <a:rPr lang="zh-CN" altLang="en-US" sz="2000" b="1" kern="0" dirty="0">
                <a:solidFill>
                  <a:srgbClr val="C00000"/>
                </a:solidFill>
                <a:latin typeface="微软雅黑" panose="020B0503020204020204" pitchFamily="34" charset="-122"/>
                <a:ea typeface="微软雅黑" panose="020B0503020204020204" pitchFamily="34" charset="-122"/>
                <a:sym typeface="Helvetica Light"/>
              </a:rPr>
              <a:t>夯</a:t>
            </a:r>
            <a:r>
              <a:rPr lang="en-US" altLang="en-US" sz="2000" b="1" kern="0" dirty="0">
                <a:solidFill>
                  <a:srgbClr val="C00000"/>
                </a:solidFill>
                <a:latin typeface="微软雅黑" panose="020B0503020204020204" pitchFamily="34" charset="-122"/>
                <a:ea typeface="微软雅黑" panose="020B0503020204020204" pitchFamily="34" charset="-122"/>
                <a:sym typeface="Helvetica Light"/>
              </a:rPr>
              <a:t>实</a:t>
            </a:r>
          </a:p>
          <a:p>
            <a:pPr algn="ctr" defTabSz="291465"/>
            <a:r>
              <a:rPr lang="en-US" altLang="en-US" sz="2000" b="1" kern="0" dirty="0">
                <a:solidFill>
                  <a:srgbClr val="C00000"/>
                </a:solidFill>
                <a:latin typeface="微软雅黑" panose="020B0503020204020204" pitchFamily="34" charset="-122"/>
                <a:ea typeface="微软雅黑" panose="020B0503020204020204" pitchFamily="34" charset="-122"/>
                <a:sym typeface="Helvetica Light"/>
              </a:rPr>
              <a:t>楚天云大数据地位</a:t>
            </a:r>
          </a:p>
        </p:txBody>
      </p:sp>
      <p:sp>
        <p:nvSpPr>
          <p:cNvPr id="38" name="TextBox 66"/>
          <p:cNvSpPr txBox="1"/>
          <p:nvPr/>
        </p:nvSpPr>
        <p:spPr>
          <a:xfrm>
            <a:off x="9261158" y="3890645"/>
            <a:ext cx="2915920" cy="865505"/>
          </a:xfrm>
          <a:prstGeom prst="rect">
            <a:avLst/>
          </a:prstGeom>
          <a:noFill/>
        </p:spPr>
        <p:txBody>
          <a:bodyPr wrap="square" lIns="156757" tIns="78379" rIns="156757" bIns="78379" rtlCol="0">
            <a:spAutoFit/>
          </a:bodyPr>
          <a:lstStyle/>
          <a:p>
            <a:pPr marL="285750" indent="-285750" defTabSz="291465">
              <a:lnSpc>
                <a:spcPct val="110000"/>
              </a:lnSpc>
              <a:buFont typeface="Wingdings" panose="05000000000000000000" charset="0"/>
              <a:buChar char=""/>
            </a:pPr>
            <a:r>
              <a:rPr lang="en-US"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Lato Light"/>
                <a:sym typeface="Helvetica Light"/>
              </a:rPr>
              <a:t>为楚天云汇聚医疗活性数据</a:t>
            </a:r>
          </a:p>
          <a:p>
            <a:pPr marL="285750" indent="-285750" defTabSz="291465">
              <a:lnSpc>
                <a:spcPct val="110000"/>
              </a:lnSpc>
              <a:buFont typeface="Wingdings" panose="05000000000000000000" charset="0"/>
              <a:buChar char=""/>
            </a:pPr>
            <a:r>
              <a:rPr lang="zh-CN"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Lato Light"/>
                <a:sym typeface="Helvetica Light"/>
              </a:rPr>
              <a:t> </a:t>
            </a:r>
            <a:r>
              <a:rPr lang="en-US"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Lato Light"/>
                <a:sym typeface="Helvetica Light"/>
              </a:rPr>
              <a:t>集聚行业数据服务AI产业</a:t>
            </a:r>
          </a:p>
          <a:p>
            <a:pPr marL="285750" indent="-285750" defTabSz="291465">
              <a:lnSpc>
                <a:spcPct val="110000"/>
              </a:lnSpc>
              <a:buFont typeface="Wingdings" panose="05000000000000000000" charset="0"/>
              <a:buChar char=""/>
            </a:pPr>
            <a:r>
              <a:rPr lang="en-US"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Lato Light"/>
                <a:sym typeface="Helvetica Light"/>
              </a:rPr>
              <a:t>充实楚天云整体解决方案</a:t>
            </a:r>
          </a:p>
        </p:txBody>
      </p:sp>
      <p:pic>
        <p:nvPicPr>
          <p:cNvPr id="43" name="图片 42" descr="布局"/>
          <p:cNvPicPr>
            <a:picLocks noChangeAspect="1"/>
          </p:cNvPicPr>
          <p:nvPr/>
        </p:nvPicPr>
        <p:blipFill>
          <a:blip r:embed="rId2"/>
          <a:stretch>
            <a:fillRect/>
          </a:stretch>
        </p:blipFill>
        <p:spPr>
          <a:xfrm>
            <a:off x="4000500" y="1811655"/>
            <a:ext cx="1657985" cy="1657985"/>
          </a:xfrm>
          <a:prstGeom prst="rect">
            <a:avLst/>
          </a:prstGeom>
        </p:spPr>
      </p:pic>
      <p:pic>
        <p:nvPicPr>
          <p:cNvPr id="44" name="图片 43" descr="商业建筑"/>
          <p:cNvPicPr>
            <a:picLocks noChangeAspect="1"/>
          </p:cNvPicPr>
          <p:nvPr/>
        </p:nvPicPr>
        <p:blipFill>
          <a:blip r:embed="rId3"/>
          <a:stretch>
            <a:fillRect/>
          </a:stretch>
        </p:blipFill>
        <p:spPr>
          <a:xfrm>
            <a:off x="915670" y="1811655"/>
            <a:ext cx="1657985" cy="1657985"/>
          </a:xfrm>
          <a:prstGeom prst="rect">
            <a:avLst/>
          </a:prstGeom>
        </p:spPr>
      </p:pic>
      <p:pic>
        <p:nvPicPr>
          <p:cNvPr id="45" name="图片 44" descr="方向"/>
          <p:cNvPicPr>
            <a:picLocks noChangeAspect="1"/>
          </p:cNvPicPr>
          <p:nvPr/>
        </p:nvPicPr>
        <p:blipFill>
          <a:blip r:embed="rId4"/>
          <a:stretch>
            <a:fillRect/>
          </a:stretch>
        </p:blipFill>
        <p:spPr>
          <a:xfrm>
            <a:off x="6594475" y="1695450"/>
            <a:ext cx="2158365" cy="2158365"/>
          </a:xfrm>
          <a:prstGeom prst="rect">
            <a:avLst/>
          </a:prstGeom>
        </p:spPr>
      </p:pic>
      <p:pic>
        <p:nvPicPr>
          <p:cNvPr id="46" name="图片 45" descr="大数据支持"/>
          <p:cNvPicPr>
            <a:picLocks noChangeAspect="1"/>
          </p:cNvPicPr>
          <p:nvPr/>
        </p:nvPicPr>
        <p:blipFill>
          <a:blip r:embed="rId5"/>
          <a:stretch>
            <a:fillRect/>
          </a:stretch>
        </p:blipFill>
        <p:spPr>
          <a:xfrm>
            <a:off x="9890125" y="1811655"/>
            <a:ext cx="1657985" cy="1657985"/>
          </a:xfrm>
          <a:prstGeom prst="rect">
            <a:avLst/>
          </a:prstGeom>
        </p:spPr>
      </p:pic>
    </p:spTree>
    <p:extLst>
      <p:ext uri="{BB962C8B-B14F-4D97-AF65-F5344CB8AC3E}">
        <p14:creationId xmlns:p14="http://schemas.microsoft.com/office/powerpoint/2010/main" val="3700010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267" y="-21395"/>
            <a:ext cx="3383280" cy="64516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3600" b="1" dirty="0">
                <a:solidFill>
                  <a:srgbClr val="C00000"/>
                </a:solidFill>
                <a:latin typeface="微软雅黑" panose="020B0503020204020204" pitchFamily="34" charset="-122"/>
                <a:ea typeface="微软雅黑" panose="020B0503020204020204" pitchFamily="34" charset="-122"/>
              </a:rPr>
              <a:t>风险及保障措施</a:t>
            </a:r>
          </a:p>
        </p:txBody>
      </p:sp>
      <p:graphicFrame>
        <p:nvGraphicFramePr>
          <p:cNvPr id="4" name="表格 3"/>
          <p:cNvGraphicFramePr>
            <a:graphicFrameLocks noGrp="1"/>
          </p:cNvGraphicFramePr>
          <p:nvPr>
            <p:extLst/>
          </p:nvPr>
        </p:nvGraphicFramePr>
        <p:xfrm>
          <a:off x="838724" y="897056"/>
          <a:ext cx="10599297" cy="4257606"/>
        </p:xfrm>
        <a:graphic>
          <a:graphicData uri="http://schemas.openxmlformats.org/drawingml/2006/table">
            <a:tbl>
              <a:tblPr firstRow="1" bandRow="1">
                <a:tableStyleId>{5C22544A-7EE6-4342-B048-85BDC9FD1C3A}</a:tableStyleId>
              </a:tblPr>
              <a:tblGrid>
                <a:gridCol w="3355426">
                  <a:extLst>
                    <a:ext uri="{9D8B030D-6E8A-4147-A177-3AD203B41FA5}">
                      <a16:colId xmlns:a16="http://schemas.microsoft.com/office/drawing/2014/main" val="20000"/>
                    </a:ext>
                  </a:extLst>
                </a:gridCol>
                <a:gridCol w="7243871">
                  <a:extLst>
                    <a:ext uri="{9D8B030D-6E8A-4147-A177-3AD203B41FA5}">
                      <a16:colId xmlns:a16="http://schemas.microsoft.com/office/drawing/2014/main" val="20001"/>
                    </a:ext>
                  </a:extLst>
                </a:gridCol>
              </a:tblGrid>
              <a:tr h="966528">
                <a:tc>
                  <a:txBody>
                    <a:bodyPr/>
                    <a:lstStyle/>
                    <a:p>
                      <a:pPr algn="ctr"/>
                      <a:r>
                        <a:rPr lang="zh-CN" altLang="en-US" sz="2800" dirty="0">
                          <a:latin typeface="微软雅黑" panose="020B0503020204020204" pitchFamily="34" charset="-122"/>
                          <a:ea typeface="微软雅黑" panose="020B0503020204020204" pitchFamily="34" charset="-122"/>
                        </a:rPr>
                        <a:t>风 险 点</a:t>
                      </a:r>
                    </a:p>
                  </a:txBody>
                  <a:tcPr anchor="ctr">
                    <a:solidFill>
                      <a:schemeClr val="accent5">
                        <a:lumMod val="50000"/>
                      </a:schemeClr>
                    </a:solidFill>
                  </a:tcPr>
                </a:tc>
                <a:tc>
                  <a:txBody>
                    <a:bodyPr/>
                    <a:lstStyle/>
                    <a:p>
                      <a:pPr algn="ctr"/>
                      <a:r>
                        <a:rPr lang="zh-CN" altLang="en-US" sz="2800" dirty="0">
                          <a:latin typeface="微软雅黑" panose="020B0503020204020204" pitchFamily="34" charset="-122"/>
                          <a:ea typeface="微软雅黑" panose="020B0503020204020204" pitchFamily="34" charset="-122"/>
                        </a:rPr>
                        <a:t>保 障 措 施</a:t>
                      </a:r>
                    </a:p>
                  </a:txBody>
                  <a:tcPr anchor="ctr">
                    <a:solidFill>
                      <a:schemeClr val="accent5">
                        <a:lumMod val="50000"/>
                      </a:schemeClr>
                    </a:solidFill>
                  </a:tcPr>
                </a:tc>
                <a:extLst>
                  <a:ext uri="{0D108BD9-81ED-4DB2-BD59-A6C34878D82A}">
                    <a16:rowId xmlns:a16="http://schemas.microsoft.com/office/drawing/2014/main" val="10000"/>
                  </a:ext>
                </a:extLst>
              </a:tr>
              <a:tr h="966528">
                <a:tc>
                  <a:txBody>
                    <a:bodyPr/>
                    <a:lstStyle/>
                    <a:p>
                      <a:pPr algn="ctr" fontAlgn="auto">
                        <a:lnSpc>
                          <a:spcPct val="130000"/>
                        </a:lnSpc>
                      </a:pP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业务风险</a:t>
                      </a:r>
                    </a:p>
                  </a:txBody>
                  <a:tcPr anchor="ctr"/>
                </a:tc>
                <a:tc>
                  <a:txBody>
                    <a:bodyPr/>
                    <a:lstStyle/>
                    <a:p>
                      <a:pPr algn="l" fontAlgn="auto">
                        <a:lnSpc>
                          <a:spcPct val="13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1600" kern="1200" dirty="0">
                          <a:solidFill>
                            <a:schemeClr val="dk1"/>
                          </a:solidFill>
                          <a:effectLst/>
                          <a:latin typeface="微软雅黑" panose="020B0503020204020204" pitchFamily="34" charset="-122"/>
                          <a:ea typeface="微软雅黑" panose="020B0503020204020204" pitchFamily="34" charset="-122"/>
                          <a:cs typeface="+mn-cs"/>
                        </a:rPr>
                        <a:t>引入专业设计院对平台建设方案进行造价概算</a:t>
                      </a:r>
                      <a:r>
                        <a:rPr lang="zh-CN" altLang="en-US" sz="1600" kern="1200" dirty="0">
                          <a:solidFill>
                            <a:schemeClr val="dk1"/>
                          </a:solidFill>
                          <a:effectLst/>
                          <a:latin typeface="微软雅黑" panose="020B0503020204020204" pitchFamily="34" charset="-122"/>
                          <a:ea typeface="微软雅黑" panose="020B0503020204020204" pitchFamily="34" charset="-122"/>
                          <a:cs typeface="+mn-cs"/>
                        </a:rPr>
                        <a:t>；</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fontAlgn="auto">
                        <a:lnSpc>
                          <a:spcPct val="13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1600" kern="1200" dirty="0">
                          <a:solidFill>
                            <a:schemeClr val="dk1"/>
                          </a:solidFill>
                          <a:effectLst/>
                          <a:latin typeface="微软雅黑" panose="020B0503020204020204" pitchFamily="34" charset="-122"/>
                          <a:ea typeface="微软雅黑" panose="020B0503020204020204" pitchFamily="34" charset="-122"/>
                          <a:cs typeface="+mn-cs"/>
                        </a:rPr>
                        <a:t>引入专业的监理公司对平台建设进行全程监理；</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fontAlgn="auto">
                        <a:lnSpc>
                          <a:spcPct val="13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1600" kern="1200" dirty="0">
                          <a:solidFill>
                            <a:schemeClr val="dk1"/>
                          </a:solidFill>
                          <a:effectLst/>
                          <a:latin typeface="微软雅黑" panose="020B0503020204020204" pitchFamily="34" charset="-122"/>
                          <a:ea typeface="微软雅黑" panose="020B0503020204020204" pitchFamily="34" charset="-122"/>
                          <a:cs typeface="+mn-cs"/>
                        </a:rPr>
                        <a:t>通过与卫计委签订投资协议，由卫计委以行政手段推动公立医疗机构与健康云平台对接，并配合向健康云平台开放关键医疗数据；</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fontAlgn="auto">
                        <a:lnSpc>
                          <a:spcPct val="13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1600" kern="1200" dirty="0">
                          <a:solidFill>
                            <a:schemeClr val="dk1"/>
                          </a:solidFill>
                          <a:effectLst/>
                          <a:latin typeface="微软雅黑" panose="020B0503020204020204" pitchFamily="34" charset="-122"/>
                          <a:ea typeface="微软雅黑" panose="020B0503020204020204" pitchFamily="34" charset="-122"/>
                          <a:cs typeface="+mn-cs"/>
                        </a:rPr>
                        <a:t>通过市场化手段推动民营医疗机构与健康云平台对接，并开放关键医疗数据。</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1"/>
                  </a:ext>
                </a:extLst>
              </a:tr>
              <a:tr h="966528">
                <a:tc>
                  <a:txBody>
                    <a:bodyPr/>
                    <a:lstStyle/>
                    <a:p>
                      <a:pPr algn="ctr" fontAlgn="auto">
                        <a:lnSpc>
                          <a:spcPct val="130000"/>
                        </a:lnSpc>
                      </a:pP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财务风险</a:t>
                      </a:r>
                    </a:p>
                  </a:txBody>
                  <a:tcPr anchor="ctr"/>
                </a:tc>
                <a:tc>
                  <a:txBody>
                    <a:bodyPr/>
                    <a:lstStyle/>
                    <a:p>
                      <a:pPr marL="0" algn="l" defTabSz="914400" rtl="0" eaLnBrk="1" fontAlgn="auto" latinLnBrk="0" hangingPunct="1">
                        <a:lnSpc>
                          <a:spcPct val="130000"/>
                        </a:lnSpc>
                      </a:pPr>
                      <a:r>
                        <a:rPr lang="en-US" altLang="zh-CN" sz="16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1</a:t>
                      </a:r>
                      <a:r>
                        <a:rPr lang="zh-CN" altLang="zh-CN" sz="16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、引入合作伙伴垫资或带资，减轻资金压力；</a:t>
                      </a:r>
                    </a:p>
                    <a:p>
                      <a:pPr marL="0" algn="l" defTabSz="914400" rtl="0" eaLnBrk="1" fontAlgn="auto" latinLnBrk="0" hangingPunct="1">
                        <a:lnSpc>
                          <a:spcPct val="130000"/>
                        </a:lnSpc>
                      </a:pPr>
                      <a:r>
                        <a:rPr lang="en-US" altLang="zh-CN" sz="16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2</a:t>
                      </a:r>
                      <a:r>
                        <a:rPr lang="zh-CN" altLang="zh-CN" sz="16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、制定详细的资金收支计划，并严格按照资金收支计划执行；</a:t>
                      </a:r>
                    </a:p>
                    <a:p>
                      <a:pPr marL="0" algn="l" defTabSz="914400" rtl="0" eaLnBrk="1" fontAlgn="auto" latinLnBrk="0" hangingPunct="1">
                        <a:lnSpc>
                          <a:spcPct val="130000"/>
                        </a:lnSpc>
                      </a:pPr>
                      <a:r>
                        <a:rPr lang="en-US" altLang="zh-CN" sz="16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3</a:t>
                      </a:r>
                      <a:r>
                        <a:rPr lang="zh-CN" altLang="zh-CN" sz="16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、合理规划项目拓展计划。根据公司的战略规划和资金投入计划，结合实际运营情况，合理的制定项目拓展计划。</a:t>
                      </a:r>
                    </a:p>
                    <a:p>
                      <a:pPr marL="0" algn="l" defTabSz="914400" rtl="0" eaLnBrk="1" fontAlgn="auto" latinLnBrk="0" hangingPunct="1">
                        <a:lnSpc>
                          <a:spcPct val="130000"/>
                        </a:lnSpc>
                      </a:pPr>
                      <a:r>
                        <a:rPr lang="en-US" altLang="zh-CN" sz="16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4</a:t>
                      </a:r>
                      <a:r>
                        <a:rPr lang="zh-CN" altLang="zh-CN" sz="16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、在必要的时候，公司可考虑股权融资或债权融资；</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82849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4" descr="flight-mountains-sky-flying 拷贝"/>
          <p:cNvPicPr/>
          <p:nvPr userDrawn="1"/>
        </p:nvPicPr>
        <p:blipFill>
          <a:blip r:embed="rId3"/>
          <a:srcRect b="8453"/>
          <a:stretch>
            <a:fillRect/>
          </a:stretch>
        </p:blipFill>
        <p:spPr>
          <a:xfrm>
            <a:off x="0" y="0"/>
            <a:ext cx="12192000" cy="6858000"/>
          </a:xfrm>
          <a:prstGeom prst="rect">
            <a:avLst/>
          </a:prstGeom>
          <a:noFill/>
          <a:ln w="9525">
            <a:noFill/>
          </a:ln>
        </p:spPr>
      </p:pic>
      <p:grpSp>
        <p:nvGrpSpPr>
          <p:cNvPr id="6147" name="组合 6"/>
          <p:cNvGrpSpPr/>
          <p:nvPr userDrawn="1"/>
        </p:nvGrpSpPr>
        <p:grpSpPr>
          <a:xfrm>
            <a:off x="4404400" y="938213"/>
            <a:ext cx="3383199" cy="4803775"/>
            <a:chOff x="7400" y="1478"/>
            <a:chExt cx="5326" cy="7565"/>
          </a:xfrm>
        </p:grpSpPr>
        <p:sp>
          <p:nvSpPr>
            <p:cNvPr id="5" name="文本框 25"/>
            <p:cNvSpPr txBox="1">
              <a:spLocks noChangeArrowheads="1"/>
            </p:cNvSpPr>
            <p:nvPr userDrawn="1"/>
          </p:nvSpPr>
          <p:spPr bwMode="auto">
            <a:xfrm>
              <a:off x="8918" y="8385"/>
              <a:ext cx="2290" cy="658"/>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E27C04"/>
                  </a:solidFill>
                  <a:effectLst/>
                  <a:uLnTx/>
                  <a:uFillTx/>
                  <a:latin typeface="微软雅黑" panose="020B0503020204020204" pitchFamily="34" charset="-122"/>
                  <a:ea typeface="微软雅黑" panose="020B0503020204020204" pitchFamily="34" charset="-122"/>
                  <a:cs typeface="+mn-cs"/>
                </a:rPr>
                <a:t>中国·武汉</a:t>
              </a:r>
            </a:p>
          </p:txBody>
        </p:sp>
        <p:pic>
          <p:nvPicPr>
            <p:cNvPr id="6" name="图片 5"/>
            <p:cNvPicPr>
              <a:picLocks noChangeAspect="1"/>
            </p:cNvPicPr>
            <p:nvPr userDrawn="1"/>
          </p:nvPicPr>
          <p:blipFill>
            <a:blip r:embed="rId4"/>
            <a:stretch>
              <a:fillRect/>
            </a:stretch>
          </p:blipFill>
          <p:spPr>
            <a:xfrm>
              <a:off x="8185" y="1478"/>
              <a:ext cx="3755" cy="1220"/>
            </a:xfrm>
            <a:prstGeom prst="rect">
              <a:avLst/>
            </a:prstGeom>
            <a:effectLst>
              <a:reflection blurRad="6350" stA="12000" endA="300" endPos="59000" dir="5400000" sy="-100000" algn="bl" rotWithShape="0"/>
            </a:effectLst>
          </p:spPr>
        </p:pic>
        <p:sp>
          <p:nvSpPr>
            <p:cNvPr id="2" name="文本框 25"/>
            <p:cNvSpPr txBox="1">
              <a:spLocks noChangeArrowheads="1"/>
            </p:cNvSpPr>
            <p:nvPr userDrawn="1"/>
          </p:nvSpPr>
          <p:spPr bwMode="auto">
            <a:xfrm>
              <a:off x="7400" y="7344"/>
              <a:ext cx="5326" cy="580"/>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b="1" i="0" u="none" strike="noStrike" kern="1200" cap="none" spc="0" normalizeH="0" baseline="0" noProof="0">
                  <a:ln>
                    <a:noFill/>
                  </a:ln>
                  <a:solidFill>
                    <a:srgbClr val="E27C04"/>
                  </a:solidFill>
                  <a:effectLst/>
                  <a:uLnTx/>
                  <a:uFillTx/>
                  <a:latin typeface="微软雅黑" panose="020B0503020204020204" pitchFamily="34" charset="-122"/>
                  <a:ea typeface="微软雅黑" panose="020B0503020204020204" pitchFamily="34" charset="-122"/>
                  <a:cs typeface="+mn-cs"/>
                </a:rPr>
                <a:t>欢迎扫码关注楚天云微信公众号</a:t>
              </a:r>
            </a:p>
          </p:txBody>
        </p:sp>
        <p:pic>
          <p:nvPicPr>
            <p:cNvPr id="6151" name="图片 2" descr="楚天云微信公众号二维码"/>
            <p:cNvPicPr>
              <a:picLocks noChangeAspect="1"/>
            </p:cNvPicPr>
            <p:nvPr userDrawn="1"/>
          </p:nvPicPr>
          <p:blipFill>
            <a:blip r:embed="rId5"/>
            <a:stretch>
              <a:fillRect/>
            </a:stretch>
          </p:blipFill>
          <p:spPr>
            <a:xfrm>
              <a:off x="8011" y="3170"/>
              <a:ext cx="4104" cy="4104"/>
            </a:xfrm>
            <a:prstGeom prst="rect">
              <a:avLst/>
            </a:prstGeom>
            <a:noFill/>
            <a:ln w="9525">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20FF43B-2B57-4A9F-9FDA-35D77F9C7D63}"/>
              </a:ext>
            </a:extLst>
          </p:cNvPr>
          <p:cNvPicPr>
            <a:picLocks noChangeAspect="1"/>
          </p:cNvPicPr>
          <p:nvPr/>
        </p:nvPicPr>
        <p:blipFill>
          <a:blip r:embed="rId2"/>
          <a:stretch>
            <a:fillRect/>
          </a:stretch>
        </p:blipFill>
        <p:spPr>
          <a:xfrm>
            <a:off x="0" y="885477"/>
            <a:ext cx="6269832" cy="3747252"/>
          </a:xfrm>
          <a:prstGeom prst="rect">
            <a:avLst/>
          </a:prstGeom>
        </p:spPr>
      </p:pic>
      <p:sp>
        <p:nvSpPr>
          <p:cNvPr id="5" name="文本框 4">
            <a:extLst>
              <a:ext uri="{FF2B5EF4-FFF2-40B4-BE49-F238E27FC236}">
                <a16:creationId xmlns:a16="http://schemas.microsoft.com/office/drawing/2014/main" id="{53AC392F-4825-49E1-8585-771EC44D3F90}"/>
              </a:ext>
            </a:extLst>
          </p:cNvPr>
          <p:cNvSpPr txBox="1"/>
          <p:nvPr/>
        </p:nvSpPr>
        <p:spPr>
          <a:xfrm>
            <a:off x="6311823" y="885477"/>
            <a:ext cx="5851152" cy="4385368"/>
          </a:xfrm>
          <a:prstGeom prst="rect">
            <a:avLst/>
          </a:prstGeom>
          <a:noFill/>
        </p:spPr>
        <p:txBody>
          <a:bodyPr wrap="square" rtlCol="0">
            <a:spAutoFit/>
          </a:bodyPr>
          <a:lstStyle/>
          <a:p>
            <a:pPr marL="285750" lvl="1" indent="-285750">
              <a:lnSpc>
                <a:spcPct val="120000"/>
              </a:lnSpc>
              <a:buFont typeface="Wingdings" panose="05000000000000000000" charset="0"/>
              <a:buChar char=""/>
            </a:pPr>
            <a:r>
              <a:rPr lang="zh-CN" altLang="en-US" sz="2400" dirty="0">
                <a:solidFill>
                  <a:srgbClr val="C00000"/>
                </a:solidFill>
                <a:latin typeface="微软雅黑" panose="020B0503020204020204" pitchFamily="34" charset="-122"/>
                <a:ea typeface="微软雅黑" panose="020B0503020204020204" pitchFamily="34" charset="-122"/>
              </a:rPr>
              <a:t>推广策略</a:t>
            </a:r>
            <a:endParaRPr lang="en-US" altLang="zh-CN" sz="2400" dirty="0">
              <a:solidFill>
                <a:srgbClr val="C00000"/>
              </a:solidFill>
              <a:latin typeface="微软雅黑" panose="020B0503020204020204" pitchFamily="34" charset="-122"/>
              <a:ea typeface="微软雅黑" panose="020B0503020204020204" pitchFamily="34" charset="-122"/>
            </a:endParaRPr>
          </a:p>
          <a:p>
            <a:pPr marL="742950" lvl="2" indent="-285750">
              <a:lnSpc>
                <a:spcPct val="12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横向：依托联投集团</a:t>
            </a:r>
            <a:r>
              <a:rPr lang="en-US" altLang="zh-CN" dirty="0">
                <a:latin typeface="微软雅黑" panose="020B0503020204020204" pitchFamily="34" charset="-122"/>
                <a:ea typeface="微软雅黑" panose="020B0503020204020204" pitchFamily="34" charset="-122"/>
              </a:rPr>
              <a:t>1+8</a:t>
            </a:r>
            <a:r>
              <a:rPr lang="zh-CN" altLang="en-US" dirty="0">
                <a:latin typeface="微软雅黑" panose="020B0503020204020204" pitchFamily="34" charset="-122"/>
                <a:ea typeface="微软雅黑" panose="020B0503020204020204" pitchFamily="34" charset="-122"/>
              </a:rPr>
              <a:t>新城向地市拓展</a:t>
            </a:r>
            <a:endParaRPr lang="en-US" altLang="zh-CN" dirty="0">
              <a:latin typeface="微软雅黑" panose="020B0503020204020204" pitchFamily="34" charset="-122"/>
              <a:ea typeface="微软雅黑" panose="020B0503020204020204" pitchFamily="34" charset="-122"/>
            </a:endParaRPr>
          </a:p>
          <a:p>
            <a:pPr marL="742950" lvl="2" indent="-285750">
              <a:lnSpc>
                <a:spcPct val="12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纵向：依托公司互联网</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政务实现五级联动</a:t>
            </a:r>
            <a:endParaRPr lang="en-US" altLang="zh-CN" dirty="0">
              <a:latin typeface="微软雅黑" panose="020B0503020204020204" pitchFamily="34" charset="-122"/>
              <a:ea typeface="微软雅黑" panose="020B0503020204020204" pitchFamily="34" charset="-122"/>
            </a:endParaRPr>
          </a:p>
          <a:p>
            <a:pPr marL="457200" lvl="2">
              <a:lnSpc>
                <a:spcPct val="120000"/>
              </a:lnSpc>
            </a:pPr>
            <a:endParaRPr lang="en-US" altLang="zh-CN" dirty="0">
              <a:latin typeface="微软雅黑" panose="020B0503020204020204" pitchFamily="34" charset="-122"/>
              <a:ea typeface="微软雅黑" panose="020B0503020204020204" pitchFamily="34" charset="-122"/>
            </a:endParaRPr>
          </a:p>
          <a:p>
            <a:pPr marL="285750" lvl="1" indent="-285750">
              <a:lnSpc>
                <a:spcPct val="120000"/>
              </a:lnSpc>
              <a:buFont typeface="Wingdings" panose="05000000000000000000" charset="0"/>
              <a:buChar char=""/>
            </a:pPr>
            <a:r>
              <a:rPr lang="zh-CN" altLang="en-US" sz="2400" dirty="0">
                <a:solidFill>
                  <a:srgbClr val="C00000"/>
                </a:solidFill>
                <a:latin typeface="微软雅黑" panose="020B0503020204020204" pitchFamily="34" charset="-122"/>
                <a:ea typeface="微软雅黑" panose="020B0503020204020204" pitchFamily="34" charset="-122"/>
              </a:rPr>
              <a:t>推广计划</a:t>
            </a:r>
            <a:r>
              <a:rPr lang="en-US" altLang="zh-CN" sz="2400" dirty="0">
                <a:solidFill>
                  <a:srgbClr val="C00000"/>
                </a:solidFill>
                <a:latin typeface="微软雅黑" panose="020B0503020204020204" pitchFamily="34" charset="-122"/>
                <a:ea typeface="微软雅黑" panose="020B0503020204020204" pitchFamily="34" charset="-122"/>
              </a:rPr>
              <a:t>    </a:t>
            </a:r>
          </a:p>
          <a:p>
            <a:pPr marL="742950" lvl="2" indent="-285750">
              <a:lnSpc>
                <a:spcPct val="120000"/>
              </a:lnSpc>
              <a:buFont typeface="Wingdings" panose="05000000000000000000" charset="0"/>
              <a:buChar char=""/>
            </a:pPr>
            <a:r>
              <a:rPr lang="en-US" altLang="zh-CN" dirty="0">
                <a:latin typeface="微软雅黑" panose="020B0503020204020204" pitchFamily="34" charset="-122"/>
                <a:ea typeface="微软雅黑" panose="020B0503020204020204" pitchFamily="34" charset="-122"/>
              </a:rPr>
              <a:t>2018</a:t>
            </a:r>
            <a:r>
              <a:rPr lang="zh-CN" altLang="en-US" dirty="0">
                <a:latin typeface="微软雅黑" panose="020B0503020204020204" pitchFamily="34" charset="-122"/>
                <a:ea typeface="微软雅黑" panose="020B0503020204020204" pitchFamily="34" charset="-122"/>
              </a:rPr>
              <a:t>年，总结武汉模式，标准化健康云平台方案</a:t>
            </a:r>
            <a:endParaRPr lang="en-US" altLang="zh-CN" dirty="0">
              <a:latin typeface="微软雅黑" panose="020B0503020204020204" pitchFamily="34" charset="-122"/>
              <a:ea typeface="微软雅黑" panose="020B0503020204020204" pitchFamily="34" charset="-122"/>
            </a:endParaRPr>
          </a:p>
          <a:p>
            <a:pPr marL="742950" lvl="2" indent="-285750">
              <a:lnSpc>
                <a:spcPct val="120000"/>
              </a:lnSpc>
              <a:buFont typeface="Wingdings" panose="05000000000000000000" charset="0"/>
              <a:buChar char=""/>
            </a:pPr>
            <a:r>
              <a:rPr lang="en-US" altLang="zh-CN" dirty="0">
                <a:latin typeface="微软雅黑" panose="020B0503020204020204" pitchFamily="34" charset="-122"/>
                <a:ea typeface="微软雅黑" panose="020B0503020204020204" pitchFamily="34" charset="-122"/>
              </a:rPr>
              <a:t>2020</a:t>
            </a:r>
            <a:r>
              <a:rPr lang="zh-CN" altLang="en-US" dirty="0">
                <a:latin typeface="微软雅黑" panose="020B0503020204020204" pitchFamily="34" charset="-122"/>
                <a:ea typeface="微软雅黑" panose="020B0503020204020204" pitchFamily="34" charset="-122"/>
              </a:rPr>
              <a:t>年，城市圈内复制</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个地市</a:t>
            </a:r>
            <a:endParaRPr lang="en-US" altLang="zh-CN" dirty="0">
              <a:latin typeface="微软雅黑" panose="020B0503020204020204" pitchFamily="34" charset="-122"/>
              <a:ea typeface="微软雅黑" panose="020B0503020204020204" pitchFamily="34" charset="-122"/>
            </a:endParaRPr>
          </a:p>
          <a:p>
            <a:pPr marL="742950" lvl="2" indent="-285750">
              <a:lnSpc>
                <a:spcPct val="120000"/>
              </a:lnSpc>
              <a:buFont typeface="Wingdings" panose="05000000000000000000" charset="0"/>
              <a:buChar char=""/>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至</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年内实现省级平台的建设</a:t>
            </a:r>
            <a:endParaRPr lang="en-US" altLang="zh-CN" dirty="0">
              <a:latin typeface="微软雅黑" panose="020B0503020204020204" pitchFamily="34" charset="-122"/>
              <a:ea typeface="微软雅黑" panose="020B0503020204020204" pitchFamily="34" charset="-122"/>
            </a:endParaRPr>
          </a:p>
          <a:p>
            <a:pPr marL="457200" lvl="2">
              <a:lnSpc>
                <a:spcPct val="120000"/>
              </a:lnSpc>
            </a:pPr>
            <a:endParaRPr lang="en-US" altLang="zh-CN" dirty="0">
              <a:latin typeface="微软雅黑" panose="020B0503020204020204" pitchFamily="34" charset="-122"/>
              <a:ea typeface="微软雅黑" panose="020B0503020204020204" pitchFamily="34" charset="-122"/>
            </a:endParaRPr>
          </a:p>
          <a:p>
            <a:pPr marL="285750" lvl="1" indent="-285750">
              <a:lnSpc>
                <a:spcPct val="120000"/>
              </a:lnSpc>
              <a:buFont typeface="Wingdings" panose="05000000000000000000" charset="0"/>
              <a:buChar char=""/>
            </a:pPr>
            <a:r>
              <a:rPr lang="zh-CN" altLang="en-US" sz="2400" dirty="0">
                <a:solidFill>
                  <a:srgbClr val="C00000"/>
                </a:solidFill>
                <a:latin typeface="微软雅黑" panose="020B0503020204020204" pitchFamily="34" charset="-122"/>
                <a:ea typeface="微软雅黑" panose="020B0503020204020204" pitchFamily="34" charset="-122"/>
              </a:rPr>
              <a:t>实施路径</a:t>
            </a:r>
            <a:endParaRPr lang="en-US" altLang="zh-CN" dirty="0">
              <a:latin typeface="微软雅黑" panose="020B0503020204020204" pitchFamily="34" charset="-122"/>
              <a:ea typeface="微软雅黑" panose="020B0503020204020204" pitchFamily="34" charset="-122"/>
            </a:endParaRPr>
          </a:p>
          <a:p>
            <a:pPr marL="742950" lvl="2" indent="-285750">
              <a:lnSpc>
                <a:spcPct val="120000"/>
              </a:lnSpc>
              <a:buFont typeface="Wingdings" panose="05000000000000000000" charset="0"/>
              <a:buChar char=""/>
            </a:pPr>
            <a:r>
              <a:rPr lang="zh-CN" altLang="en-US" dirty="0">
                <a:latin typeface="微软雅黑" panose="020B0503020204020204" pitchFamily="34" charset="-122"/>
                <a:ea typeface="微软雅黑" panose="020B0503020204020204" pitchFamily="34" charset="-122"/>
              </a:rPr>
              <a:t>引入战略合作伙伴，提升项目成功率</a:t>
            </a:r>
            <a:endParaRPr lang="en-US" altLang="zh-CN" dirty="0">
              <a:latin typeface="微软雅黑" panose="020B0503020204020204" pitchFamily="34" charset="-122"/>
              <a:ea typeface="微软雅黑" panose="020B0503020204020204" pitchFamily="34" charset="-122"/>
            </a:endParaRPr>
          </a:p>
          <a:p>
            <a:pPr marL="742950" lvl="2" indent="-285750">
              <a:lnSpc>
                <a:spcPct val="120000"/>
              </a:lnSpc>
              <a:buFont typeface="Wingdings" panose="05000000000000000000" charset="0"/>
              <a:buChar char=""/>
            </a:pPr>
            <a:r>
              <a:rPr lang="zh-CN" altLang="en-US" dirty="0">
                <a:latin typeface="微软雅黑" panose="020B0503020204020204" pitchFamily="34" charset="-122"/>
                <a:ea typeface="微软雅黑" panose="020B0503020204020204" pitchFamily="34" charset="-122"/>
              </a:rPr>
              <a:t>引入财务投资方，分担风险</a:t>
            </a:r>
            <a:endParaRPr lang="en-US" altLang="zh-CN"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FBF4A2A4-6470-4473-AB4E-DB462F4D9344}"/>
              </a:ext>
            </a:extLst>
          </p:cNvPr>
          <p:cNvSpPr txBox="1"/>
          <p:nvPr/>
        </p:nvSpPr>
        <p:spPr>
          <a:xfrm>
            <a:off x="1165167" y="5655929"/>
            <a:ext cx="9861666" cy="633187"/>
          </a:xfrm>
          <a:prstGeom prst="rect">
            <a:avLst/>
          </a:prstGeom>
          <a:noFill/>
        </p:spPr>
        <p:txBody>
          <a:bodyPr wrap="square" rtlCol="0">
            <a:spAutoFit/>
          </a:bodyPr>
          <a:lstStyle/>
          <a:p>
            <a:pPr marL="0" lvl="1" algn="ctr">
              <a:lnSpc>
                <a:spcPct val="120000"/>
              </a:lnSpc>
            </a:pPr>
            <a:r>
              <a:rPr lang="zh-CN" altLang="en-US" sz="3200" b="1" dirty="0">
                <a:solidFill>
                  <a:srgbClr val="C00000"/>
                </a:solidFill>
                <a:latin typeface="微软雅黑" panose="020B0503020204020204" pitchFamily="34" charset="-122"/>
                <a:ea typeface="微软雅黑" panose="020B0503020204020204" pitchFamily="34" charset="-122"/>
              </a:rPr>
              <a:t>随着地市拓展的深入大幅降低边际成本</a:t>
            </a:r>
            <a:endParaRPr lang="en-US" altLang="zh-CN" sz="3200" b="1" dirty="0">
              <a:solidFill>
                <a:srgbClr val="C00000"/>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1F635F3F-6004-4CE3-BD07-DED94AA01D9B}"/>
              </a:ext>
            </a:extLst>
          </p:cNvPr>
          <p:cNvSpPr/>
          <p:nvPr/>
        </p:nvSpPr>
        <p:spPr>
          <a:xfrm>
            <a:off x="2087333" y="4743043"/>
            <a:ext cx="3057247" cy="338554"/>
          </a:xfrm>
          <a:prstGeom prst="rect">
            <a:avLst/>
          </a:prstGeom>
        </p:spPr>
        <p:txBody>
          <a:bodyPr wrap="none">
            <a:spAutoFit/>
          </a:bodyPr>
          <a:lstStyle/>
          <a:p>
            <a:pPr lvl="0" eaLnBrk="1" hangingPunct="1">
              <a:defRPr/>
            </a:pPr>
            <a:r>
              <a:rPr kumimoji="0" lang="zh-CN" altLang="en-US" sz="16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立足武汉、覆盖湖北、辐射全国</a:t>
            </a:r>
          </a:p>
        </p:txBody>
      </p:sp>
      <p:sp>
        <p:nvSpPr>
          <p:cNvPr id="9" name="矩形 8">
            <a:extLst>
              <a:ext uri="{FF2B5EF4-FFF2-40B4-BE49-F238E27FC236}">
                <a16:creationId xmlns:a16="http://schemas.microsoft.com/office/drawing/2014/main" id="{69BECC34-7619-46AD-BD2A-3918C38F6BB7}"/>
              </a:ext>
            </a:extLst>
          </p:cNvPr>
          <p:cNvSpPr/>
          <p:nvPr/>
        </p:nvSpPr>
        <p:spPr>
          <a:xfrm>
            <a:off x="391884" y="-40445"/>
            <a:ext cx="2954655" cy="646331"/>
          </a:xfrm>
          <a:prstGeom prst="rect">
            <a:avLst/>
          </a:prstGeom>
        </p:spPr>
        <p:txBody>
          <a:bodyPr wrap="none">
            <a:sp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整体推进计划</a:t>
            </a:r>
          </a:p>
        </p:txBody>
      </p:sp>
    </p:spTree>
    <p:extLst>
      <p:ext uri="{BB962C8B-B14F-4D97-AF65-F5344CB8AC3E}">
        <p14:creationId xmlns:p14="http://schemas.microsoft.com/office/powerpoint/2010/main" val="3990213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1884" y="-40445"/>
            <a:ext cx="4339650" cy="646331"/>
          </a:xfrm>
          <a:prstGeom prst="rect">
            <a:avLst/>
          </a:prstGeom>
        </p:spPr>
        <p:txBody>
          <a:bodyPr wrap="none">
            <a:sp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平台架构及建设规划</a:t>
            </a:r>
          </a:p>
        </p:txBody>
      </p:sp>
      <p:pic>
        <p:nvPicPr>
          <p:cNvPr id="4" name="图片 3">
            <a:extLst>
              <a:ext uri="{FF2B5EF4-FFF2-40B4-BE49-F238E27FC236}">
                <a16:creationId xmlns:a16="http://schemas.microsoft.com/office/drawing/2014/main" id="{D5B8D6E1-37A5-49B1-8AC6-F5637479C782}"/>
              </a:ext>
            </a:extLst>
          </p:cNvPr>
          <p:cNvPicPr/>
          <p:nvPr/>
        </p:nvPicPr>
        <p:blipFill>
          <a:blip r:embed="rId2"/>
          <a:stretch>
            <a:fillRect/>
          </a:stretch>
        </p:blipFill>
        <p:spPr>
          <a:xfrm>
            <a:off x="952687" y="945931"/>
            <a:ext cx="10286626" cy="4966138"/>
          </a:xfrm>
          <a:prstGeom prst="rect">
            <a:avLst/>
          </a:prstGeom>
        </p:spPr>
      </p:pic>
    </p:spTree>
    <p:extLst>
      <p:ext uri="{BB962C8B-B14F-4D97-AF65-F5344CB8AC3E}">
        <p14:creationId xmlns:p14="http://schemas.microsoft.com/office/powerpoint/2010/main" val="2743595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0B33453-A708-41F6-B7C3-4E1AD1A1FBFC}"/>
              </a:ext>
            </a:extLst>
          </p:cNvPr>
          <p:cNvSpPr/>
          <p:nvPr/>
        </p:nvSpPr>
        <p:spPr>
          <a:xfrm>
            <a:off x="391884" y="-40445"/>
            <a:ext cx="5724644" cy="646331"/>
          </a:xfrm>
          <a:prstGeom prst="rect">
            <a:avLst/>
          </a:prstGeom>
        </p:spPr>
        <p:txBody>
          <a:bodyPr wrap="none">
            <a:sp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“健康武汉”项目建设计划</a:t>
            </a:r>
          </a:p>
        </p:txBody>
      </p:sp>
      <p:sp>
        <p:nvSpPr>
          <p:cNvPr id="3" name="矩形 2">
            <a:extLst>
              <a:ext uri="{FF2B5EF4-FFF2-40B4-BE49-F238E27FC236}">
                <a16:creationId xmlns:a16="http://schemas.microsoft.com/office/drawing/2014/main" id="{DA383D5D-D40B-4B06-8297-D26B3D263E3B}"/>
              </a:ext>
            </a:extLst>
          </p:cNvPr>
          <p:cNvSpPr/>
          <p:nvPr/>
        </p:nvSpPr>
        <p:spPr>
          <a:xfrm>
            <a:off x="725213" y="1329804"/>
            <a:ext cx="10988565" cy="3905043"/>
          </a:xfrm>
          <a:prstGeom prst="rect">
            <a:avLst/>
          </a:prstGeom>
        </p:spPr>
        <p:txBody>
          <a:bodyPr wrap="square">
            <a:spAutoFit/>
          </a:bodyPr>
          <a:lstStyle/>
          <a:p>
            <a:pPr indent="457200" algn="just">
              <a:lnSpc>
                <a:spcPct val="150000"/>
              </a:lnSpc>
            </a:pPr>
            <a:r>
              <a:rPr lang="zh-CN" altLang="en-US" sz="2400" b="1"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  结合健康云平台架构及建设规划，依托“健康武汉” 项目，按照市政府“三通”要求，分两年打造“</a:t>
            </a:r>
            <a:r>
              <a:rPr lang="en-US" altLang="zh-CN" sz="2400" b="1"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1+4+1”</a:t>
            </a:r>
            <a:r>
              <a:rPr lang="zh-CN" altLang="en-US" sz="2400" b="1"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智慧健康体系（一个健康大数据云平台，四大应用体系：互联网</a:t>
            </a:r>
            <a:r>
              <a:rPr lang="en-US" altLang="zh-CN" sz="2400" b="1"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400" b="1"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健康服务、互联网</a:t>
            </a:r>
            <a:r>
              <a:rPr lang="en-US" altLang="zh-CN" sz="2400" b="1"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400" b="1"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分级诊疗、大数据应用体系、特色服务应用，一个运营服务体系）。</a:t>
            </a:r>
            <a:endParaRPr lang="en-US" altLang="zh-CN" sz="2400" b="1" dirty="0">
              <a:solidFill>
                <a:srgbClr val="C00000"/>
              </a:solidFill>
              <a:latin typeface="微软雅黑" panose="020B0503020204020204" pitchFamily="34" charset="-122"/>
              <a:ea typeface="微软雅黑" panose="020B0503020204020204" pitchFamily="34" charset="-122"/>
              <a:sym typeface="Arial" panose="020B0604020202020204" pitchFamily="34" charset="0"/>
            </a:endParaRPr>
          </a:p>
          <a:p>
            <a:pPr indent="457200" algn="just">
              <a:lnSpc>
                <a:spcPct val="150000"/>
              </a:lnSpc>
            </a:pPr>
            <a:r>
              <a:rPr lang="zh-CN" altLang="en-US" sz="2400" b="1"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  以家庭医生签约服务为契机，推进居民电子健康档案、电子病历和居民健康卡的广泛使用，面向居民、家庭医生、专科医生、管理者及第三方相关产业提供各种健康信息服务，构建大健康产业生态圈。</a:t>
            </a:r>
            <a:endParaRPr lang="en-US" altLang="zh-CN" sz="2400" b="1" dirty="0">
              <a:solidFill>
                <a:srgbClr val="C00000"/>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48509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1884" y="-40445"/>
            <a:ext cx="5724644" cy="646331"/>
          </a:xfrm>
          <a:prstGeom prst="rect">
            <a:avLst/>
          </a:prstGeom>
        </p:spPr>
        <p:txBody>
          <a:bodyPr wrap="none">
            <a:sp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“健康武汉”项目效益分析</a:t>
            </a:r>
          </a:p>
        </p:txBody>
      </p:sp>
      <p:graphicFrame>
        <p:nvGraphicFramePr>
          <p:cNvPr id="6" name="表格 5">
            <a:extLst>
              <a:ext uri="{FF2B5EF4-FFF2-40B4-BE49-F238E27FC236}">
                <a16:creationId xmlns:a16="http://schemas.microsoft.com/office/drawing/2014/main" id="{6FCD1251-C173-4FE3-9313-F88F93CD2190}"/>
              </a:ext>
            </a:extLst>
          </p:cNvPr>
          <p:cNvGraphicFramePr>
            <a:graphicFrameLocks noGrp="1"/>
          </p:cNvGraphicFramePr>
          <p:nvPr>
            <p:extLst/>
          </p:nvPr>
        </p:nvGraphicFramePr>
        <p:xfrm>
          <a:off x="195941" y="562052"/>
          <a:ext cx="11800117" cy="5640628"/>
        </p:xfrm>
        <a:graphic>
          <a:graphicData uri="http://schemas.openxmlformats.org/drawingml/2006/table">
            <a:tbl>
              <a:tblPr firstRow="1" firstCol="1" bandRow="1">
                <a:tableStyleId>{5C22544A-7EE6-4342-B048-85BDC9FD1C3A}</a:tableStyleId>
              </a:tblPr>
              <a:tblGrid>
                <a:gridCol w="810347">
                  <a:extLst>
                    <a:ext uri="{9D8B030D-6E8A-4147-A177-3AD203B41FA5}">
                      <a16:colId xmlns:a16="http://schemas.microsoft.com/office/drawing/2014/main" val="2560753078"/>
                    </a:ext>
                  </a:extLst>
                </a:gridCol>
                <a:gridCol w="2655327">
                  <a:extLst>
                    <a:ext uri="{9D8B030D-6E8A-4147-A177-3AD203B41FA5}">
                      <a16:colId xmlns:a16="http://schemas.microsoft.com/office/drawing/2014/main" val="4021387597"/>
                    </a:ext>
                  </a:extLst>
                </a:gridCol>
                <a:gridCol w="1352362">
                  <a:extLst>
                    <a:ext uri="{9D8B030D-6E8A-4147-A177-3AD203B41FA5}">
                      <a16:colId xmlns:a16="http://schemas.microsoft.com/office/drawing/2014/main" val="3769613735"/>
                    </a:ext>
                  </a:extLst>
                </a:gridCol>
                <a:gridCol w="1461831">
                  <a:extLst>
                    <a:ext uri="{9D8B030D-6E8A-4147-A177-3AD203B41FA5}">
                      <a16:colId xmlns:a16="http://schemas.microsoft.com/office/drawing/2014/main" val="2953991040"/>
                    </a:ext>
                  </a:extLst>
                </a:gridCol>
                <a:gridCol w="1461831">
                  <a:extLst>
                    <a:ext uri="{9D8B030D-6E8A-4147-A177-3AD203B41FA5}">
                      <a16:colId xmlns:a16="http://schemas.microsoft.com/office/drawing/2014/main" val="2623629859"/>
                    </a:ext>
                  </a:extLst>
                </a:gridCol>
                <a:gridCol w="1461831">
                  <a:extLst>
                    <a:ext uri="{9D8B030D-6E8A-4147-A177-3AD203B41FA5}">
                      <a16:colId xmlns:a16="http://schemas.microsoft.com/office/drawing/2014/main" val="3520289164"/>
                    </a:ext>
                  </a:extLst>
                </a:gridCol>
                <a:gridCol w="1352362">
                  <a:extLst>
                    <a:ext uri="{9D8B030D-6E8A-4147-A177-3AD203B41FA5}">
                      <a16:colId xmlns:a16="http://schemas.microsoft.com/office/drawing/2014/main" val="566414524"/>
                    </a:ext>
                  </a:extLst>
                </a:gridCol>
                <a:gridCol w="1244226">
                  <a:extLst>
                    <a:ext uri="{9D8B030D-6E8A-4147-A177-3AD203B41FA5}">
                      <a16:colId xmlns:a16="http://schemas.microsoft.com/office/drawing/2014/main" val="1564584311"/>
                    </a:ext>
                  </a:extLst>
                </a:gridCol>
              </a:tblGrid>
              <a:tr h="306628">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序号</a:t>
                      </a:r>
                      <a:endParaRPr lang="zh-CN" sz="1400" kern="100" dirty="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项 目</a:t>
                      </a:r>
                      <a:endParaRPr lang="zh-CN" sz="1400" kern="100" dirty="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2018</a:t>
                      </a:r>
                      <a:r>
                        <a:rPr lang="zh-CN" sz="1400" kern="0" dirty="0">
                          <a:effectLst/>
                          <a:latin typeface="微软雅黑" panose="020B0503020204020204" pitchFamily="34" charset="-122"/>
                          <a:ea typeface="微软雅黑" panose="020B0503020204020204" pitchFamily="34" charset="-122"/>
                        </a:rPr>
                        <a:t>年</a:t>
                      </a:r>
                      <a:endParaRPr lang="zh-CN" sz="1400" kern="100" dirty="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2019</a:t>
                      </a:r>
                      <a:r>
                        <a:rPr lang="zh-CN" sz="1400" kern="0" dirty="0">
                          <a:effectLst/>
                          <a:latin typeface="微软雅黑" panose="020B0503020204020204" pitchFamily="34" charset="-122"/>
                          <a:ea typeface="微软雅黑" panose="020B0503020204020204" pitchFamily="34" charset="-122"/>
                        </a:rPr>
                        <a:t>年</a:t>
                      </a:r>
                      <a:endParaRPr lang="zh-CN" sz="1400" kern="100" dirty="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2020</a:t>
                      </a:r>
                      <a:r>
                        <a:rPr lang="zh-CN" sz="1400" kern="0" dirty="0">
                          <a:effectLst/>
                          <a:latin typeface="微软雅黑" panose="020B0503020204020204" pitchFamily="34" charset="-122"/>
                          <a:ea typeface="微软雅黑" panose="020B0503020204020204" pitchFamily="34" charset="-122"/>
                        </a:rPr>
                        <a:t>年</a:t>
                      </a:r>
                      <a:endParaRPr lang="zh-CN" sz="1400" kern="100" dirty="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2021</a:t>
                      </a:r>
                      <a:r>
                        <a:rPr lang="zh-CN" sz="1400" kern="0" dirty="0">
                          <a:effectLst/>
                          <a:latin typeface="微软雅黑" panose="020B0503020204020204" pitchFamily="34" charset="-122"/>
                          <a:ea typeface="微软雅黑" panose="020B0503020204020204" pitchFamily="34" charset="-122"/>
                        </a:rPr>
                        <a:t>年</a:t>
                      </a:r>
                      <a:endParaRPr lang="zh-CN" sz="1400" kern="100" dirty="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2022</a:t>
                      </a:r>
                      <a:r>
                        <a:rPr lang="zh-CN" sz="1400" kern="0" dirty="0">
                          <a:effectLst/>
                          <a:latin typeface="微软雅黑" panose="020B0503020204020204" pitchFamily="34" charset="-122"/>
                          <a:ea typeface="微软雅黑" panose="020B0503020204020204" pitchFamily="34" charset="-122"/>
                        </a:rPr>
                        <a:t>年</a:t>
                      </a:r>
                      <a:endParaRPr lang="zh-CN" sz="1400" kern="100" dirty="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2023</a:t>
                      </a:r>
                      <a:r>
                        <a:rPr lang="zh-CN" sz="1400" kern="0" dirty="0">
                          <a:effectLst/>
                          <a:latin typeface="微软雅黑" panose="020B0503020204020204" pitchFamily="34" charset="-122"/>
                          <a:ea typeface="微软雅黑" panose="020B0503020204020204" pitchFamily="34" charset="-122"/>
                        </a:rPr>
                        <a:t>年</a:t>
                      </a:r>
                      <a:endParaRPr lang="zh-CN" sz="1400" kern="100" dirty="0">
                        <a:effectLst/>
                        <a:latin typeface="微软雅黑" panose="020B0503020204020204" pitchFamily="34" charset="-122"/>
                        <a:ea typeface="微软雅黑" panose="020B0503020204020204" pitchFamily="34" charset="-122"/>
                      </a:endParaRPr>
                    </a:p>
                  </a:txBody>
                  <a:tcPr marL="46297" marR="46297" marT="0" marB="0" anchor="ctr"/>
                </a:tc>
                <a:extLst>
                  <a:ext uri="{0D108BD9-81ED-4DB2-BD59-A6C34878D82A}">
                    <a16:rowId xmlns:a16="http://schemas.microsoft.com/office/drawing/2014/main" val="1980900137"/>
                  </a:ext>
                </a:extLst>
              </a:tr>
              <a:tr h="204250">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营业收入</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1340.00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4960.00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8500.00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15150.00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22100.00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27600.00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extLst>
                  <a:ext uri="{0D108BD9-81ED-4DB2-BD59-A6C34878D82A}">
                    <a16:rowId xmlns:a16="http://schemas.microsoft.com/office/drawing/2014/main" val="270790141"/>
                  </a:ext>
                </a:extLst>
              </a:tr>
              <a:tr h="171570">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净利润</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(2065.41)</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(866.94)</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814.16</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5120.49</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8979.08</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12265.61</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extLst>
                  <a:ext uri="{0D108BD9-81ED-4DB2-BD59-A6C34878D82A}">
                    <a16:rowId xmlns:a16="http://schemas.microsoft.com/office/drawing/2014/main" val="1514804200"/>
                  </a:ext>
                </a:extLst>
              </a:tr>
              <a:tr h="171570">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2</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税后利息费用</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145.58</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525.29</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710.25</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798.79</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806.66</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806.66</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extLst>
                  <a:ext uri="{0D108BD9-81ED-4DB2-BD59-A6C34878D82A}">
                    <a16:rowId xmlns:a16="http://schemas.microsoft.com/office/drawing/2014/main" val="2466602762"/>
                  </a:ext>
                </a:extLst>
              </a:tr>
              <a:tr h="171570">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3</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摊销</a:t>
                      </a:r>
                      <a:r>
                        <a:rPr lang="en-US" sz="1400" kern="0">
                          <a:effectLst/>
                          <a:latin typeface="微软雅黑" panose="020B0503020204020204" pitchFamily="34" charset="-122"/>
                          <a:ea typeface="微软雅黑" panose="020B0503020204020204" pitchFamily="34" charset="-122"/>
                        </a:rPr>
                        <a:t>&amp;</a:t>
                      </a:r>
                      <a:r>
                        <a:rPr lang="zh-CN" sz="1400" kern="0">
                          <a:effectLst/>
                          <a:latin typeface="微软雅黑" panose="020B0503020204020204" pitchFamily="34" charset="-122"/>
                          <a:ea typeface="微软雅黑" panose="020B0503020204020204" pitchFamily="34" charset="-122"/>
                        </a:rPr>
                        <a:t>折旧费用</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277.30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1000.55</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1352.85</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1521.50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1536.50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1536.50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extLst>
                  <a:ext uri="{0D108BD9-81ED-4DB2-BD59-A6C34878D82A}">
                    <a16:rowId xmlns:a16="http://schemas.microsoft.com/office/drawing/2014/main" val="3037549936"/>
                  </a:ext>
                </a:extLst>
              </a:tr>
              <a:tr h="171570">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调整后的净利润</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(1642.53)</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658.90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2877.25</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7440.77</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11322.25</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14608.77</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extLst>
                  <a:ext uri="{0D108BD9-81ED-4DB2-BD59-A6C34878D82A}">
                    <a16:rowId xmlns:a16="http://schemas.microsoft.com/office/drawing/2014/main" val="1768182327"/>
                  </a:ext>
                </a:extLst>
              </a:tr>
              <a:tr h="171570">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4</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营运资金</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777.20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2827.20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4760.00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8332.50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11934.00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14628.00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extLst>
                  <a:ext uri="{0D108BD9-81ED-4DB2-BD59-A6C34878D82A}">
                    <a16:rowId xmlns:a16="http://schemas.microsoft.com/office/drawing/2014/main" val="1919129665"/>
                  </a:ext>
                </a:extLst>
              </a:tr>
              <a:tr h="171570">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5</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营运资金的增加</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777.20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2050.00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1932.80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3572.50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3601.50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2694.00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extLst>
                  <a:ext uri="{0D108BD9-81ED-4DB2-BD59-A6C34878D82A}">
                    <a16:rowId xmlns:a16="http://schemas.microsoft.com/office/drawing/2014/main" val="3090906637"/>
                  </a:ext>
                </a:extLst>
              </a:tr>
              <a:tr h="171570">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7</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总投资额</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2773.00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7232.50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3523.00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1686.50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150.00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0.00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extLst>
                  <a:ext uri="{0D108BD9-81ED-4DB2-BD59-A6C34878D82A}">
                    <a16:rowId xmlns:a16="http://schemas.microsoft.com/office/drawing/2014/main" val="1853008123"/>
                  </a:ext>
                </a:extLst>
              </a:tr>
              <a:tr h="171570">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8</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自由现金流</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(5192.73)</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(8623.60)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(2578.55)</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2181.77</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7570.75</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11914.77</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extLst>
                  <a:ext uri="{0D108BD9-81ED-4DB2-BD59-A6C34878D82A}">
                    <a16:rowId xmlns:a16="http://schemas.microsoft.com/office/drawing/2014/main" val="182226778"/>
                  </a:ext>
                </a:extLst>
              </a:tr>
              <a:tr h="171570">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9</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累计自由现金流</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(5192.73)</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(13816.32)</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(16394.87)</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(14213.10)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(6642.36)</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5272.41</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extLst>
                  <a:ext uri="{0D108BD9-81ED-4DB2-BD59-A6C34878D82A}">
                    <a16:rowId xmlns:a16="http://schemas.microsoft.com/office/drawing/2014/main" val="3393116360"/>
                  </a:ext>
                </a:extLst>
              </a:tr>
              <a:tr h="171570">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净现金流量现值</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(5192.73)</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(8059.43)</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(2252.21)</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1780.98</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5775.68</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8495.06</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extLst>
                  <a:ext uri="{0D108BD9-81ED-4DB2-BD59-A6C34878D82A}">
                    <a16:rowId xmlns:a16="http://schemas.microsoft.com/office/drawing/2014/main" val="3829180043"/>
                  </a:ext>
                </a:extLst>
              </a:tr>
              <a:tr h="171570">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11</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累计净现金流量现值</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(5192.73)</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(13252.16)</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(15504.36)</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(13723.39)</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(7947.70)</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547.36</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extLst>
                  <a:ext uri="{0D108BD9-81ED-4DB2-BD59-A6C34878D82A}">
                    <a16:rowId xmlns:a16="http://schemas.microsoft.com/office/drawing/2014/main" val="842569673"/>
                  </a:ext>
                </a:extLst>
              </a:tr>
              <a:tr h="171570">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12</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折现系数</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0.934579</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0.873439</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0.816298</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0.762895</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0.712986</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extLst>
                  <a:ext uri="{0D108BD9-81ED-4DB2-BD59-A6C34878D82A}">
                    <a16:rowId xmlns:a16="http://schemas.microsoft.com/office/drawing/2014/main" val="1363762615"/>
                  </a:ext>
                </a:extLst>
              </a:tr>
              <a:tr h="171570">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13</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净现值（</a:t>
                      </a:r>
                      <a:r>
                        <a:rPr lang="en-US" sz="1400" kern="0">
                          <a:effectLst/>
                          <a:latin typeface="微软雅黑" panose="020B0503020204020204" pitchFamily="34" charset="-122"/>
                          <a:ea typeface="微软雅黑" panose="020B0503020204020204" pitchFamily="34" charset="-122"/>
                        </a:rPr>
                        <a:t>NPV</a:t>
                      </a:r>
                      <a:r>
                        <a:rPr lang="zh-CN" sz="1400" kern="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9,734.07</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endParaRPr lang="zh-CN" sz="14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endParaRPr lang="zh-CN" sz="14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endParaRPr lang="zh-CN" sz="14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endParaRPr lang="zh-CN" sz="14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endParaRPr lang="zh-CN" sz="1400">
                        <a:effectLst/>
                        <a:latin typeface="微软雅黑" panose="020B0503020204020204" pitchFamily="34" charset="-122"/>
                        <a:ea typeface="微软雅黑" panose="020B0503020204020204" pitchFamily="34" charset="-122"/>
                      </a:endParaRPr>
                    </a:p>
                  </a:txBody>
                  <a:tcPr marL="46297" marR="46297" marT="0" marB="0" anchor="ctr"/>
                </a:tc>
                <a:extLst>
                  <a:ext uri="{0D108BD9-81ED-4DB2-BD59-A6C34878D82A}">
                    <a16:rowId xmlns:a16="http://schemas.microsoft.com/office/drawing/2014/main" val="1978307771"/>
                  </a:ext>
                </a:extLst>
              </a:tr>
              <a:tr h="171570">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14</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动态投资回收期（年）</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5.94</a:t>
                      </a:r>
                      <a:endParaRPr lang="zh-CN" sz="1400" kern="100" dirty="0">
                        <a:effectLst/>
                        <a:latin typeface="微软雅黑" panose="020B0503020204020204" pitchFamily="34" charset="-122"/>
                        <a:ea typeface="微软雅黑" panose="020B0503020204020204" pitchFamily="34" charset="-122"/>
                      </a:endParaRPr>
                    </a:p>
                  </a:txBody>
                  <a:tcPr marL="46297" marR="46297" marT="0" marB="0" anchor="ctr"/>
                </a:tc>
                <a:tc>
                  <a:txBody>
                    <a:bodyPr/>
                    <a:lstStyle/>
                    <a:p>
                      <a:endParaRPr lang="zh-CN" sz="14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endParaRPr lang="zh-CN" sz="14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endParaRPr lang="zh-CN" sz="14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endParaRPr lang="zh-CN" sz="14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endParaRPr lang="zh-CN" sz="1400">
                        <a:effectLst/>
                        <a:latin typeface="微软雅黑" panose="020B0503020204020204" pitchFamily="34" charset="-122"/>
                        <a:ea typeface="微软雅黑" panose="020B0503020204020204" pitchFamily="34" charset="-122"/>
                      </a:endParaRPr>
                    </a:p>
                  </a:txBody>
                  <a:tcPr marL="46297" marR="46297" marT="0" marB="0" anchor="ctr"/>
                </a:tc>
                <a:extLst>
                  <a:ext uri="{0D108BD9-81ED-4DB2-BD59-A6C34878D82A}">
                    <a16:rowId xmlns:a16="http://schemas.microsoft.com/office/drawing/2014/main" val="29920532"/>
                  </a:ext>
                </a:extLst>
              </a:tr>
              <a:tr h="171570">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15</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静态投资回收期（年）</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5.56</a:t>
                      </a:r>
                      <a:endParaRPr lang="zh-CN" sz="1400" kern="100" dirty="0">
                        <a:effectLst/>
                        <a:latin typeface="微软雅黑" panose="020B0503020204020204" pitchFamily="34" charset="-122"/>
                        <a:ea typeface="微软雅黑" panose="020B0503020204020204" pitchFamily="34" charset="-122"/>
                      </a:endParaRPr>
                    </a:p>
                  </a:txBody>
                  <a:tcPr marL="46297" marR="46297" marT="0" marB="0" anchor="ctr"/>
                </a:tc>
                <a:tc>
                  <a:txBody>
                    <a:bodyPr/>
                    <a:lstStyle/>
                    <a:p>
                      <a:endParaRPr lang="zh-CN" sz="1400" dirty="0">
                        <a:effectLst/>
                        <a:latin typeface="微软雅黑" panose="020B0503020204020204" pitchFamily="34" charset="-122"/>
                        <a:ea typeface="微软雅黑" panose="020B0503020204020204" pitchFamily="34" charset="-122"/>
                      </a:endParaRPr>
                    </a:p>
                  </a:txBody>
                  <a:tcPr marL="46297" marR="46297" marT="0" marB="0" anchor="ctr"/>
                </a:tc>
                <a:tc>
                  <a:txBody>
                    <a:bodyPr/>
                    <a:lstStyle/>
                    <a:p>
                      <a:endParaRPr lang="zh-CN" sz="14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endParaRPr lang="zh-CN" sz="14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endParaRPr lang="zh-CN" sz="14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endParaRPr lang="zh-CN" sz="1400">
                        <a:effectLst/>
                        <a:latin typeface="微软雅黑" panose="020B0503020204020204" pitchFamily="34" charset="-122"/>
                        <a:ea typeface="微软雅黑" panose="020B0503020204020204" pitchFamily="34" charset="-122"/>
                      </a:endParaRPr>
                    </a:p>
                  </a:txBody>
                  <a:tcPr marL="46297" marR="46297" marT="0" marB="0" anchor="ctr"/>
                </a:tc>
                <a:extLst>
                  <a:ext uri="{0D108BD9-81ED-4DB2-BD59-A6C34878D82A}">
                    <a16:rowId xmlns:a16="http://schemas.microsoft.com/office/drawing/2014/main" val="3301174468"/>
                  </a:ext>
                </a:extLst>
              </a:tr>
              <a:tr h="171570">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16</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内部收益报酬率（</a:t>
                      </a:r>
                      <a:r>
                        <a:rPr lang="en-US" sz="1400" kern="0">
                          <a:effectLst/>
                          <a:latin typeface="微软雅黑" panose="020B0503020204020204" pitchFamily="34" charset="-122"/>
                          <a:ea typeface="微软雅黑" panose="020B0503020204020204" pitchFamily="34" charset="-122"/>
                        </a:rPr>
                        <a:t>IRR</a:t>
                      </a:r>
                      <a:r>
                        <a:rPr lang="zh-CN" sz="1400" kern="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20.99%</a:t>
                      </a:r>
                      <a:endParaRPr lang="zh-CN" sz="1400" kern="100" dirty="0">
                        <a:effectLst/>
                        <a:latin typeface="微软雅黑" panose="020B0503020204020204" pitchFamily="34" charset="-122"/>
                        <a:ea typeface="微软雅黑" panose="020B0503020204020204" pitchFamily="34" charset="-122"/>
                      </a:endParaRPr>
                    </a:p>
                  </a:txBody>
                  <a:tcPr marL="46297" marR="46297" marT="0" marB="0" anchor="ctr"/>
                </a:tc>
                <a:tc>
                  <a:txBody>
                    <a:bodyPr/>
                    <a:lstStyle/>
                    <a:p>
                      <a:endParaRPr lang="zh-CN" sz="14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endParaRPr lang="zh-CN" sz="14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endParaRPr lang="zh-CN" sz="14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endParaRPr lang="zh-CN" sz="1400">
                        <a:effectLst/>
                        <a:latin typeface="微软雅黑" panose="020B0503020204020204" pitchFamily="34" charset="-122"/>
                        <a:ea typeface="微软雅黑" panose="020B0503020204020204" pitchFamily="34" charset="-122"/>
                      </a:endParaRPr>
                    </a:p>
                  </a:txBody>
                  <a:tcPr marL="46297" marR="46297" marT="0" marB="0" anchor="ctr"/>
                </a:tc>
                <a:tc>
                  <a:txBody>
                    <a:bodyPr/>
                    <a:lstStyle/>
                    <a:p>
                      <a:endParaRPr lang="zh-CN" sz="1400">
                        <a:effectLst/>
                        <a:latin typeface="微软雅黑" panose="020B0503020204020204" pitchFamily="34" charset="-122"/>
                        <a:ea typeface="微软雅黑" panose="020B0503020204020204" pitchFamily="34" charset="-122"/>
                      </a:endParaRPr>
                    </a:p>
                  </a:txBody>
                  <a:tcPr marL="46297" marR="46297" marT="0" marB="0" anchor="ctr"/>
                </a:tc>
                <a:extLst>
                  <a:ext uri="{0D108BD9-81ED-4DB2-BD59-A6C34878D82A}">
                    <a16:rowId xmlns:a16="http://schemas.microsoft.com/office/drawing/2014/main" val="1648512746"/>
                  </a:ext>
                </a:extLst>
              </a:tr>
              <a:tr h="1058831">
                <a:tc gridSpan="8">
                  <a:txBody>
                    <a:bodyPr/>
                    <a:lstStyle/>
                    <a:p>
                      <a:pPr algn="just">
                        <a:spcAft>
                          <a:spcPts val="0"/>
                        </a:spcAft>
                      </a:pPr>
                      <a:r>
                        <a:rPr lang="zh-CN" sz="1400" kern="0" dirty="0">
                          <a:effectLst/>
                          <a:latin typeface="微软雅黑" panose="020B0503020204020204" pitchFamily="34" charset="-122"/>
                          <a:ea typeface="微软雅黑" panose="020B0503020204020204" pitchFamily="34" charset="-122"/>
                        </a:rPr>
                        <a:t>备注：</a:t>
                      </a:r>
                      <a:endParaRPr lang="zh-CN" sz="1400" kern="100" dirty="0">
                        <a:effectLst/>
                        <a:latin typeface="微软雅黑" panose="020B0503020204020204" pitchFamily="34" charset="-122"/>
                        <a:ea typeface="微软雅黑" panose="020B0503020204020204" pitchFamily="34" charset="-122"/>
                      </a:endParaRPr>
                    </a:p>
                    <a:p>
                      <a:pPr algn="just">
                        <a:spcAft>
                          <a:spcPts val="0"/>
                        </a:spcAft>
                      </a:pPr>
                      <a:r>
                        <a:rPr lang="en-US" sz="1400" kern="0" dirty="0">
                          <a:effectLst/>
                          <a:latin typeface="微软雅黑" panose="020B0503020204020204" pitchFamily="34" charset="-122"/>
                          <a:ea typeface="微软雅黑" panose="020B0503020204020204" pitchFamily="34" charset="-122"/>
                        </a:rPr>
                        <a:t>1</a:t>
                      </a:r>
                      <a:r>
                        <a:rPr lang="zh-CN" sz="1400" kern="0" dirty="0">
                          <a:effectLst/>
                          <a:latin typeface="微软雅黑" panose="020B0503020204020204" pitchFamily="34" charset="-122"/>
                          <a:ea typeface="微软雅黑" panose="020B0503020204020204" pitchFamily="34" charset="-122"/>
                        </a:rPr>
                        <a:t>，假设预测期折现率为</a:t>
                      </a:r>
                      <a:r>
                        <a:rPr lang="en-US" sz="1400" kern="0" dirty="0">
                          <a:effectLst/>
                          <a:latin typeface="微软雅黑" panose="020B0503020204020204" pitchFamily="34" charset="-122"/>
                          <a:ea typeface="微软雅黑" panose="020B0503020204020204" pitchFamily="34" charset="-122"/>
                        </a:rPr>
                        <a:t>7%,</a:t>
                      </a:r>
                      <a:r>
                        <a:rPr lang="zh-CN" sz="1400" kern="0" dirty="0">
                          <a:effectLst/>
                          <a:latin typeface="微软雅黑" panose="020B0503020204020204" pitchFamily="34" charset="-122"/>
                          <a:ea typeface="微软雅黑" panose="020B0503020204020204" pitchFamily="34" charset="-122"/>
                        </a:rPr>
                        <a:t>，测算期间为</a:t>
                      </a:r>
                      <a:r>
                        <a:rPr lang="en-US" sz="1400" kern="0" dirty="0">
                          <a:effectLst/>
                          <a:latin typeface="微软雅黑" panose="020B0503020204020204" pitchFamily="34" charset="-122"/>
                          <a:ea typeface="微软雅黑" panose="020B0503020204020204" pitchFamily="34" charset="-122"/>
                        </a:rPr>
                        <a:t>7</a:t>
                      </a:r>
                      <a:r>
                        <a:rPr lang="zh-CN" sz="1400" kern="0" dirty="0">
                          <a:effectLst/>
                          <a:latin typeface="微软雅黑" panose="020B0503020204020204" pitchFamily="34" charset="-122"/>
                          <a:ea typeface="微软雅黑" panose="020B0503020204020204" pitchFamily="34" charset="-122"/>
                        </a:rPr>
                        <a:t>年。</a:t>
                      </a:r>
                      <a:endParaRPr lang="zh-CN" sz="1400" kern="100" dirty="0">
                        <a:effectLst/>
                        <a:latin typeface="微软雅黑" panose="020B0503020204020204" pitchFamily="34" charset="-122"/>
                        <a:ea typeface="微软雅黑" panose="020B0503020204020204" pitchFamily="34" charset="-122"/>
                      </a:endParaRPr>
                    </a:p>
                    <a:p>
                      <a:pPr algn="just">
                        <a:spcAft>
                          <a:spcPts val="0"/>
                        </a:spcAft>
                      </a:pPr>
                      <a:r>
                        <a:rPr lang="en-US" sz="1400" kern="0" dirty="0">
                          <a:effectLst/>
                          <a:latin typeface="微软雅黑" panose="020B0503020204020204" pitchFamily="34" charset="-122"/>
                          <a:ea typeface="微软雅黑" panose="020B0503020204020204" pitchFamily="34" charset="-122"/>
                        </a:rPr>
                        <a:t>2</a:t>
                      </a:r>
                      <a:r>
                        <a:rPr lang="zh-CN" sz="1400" kern="0" dirty="0">
                          <a:effectLst/>
                          <a:latin typeface="微软雅黑" panose="020B0503020204020204" pitchFamily="34" charset="-122"/>
                          <a:ea typeface="微软雅黑" panose="020B0503020204020204" pitchFamily="34" charset="-122"/>
                        </a:rPr>
                        <a:t>，所得税按照税率</a:t>
                      </a:r>
                      <a:r>
                        <a:rPr lang="en-US" sz="1400" kern="0" dirty="0">
                          <a:effectLst/>
                          <a:latin typeface="微软雅黑" panose="020B0503020204020204" pitchFamily="34" charset="-122"/>
                          <a:ea typeface="微软雅黑" panose="020B0503020204020204" pitchFamily="34" charset="-122"/>
                        </a:rPr>
                        <a:t>25%</a:t>
                      </a:r>
                      <a:r>
                        <a:rPr lang="zh-CN" sz="1400" kern="0" dirty="0">
                          <a:effectLst/>
                          <a:latin typeface="微软雅黑" panose="020B0503020204020204" pitchFamily="34" charset="-122"/>
                          <a:ea typeface="微软雅黑" panose="020B0503020204020204" pitchFamily="34" charset="-122"/>
                        </a:rPr>
                        <a:t>计算；</a:t>
                      </a:r>
                      <a:endParaRPr lang="zh-CN" sz="1400" kern="100" dirty="0">
                        <a:effectLst/>
                        <a:latin typeface="微软雅黑" panose="020B0503020204020204" pitchFamily="34" charset="-122"/>
                        <a:ea typeface="微软雅黑" panose="020B0503020204020204" pitchFamily="34" charset="-122"/>
                      </a:endParaRPr>
                    </a:p>
                    <a:p>
                      <a:pPr algn="just">
                        <a:spcAft>
                          <a:spcPts val="0"/>
                        </a:spcAft>
                      </a:pPr>
                      <a:r>
                        <a:rPr lang="en-US" sz="1400" kern="0" dirty="0">
                          <a:effectLst/>
                          <a:latin typeface="微软雅黑" panose="020B0503020204020204" pitchFamily="34" charset="-122"/>
                          <a:ea typeface="微软雅黑" panose="020B0503020204020204" pitchFamily="34" charset="-122"/>
                        </a:rPr>
                        <a:t>3</a:t>
                      </a:r>
                      <a:r>
                        <a:rPr lang="zh-CN" sz="1400" kern="0" dirty="0">
                          <a:effectLst/>
                          <a:latin typeface="微软雅黑" panose="020B0503020204020204" pitchFamily="34" charset="-122"/>
                          <a:ea typeface="微软雅黑" panose="020B0503020204020204" pitchFamily="34" charset="-122"/>
                        </a:rPr>
                        <a:t>，假设软硬件按照</a:t>
                      </a:r>
                      <a:r>
                        <a:rPr lang="en-US" sz="1400" kern="0" dirty="0">
                          <a:effectLst/>
                          <a:latin typeface="微软雅黑" panose="020B0503020204020204" pitchFamily="34" charset="-122"/>
                          <a:ea typeface="微软雅黑" panose="020B0503020204020204" pitchFamily="34" charset="-122"/>
                        </a:rPr>
                        <a:t>10</a:t>
                      </a:r>
                      <a:r>
                        <a:rPr lang="zh-CN" sz="1400" kern="0" dirty="0">
                          <a:effectLst/>
                          <a:latin typeface="微软雅黑" panose="020B0503020204020204" pitchFamily="34" charset="-122"/>
                          <a:ea typeface="微软雅黑" panose="020B0503020204020204" pitchFamily="34" charset="-122"/>
                        </a:rPr>
                        <a:t>年进行折旧及摊销。</a:t>
                      </a:r>
                      <a:endParaRPr lang="zh-CN" sz="1400" kern="100" dirty="0">
                        <a:effectLst/>
                        <a:latin typeface="微软雅黑" panose="020B0503020204020204" pitchFamily="34" charset="-122"/>
                        <a:ea typeface="微软雅黑" panose="020B0503020204020204" pitchFamily="34" charset="-122"/>
                      </a:endParaRPr>
                    </a:p>
                    <a:p>
                      <a:pPr algn="just">
                        <a:spcAft>
                          <a:spcPts val="0"/>
                        </a:spcAft>
                      </a:pPr>
                      <a:r>
                        <a:rPr lang="en-US" sz="1400" kern="0" dirty="0">
                          <a:effectLst/>
                          <a:latin typeface="微软雅黑" panose="020B0503020204020204" pitchFamily="34" charset="-122"/>
                          <a:ea typeface="微软雅黑" panose="020B0503020204020204" pitchFamily="34" charset="-122"/>
                        </a:rPr>
                        <a:t>4</a:t>
                      </a:r>
                      <a:r>
                        <a:rPr lang="zh-CN" sz="1400" kern="0" dirty="0">
                          <a:effectLst/>
                          <a:latin typeface="微软雅黑" panose="020B0503020204020204" pitchFamily="34" charset="-122"/>
                          <a:ea typeface="微软雅黑" panose="020B0503020204020204" pitchFamily="34" charset="-122"/>
                        </a:rPr>
                        <a:t>，财务费用计算基数按照各年累计投资额计算，利率按照</a:t>
                      </a:r>
                      <a:r>
                        <a:rPr lang="en-US" sz="1400" kern="0" dirty="0">
                          <a:effectLst/>
                          <a:latin typeface="微软雅黑" panose="020B0503020204020204" pitchFamily="34" charset="-122"/>
                          <a:ea typeface="微软雅黑" panose="020B0503020204020204" pitchFamily="34" charset="-122"/>
                        </a:rPr>
                        <a:t>7%</a:t>
                      </a:r>
                      <a:r>
                        <a:rPr lang="zh-CN" sz="1400" kern="0" dirty="0">
                          <a:effectLst/>
                          <a:latin typeface="微软雅黑" panose="020B0503020204020204" pitchFamily="34" charset="-122"/>
                          <a:ea typeface="微软雅黑" panose="020B0503020204020204" pitchFamily="34" charset="-122"/>
                        </a:rPr>
                        <a:t>计算。</a:t>
                      </a:r>
                      <a:endParaRPr lang="zh-CN" sz="1400" kern="100" dirty="0">
                        <a:effectLst/>
                        <a:latin typeface="微软雅黑" panose="020B0503020204020204" pitchFamily="34" charset="-122"/>
                        <a:ea typeface="微软雅黑" panose="020B0503020204020204" pitchFamily="34" charset="-122"/>
                      </a:endParaRPr>
                    </a:p>
                    <a:p>
                      <a:pPr algn="just">
                        <a:spcAft>
                          <a:spcPts val="0"/>
                        </a:spcAft>
                      </a:pPr>
                      <a:r>
                        <a:rPr lang="en-US" sz="1400" kern="0" dirty="0">
                          <a:effectLst/>
                          <a:latin typeface="微软雅黑" panose="020B0503020204020204" pitchFamily="34" charset="-122"/>
                          <a:ea typeface="微软雅黑" panose="020B0503020204020204" pitchFamily="34" charset="-122"/>
                        </a:rPr>
                        <a:t>5</a:t>
                      </a:r>
                      <a:r>
                        <a:rPr lang="zh-CN" sz="1400" kern="0" dirty="0">
                          <a:effectLst/>
                          <a:latin typeface="微软雅黑" panose="020B0503020204020204" pitchFamily="34" charset="-122"/>
                          <a:ea typeface="微软雅黑" panose="020B0503020204020204" pitchFamily="34" charset="-122"/>
                        </a:rPr>
                        <a:t>，项目总投资额</a:t>
                      </a:r>
                      <a:r>
                        <a:rPr lang="en-US" sz="1400" kern="0" dirty="0">
                          <a:effectLst/>
                          <a:latin typeface="微软雅黑" panose="020B0503020204020204" pitchFamily="34" charset="-122"/>
                          <a:ea typeface="微软雅黑" panose="020B0503020204020204" pitchFamily="34" charset="-122"/>
                        </a:rPr>
                        <a:t>15365</a:t>
                      </a:r>
                      <a:r>
                        <a:rPr lang="zh-CN" sz="1400" kern="0" dirty="0">
                          <a:effectLst/>
                          <a:latin typeface="微软雅黑" panose="020B0503020204020204" pitchFamily="34" charset="-122"/>
                          <a:ea typeface="微软雅黑" panose="020B0503020204020204" pitchFamily="34" charset="-122"/>
                        </a:rPr>
                        <a:t>万元；分两期进行投入，第一期</a:t>
                      </a:r>
                      <a:r>
                        <a:rPr lang="en-US" sz="1400" kern="0" dirty="0">
                          <a:effectLst/>
                          <a:latin typeface="微软雅黑" panose="020B0503020204020204" pitchFamily="34" charset="-122"/>
                          <a:ea typeface="微软雅黑" panose="020B0503020204020204" pitchFamily="34" charset="-122"/>
                        </a:rPr>
                        <a:t>2018</a:t>
                      </a:r>
                      <a:r>
                        <a:rPr lang="zh-CN" sz="1400" kern="0" dirty="0">
                          <a:effectLst/>
                          <a:latin typeface="微软雅黑" panose="020B0503020204020204" pitchFamily="34" charset="-122"/>
                          <a:ea typeface="微软雅黑" panose="020B0503020204020204" pitchFamily="34" charset="-122"/>
                        </a:rPr>
                        <a:t>年启动，实际投资总额为</a:t>
                      </a:r>
                      <a:r>
                        <a:rPr lang="en-US" sz="1400" kern="0" dirty="0">
                          <a:effectLst/>
                          <a:latin typeface="微软雅黑" panose="020B0503020204020204" pitchFamily="34" charset="-122"/>
                          <a:ea typeface="微软雅黑" panose="020B0503020204020204" pitchFamily="34" charset="-122"/>
                        </a:rPr>
                        <a:t>13865</a:t>
                      </a:r>
                      <a:r>
                        <a:rPr lang="zh-CN" sz="1400" kern="0" dirty="0">
                          <a:effectLst/>
                          <a:latin typeface="微软雅黑" panose="020B0503020204020204" pitchFamily="34" charset="-122"/>
                          <a:ea typeface="微软雅黑" panose="020B0503020204020204" pitchFamily="34" charset="-122"/>
                        </a:rPr>
                        <a:t>万元；第二期</a:t>
                      </a:r>
                      <a:r>
                        <a:rPr lang="en-US" sz="1400" kern="0" dirty="0">
                          <a:effectLst/>
                          <a:latin typeface="微软雅黑" panose="020B0503020204020204" pitchFamily="34" charset="-122"/>
                          <a:ea typeface="微软雅黑" panose="020B0503020204020204" pitchFamily="34" charset="-122"/>
                        </a:rPr>
                        <a:t>2019</a:t>
                      </a:r>
                      <a:r>
                        <a:rPr lang="zh-CN" sz="1400" kern="0" dirty="0">
                          <a:effectLst/>
                          <a:latin typeface="微软雅黑" panose="020B0503020204020204" pitchFamily="34" charset="-122"/>
                          <a:ea typeface="微软雅黑" panose="020B0503020204020204" pitchFamily="34" charset="-122"/>
                        </a:rPr>
                        <a:t>年启动，实际投资总额为</a:t>
                      </a:r>
                      <a:r>
                        <a:rPr lang="en-US" sz="1400" kern="0" dirty="0">
                          <a:effectLst/>
                          <a:latin typeface="微软雅黑" panose="020B0503020204020204" pitchFamily="34" charset="-122"/>
                          <a:ea typeface="微软雅黑" panose="020B0503020204020204" pitchFamily="34" charset="-122"/>
                        </a:rPr>
                        <a:t>1500</a:t>
                      </a:r>
                      <a:r>
                        <a:rPr lang="zh-CN" sz="1400" kern="0" dirty="0">
                          <a:effectLst/>
                          <a:latin typeface="微软雅黑" panose="020B0503020204020204" pitchFamily="34" charset="-122"/>
                          <a:ea typeface="微软雅黑" panose="020B0503020204020204" pitchFamily="34" charset="-122"/>
                        </a:rPr>
                        <a:t>万元。</a:t>
                      </a:r>
                      <a:endParaRPr lang="zh-CN" sz="1400" kern="100" dirty="0">
                        <a:effectLst/>
                        <a:latin typeface="微软雅黑" panose="020B0503020204020204" pitchFamily="34" charset="-122"/>
                        <a:ea typeface="微软雅黑" panose="020B0503020204020204" pitchFamily="34" charset="-122"/>
                      </a:endParaRPr>
                    </a:p>
                    <a:p>
                      <a:pPr algn="just">
                        <a:spcAft>
                          <a:spcPts val="0"/>
                        </a:spcAft>
                      </a:pPr>
                      <a:r>
                        <a:rPr lang="en-US" sz="1400" kern="0" dirty="0">
                          <a:effectLst/>
                          <a:latin typeface="微软雅黑" panose="020B0503020204020204" pitchFamily="34" charset="-122"/>
                          <a:ea typeface="微软雅黑" panose="020B0503020204020204" pitchFamily="34" charset="-122"/>
                        </a:rPr>
                        <a:t>6</a:t>
                      </a:r>
                      <a:r>
                        <a:rPr lang="zh-CN" sz="1400" kern="0" dirty="0">
                          <a:effectLst/>
                          <a:latin typeface="微软雅黑" panose="020B0503020204020204" pitchFamily="34" charset="-122"/>
                          <a:ea typeface="微软雅黑" panose="020B0503020204020204" pitchFamily="34" charset="-122"/>
                        </a:rPr>
                        <a:t>，</a:t>
                      </a:r>
                      <a:r>
                        <a:rPr lang="en-US" sz="1400" kern="0" dirty="0">
                          <a:effectLst/>
                          <a:latin typeface="微软雅黑" panose="020B0503020204020204" pitchFamily="34" charset="-122"/>
                          <a:ea typeface="微软雅黑" panose="020B0503020204020204" pitchFamily="34" charset="-122"/>
                        </a:rPr>
                        <a:t>2018</a:t>
                      </a:r>
                      <a:r>
                        <a:rPr lang="zh-CN" sz="1400" kern="0" dirty="0">
                          <a:effectLst/>
                          <a:latin typeface="微软雅黑" panose="020B0503020204020204" pitchFamily="34" charset="-122"/>
                          <a:ea typeface="微软雅黑" panose="020B0503020204020204" pitchFamily="34" charset="-122"/>
                        </a:rPr>
                        <a:t>年营运资金按照营业收入金额的</a:t>
                      </a:r>
                      <a:r>
                        <a:rPr lang="en-US" sz="1400" kern="0" dirty="0">
                          <a:effectLst/>
                          <a:latin typeface="微软雅黑" panose="020B0503020204020204" pitchFamily="34" charset="-122"/>
                          <a:ea typeface="微软雅黑" panose="020B0503020204020204" pitchFamily="34" charset="-122"/>
                        </a:rPr>
                        <a:t>58%</a:t>
                      </a:r>
                      <a:r>
                        <a:rPr lang="zh-CN" sz="1400" kern="0" dirty="0">
                          <a:effectLst/>
                          <a:latin typeface="微软雅黑" panose="020B0503020204020204" pitchFamily="34" charset="-122"/>
                          <a:ea typeface="微软雅黑" panose="020B0503020204020204" pitchFamily="34" charset="-122"/>
                        </a:rPr>
                        <a:t>（数据来源依据万得智慧医疗行业</a:t>
                      </a:r>
                      <a:r>
                        <a:rPr lang="en-US" sz="1400" kern="0" dirty="0">
                          <a:effectLst/>
                          <a:latin typeface="微软雅黑" panose="020B0503020204020204" pitchFamily="34" charset="-122"/>
                          <a:ea typeface="微软雅黑" panose="020B0503020204020204" pitchFamily="34" charset="-122"/>
                        </a:rPr>
                        <a:t>2017</a:t>
                      </a:r>
                      <a:r>
                        <a:rPr lang="zh-CN" sz="1400" kern="0" dirty="0">
                          <a:effectLst/>
                          <a:latin typeface="微软雅黑" panose="020B0503020204020204" pitchFamily="34" charset="-122"/>
                          <a:ea typeface="微软雅黑" panose="020B0503020204020204" pitchFamily="34" charset="-122"/>
                        </a:rPr>
                        <a:t>年三季度平均数据）计算，随着营业收入规模的扩大，每年的占比以</a:t>
                      </a:r>
                      <a:r>
                        <a:rPr lang="en-US" sz="1400" kern="0" dirty="0">
                          <a:effectLst/>
                          <a:latin typeface="微软雅黑" panose="020B0503020204020204" pitchFamily="34" charset="-122"/>
                          <a:ea typeface="微软雅黑" panose="020B0503020204020204" pitchFamily="34" charset="-122"/>
                        </a:rPr>
                        <a:t>1%</a:t>
                      </a:r>
                      <a:r>
                        <a:rPr lang="zh-CN" sz="1400" kern="0" dirty="0">
                          <a:effectLst/>
                          <a:latin typeface="微软雅黑" panose="020B0503020204020204" pitchFamily="34" charset="-122"/>
                          <a:ea typeface="微软雅黑" panose="020B0503020204020204" pitchFamily="34" charset="-122"/>
                        </a:rPr>
                        <a:t>逐渐减少。</a:t>
                      </a:r>
                      <a:endParaRPr lang="zh-CN" sz="1400" kern="100" dirty="0">
                        <a:effectLst/>
                        <a:latin typeface="微软雅黑" panose="020B0503020204020204" pitchFamily="34" charset="-122"/>
                        <a:ea typeface="微软雅黑" panose="020B0503020204020204" pitchFamily="34" charset="-122"/>
                      </a:endParaRPr>
                    </a:p>
                  </a:txBody>
                  <a:tcPr marL="46297" marR="46297"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206322914"/>
                  </a:ext>
                </a:extLst>
              </a:tr>
            </a:tbl>
          </a:graphicData>
        </a:graphic>
      </p:graphicFrame>
    </p:spTree>
    <p:extLst>
      <p:ext uri="{BB962C8B-B14F-4D97-AF65-F5344CB8AC3E}">
        <p14:creationId xmlns:p14="http://schemas.microsoft.com/office/powerpoint/2010/main" val="2968922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92D042D-5A0B-490C-B8EC-CE9FA98BB7DC}"/>
              </a:ext>
            </a:extLst>
          </p:cNvPr>
          <p:cNvSpPr/>
          <p:nvPr/>
        </p:nvSpPr>
        <p:spPr>
          <a:xfrm>
            <a:off x="391884" y="-40445"/>
            <a:ext cx="5724644" cy="646331"/>
          </a:xfrm>
          <a:prstGeom prst="rect">
            <a:avLst/>
          </a:prstGeom>
        </p:spPr>
        <p:txBody>
          <a:bodyPr wrap="none">
            <a:sp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“健康黄石”项目建设计划</a:t>
            </a:r>
          </a:p>
        </p:txBody>
      </p:sp>
      <p:sp>
        <p:nvSpPr>
          <p:cNvPr id="3" name="矩形 2">
            <a:extLst>
              <a:ext uri="{FF2B5EF4-FFF2-40B4-BE49-F238E27FC236}">
                <a16:creationId xmlns:a16="http://schemas.microsoft.com/office/drawing/2014/main" id="{77E53F6A-B736-45B2-BE47-0337DD7A4336}"/>
              </a:ext>
            </a:extLst>
          </p:cNvPr>
          <p:cNvSpPr/>
          <p:nvPr/>
        </p:nvSpPr>
        <p:spPr>
          <a:xfrm>
            <a:off x="537529" y="1599113"/>
            <a:ext cx="11400722" cy="3351046"/>
          </a:xfrm>
          <a:prstGeom prst="rect">
            <a:avLst/>
          </a:prstGeom>
        </p:spPr>
        <p:txBody>
          <a:bodyPr wrap="square">
            <a:spAutoFit/>
          </a:bodyPr>
          <a:lstStyle/>
          <a:p>
            <a:pPr indent="457200" algn="just">
              <a:lnSpc>
                <a:spcPct val="150000"/>
              </a:lnSpc>
            </a:pPr>
            <a:r>
              <a:rPr lang="zh-CN" altLang="en-US" sz="2400" b="1" dirty="0">
                <a:solidFill>
                  <a:srgbClr val="C00000"/>
                </a:solidFill>
                <a:latin typeface="微软雅黑" panose="020B0503020204020204" pitchFamily="34" charset="-122"/>
                <a:ea typeface="微软雅黑" panose="020B0503020204020204" pitchFamily="34" charset="-122"/>
              </a:rPr>
              <a:t>  按照推广计划，楚云健康将在</a:t>
            </a:r>
            <a:r>
              <a:rPr lang="en-US" altLang="zh-CN" sz="2400" b="1" dirty="0">
                <a:solidFill>
                  <a:srgbClr val="C00000"/>
                </a:solidFill>
                <a:latin typeface="微软雅黑" panose="020B0503020204020204" pitchFamily="34" charset="-122"/>
                <a:ea typeface="微软雅黑" panose="020B0503020204020204" pitchFamily="34" charset="-122"/>
              </a:rPr>
              <a:t>2020</a:t>
            </a:r>
            <a:r>
              <a:rPr lang="zh-CN" altLang="en-US" sz="2400" b="1" dirty="0">
                <a:solidFill>
                  <a:srgbClr val="C00000"/>
                </a:solidFill>
                <a:latin typeface="微软雅黑" panose="020B0503020204020204" pitchFamily="34" charset="-122"/>
                <a:ea typeface="微软雅黑" panose="020B0503020204020204" pitchFamily="34" charset="-122"/>
              </a:rPr>
              <a:t>年将已经形成的智慧武汉项目经验向湖北省“</a:t>
            </a:r>
            <a:r>
              <a:rPr lang="en-US" altLang="zh-CN" sz="2400" b="1" dirty="0">
                <a:solidFill>
                  <a:srgbClr val="C00000"/>
                </a:solidFill>
                <a:latin typeface="微软雅黑" panose="020B0503020204020204" pitchFamily="34" charset="-122"/>
                <a:ea typeface="微软雅黑" panose="020B0503020204020204" pitchFamily="34" charset="-122"/>
              </a:rPr>
              <a:t>1+8”</a:t>
            </a:r>
            <a:r>
              <a:rPr lang="zh-CN" altLang="en-US" sz="2400" b="1" dirty="0">
                <a:solidFill>
                  <a:srgbClr val="C00000"/>
                </a:solidFill>
                <a:latin typeface="微软雅黑" panose="020B0503020204020204" pitchFamily="34" charset="-122"/>
                <a:ea typeface="微软雅黑" panose="020B0503020204020204" pitchFamily="34" charset="-122"/>
              </a:rPr>
              <a:t>城市圈复制，首选黄石市作为试点推广城市。</a:t>
            </a:r>
            <a:endParaRPr lang="en-US" altLang="zh-CN" sz="2400" b="1" dirty="0">
              <a:solidFill>
                <a:srgbClr val="C00000"/>
              </a:solidFill>
              <a:latin typeface="微软雅黑" panose="020B0503020204020204" pitchFamily="34" charset="-122"/>
              <a:ea typeface="微软雅黑" panose="020B0503020204020204" pitchFamily="34" charset="-122"/>
            </a:endParaRPr>
          </a:p>
          <a:p>
            <a:pPr indent="457200" algn="just">
              <a:lnSpc>
                <a:spcPct val="150000"/>
              </a:lnSpc>
            </a:pPr>
            <a:r>
              <a:rPr lang="en-US" altLang="zh-CN" sz="2400" b="1" dirty="0">
                <a:solidFill>
                  <a:srgbClr val="C00000"/>
                </a:solidFill>
                <a:latin typeface="微软雅黑" panose="020B0503020204020204" pitchFamily="34" charset="-122"/>
                <a:ea typeface="微软雅黑" panose="020B0503020204020204" pitchFamily="34" charset="-122"/>
              </a:rPr>
              <a:t>  </a:t>
            </a:r>
            <a:r>
              <a:rPr lang="zh-CN" altLang="en-US" sz="2400" b="1" dirty="0">
                <a:solidFill>
                  <a:srgbClr val="C00000"/>
                </a:solidFill>
                <a:latin typeface="微软雅黑" panose="020B0503020204020204" pitchFamily="34" charset="-122"/>
                <a:ea typeface="微软雅黑" panose="020B0503020204020204" pitchFamily="34" charset="-122"/>
              </a:rPr>
              <a:t>由于健康武汉项目已经将智慧健康云平台建设完成，往地市复制时仅需要针对地市需求进行部分内容改造，与地市的医疗机构进行对接，即可进行全市推广，进入运营期，相对于武汉市，将建设周期缩短至数月，投资回报周期相对武汉市项目能够大幅缩短，加速楚云健康有限公司投资回收。</a:t>
            </a:r>
          </a:p>
        </p:txBody>
      </p:sp>
    </p:spTree>
    <p:extLst>
      <p:ext uri="{BB962C8B-B14F-4D97-AF65-F5344CB8AC3E}">
        <p14:creationId xmlns:p14="http://schemas.microsoft.com/office/powerpoint/2010/main" val="3392582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92D042D-5A0B-490C-B8EC-CE9FA98BB7DC}"/>
              </a:ext>
            </a:extLst>
          </p:cNvPr>
          <p:cNvSpPr/>
          <p:nvPr/>
        </p:nvSpPr>
        <p:spPr>
          <a:xfrm>
            <a:off x="391884" y="-40445"/>
            <a:ext cx="5724644" cy="646331"/>
          </a:xfrm>
          <a:prstGeom prst="rect">
            <a:avLst/>
          </a:prstGeom>
        </p:spPr>
        <p:txBody>
          <a:bodyPr wrap="none">
            <a:sp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“健康黄石”项目效益分析</a:t>
            </a:r>
          </a:p>
        </p:txBody>
      </p:sp>
      <p:graphicFrame>
        <p:nvGraphicFramePr>
          <p:cNvPr id="4" name="表格 3">
            <a:extLst>
              <a:ext uri="{FF2B5EF4-FFF2-40B4-BE49-F238E27FC236}">
                <a16:creationId xmlns:a16="http://schemas.microsoft.com/office/drawing/2014/main" id="{35C9A9E4-F845-4216-AA94-30247A00E747}"/>
              </a:ext>
            </a:extLst>
          </p:cNvPr>
          <p:cNvGraphicFramePr>
            <a:graphicFrameLocks noGrp="1"/>
          </p:cNvGraphicFramePr>
          <p:nvPr>
            <p:extLst>
              <p:ext uri="{D42A27DB-BD31-4B8C-83A1-F6EECF244321}">
                <p14:modId xmlns:p14="http://schemas.microsoft.com/office/powerpoint/2010/main" val="1626568756"/>
              </p:ext>
            </p:extLst>
          </p:nvPr>
        </p:nvGraphicFramePr>
        <p:xfrm>
          <a:off x="301045" y="655320"/>
          <a:ext cx="11589909" cy="5547360"/>
        </p:xfrm>
        <a:graphic>
          <a:graphicData uri="http://schemas.openxmlformats.org/drawingml/2006/table">
            <a:tbl>
              <a:tblPr firstRow="1" firstCol="1" bandRow="1">
                <a:tableStyleId>{5C22544A-7EE6-4342-B048-85BDC9FD1C3A}</a:tableStyleId>
              </a:tblPr>
              <a:tblGrid>
                <a:gridCol w="730351">
                  <a:extLst>
                    <a:ext uri="{9D8B030D-6E8A-4147-A177-3AD203B41FA5}">
                      <a16:colId xmlns:a16="http://schemas.microsoft.com/office/drawing/2014/main" val="3892429565"/>
                    </a:ext>
                  </a:extLst>
                </a:gridCol>
                <a:gridCol w="2626382">
                  <a:extLst>
                    <a:ext uri="{9D8B030D-6E8A-4147-A177-3AD203B41FA5}">
                      <a16:colId xmlns:a16="http://schemas.microsoft.com/office/drawing/2014/main" val="1734213603"/>
                    </a:ext>
                  </a:extLst>
                </a:gridCol>
                <a:gridCol w="1176168">
                  <a:extLst>
                    <a:ext uri="{9D8B030D-6E8A-4147-A177-3AD203B41FA5}">
                      <a16:colId xmlns:a16="http://schemas.microsoft.com/office/drawing/2014/main" val="485535381"/>
                    </a:ext>
                  </a:extLst>
                </a:gridCol>
                <a:gridCol w="1176168">
                  <a:extLst>
                    <a:ext uri="{9D8B030D-6E8A-4147-A177-3AD203B41FA5}">
                      <a16:colId xmlns:a16="http://schemas.microsoft.com/office/drawing/2014/main" val="3582566424"/>
                    </a:ext>
                  </a:extLst>
                </a:gridCol>
                <a:gridCol w="1176168">
                  <a:extLst>
                    <a:ext uri="{9D8B030D-6E8A-4147-A177-3AD203B41FA5}">
                      <a16:colId xmlns:a16="http://schemas.microsoft.com/office/drawing/2014/main" val="883592205"/>
                    </a:ext>
                  </a:extLst>
                </a:gridCol>
                <a:gridCol w="1176168">
                  <a:extLst>
                    <a:ext uri="{9D8B030D-6E8A-4147-A177-3AD203B41FA5}">
                      <a16:colId xmlns:a16="http://schemas.microsoft.com/office/drawing/2014/main" val="725372998"/>
                    </a:ext>
                  </a:extLst>
                </a:gridCol>
                <a:gridCol w="1176168">
                  <a:extLst>
                    <a:ext uri="{9D8B030D-6E8A-4147-A177-3AD203B41FA5}">
                      <a16:colId xmlns:a16="http://schemas.microsoft.com/office/drawing/2014/main" val="4210532865"/>
                    </a:ext>
                  </a:extLst>
                </a:gridCol>
                <a:gridCol w="1176168">
                  <a:extLst>
                    <a:ext uri="{9D8B030D-6E8A-4147-A177-3AD203B41FA5}">
                      <a16:colId xmlns:a16="http://schemas.microsoft.com/office/drawing/2014/main" val="526587367"/>
                    </a:ext>
                  </a:extLst>
                </a:gridCol>
                <a:gridCol w="1176168">
                  <a:extLst>
                    <a:ext uri="{9D8B030D-6E8A-4147-A177-3AD203B41FA5}">
                      <a16:colId xmlns:a16="http://schemas.microsoft.com/office/drawing/2014/main" val="86368129"/>
                    </a:ext>
                  </a:extLst>
                </a:gridCol>
              </a:tblGrid>
              <a:tr h="174675">
                <a:tc>
                  <a:txBody>
                    <a:bodyPr/>
                    <a:lstStyle/>
                    <a:p>
                      <a:pPr algn="ctr">
                        <a:spcAft>
                          <a:spcPts val="0"/>
                        </a:spcAft>
                      </a:pPr>
                      <a:r>
                        <a:rPr lang="zh-CN" sz="1400" kern="0">
                          <a:effectLst/>
                        </a:rPr>
                        <a:t>序号</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zh-CN" sz="1400" kern="0">
                          <a:effectLst/>
                        </a:rPr>
                        <a:t>项 目</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2020</a:t>
                      </a:r>
                      <a:r>
                        <a:rPr lang="zh-CN" sz="1400" kern="0">
                          <a:effectLst/>
                        </a:rPr>
                        <a:t>年</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2021</a:t>
                      </a:r>
                      <a:r>
                        <a:rPr lang="zh-CN" sz="1400" kern="0">
                          <a:effectLst/>
                        </a:rPr>
                        <a:t>年</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2022</a:t>
                      </a:r>
                      <a:r>
                        <a:rPr lang="zh-CN" sz="1400" kern="0">
                          <a:effectLst/>
                        </a:rPr>
                        <a:t>年</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2023</a:t>
                      </a:r>
                      <a:r>
                        <a:rPr lang="zh-CN" sz="1400" kern="0">
                          <a:effectLst/>
                        </a:rPr>
                        <a:t>年</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2024</a:t>
                      </a:r>
                      <a:r>
                        <a:rPr lang="zh-CN" sz="1400" kern="0">
                          <a:effectLst/>
                        </a:rPr>
                        <a:t>年</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2025</a:t>
                      </a:r>
                      <a:r>
                        <a:rPr lang="zh-CN" sz="1400" kern="0">
                          <a:effectLst/>
                        </a:rPr>
                        <a:t>年</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2026</a:t>
                      </a:r>
                      <a:r>
                        <a:rPr lang="zh-CN" sz="1400" kern="0">
                          <a:effectLst/>
                        </a:rPr>
                        <a:t>年</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extLst>
                  <a:ext uri="{0D108BD9-81ED-4DB2-BD59-A6C34878D82A}">
                    <a16:rowId xmlns:a16="http://schemas.microsoft.com/office/drawing/2014/main" val="2547185553"/>
                  </a:ext>
                </a:extLst>
              </a:tr>
              <a:tr h="207946">
                <a:tc>
                  <a:txBody>
                    <a:bodyPr/>
                    <a:lstStyle/>
                    <a:p>
                      <a:pPr algn="ctr">
                        <a:spcAft>
                          <a:spcPts val="0"/>
                        </a:spcAft>
                      </a:pPr>
                      <a:r>
                        <a:rPr lang="en-US" sz="1400" kern="0">
                          <a:effectLst/>
                        </a:rPr>
                        <a:t>1</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just">
                        <a:spcAft>
                          <a:spcPts val="0"/>
                        </a:spcAft>
                      </a:pPr>
                      <a:r>
                        <a:rPr lang="zh-CN" sz="1400" kern="0">
                          <a:effectLst/>
                        </a:rPr>
                        <a:t>营业收入</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935.00</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1666.50</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2431.00</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3036.00</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3613.50</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3613.50</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3613.50</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extLst>
                  <a:ext uri="{0D108BD9-81ED-4DB2-BD59-A6C34878D82A}">
                    <a16:rowId xmlns:a16="http://schemas.microsoft.com/office/drawing/2014/main" val="558858103"/>
                  </a:ext>
                </a:extLst>
              </a:tr>
              <a:tr h="174675">
                <a:tc>
                  <a:txBody>
                    <a:bodyPr/>
                    <a:lstStyle/>
                    <a:p>
                      <a:pPr algn="ctr">
                        <a:spcAft>
                          <a:spcPts val="0"/>
                        </a:spcAft>
                      </a:pPr>
                      <a:r>
                        <a:rPr lang="en-US" sz="1400" kern="0">
                          <a:effectLst/>
                        </a:rPr>
                        <a:t>1</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just">
                        <a:spcAft>
                          <a:spcPts val="0"/>
                        </a:spcAft>
                      </a:pPr>
                      <a:r>
                        <a:rPr lang="zh-CN" sz="1400" kern="0">
                          <a:effectLst/>
                        </a:rPr>
                        <a:t>净利润</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240.41</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608.59</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1048.79</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1452.48</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1743.45</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1743.45</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1743.45</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extLst>
                  <a:ext uri="{0D108BD9-81ED-4DB2-BD59-A6C34878D82A}">
                    <a16:rowId xmlns:a16="http://schemas.microsoft.com/office/drawing/2014/main" val="1484701500"/>
                  </a:ext>
                </a:extLst>
              </a:tr>
              <a:tr h="174675">
                <a:tc>
                  <a:txBody>
                    <a:bodyPr/>
                    <a:lstStyle/>
                    <a:p>
                      <a:pPr algn="ctr">
                        <a:spcAft>
                          <a:spcPts val="0"/>
                        </a:spcAft>
                      </a:pPr>
                      <a:r>
                        <a:rPr lang="en-US" sz="1400" kern="0">
                          <a:effectLst/>
                        </a:rPr>
                        <a:t>2</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just">
                        <a:spcAft>
                          <a:spcPts val="0"/>
                        </a:spcAft>
                      </a:pPr>
                      <a:r>
                        <a:rPr lang="zh-CN" sz="1400" kern="0">
                          <a:effectLst/>
                        </a:rPr>
                        <a:t>税后利息费用</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0.00</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0.00</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0.00</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0.00</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0.00</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0.00</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0.00</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extLst>
                  <a:ext uri="{0D108BD9-81ED-4DB2-BD59-A6C34878D82A}">
                    <a16:rowId xmlns:a16="http://schemas.microsoft.com/office/drawing/2014/main" val="3421974161"/>
                  </a:ext>
                </a:extLst>
              </a:tr>
              <a:tr h="174675">
                <a:tc>
                  <a:txBody>
                    <a:bodyPr/>
                    <a:lstStyle/>
                    <a:p>
                      <a:pPr algn="ctr">
                        <a:spcAft>
                          <a:spcPts val="0"/>
                        </a:spcAft>
                      </a:pPr>
                      <a:r>
                        <a:rPr lang="en-US" sz="1400" kern="0">
                          <a:effectLst/>
                        </a:rPr>
                        <a:t>3</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just">
                        <a:spcAft>
                          <a:spcPts val="0"/>
                        </a:spcAft>
                      </a:pPr>
                      <a:r>
                        <a:rPr lang="zh-CN" sz="1400" kern="0">
                          <a:effectLst/>
                        </a:rPr>
                        <a:t>摊销</a:t>
                      </a:r>
                      <a:r>
                        <a:rPr lang="en-US" sz="1400" kern="0">
                          <a:effectLst/>
                        </a:rPr>
                        <a:t>&amp;</a:t>
                      </a:r>
                      <a:r>
                        <a:rPr lang="zh-CN" sz="1400" kern="0">
                          <a:effectLst/>
                        </a:rPr>
                        <a:t>折旧费用</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22.00</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79.74</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108.64</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149.64</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151.02</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151.02</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151.02</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extLst>
                  <a:ext uri="{0D108BD9-81ED-4DB2-BD59-A6C34878D82A}">
                    <a16:rowId xmlns:a16="http://schemas.microsoft.com/office/drawing/2014/main" val="2344263717"/>
                  </a:ext>
                </a:extLst>
              </a:tr>
              <a:tr h="174675">
                <a:tc>
                  <a:txBody>
                    <a:bodyPr/>
                    <a:lstStyle/>
                    <a:p>
                      <a:pPr algn="ctr">
                        <a:spcAft>
                          <a:spcPts val="0"/>
                        </a:spcAft>
                      </a:pPr>
                      <a:r>
                        <a:rPr lang="en-US" sz="1400" kern="0">
                          <a:effectLst/>
                        </a:rPr>
                        <a:t>1</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just">
                        <a:spcAft>
                          <a:spcPts val="0"/>
                        </a:spcAft>
                      </a:pPr>
                      <a:r>
                        <a:rPr lang="zh-CN" sz="1400" kern="0">
                          <a:effectLst/>
                        </a:rPr>
                        <a:t>调整后的净利润</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262.40</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688.33</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1157.42</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1602.12</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1894.47</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1894.47</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1894.47</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extLst>
                  <a:ext uri="{0D108BD9-81ED-4DB2-BD59-A6C34878D82A}">
                    <a16:rowId xmlns:a16="http://schemas.microsoft.com/office/drawing/2014/main" val="633880118"/>
                  </a:ext>
                </a:extLst>
              </a:tr>
              <a:tr h="174675">
                <a:tc>
                  <a:txBody>
                    <a:bodyPr/>
                    <a:lstStyle/>
                    <a:p>
                      <a:pPr algn="ctr">
                        <a:spcAft>
                          <a:spcPts val="0"/>
                        </a:spcAft>
                      </a:pPr>
                      <a:r>
                        <a:rPr lang="en-US" sz="1400" kern="0">
                          <a:effectLst/>
                        </a:rPr>
                        <a:t>4</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just">
                        <a:spcAft>
                          <a:spcPts val="0"/>
                        </a:spcAft>
                      </a:pPr>
                      <a:r>
                        <a:rPr lang="zh-CN" sz="1400" kern="0">
                          <a:effectLst/>
                        </a:rPr>
                        <a:t>营运资金</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542.30</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949.91</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1361.36</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1669.80</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1951.29</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1915.16</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1879.02</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extLst>
                  <a:ext uri="{0D108BD9-81ED-4DB2-BD59-A6C34878D82A}">
                    <a16:rowId xmlns:a16="http://schemas.microsoft.com/office/drawing/2014/main" val="1028267842"/>
                  </a:ext>
                </a:extLst>
              </a:tr>
              <a:tr h="174675">
                <a:tc>
                  <a:txBody>
                    <a:bodyPr/>
                    <a:lstStyle/>
                    <a:p>
                      <a:pPr algn="ctr">
                        <a:spcAft>
                          <a:spcPts val="0"/>
                        </a:spcAft>
                      </a:pPr>
                      <a:r>
                        <a:rPr lang="en-US" sz="1400" kern="0">
                          <a:effectLst/>
                        </a:rPr>
                        <a:t>5</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just">
                        <a:spcAft>
                          <a:spcPts val="0"/>
                        </a:spcAft>
                      </a:pPr>
                      <a:r>
                        <a:rPr lang="zh-CN" sz="1400" kern="0">
                          <a:effectLst/>
                        </a:rPr>
                        <a:t>营运资金的增加</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542.30</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407.61</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411.46</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308.44</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281.49</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(36.14)</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(36.14)</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extLst>
                  <a:ext uri="{0D108BD9-81ED-4DB2-BD59-A6C34878D82A}">
                    <a16:rowId xmlns:a16="http://schemas.microsoft.com/office/drawing/2014/main" val="793748611"/>
                  </a:ext>
                </a:extLst>
              </a:tr>
              <a:tr h="174675">
                <a:tc>
                  <a:txBody>
                    <a:bodyPr/>
                    <a:lstStyle/>
                    <a:p>
                      <a:pPr algn="ctr">
                        <a:spcAft>
                          <a:spcPts val="0"/>
                        </a:spcAft>
                      </a:pPr>
                      <a:r>
                        <a:rPr lang="en-US" sz="1400" kern="0">
                          <a:effectLst/>
                        </a:rPr>
                        <a:t>7</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just">
                        <a:spcAft>
                          <a:spcPts val="0"/>
                        </a:spcAft>
                      </a:pPr>
                      <a:r>
                        <a:rPr lang="zh-CN" sz="1400" kern="0">
                          <a:effectLst/>
                        </a:rPr>
                        <a:t>总投资额</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219.95</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577.48</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288.95</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137.58</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13.80</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0.00</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0.00</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extLst>
                  <a:ext uri="{0D108BD9-81ED-4DB2-BD59-A6C34878D82A}">
                    <a16:rowId xmlns:a16="http://schemas.microsoft.com/office/drawing/2014/main" val="278042553"/>
                  </a:ext>
                </a:extLst>
              </a:tr>
              <a:tr h="174675">
                <a:tc>
                  <a:txBody>
                    <a:bodyPr/>
                    <a:lstStyle/>
                    <a:p>
                      <a:pPr algn="ctr">
                        <a:spcAft>
                          <a:spcPts val="0"/>
                        </a:spcAft>
                      </a:pPr>
                      <a:r>
                        <a:rPr lang="en-US" sz="1400" kern="0">
                          <a:effectLst/>
                        </a:rPr>
                        <a:t>8</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just">
                        <a:spcAft>
                          <a:spcPts val="0"/>
                        </a:spcAft>
                      </a:pPr>
                      <a:r>
                        <a:rPr lang="zh-CN" sz="1400" kern="0">
                          <a:effectLst/>
                        </a:rPr>
                        <a:t>自由现金流</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(499.85)</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(296.75)</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457.02</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1156.10</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1599.18</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1930.60</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1930.60</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extLst>
                  <a:ext uri="{0D108BD9-81ED-4DB2-BD59-A6C34878D82A}">
                    <a16:rowId xmlns:a16="http://schemas.microsoft.com/office/drawing/2014/main" val="1736929688"/>
                  </a:ext>
                </a:extLst>
              </a:tr>
              <a:tr h="174675">
                <a:tc>
                  <a:txBody>
                    <a:bodyPr/>
                    <a:lstStyle/>
                    <a:p>
                      <a:pPr algn="ctr">
                        <a:spcAft>
                          <a:spcPts val="0"/>
                        </a:spcAft>
                      </a:pPr>
                      <a:r>
                        <a:rPr lang="en-US" sz="1400" kern="0">
                          <a:effectLst/>
                        </a:rPr>
                        <a:t>9</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just">
                        <a:spcAft>
                          <a:spcPts val="0"/>
                        </a:spcAft>
                      </a:pPr>
                      <a:r>
                        <a:rPr lang="zh-CN" sz="1400" kern="0">
                          <a:effectLst/>
                        </a:rPr>
                        <a:t>累计自由现金流</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(499.85)</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(796.59)</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(339.57)</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816.53</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2415.71</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4346.31</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6276.91</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extLst>
                  <a:ext uri="{0D108BD9-81ED-4DB2-BD59-A6C34878D82A}">
                    <a16:rowId xmlns:a16="http://schemas.microsoft.com/office/drawing/2014/main" val="1697947817"/>
                  </a:ext>
                </a:extLst>
              </a:tr>
              <a:tr h="174675">
                <a:tc>
                  <a:txBody>
                    <a:bodyPr/>
                    <a:lstStyle/>
                    <a:p>
                      <a:pPr algn="ctr">
                        <a:spcAft>
                          <a:spcPts val="0"/>
                        </a:spcAft>
                      </a:pPr>
                      <a:r>
                        <a:rPr lang="en-US" sz="1400" kern="0">
                          <a:effectLst/>
                        </a:rPr>
                        <a:t>10</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just">
                        <a:spcAft>
                          <a:spcPts val="0"/>
                        </a:spcAft>
                      </a:pPr>
                      <a:r>
                        <a:rPr lang="zh-CN" sz="1400" kern="0">
                          <a:effectLst/>
                        </a:rPr>
                        <a:t>净现金流量现值</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(499.85)</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(277.33)</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399.18</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943.73</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1220.01</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1376.49</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1286.44</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extLst>
                  <a:ext uri="{0D108BD9-81ED-4DB2-BD59-A6C34878D82A}">
                    <a16:rowId xmlns:a16="http://schemas.microsoft.com/office/drawing/2014/main" val="893420441"/>
                  </a:ext>
                </a:extLst>
              </a:tr>
              <a:tr h="174675">
                <a:tc>
                  <a:txBody>
                    <a:bodyPr/>
                    <a:lstStyle/>
                    <a:p>
                      <a:pPr algn="ctr">
                        <a:spcAft>
                          <a:spcPts val="0"/>
                        </a:spcAft>
                      </a:pPr>
                      <a:r>
                        <a:rPr lang="en-US" sz="1400" kern="0">
                          <a:effectLst/>
                        </a:rPr>
                        <a:t>11</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just">
                        <a:spcAft>
                          <a:spcPts val="0"/>
                        </a:spcAft>
                      </a:pPr>
                      <a:r>
                        <a:rPr lang="zh-CN" sz="1400" kern="0">
                          <a:effectLst/>
                        </a:rPr>
                        <a:t>累计净现金流量现值</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(499.85)</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(777.18)</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(378.00)</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565.72</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1785.73</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3162.22</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4448.66</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extLst>
                  <a:ext uri="{0D108BD9-81ED-4DB2-BD59-A6C34878D82A}">
                    <a16:rowId xmlns:a16="http://schemas.microsoft.com/office/drawing/2014/main" val="3588418861"/>
                  </a:ext>
                </a:extLst>
              </a:tr>
              <a:tr h="174675">
                <a:tc>
                  <a:txBody>
                    <a:bodyPr/>
                    <a:lstStyle/>
                    <a:p>
                      <a:pPr algn="ctr">
                        <a:spcAft>
                          <a:spcPts val="0"/>
                        </a:spcAft>
                      </a:pPr>
                      <a:r>
                        <a:rPr lang="en-US" sz="1400" kern="0">
                          <a:effectLst/>
                        </a:rPr>
                        <a:t>12</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just">
                        <a:spcAft>
                          <a:spcPts val="0"/>
                        </a:spcAft>
                      </a:pPr>
                      <a:r>
                        <a:rPr lang="zh-CN" sz="1400" kern="0">
                          <a:effectLst/>
                        </a:rPr>
                        <a:t>折现系数</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1</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0.934579</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0.873439</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0.816298</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0.762895</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0.712986</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0.666342</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extLst>
                  <a:ext uri="{0D108BD9-81ED-4DB2-BD59-A6C34878D82A}">
                    <a16:rowId xmlns:a16="http://schemas.microsoft.com/office/drawing/2014/main" val="437209635"/>
                  </a:ext>
                </a:extLst>
              </a:tr>
              <a:tr h="174675">
                <a:tc>
                  <a:txBody>
                    <a:bodyPr/>
                    <a:lstStyle/>
                    <a:p>
                      <a:pPr algn="ctr">
                        <a:spcAft>
                          <a:spcPts val="0"/>
                        </a:spcAft>
                      </a:pPr>
                      <a:r>
                        <a:rPr lang="en-US" sz="1400" kern="0">
                          <a:effectLst/>
                        </a:rPr>
                        <a:t>13</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just">
                        <a:spcAft>
                          <a:spcPts val="0"/>
                        </a:spcAft>
                      </a:pPr>
                      <a:r>
                        <a:rPr lang="zh-CN" sz="1400" kern="0">
                          <a:effectLst/>
                        </a:rPr>
                        <a:t>净现值（</a:t>
                      </a:r>
                      <a:r>
                        <a:rPr lang="en-US" sz="1400" kern="0">
                          <a:effectLst/>
                        </a:rPr>
                        <a:t>NPV</a:t>
                      </a: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4,157.63</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endParaRPr lang="zh-CN" sz="1400">
                        <a:effectLst/>
                        <a:latin typeface="Times New Roman" panose="02020603050405020304" pitchFamily="18" charset="0"/>
                      </a:endParaRPr>
                    </a:p>
                  </a:txBody>
                  <a:tcPr marL="47134" marR="47134" marT="0" marB="0" anchor="ctr"/>
                </a:tc>
                <a:tc>
                  <a:txBody>
                    <a:bodyPr/>
                    <a:lstStyle/>
                    <a:p>
                      <a:endParaRPr lang="zh-CN" sz="1400">
                        <a:effectLst/>
                        <a:latin typeface="Times New Roman" panose="02020603050405020304" pitchFamily="18" charset="0"/>
                      </a:endParaRPr>
                    </a:p>
                  </a:txBody>
                  <a:tcPr marL="47134" marR="47134" marT="0" marB="0" anchor="ctr"/>
                </a:tc>
                <a:tc>
                  <a:txBody>
                    <a:bodyPr/>
                    <a:lstStyle/>
                    <a:p>
                      <a:endParaRPr lang="zh-CN" sz="1400">
                        <a:effectLst/>
                        <a:latin typeface="Times New Roman" panose="02020603050405020304" pitchFamily="18" charset="0"/>
                      </a:endParaRPr>
                    </a:p>
                  </a:txBody>
                  <a:tcPr marL="47134" marR="47134" marT="0" marB="0" anchor="ctr"/>
                </a:tc>
                <a:tc>
                  <a:txBody>
                    <a:bodyPr/>
                    <a:lstStyle/>
                    <a:p>
                      <a:endParaRPr lang="zh-CN" sz="1400">
                        <a:effectLst/>
                        <a:latin typeface="Times New Roman" panose="02020603050405020304" pitchFamily="18" charset="0"/>
                      </a:endParaRPr>
                    </a:p>
                  </a:txBody>
                  <a:tcPr marL="47134" marR="47134" marT="0" marB="0" anchor="ctr"/>
                </a:tc>
                <a:tc>
                  <a:txBody>
                    <a:bodyPr/>
                    <a:lstStyle/>
                    <a:p>
                      <a:endParaRPr lang="zh-CN" sz="1400">
                        <a:effectLst/>
                        <a:latin typeface="Times New Roman" panose="02020603050405020304" pitchFamily="18" charset="0"/>
                      </a:endParaRPr>
                    </a:p>
                  </a:txBody>
                  <a:tcPr marL="47134" marR="47134" marT="0" marB="0" anchor="ctr"/>
                </a:tc>
                <a:tc>
                  <a:txBody>
                    <a:bodyPr/>
                    <a:lstStyle/>
                    <a:p>
                      <a:endParaRPr lang="zh-CN" sz="1400">
                        <a:effectLst/>
                        <a:latin typeface="Times New Roman" panose="02020603050405020304" pitchFamily="18" charset="0"/>
                      </a:endParaRPr>
                    </a:p>
                  </a:txBody>
                  <a:tcPr marL="47134" marR="47134" marT="0" marB="0" anchor="ctr"/>
                </a:tc>
                <a:extLst>
                  <a:ext uri="{0D108BD9-81ED-4DB2-BD59-A6C34878D82A}">
                    <a16:rowId xmlns:a16="http://schemas.microsoft.com/office/drawing/2014/main" val="599813079"/>
                  </a:ext>
                </a:extLst>
              </a:tr>
              <a:tr h="174675">
                <a:tc>
                  <a:txBody>
                    <a:bodyPr/>
                    <a:lstStyle/>
                    <a:p>
                      <a:pPr algn="ctr">
                        <a:spcAft>
                          <a:spcPts val="0"/>
                        </a:spcAft>
                      </a:pPr>
                      <a:r>
                        <a:rPr lang="en-US" sz="1400" kern="0">
                          <a:effectLst/>
                        </a:rPr>
                        <a:t>14</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just">
                        <a:spcAft>
                          <a:spcPts val="0"/>
                        </a:spcAft>
                      </a:pPr>
                      <a:r>
                        <a:rPr lang="zh-CN" sz="1400" kern="0">
                          <a:effectLst/>
                        </a:rPr>
                        <a:t>动态投资回收期（年）</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3.40</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endParaRPr lang="zh-CN" sz="1400">
                        <a:effectLst/>
                        <a:latin typeface="Times New Roman" panose="02020603050405020304" pitchFamily="18" charset="0"/>
                      </a:endParaRPr>
                    </a:p>
                  </a:txBody>
                  <a:tcPr marL="47134" marR="47134" marT="0" marB="0" anchor="ctr"/>
                </a:tc>
                <a:tc>
                  <a:txBody>
                    <a:bodyPr/>
                    <a:lstStyle/>
                    <a:p>
                      <a:endParaRPr lang="zh-CN" sz="1400">
                        <a:effectLst/>
                        <a:latin typeface="Times New Roman" panose="02020603050405020304" pitchFamily="18" charset="0"/>
                      </a:endParaRPr>
                    </a:p>
                  </a:txBody>
                  <a:tcPr marL="47134" marR="47134" marT="0" marB="0" anchor="ctr"/>
                </a:tc>
                <a:tc>
                  <a:txBody>
                    <a:bodyPr/>
                    <a:lstStyle/>
                    <a:p>
                      <a:endParaRPr lang="zh-CN" sz="1400">
                        <a:effectLst/>
                        <a:latin typeface="Times New Roman" panose="02020603050405020304" pitchFamily="18" charset="0"/>
                      </a:endParaRPr>
                    </a:p>
                  </a:txBody>
                  <a:tcPr marL="47134" marR="47134" marT="0" marB="0" anchor="ctr"/>
                </a:tc>
                <a:tc>
                  <a:txBody>
                    <a:bodyPr/>
                    <a:lstStyle/>
                    <a:p>
                      <a:endParaRPr lang="zh-CN" sz="1400">
                        <a:effectLst/>
                        <a:latin typeface="Times New Roman" panose="02020603050405020304" pitchFamily="18" charset="0"/>
                      </a:endParaRPr>
                    </a:p>
                  </a:txBody>
                  <a:tcPr marL="47134" marR="47134" marT="0" marB="0" anchor="ctr"/>
                </a:tc>
                <a:tc>
                  <a:txBody>
                    <a:bodyPr/>
                    <a:lstStyle/>
                    <a:p>
                      <a:endParaRPr lang="zh-CN" sz="1400">
                        <a:effectLst/>
                        <a:latin typeface="Times New Roman" panose="02020603050405020304" pitchFamily="18" charset="0"/>
                      </a:endParaRPr>
                    </a:p>
                  </a:txBody>
                  <a:tcPr marL="47134" marR="47134" marT="0" marB="0" anchor="ctr"/>
                </a:tc>
                <a:tc>
                  <a:txBody>
                    <a:bodyPr/>
                    <a:lstStyle/>
                    <a:p>
                      <a:endParaRPr lang="zh-CN" sz="1400">
                        <a:effectLst/>
                        <a:latin typeface="Times New Roman" panose="02020603050405020304" pitchFamily="18" charset="0"/>
                      </a:endParaRPr>
                    </a:p>
                  </a:txBody>
                  <a:tcPr marL="47134" marR="47134" marT="0" marB="0" anchor="ctr"/>
                </a:tc>
                <a:extLst>
                  <a:ext uri="{0D108BD9-81ED-4DB2-BD59-A6C34878D82A}">
                    <a16:rowId xmlns:a16="http://schemas.microsoft.com/office/drawing/2014/main" val="3953922801"/>
                  </a:ext>
                </a:extLst>
              </a:tr>
              <a:tr h="174675">
                <a:tc>
                  <a:txBody>
                    <a:bodyPr/>
                    <a:lstStyle/>
                    <a:p>
                      <a:pPr algn="ctr">
                        <a:spcAft>
                          <a:spcPts val="0"/>
                        </a:spcAft>
                      </a:pPr>
                      <a:r>
                        <a:rPr lang="en-US" sz="1400" kern="0">
                          <a:effectLst/>
                        </a:rPr>
                        <a:t>15</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just">
                        <a:spcAft>
                          <a:spcPts val="0"/>
                        </a:spcAft>
                      </a:pPr>
                      <a:r>
                        <a:rPr lang="zh-CN" sz="1400" kern="0">
                          <a:effectLst/>
                        </a:rPr>
                        <a:t>静态投资回收期（年）</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3.00</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endParaRPr lang="zh-CN" sz="1400">
                        <a:effectLst/>
                        <a:latin typeface="Times New Roman" panose="02020603050405020304" pitchFamily="18" charset="0"/>
                      </a:endParaRPr>
                    </a:p>
                  </a:txBody>
                  <a:tcPr marL="47134" marR="47134" marT="0" marB="0" anchor="ctr"/>
                </a:tc>
                <a:tc>
                  <a:txBody>
                    <a:bodyPr/>
                    <a:lstStyle/>
                    <a:p>
                      <a:endParaRPr lang="zh-CN" sz="1400">
                        <a:effectLst/>
                        <a:latin typeface="Times New Roman" panose="02020603050405020304" pitchFamily="18" charset="0"/>
                      </a:endParaRPr>
                    </a:p>
                  </a:txBody>
                  <a:tcPr marL="47134" marR="47134" marT="0" marB="0" anchor="ctr"/>
                </a:tc>
                <a:tc>
                  <a:txBody>
                    <a:bodyPr/>
                    <a:lstStyle/>
                    <a:p>
                      <a:endParaRPr lang="zh-CN" sz="1400">
                        <a:effectLst/>
                        <a:latin typeface="Times New Roman" panose="02020603050405020304" pitchFamily="18" charset="0"/>
                      </a:endParaRPr>
                    </a:p>
                  </a:txBody>
                  <a:tcPr marL="47134" marR="47134" marT="0" marB="0" anchor="ctr"/>
                </a:tc>
                <a:tc>
                  <a:txBody>
                    <a:bodyPr/>
                    <a:lstStyle/>
                    <a:p>
                      <a:endParaRPr lang="zh-CN" sz="1400">
                        <a:effectLst/>
                        <a:latin typeface="Times New Roman" panose="02020603050405020304" pitchFamily="18" charset="0"/>
                      </a:endParaRPr>
                    </a:p>
                  </a:txBody>
                  <a:tcPr marL="47134" marR="47134" marT="0" marB="0" anchor="ctr"/>
                </a:tc>
                <a:tc>
                  <a:txBody>
                    <a:bodyPr/>
                    <a:lstStyle/>
                    <a:p>
                      <a:endParaRPr lang="zh-CN" sz="1400">
                        <a:effectLst/>
                        <a:latin typeface="Times New Roman" panose="02020603050405020304" pitchFamily="18" charset="0"/>
                      </a:endParaRPr>
                    </a:p>
                  </a:txBody>
                  <a:tcPr marL="47134" marR="47134" marT="0" marB="0" anchor="ctr"/>
                </a:tc>
                <a:tc>
                  <a:txBody>
                    <a:bodyPr/>
                    <a:lstStyle/>
                    <a:p>
                      <a:endParaRPr lang="zh-CN" sz="1400">
                        <a:effectLst/>
                        <a:latin typeface="Times New Roman" panose="02020603050405020304" pitchFamily="18" charset="0"/>
                      </a:endParaRPr>
                    </a:p>
                  </a:txBody>
                  <a:tcPr marL="47134" marR="47134" marT="0" marB="0" anchor="ctr"/>
                </a:tc>
                <a:extLst>
                  <a:ext uri="{0D108BD9-81ED-4DB2-BD59-A6C34878D82A}">
                    <a16:rowId xmlns:a16="http://schemas.microsoft.com/office/drawing/2014/main" val="687588540"/>
                  </a:ext>
                </a:extLst>
              </a:tr>
              <a:tr h="174675">
                <a:tc>
                  <a:txBody>
                    <a:bodyPr/>
                    <a:lstStyle/>
                    <a:p>
                      <a:pPr algn="ctr">
                        <a:spcAft>
                          <a:spcPts val="0"/>
                        </a:spcAft>
                      </a:pPr>
                      <a:r>
                        <a:rPr lang="en-US" sz="1400" kern="0">
                          <a:effectLst/>
                        </a:rPr>
                        <a:t>16</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just">
                        <a:spcAft>
                          <a:spcPts val="0"/>
                        </a:spcAft>
                      </a:pPr>
                      <a:r>
                        <a:rPr lang="zh-CN" sz="1400" kern="0">
                          <a:effectLst/>
                        </a:rPr>
                        <a:t>内部收益报酬率（</a:t>
                      </a:r>
                      <a:r>
                        <a:rPr lang="en-US" sz="1400" kern="0">
                          <a:effectLst/>
                        </a:rPr>
                        <a:t>IRR</a:t>
                      </a: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pPr algn="ctr">
                        <a:spcAft>
                          <a:spcPts val="0"/>
                        </a:spcAft>
                      </a:pPr>
                      <a:r>
                        <a:rPr lang="en-US" sz="1400" kern="0">
                          <a:effectLst/>
                        </a:rPr>
                        <a:t>78.85%</a:t>
                      </a:r>
                      <a:endParaRPr lang="zh-CN" sz="1400" kern="100">
                        <a:effectLst/>
                        <a:latin typeface="Times New Roman" panose="02020603050405020304" pitchFamily="18" charset="0"/>
                        <a:ea typeface="宋体" panose="02010600030101010101" pitchFamily="2" charset="-122"/>
                      </a:endParaRPr>
                    </a:p>
                  </a:txBody>
                  <a:tcPr marL="47134" marR="47134" marT="0" marB="0" anchor="ctr"/>
                </a:tc>
                <a:tc>
                  <a:txBody>
                    <a:bodyPr/>
                    <a:lstStyle/>
                    <a:p>
                      <a:endParaRPr lang="zh-CN" sz="1400">
                        <a:effectLst/>
                        <a:latin typeface="Times New Roman" panose="02020603050405020304" pitchFamily="18" charset="0"/>
                      </a:endParaRPr>
                    </a:p>
                  </a:txBody>
                  <a:tcPr marL="47134" marR="47134" marT="0" marB="0" anchor="ctr"/>
                </a:tc>
                <a:tc>
                  <a:txBody>
                    <a:bodyPr/>
                    <a:lstStyle/>
                    <a:p>
                      <a:endParaRPr lang="zh-CN" sz="1400">
                        <a:effectLst/>
                        <a:latin typeface="Times New Roman" panose="02020603050405020304" pitchFamily="18" charset="0"/>
                      </a:endParaRPr>
                    </a:p>
                  </a:txBody>
                  <a:tcPr marL="47134" marR="47134" marT="0" marB="0" anchor="ctr"/>
                </a:tc>
                <a:tc>
                  <a:txBody>
                    <a:bodyPr/>
                    <a:lstStyle/>
                    <a:p>
                      <a:endParaRPr lang="zh-CN" sz="1400">
                        <a:effectLst/>
                        <a:latin typeface="Times New Roman" panose="02020603050405020304" pitchFamily="18" charset="0"/>
                      </a:endParaRPr>
                    </a:p>
                  </a:txBody>
                  <a:tcPr marL="47134" marR="47134" marT="0" marB="0" anchor="ctr"/>
                </a:tc>
                <a:tc>
                  <a:txBody>
                    <a:bodyPr/>
                    <a:lstStyle/>
                    <a:p>
                      <a:endParaRPr lang="zh-CN" sz="1400">
                        <a:effectLst/>
                        <a:latin typeface="Times New Roman" panose="02020603050405020304" pitchFamily="18" charset="0"/>
                      </a:endParaRPr>
                    </a:p>
                  </a:txBody>
                  <a:tcPr marL="47134" marR="47134" marT="0" marB="0" anchor="ctr"/>
                </a:tc>
                <a:tc>
                  <a:txBody>
                    <a:bodyPr/>
                    <a:lstStyle/>
                    <a:p>
                      <a:endParaRPr lang="zh-CN" sz="1400">
                        <a:effectLst/>
                        <a:latin typeface="Times New Roman" panose="02020603050405020304" pitchFamily="18" charset="0"/>
                      </a:endParaRPr>
                    </a:p>
                  </a:txBody>
                  <a:tcPr marL="47134" marR="47134" marT="0" marB="0" anchor="ctr"/>
                </a:tc>
                <a:tc>
                  <a:txBody>
                    <a:bodyPr/>
                    <a:lstStyle/>
                    <a:p>
                      <a:endParaRPr lang="zh-CN" sz="1400">
                        <a:effectLst/>
                        <a:latin typeface="Times New Roman" panose="02020603050405020304" pitchFamily="18" charset="0"/>
                      </a:endParaRPr>
                    </a:p>
                  </a:txBody>
                  <a:tcPr marL="47134" marR="47134" marT="0" marB="0" anchor="ctr"/>
                </a:tc>
                <a:extLst>
                  <a:ext uri="{0D108BD9-81ED-4DB2-BD59-A6C34878D82A}">
                    <a16:rowId xmlns:a16="http://schemas.microsoft.com/office/drawing/2014/main" val="242339833"/>
                  </a:ext>
                </a:extLst>
              </a:tr>
              <a:tr h="1173924">
                <a:tc gridSpan="9">
                  <a:txBody>
                    <a:bodyPr/>
                    <a:lstStyle/>
                    <a:p>
                      <a:pPr algn="l">
                        <a:spcAft>
                          <a:spcPts val="0"/>
                        </a:spcAft>
                      </a:pPr>
                      <a:r>
                        <a:rPr lang="zh-CN" sz="1400" kern="0" dirty="0">
                          <a:effectLst/>
                        </a:rPr>
                        <a:t>备注：</a:t>
                      </a:r>
                      <a:br>
                        <a:rPr lang="en-US" sz="1400" kern="0" dirty="0">
                          <a:effectLst/>
                        </a:rPr>
                      </a:br>
                      <a:r>
                        <a:rPr lang="en-US" sz="1400" kern="0" dirty="0">
                          <a:effectLst/>
                        </a:rPr>
                        <a:t>1</a:t>
                      </a:r>
                      <a:r>
                        <a:rPr lang="zh-CN" sz="1400" kern="0" dirty="0">
                          <a:effectLst/>
                        </a:rPr>
                        <a:t>，假设预测期折现率为</a:t>
                      </a:r>
                      <a:r>
                        <a:rPr lang="en-US" sz="1400" kern="0" dirty="0">
                          <a:effectLst/>
                        </a:rPr>
                        <a:t>7%,</a:t>
                      </a:r>
                      <a:r>
                        <a:rPr lang="zh-CN" sz="1400" kern="0" dirty="0">
                          <a:effectLst/>
                        </a:rPr>
                        <a:t>，测算期间为</a:t>
                      </a:r>
                      <a:r>
                        <a:rPr lang="en-US" sz="1400" kern="0" dirty="0">
                          <a:effectLst/>
                        </a:rPr>
                        <a:t>7</a:t>
                      </a:r>
                      <a:r>
                        <a:rPr lang="zh-CN" sz="1400" kern="0" dirty="0">
                          <a:effectLst/>
                        </a:rPr>
                        <a:t>年。</a:t>
                      </a:r>
                      <a:br>
                        <a:rPr lang="en-US" sz="1400" kern="0" dirty="0">
                          <a:effectLst/>
                        </a:rPr>
                      </a:br>
                      <a:r>
                        <a:rPr lang="en-US" sz="1400" kern="0" dirty="0">
                          <a:effectLst/>
                        </a:rPr>
                        <a:t>2</a:t>
                      </a:r>
                      <a:r>
                        <a:rPr lang="zh-CN" sz="1400" kern="0" dirty="0">
                          <a:effectLst/>
                        </a:rPr>
                        <a:t>，所得税按照税率</a:t>
                      </a:r>
                      <a:r>
                        <a:rPr lang="en-US" sz="1400" kern="0" dirty="0">
                          <a:effectLst/>
                        </a:rPr>
                        <a:t>25%</a:t>
                      </a:r>
                      <a:r>
                        <a:rPr lang="zh-CN" sz="1400" kern="0" dirty="0">
                          <a:effectLst/>
                        </a:rPr>
                        <a:t>计算；</a:t>
                      </a:r>
                      <a:br>
                        <a:rPr lang="en-US" sz="1400" kern="0" dirty="0">
                          <a:effectLst/>
                        </a:rPr>
                      </a:br>
                      <a:r>
                        <a:rPr lang="en-US" sz="1400" kern="0" dirty="0">
                          <a:effectLst/>
                        </a:rPr>
                        <a:t>3</a:t>
                      </a:r>
                      <a:r>
                        <a:rPr lang="zh-CN" sz="1400" kern="0" dirty="0">
                          <a:effectLst/>
                        </a:rPr>
                        <a:t>，假设软硬件按照</a:t>
                      </a:r>
                      <a:r>
                        <a:rPr lang="en-US" sz="1400" kern="0" dirty="0">
                          <a:effectLst/>
                        </a:rPr>
                        <a:t>10</a:t>
                      </a:r>
                      <a:r>
                        <a:rPr lang="zh-CN" sz="1400" kern="0" dirty="0">
                          <a:effectLst/>
                        </a:rPr>
                        <a:t>年进行折旧及摊销。</a:t>
                      </a:r>
                      <a:br>
                        <a:rPr lang="en-US" sz="1400" kern="0" dirty="0">
                          <a:effectLst/>
                        </a:rPr>
                      </a:br>
                      <a:r>
                        <a:rPr lang="en-US" sz="1400" kern="0" dirty="0">
                          <a:effectLst/>
                        </a:rPr>
                        <a:t>4</a:t>
                      </a:r>
                      <a:r>
                        <a:rPr lang="zh-CN" sz="1400" kern="0" dirty="0">
                          <a:effectLst/>
                        </a:rPr>
                        <a:t>，财务费用计算基数按照各年累计投资额计算，利率按照</a:t>
                      </a:r>
                      <a:r>
                        <a:rPr lang="en-US" sz="1400" kern="0" dirty="0">
                          <a:effectLst/>
                        </a:rPr>
                        <a:t>7%</a:t>
                      </a:r>
                      <a:r>
                        <a:rPr lang="zh-CN" sz="1400" kern="0" dirty="0">
                          <a:effectLst/>
                        </a:rPr>
                        <a:t>计算。</a:t>
                      </a:r>
                      <a:br>
                        <a:rPr lang="en-US" sz="1400" kern="0" dirty="0">
                          <a:effectLst/>
                        </a:rPr>
                      </a:br>
                      <a:r>
                        <a:rPr lang="en-US" sz="1400" kern="0" dirty="0">
                          <a:effectLst/>
                        </a:rPr>
                        <a:t>5</a:t>
                      </a:r>
                      <a:r>
                        <a:rPr lang="zh-CN" sz="1400" kern="0" dirty="0">
                          <a:effectLst/>
                        </a:rPr>
                        <a:t>，项目总投资额</a:t>
                      </a:r>
                      <a:r>
                        <a:rPr lang="en-US" sz="1400" kern="0" dirty="0">
                          <a:effectLst/>
                        </a:rPr>
                        <a:t>15365</a:t>
                      </a:r>
                      <a:r>
                        <a:rPr lang="zh-CN" sz="1400" kern="0" dirty="0">
                          <a:effectLst/>
                        </a:rPr>
                        <a:t>万元；分两期进行投入，第一期</a:t>
                      </a:r>
                      <a:r>
                        <a:rPr lang="en-US" sz="1400" kern="0" dirty="0">
                          <a:effectLst/>
                        </a:rPr>
                        <a:t>2018</a:t>
                      </a:r>
                      <a:r>
                        <a:rPr lang="zh-CN" sz="1400" kern="0" dirty="0">
                          <a:effectLst/>
                        </a:rPr>
                        <a:t>年启动，实际投资总额为</a:t>
                      </a:r>
                      <a:r>
                        <a:rPr lang="en-US" sz="1400" kern="0" dirty="0">
                          <a:effectLst/>
                        </a:rPr>
                        <a:t>13865</a:t>
                      </a:r>
                      <a:r>
                        <a:rPr lang="zh-CN" sz="1400" kern="0" dirty="0">
                          <a:effectLst/>
                        </a:rPr>
                        <a:t>万元；第二期</a:t>
                      </a:r>
                      <a:r>
                        <a:rPr lang="en-US" sz="1400" kern="0" dirty="0">
                          <a:effectLst/>
                        </a:rPr>
                        <a:t>2019</a:t>
                      </a:r>
                      <a:r>
                        <a:rPr lang="zh-CN" sz="1400" kern="0" dirty="0">
                          <a:effectLst/>
                        </a:rPr>
                        <a:t>年启动，实际投资总额为</a:t>
                      </a:r>
                      <a:r>
                        <a:rPr lang="en-US" sz="1400" kern="0" dirty="0">
                          <a:effectLst/>
                        </a:rPr>
                        <a:t>1500</a:t>
                      </a:r>
                      <a:r>
                        <a:rPr lang="zh-CN" sz="1400" kern="0" dirty="0">
                          <a:effectLst/>
                        </a:rPr>
                        <a:t>万元。</a:t>
                      </a:r>
                      <a:br>
                        <a:rPr lang="en-US" sz="1400" kern="0" dirty="0">
                          <a:effectLst/>
                        </a:rPr>
                      </a:br>
                      <a:r>
                        <a:rPr lang="en-US" sz="1400" kern="0" dirty="0">
                          <a:effectLst/>
                        </a:rPr>
                        <a:t>6</a:t>
                      </a:r>
                      <a:r>
                        <a:rPr lang="zh-CN" sz="1400" kern="0" dirty="0">
                          <a:effectLst/>
                        </a:rPr>
                        <a:t>，</a:t>
                      </a:r>
                      <a:r>
                        <a:rPr lang="en-US" sz="1400" kern="0" dirty="0">
                          <a:effectLst/>
                        </a:rPr>
                        <a:t>2018</a:t>
                      </a:r>
                      <a:r>
                        <a:rPr lang="zh-CN" sz="1400" kern="0" dirty="0">
                          <a:effectLst/>
                        </a:rPr>
                        <a:t>年营运资金按照营业收入金额的</a:t>
                      </a:r>
                      <a:r>
                        <a:rPr lang="en-US" sz="1400" kern="0" dirty="0">
                          <a:effectLst/>
                        </a:rPr>
                        <a:t>58%</a:t>
                      </a:r>
                      <a:r>
                        <a:rPr lang="zh-CN" sz="1400" kern="0" dirty="0">
                          <a:effectLst/>
                        </a:rPr>
                        <a:t>（数据来源依据万得智慧医疗行业</a:t>
                      </a:r>
                      <a:r>
                        <a:rPr lang="en-US" sz="1400" kern="0" dirty="0">
                          <a:effectLst/>
                        </a:rPr>
                        <a:t>2017</a:t>
                      </a:r>
                      <a:r>
                        <a:rPr lang="zh-CN" sz="1400" kern="0" dirty="0">
                          <a:effectLst/>
                        </a:rPr>
                        <a:t>年三季度平均数据）计算，随着营业收入规模的扩大，每年的占比以</a:t>
                      </a:r>
                      <a:r>
                        <a:rPr lang="en-US" sz="1400" kern="0" dirty="0">
                          <a:effectLst/>
                        </a:rPr>
                        <a:t>1%</a:t>
                      </a:r>
                      <a:r>
                        <a:rPr lang="zh-CN" sz="1400" kern="0" dirty="0">
                          <a:effectLst/>
                        </a:rPr>
                        <a:t>逐渐减少。</a:t>
                      </a:r>
                      <a:endParaRPr lang="zh-CN" sz="1400" kern="100" dirty="0">
                        <a:effectLst/>
                        <a:latin typeface="Times New Roman" panose="02020603050405020304" pitchFamily="18" charset="0"/>
                        <a:ea typeface="宋体" panose="02010600030101010101" pitchFamily="2" charset="-122"/>
                      </a:endParaRPr>
                    </a:p>
                  </a:txBody>
                  <a:tcPr marL="47134" marR="47134"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77571229"/>
                  </a:ext>
                </a:extLst>
              </a:tr>
            </a:tbl>
          </a:graphicData>
        </a:graphic>
      </p:graphicFrame>
    </p:spTree>
    <p:extLst>
      <p:ext uri="{BB962C8B-B14F-4D97-AF65-F5344CB8AC3E}">
        <p14:creationId xmlns:p14="http://schemas.microsoft.com/office/powerpoint/2010/main" val="1810858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0934" y="-40445"/>
            <a:ext cx="5942652" cy="646331"/>
          </a:xfrm>
          <a:prstGeom prst="rect">
            <a:avLst/>
          </a:prstGeom>
        </p:spPr>
        <p:txBody>
          <a:bodyPr wrap="none">
            <a:spAutoFit/>
          </a:bodyPr>
          <a:lstStyle/>
          <a:p>
            <a:pPr lvl="0" eaLnBrk="1" hangingPunct="1">
              <a:defRPr/>
            </a:pPr>
            <a:r>
              <a:rPr lang="en-US" altLang="zh-CN" sz="3600" b="1" dirty="0">
                <a:solidFill>
                  <a:srgbClr val="C00000"/>
                </a:solidFill>
                <a:latin typeface="微软雅黑" panose="020B0503020204020204" pitchFamily="34" charset="-122"/>
                <a:ea typeface="微软雅黑" panose="020B0503020204020204" pitchFamily="34" charset="-122"/>
              </a:rPr>
              <a:t>2018</a:t>
            </a:r>
            <a:r>
              <a:rPr lang="zh-CN" altLang="en-US" sz="3600" b="1" dirty="0">
                <a:solidFill>
                  <a:srgbClr val="C00000"/>
                </a:solidFill>
                <a:latin typeface="微软雅黑" panose="020B0503020204020204" pitchFamily="34" charset="-122"/>
                <a:ea typeface="微软雅黑" panose="020B0503020204020204" pitchFamily="34" charset="-122"/>
              </a:rPr>
              <a:t>年市场推广目标及策略</a:t>
            </a:r>
            <a:endParaRPr kumimoji="0" lang="zh-CN" altLang="en-US" sz="36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1AAA4B4D-8A34-420E-8EE2-BCD205AB0ED2}"/>
              </a:ext>
            </a:extLst>
          </p:cNvPr>
          <p:cNvGraphicFramePr>
            <a:graphicFrameLocks noGrp="1"/>
          </p:cNvGraphicFramePr>
          <p:nvPr>
            <p:extLst>
              <p:ext uri="{D42A27DB-BD31-4B8C-83A1-F6EECF244321}">
                <p14:modId xmlns:p14="http://schemas.microsoft.com/office/powerpoint/2010/main" val="4273072459"/>
              </p:ext>
            </p:extLst>
          </p:nvPr>
        </p:nvGraphicFramePr>
        <p:xfrm>
          <a:off x="410934" y="605886"/>
          <a:ext cx="11573542" cy="5565788"/>
        </p:xfrm>
        <a:graphic>
          <a:graphicData uri="http://schemas.openxmlformats.org/drawingml/2006/table">
            <a:tbl>
              <a:tblPr firstRow="1" firstCol="1" bandRow="1">
                <a:tableStyleId>{5C22544A-7EE6-4342-B048-85BDC9FD1C3A}</a:tableStyleId>
              </a:tblPr>
              <a:tblGrid>
                <a:gridCol w="533988">
                  <a:extLst>
                    <a:ext uri="{9D8B030D-6E8A-4147-A177-3AD203B41FA5}">
                      <a16:colId xmlns:a16="http://schemas.microsoft.com/office/drawing/2014/main" val="2496488985"/>
                    </a:ext>
                  </a:extLst>
                </a:gridCol>
                <a:gridCol w="940388">
                  <a:extLst>
                    <a:ext uri="{9D8B030D-6E8A-4147-A177-3AD203B41FA5}">
                      <a16:colId xmlns:a16="http://schemas.microsoft.com/office/drawing/2014/main" val="4125114113"/>
                    </a:ext>
                  </a:extLst>
                </a:gridCol>
                <a:gridCol w="1188038">
                  <a:extLst>
                    <a:ext uri="{9D8B030D-6E8A-4147-A177-3AD203B41FA5}">
                      <a16:colId xmlns:a16="http://schemas.microsoft.com/office/drawing/2014/main" val="4218810683"/>
                    </a:ext>
                  </a:extLst>
                </a:gridCol>
                <a:gridCol w="4032838">
                  <a:extLst>
                    <a:ext uri="{9D8B030D-6E8A-4147-A177-3AD203B41FA5}">
                      <a16:colId xmlns:a16="http://schemas.microsoft.com/office/drawing/2014/main" val="973301350"/>
                    </a:ext>
                  </a:extLst>
                </a:gridCol>
                <a:gridCol w="4878290">
                  <a:extLst>
                    <a:ext uri="{9D8B030D-6E8A-4147-A177-3AD203B41FA5}">
                      <a16:colId xmlns:a16="http://schemas.microsoft.com/office/drawing/2014/main" val="3862876673"/>
                    </a:ext>
                  </a:extLst>
                </a:gridCol>
              </a:tblGrid>
              <a:tr h="284457">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序号</a:t>
                      </a:r>
                    </a:p>
                  </a:txBody>
                  <a:tcPr marL="38394" marR="38394"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目标群体</a:t>
                      </a:r>
                    </a:p>
                  </a:txBody>
                  <a:tcPr marL="38394" marR="38394"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分类</a:t>
                      </a:r>
                    </a:p>
                  </a:txBody>
                  <a:tcPr marL="38394" marR="38394"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推广目标</a:t>
                      </a:r>
                    </a:p>
                  </a:txBody>
                  <a:tcPr marL="38394" marR="38394"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推广措施</a:t>
                      </a:r>
                    </a:p>
                  </a:txBody>
                  <a:tcPr marL="38394" marR="38394" marT="0" marB="0"/>
                </a:tc>
                <a:extLst>
                  <a:ext uri="{0D108BD9-81ED-4DB2-BD59-A6C34878D82A}">
                    <a16:rowId xmlns:a16="http://schemas.microsoft.com/office/drawing/2014/main" val="2686096077"/>
                  </a:ext>
                </a:extLst>
              </a:tr>
              <a:tr h="341281">
                <a:tc rowSpan="2">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1</a:t>
                      </a:r>
                      <a:endParaRPr lang="zh-CN" sz="1400" kern="100">
                        <a:effectLst/>
                        <a:latin typeface="微软雅黑" panose="020B0503020204020204" pitchFamily="34" charset="-122"/>
                        <a:ea typeface="微软雅黑" panose="020B0503020204020204" pitchFamily="34" charset="-122"/>
                      </a:endParaRPr>
                    </a:p>
                  </a:txBody>
                  <a:tcPr marL="38394" marR="38394" marT="0" marB="0" anchor="ctr"/>
                </a:tc>
                <a:tc rowSpan="2">
                  <a:txBody>
                    <a:bodyPr/>
                    <a:lstStyle/>
                    <a:p>
                      <a:pPr algn="ctr">
                        <a:spcAft>
                          <a:spcPts val="0"/>
                        </a:spcAft>
                      </a:pPr>
                      <a:r>
                        <a:rPr lang="zh-CN" sz="1400" kern="100">
                          <a:effectLst/>
                          <a:latin typeface="微软雅黑" panose="020B0503020204020204" pitchFamily="34" charset="-122"/>
                          <a:ea typeface="微软雅黑" panose="020B0503020204020204" pitchFamily="34" charset="-122"/>
                        </a:rPr>
                        <a:t>医疗机构</a:t>
                      </a:r>
                    </a:p>
                  </a:txBody>
                  <a:tcPr marL="38394" marR="38394" marT="0" marB="0" anchor="ctr"/>
                </a:tc>
                <a:tc>
                  <a:txBody>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公立医疗机构</a:t>
                      </a:r>
                    </a:p>
                  </a:txBody>
                  <a:tcPr marL="38394" marR="38394" marT="0" marB="0" anchor="ctr"/>
                </a:tc>
                <a:tc>
                  <a:txBody>
                    <a:bodyPr/>
                    <a:lstStyle/>
                    <a:p>
                      <a:pPr algn="l">
                        <a:spcAft>
                          <a:spcPts val="0"/>
                        </a:spcAft>
                      </a:pPr>
                      <a:r>
                        <a:rPr lang="en-US" sz="1400" kern="100" dirty="0">
                          <a:effectLst/>
                          <a:latin typeface="微软雅黑" panose="020B0503020204020204" pitchFamily="34" charset="-122"/>
                          <a:ea typeface="微软雅黑" panose="020B0503020204020204" pitchFamily="34" charset="-122"/>
                        </a:rPr>
                        <a:t>1</a:t>
                      </a:r>
                      <a:r>
                        <a:rPr lang="zh-CN" sz="1400" kern="100" dirty="0">
                          <a:effectLst/>
                          <a:latin typeface="微软雅黑" panose="020B0503020204020204" pitchFamily="34" charset="-122"/>
                          <a:ea typeface="微软雅黑" panose="020B0503020204020204" pitchFamily="34" charset="-122"/>
                        </a:rPr>
                        <a:t>、接入</a:t>
                      </a:r>
                      <a:r>
                        <a:rPr lang="en-US" sz="1400" kern="100" dirty="0">
                          <a:effectLst/>
                          <a:latin typeface="微软雅黑" panose="020B0503020204020204" pitchFamily="34" charset="-122"/>
                          <a:ea typeface="微软雅黑" panose="020B0503020204020204" pitchFamily="34" charset="-122"/>
                        </a:rPr>
                        <a:t>26</a:t>
                      </a:r>
                      <a:r>
                        <a:rPr lang="zh-CN" sz="1400" kern="100" dirty="0">
                          <a:effectLst/>
                          <a:latin typeface="微软雅黑" panose="020B0503020204020204" pitchFamily="34" charset="-122"/>
                          <a:ea typeface="微软雅黑" panose="020B0503020204020204" pitchFamily="34" charset="-122"/>
                        </a:rPr>
                        <a:t>家以上</a:t>
                      </a:r>
                    </a:p>
                  </a:txBody>
                  <a:tcPr marL="38394" marR="38394" marT="0" marB="0" anchor="ctr"/>
                </a:tc>
                <a:tc>
                  <a:txBody>
                    <a:bodyPr/>
                    <a:lstStyle/>
                    <a:p>
                      <a:pPr algn="l">
                        <a:spcAft>
                          <a:spcPts val="0"/>
                        </a:spcAft>
                      </a:pPr>
                      <a:r>
                        <a:rPr lang="en-US" sz="1400" kern="100" dirty="0">
                          <a:effectLst/>
                          <a:latin typeface="微软雅黑" panose="020B0503020204020204" pitchFamily="34" charset="-122"/>
                          <a:ea typeface="微软雅黑" panose="020B0503020204020204" pitchFamily="34" charset="-122"/>
                        </a:rPr>
                        <a:t>1</a:t>
                      </a:r>
                      <a:r>
                        <a:rPr lang="zh-CN" sz="1400" kern="100" dirty="0">
                          <a:effectLst/>
                          <a:latin typeface="微软雅黑" panose="020B0503020204020204" pitchFamily="34" charset="-122"/>
                          <a:ea typeface="微软雅黑" panose="020B0503020204020204" pitchFamily="34" charset="-122"/>
                        </a:rPr>
                        <a:t>、通过武汉市卫计委行政手段推进</a:t>
                      </a:r>
                    </a:p>
                    <a:p>
                      <a:pPr algn="l">
                        <a:spcAft>
                          <a:spcPts val="0"/>
                        </a:spcAft>
                      </a:pPr>
                      <a:r>
                        <a:rPr lang="en-US" sz="1400" kern="100" dirty="0">
                          <a:effectLst/>
                          <a:latin typeface="微软雅黑" panose="020B0503020204020204" pitchFamily="34" charset="-122"/>
                          <a:ea typeface="微软雅黑" panose="020B0503020204020204" pitchFamily="34" charset="-122"/>
                        </a:rPr>
                        <a:t>2</a:t>
                      </a:r>
                      <a:r>
                        <a:rPr lang="zh-CN" sz="1400" kern="100" dirty="0">
                          <a:effectLst/>
                          <a:latin typeface="微软雅黑" panose="020B0503020204020204" pitchFamily="34" charset="-122"/>
                          <a:ea typeface="微软雅黑" panose="020B0503020204020204" pitchFamily="34" charset="-122"/>
                        </a:rPr>
                        <a:t>、公司组建公共关系部推进接入</a:t>
                      </a:r>
                    </a:p>
                  </a:txBody>
                  <a:tcPr marL="38394" marR="38394" marT="0" marB="0" anchor="ctr"/>
                </a:tc>
                <a:extLst>
                  <a:ext uri="{0D108BD9-81ED-4DB2-BD59-A6C34878D82A}">
                    <a16:rowId xmlns:a16="http://schemas.microsoft.com/office/drawing/2014/main" val="3735949139"/>
                  </a:ext>
                </a:extLst>
              </a:tr>
              <a:tr h="85320">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400" kern="100">
                          <a:effectLst/>
                          <a:latin typeface="微软雅黑" panose="020B0503020204020204" pitchFamily="34" charset="-122"/>
                          <a:ea typeface="微软雅黑" panose="020B0503020204020204" pitchFamily="34" charset="-122"/>
                        </a:rPr>
                        <a:t>私立医疗机构</a:t>
                      </a:r>
                    </a:p>
                  </a:txBody>
                  <a:tcPr marL="38394" marR="38394" marT="0" marB="0" anchor="ctr"/>
                </a:tc>
                <a:tc>
                  <a:txBody>
                    <a:bodyPr/>
                    <a:lstStyle/>
                    <a:p>
                      <a:pPr algn="l">
                        <a:spcAft>
                          <a:spcPts val="0"/>
                        </a:spcAft>
                      </a:pP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endParaRPr>
                    </a:p>
                  </a:txBody>
                  <a:tcPr marL="38394" marR="38394" marT="0" marB="0" anchor="ctr"/>
                </a:tc>
                <a:tc>
                  <a:txBody>
                    <a:bodyPr/>
                    <a:lstStyle/>
                    <a:p>
                      <a:pPr algn="l">
                        <a:spcAft>
                          <a:spcPts val="0"/>
                        </a:spcAft>
                      </a:pP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endParaRPr>
                    </a:p>
                  </a:txBody>
                  <a:tcPr marL="38394" marR="38394" marT="0" marB="0" anchor="ctr"/>
                </a:tc>
                <a:extLst>
                  <a:ext uri="{0D108BD9-81ED-4DB2-BD59-A6C34878D82A}">
                    <a16:rowId xmlns:a16="http://schemas.microsoft.com/office/drawing/2014/main" val="3930862805"/>
                  </a:ext>
                </a:extLst>
              </a:tr>
              <a:tr h="426602">
                <a:tc rowSpan="7">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2</a:t>
                      </a:r>
                      <a:endParaRPr lang="zh-CN" sz="1400" kern="100">
                        <a:effectLst/>
                        <a:latin typeface="微软雅黑" panose="020B0503020204020204" pitchFamily="34" charset="-122"/>
                        <a:ea typeface="微软雅黑" panose="020B0503020204020204" pitchFamily="34" charset="-122"/>
                      </a:endParaRPr>
                    </a:p>
                  </a:txBody>
                  <a:tcPr marL="38394" marR="38394" marT="0" marB="0" anchor="ctr"/>
                </a:tc>
                <a:tc rowSpan="7">
                  <a:txBody>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合作伙伴</a:t>
                      </a:r>
                    </a:p>
                  </a:txBody>
                  <a:tcPr marL="38394" marR="38394" marT="0" marB="0" anchor="ctr"/>
                </a:tc>
                <a:tc>
                  <a:txBody>
                    <a:bodyPr/>
                    <a:lstStyle/>
                    <a:p>
                      <a:pPr algn="ctr">
                        <a:spcAft>
                          <a:spcPts val="0"/>
                        </a:spcAft>
                      </a:pPr>
                      <a:r>
                        <a:rPr lang="zh-CN" sz="1400" kern="100">
                          <a:effectLst/>
                          <a:latin typeface="微软雅黑" panose="020B0503020204020204" pitchFamily="34" charset="-122"/>
                          <a:ea typeface="微软雅黑" panose="020B0503020204020204" pitchFamily="34" charset="-122"/>
                        </a:rPr>
                        <a:t>政府购买服务</a:t>
                      </a:r>
                    </a:p>
                  </a:txBody>
                  <a:tcPr marL="38394" marR="38394" marT="0" marB="0" anchor="ctr"/>
                </a:tc>
                <a:tc>
                  <a:txBody>
                    <a:bodyPr/>
                    <a:lstStyle/>
                    <a:p>
                      <a:pPr algn="l">
                        <a:spcAft>
                          <a:spcPts val="0"/>
                        </a:spcAft>
                      </a:pPr>
                      <a:r>
                        <a:rPr lang="zh-CN" sz="1400" kern="100">
                          <a:effectLst/>
                          <a:latin typeface="微软雅黑" panose="020B0503020204020204" pitchFamily="34" charset="-122"/>
                          <a:ea typeface="微软雅黑" panose="020B0503020204020204" pitchFamily="34" charset="-122"/>
                        </a:rPr>
                        <a:t>打通政府购买服务流程，并实现收入</a:t>
                      </a:r>
                    </a:p>
                  </a:txBody>
                  <a:tcPr marL="38394" marR="38394" marT="0" marB="0" anchor="ctr"/>
                </a:tc>
                <a:tc>
                  <a:txBody>
                    <a:bodyPr/>
                    <a:lstStyle/>
                    <a:p>
                      <a:pPr marL="0" lvl="0" indent="0" algn="l">
                        <a:spcAft>
                          <a:spcPts val="0"/>
                        </a:spcAft>
                        <a:buFont typeface="+mj-lt"/>
                        <a:buNone/>
                      </a:pPr>
                      <a:r>
                        <a:rPr lang="en-US" altLang="zh-CN" sz="1400" kern="100" dirty="0">
                          <a:effectLst/>
                          <a:latin typeface="微软雅黑" panose="020B0503020204020204" pitchFamily="34" charset="-122"/>
                          <a:ea typeface="微软雅黑" panose="020B0503020204020204" pitchFamily="34" charset="-122"/>
                        </a:rPr>
                        <a:t>1</a:t>
                      </a:r>
                      <a:r>
                        <a:rPr lang="zh-CN" altLang="en-US" sz="1400" kern="100" dirty="0">
                          <a:effectLst/>
                          <a:latin typeface="微软雅黑" panose="020B0503020204020204" pitchFamily="34" charset="-122"/>
                          <a:ea typeface="微软雅黑" panose="020B0503020204020204" pitchFamily="34" charset="-122"/>
                        </a:rPr>
                        <a:t>、</a:t>
                      </a:r>
                      <a:r>
                        <a:rPr lang="zh-CN" sz="1400" kern="100" dirty="0">
                          <a:effectLst/>
                          <a:latin typeface="微软雅黑" panose="020B0503020204020204" pitchFamily="34" charset="-122"/>
                          <a:ea typeface="微软雅黑" panose="020B0503020204020204" pitchFamily="34" charset="-122"/>
                        </a:rPr>
                        <a:t>与卫计委在投资协议中约定政府购买服务</a:t>
                      </a:r>
                    </a:p>
                    <a:p>
                      <a:pPr marL="0" lvl="0" indent="0" algn="l">
                        <a:spcAft>
                          <a:spcPts val="0"/>
                        </a:spcAft>
                        <a:buFont typeface="+mj-lt"/>
                        <a:buNone/>
                      </a:pPr>
                      <a:r>
                        <a:rPr lang="en-US" altLang="zh-CN" sz="1400" kern="100" dirty="0">
                          <a:effectLst/>
                          <a:latin typeface="微软雅黑" panose="020B0503020204020204" pitchFamily="34" charset="-122"/>
                          <a:ea typeface="微软雅黑" panose="020B0503020204020204" pitchFamily="34" charset="-122"/>
                        </a:rPr>
                        <a:t>2</a:t>
                      </a:r>
                      <a:r>
                        <a:rPr lang="zh-CN" altLang="en-US" sz="1400" kern="100" dirty="0">
                          <a:effectLst/>
                          <a:latin typeface="微软雅黑" panose="020B0503020204020204" pitchFamily="34" charset="-122"/>
                          <a:ea typeface="微软雅黑" panose="020B0503020204020204" pitchFamily="34" charset="-122"/>
                        </a:rPr>
                        <a:t>、</a:t>
                      </a:r>
                      <a:r>
                        <a:rPr lang="zh-CN" sz="1400" kern="100" dirty="0">
                          <a:effectLst/>
                          <a:latin typeface="微软雅黑" panose="020B0503020204020204" pitchFamily="34" charset="-122"/>
                          <a:ea typeface="微软雅黑" panose="020B0503020204020204" pitchFamily="34" charset="-122"/>
                        </a:rPr>
                        <a:t>与卫计委沟通用户需求，协助立项编制预算</a:t>
                      </a:r>
                    </a:p>
                  </a:txBody>
                  <a:tcPr marL="38394" marR="38394" marT="0" marB="0" anchor="ctr"/>
                </a:tc>
                <a:extLst>
                  <a:ext uri="{0D108BD9-81ED-4DB2-BD59-A6C34878D82A}">
                    <a16:rowId xmlns:a16="http://schemas.microsoft.com/office/drawing/2014/main" val="1362608397"/>
                  </a:ext>
                </a:extLst>
              </a:tr>
              <a:tr h="426602">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400" kern="100">
                          <a:effectLst/>
                          <a:latin typeface="微软雅黑" panose="020B0503020204020204" pitchFamily="34" charset="-122"/>
                          <a:ea typeface="微软雅黑" panose="020B0503020204020204" pitchFamily="34" charset="-122"/>
                        </a:rPr>
                        <a:t>云药房</a:t>
                      </a:r>
                    </a:p>
                  </a:txBody>
                  <a:tcPr marL="38394" marR="38394" marT="0" marB="0" anchor="ctr"/>
                </a:tc>
                <a:tc>
                  <a:txBody>
                    <a:bodyPr/>
                    <a:lstStyle/>
                    <a:p>
                      <a:pPr algn="l">
                        <a:spcAft>
                          <a:spcPts val="0"/>
                        </a:spcAft>
                      </a:pPr>
                      <a:r>
                        <a:rPr lang="zh-CN" sz="1400" kern="100" dirty="0">
                          <a:effectLst/>
                          <a:latin typeface="微软雅黑" panose="020B0503020204020204" pitchFamily="34" charset="-122"/>
                          <a:ea typeface="微软雅黑" panose="020B0503020204020204" pitchFamily="34" charset="-122"/>
                        </a:rPr>
                        <a:t>与一家以上药商达成合作，实现平台接入</a:t>
                      </a:r>
                    </a:p>
                  </a:txBody>
                  <a:tcPr marL="38394" marR="38394" marT="0" marB="0" anchor="ctr"/>
                </a:tc>
                <a:tc>
                  <a:txBody>
                    <a:bodyPr/>
                    <a:lstStyle/>
                    <a:p>
                      <a:pPr algn="l">
                        <a:spcAft>
                          <a:spcPts val="0"/>
                        </a:spcAft>
                      </a:pPr>
                      <a:r>
                        <a:rPr lang="en-US" sz="1400" kern="100">
                          <a:effectLst/>
                          <a:latin typeface="微软雅黑" panose="020B0503020204020204" pitchFamily="34" charset="-122"/>
                          <a:ea typeface="微软雅黑" panose="020B0503020204020204" pitchFamily="34" charset="-122"/>
                        </a:rPr>
                        <a:t>1</a:t>
                      </a:r>
                      <a:r>
                        <a:rPr lang="zh-CN" sz="1400" kern="100">
                          <a:effectLst/>
                          <a:latin typeface="微软雅黑" panose="020B0503020204020204" pitchFamily="34" charset="-122"/>
                          <a:ea typeface="微软雅黑" panose="020B0503020204020204" pitchFamily="34" charset="-122"/>
                        </a:rPr>
                        <a:t>、以平台的官方身份及武汉市</a:t>
                      </a:r>
                      <a:r>
                        <a:rPr lang="en-US" sz="1400" kern="100">
                          <a:effectLst/>
                          <a:latin typeface="微软雅黑" panose="020B0503020204020204" pitchFamily="34" charset="-122"/>
                          <a:ea typeface="微软雅黑" panose="020B0503020204020204" pitchFamily="34" charset="-122"/>
                        </a:rPr>
                        <a:t>26</a:t>
                      </a:r>
                      <a:r>
                        <a:rPr lang="zh-CN" sz="1400" kern="100">
                          <a:effectLst/>
                          <a:latin typeface="微软雅黑" panose="020B0503020204020204" pitchFamily="34" charset="-122"/>
                          <a:ea typeface="微软雅黑" panose="020B0503020204020204" pitchFamily="34" charset="-122"/>
                        </a:rPr>
                        <a:t>家公立医疗机构的处方单积极和国内前十名药商对接沟通合作，形成云药房模式。</a:t>
                      </a:r>
                    </a:p>
                  </a:txBody>
                  <a:tcPr marL="38394" marR="38394" marT="0" marB="0" anchor="ctr"/>
                </a:tc>
                <a:extLst>
                  <a:ext uri="{0D108BD9-81ED-4DB2-BD59-A6C34878D82A}">
                    <a16:rowId xmlns:a16="http://schemas.microsoft.com/office/drawing/2014/main" val="3732414625"/>
                  </a:ext>
                </a:extLst>
              </a:tr>
              <a:tr h="800771">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健康管理</a:t>
                      </a:r>
                    </a:p>
                  </a:txBody>
                  <a:tcPr marL="38394" marR="38394" marT="0" marB="0" anchor="ctr"/>
                </a:tc>
                <a:tc>
                  <a:txBody>
                    <a:bodyPr/>
                    <a:lstStyle/>
                    <a:p>
                      <a:pPr algn="l">
                        <a:spcAft>
                          <a:spcPts val="0"/>
                        </a:spcAft>
                      </a:pPr>
                      <a:r>
                        <a:rPr lang="zh-CN" sz="1400" kern="100" dirty="0">
                          <a:effectLst/>
                          <a:latin typeface="微软雅黑" panose="020B0503020204020204" pitchFamily="34" charset="-122"/>
                          <a:ea typeface="微软雅黑" panose="020B0503020204020204" pitchFamily="34" charset="-122"/>
                        </a:rPr>
                        <a:t>与一家以上健康管理机构达成合作，实现平台接入</a:t>
                      </a:r>
                    </a:p>
                  </a:txBody>
                  <a:tcPr marL="38394" marR="38394" marT="0" marB="0" anchor="ctr"/>
                </a:tc>
                <a:tc>
                  <a:txBody>
                    <a:bodyPr/>
                    <a:lstStyle/>
                    <a:p>
                      <a:pPr marL="0" lvl="0" indent="0" algn="l">
                        <a:spcAft>
                          <a:spcPts val="0"/>
                        </a:spcAft>
                        <a:buFont typeface="+mj-lt"/>
                        <a:buNone/>
                      </a:pPr>
                      <a:r>
                        <a:rPr lang="en-US" altLang="zh-CN" sz="1400" kern="100" dirty="0">
                          <a:effectLst/>
                          <a:latin typeface="微软雅黑" panose="020B0503020204020204" pitchFamily="34" charset="-122"/>
                          <a:ea typeface="微软雅黑" panose="020B0503020204020204" pitchFamily="34" charset="-122"/>
                        </a:rPr>
                        <a:t>1</a:t>
                      </a:r>
                      <a:r>
                        <a:rPr lang="zh-CN" altLang="en-US" sz="1400" kern="100" dirty="0">
                          <a:effectLst/>
                          <a:latin typeface="微软雅黑" panose="020B0503020204020204" pitchFamily="34" charset="-122"/>
                          <a:ea typeface="微软雅黑" panose="020B0503020204020204" pitchFamily="34" charset="-122"/>
                        </a:rPr>
                        <a:t>、</a:t>
                      </a:r>
                      <a:r>
                        <a:rPr lang="zh-CN" sz="1400" kern="100" dirty="0">
                          <a:effectLst/>
                          <a:latin typeface="微软雅黑" panose="020B0503020204020204" pitchFamily="34" charset="-122"/>
                          <a:ea typeface="微软雅黑" panose="020B0503020204020204" pitchFamily="34" charset="-122"/>
                        </a:rPr>
                        <a:t>以平台的官方身份及武汉市</a:t>
                      </a:r>
                      <a:r>
                        <a:rPr lang="en-US" sz="1400" kern="100" dirty="0">
                          <a:effectLst/>
                          <a:latin typeface="微软雅黑" panose="020B0503020204020204" pitchFamily="34" charset="-122"/>
                          <a:ea typeface="微软雅黑" panose="020B0503020204020204" pitchFamily="34" charset="-122"/>
                        </a:rPr>
                        <a:t>1100</a:t>
                      </a:r>
                      <a:r>
                        <a:rPr lang="zh-CN" sz="1400" kern="100" dirty="0">
                          <a:effectLst/>
                          <a:latin typeface="微软雅黑" panose="020B0503020204020204" pitchFamily="34" charset="-122"/>
                          <a:ea typeface="微软雅黑" panose="020B0503020204020204" pitchFamily="34" charset="-122"/>
                        </a:rPr>
                        <a:t>万常驻人口的用户规模与健康管理机构对接，沟通合作。</a:t>
                      </a:r>
                    </a:p>
                    <a:p>
                      <a:pPr marL="0" lvl="0" indent="0" algn="l">
                        <a:spcAft>
                          <a:spcPts val="0"/>
                        </a:spcAft>
                        <a:buFont typeface="+mj-lt"/>
                        <a:buNone/>
                      </a:pPr>
                      <a:r>
                        <a:rPr lang="en-US" altLang="zh-CN" sz="1400" kern="100" dirty="0">
                          <a:effectLst/>
                          <a:latin typeface="微软雅黑" panose="020B0503020204020204" pitchFamily="34" charset="-122"/>
                          <a:ea typeface="微软雅黑" panose="020B0503020204020204" pitchFamily="34" charset="-122"/>
                        </a:rPr>
                        <a:t>2</a:t>
                      </a:r>
                      <a:r>
                        <a:rPr lang="zh-CN" altLang="en-US" sz="1400" kern="100" dirty="0">
                          <a:effectLst/>
                          <a:latin typeface="微软雅黑" panose="020B0503020204020204" pitchFamily="34" charset="-122"/>
                          <a:ea typeface="微软雅黑" panose="020B0503020204020204" pitchFamily="34" charset="-122"/>
                        </a:rPr>
                        <a:t>、</a:t>
                      </a:r>
                      <a:r>
                        <a:rPr lang="zh-CN" sz="1400" kern="100" dirty="0">
                          <a:effectLst/>
                          <a:latin typeface="微软雅黑" panose="020B0503020204020204" pitchFamily="34" charset="-122"/>
                          <a:ea typeface="微软雅黑" panose="020B0503020204020204" pitchFamily="34" charset="-122"/>
                        </a:rPr>
                        <a:t>由于平台的特性，目前合作伙伴已主动和我们沟通合作。</a:t>
                      </a:r>
                    </a:p>
                  </a:txBody>
                  <a:tcPr marL="38394" marR="38394" marT="0" marB="0" anchor="ctr"/>
                </a:tc>
                <a:extLst>
                  <a:ext uri="{0D108BD9-81ED-4DB2-BD59-A6C34878D82A}">
                    <a16:rowId xmlns:a16="http://schemas.microsoft.com/office/drawing/2014/main" val="351095582"/>
                  </a:ext>
                </a:extLst>
              </a:tr>
              <a:tr h="520263">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400" kern="100">
                          <a:effectLst/>
                          <a:latin typeface="微软雅黑" panose="020B0503020204020204" pitchFamily="34" charset="-122"/>
                          <a:ea typeface="微软雅黑" panose="020B0503020204020204" pitchFamily="34" charset="-122"/>
                        </a:rPr>
                        <a:t>商保</a:t>
                      </a:r>
                    </a:p>
                  </a:txBody>
                  <a:tcPr marL="38394" marR="38394" marT="0" marB="0" anchor="ctr"/>
                </a:tc>
                <a:tc>
                  <a:txBody>
                    <a:bodyPr/>
                    <a:lstStyle/>
                    <a:p>
                      <a:pPr algn="l">
                        <a:spcAft>
                          <a:spcPts val="0"/>
                        </a:spcAft>
                      </a:pPr>
                      <a:r>
                        <a:rPr lang="zh-CN" sz="1400" kern="100" dirty="0">
                          <a:effectLst/>
                          <a:latin typeface="微软雅黑" panose="020B0503020204020204" pitchFamily="34" charset="-122"/>
                          <a:ea typeface="微软雅黑" panose="020B0503020204020204" pitchFamily="34" charset="-122"/>
                        </a:rPr>
                        <a:t>与一家以上保险机构达成合作，实现平台接入</a:t>
                      </a:r>
                    </a:p>
                  </a:txBody>
                  <a:tcPr marL="38394" marR="38394" marT="0" marB="0" anchor="ctr"/>
                </a:tc>
                <a:tc>
                  <a:txBody>
                    <a:bodyPr/>
                    <a:lstStyle/>
                    <a:p>
                      <a:pPr algn="l">
                        <a:spcAft>
                          <a:spcPts val="0"/>
                        </a:spcAft>
                      </a:pPr>
                      <a:r>
                        <a:rPr lang="en-US" sz="1400" kern="100" dirty="0">
                          <a:effectLst/>
                          <a:latin typeface="微软雅黑" panose="020B0503020204020204" pitchFamily="34" charset="-122"/>
                          <a:ea typeface="微软雅黑" panose="020B0503020204020204" pitchFamily="34" charset="-122"/>
                        </a:rPr>
                        <a:t>1</a:t>
                      </a:r>
                      <a:r>
                        <a:rPr lang="zh-CN" sz="1400" kern="100" dirty="0">
                          <a:effectLst/>
                          <a:latin typeface="微软雅黑" panose="020B0503020204020204" pitchFamily="34" charset="-122"/>
                          <a:ea typeface="微软雅黑" panose="020B0503020204020204" pitchFamily="34" charset="-122"/>
                        </a:rPr>
                        <a:t>、以平台的官方身份及武汉市</a:t>
                      </a:r>
                      <a:r>
                        <a:rPr lang="en-US" sz="1400" kern="100" dirty="0">
                          <a:effectLst/>
                          <a:latin typeface="微软雅黑" panose="020B0503020204020204" pitchFamily="34" charset="-122"/>
                          <a:ea typeface="微软雅黑" panose="020B0503020204020204" pitchFamily="34" charset="-122"/>
                        </a:rPr>
                        <a:t>1100</a:t>
                      </a:r>
                      <a:r>
                        <a:rPr lang="zh-CN" sz="1400" kern="100" dirty="0">
                          <a:effectLst/>
                          <a:latin typeface="微软雅黑" panose="020B0503020204020204" pitchFamily="34" charset="-122"/>
                          <a:ea typeface="微软雅黑" panose="020B0503020204020204" pitchFamily="34" charset="-122"/>
                        </a:rPr>
                        <a:t>万常驻人口的健康管理数据与保险机构对接，沟通合作。</a:t>
                      </a:r>
                    </a:p>
                    <a:p>
                      <a:pPr algn="l">
                        <a:spcAft>
                          <a:spcPts val="0"/>
                        </a:spcAft>
                      </a:pPr>
                      <a:r>
                        <a:rPr lang="en-US" sz="1400" kern="100" dirty="0">
                          <a:effectLst/>
                          <a:latin typeface="微软雅黑" panose="020B0503020204020204" pitchFamily="34" charset="-122"/>
                          <a:ea typeface="微软雅黑" panose="020B0503020204020204" pitchFamily="34" charset="-122"/>
                        </a:rPr>
                        <a:t>2</a:t>
                      </a:r>
                      <a:r>
                        <a:rPr lang="zh-CN" sz="1400" kern="100" dirty="0">
                          <a:effectLst/>
                          <a:latin typeface="微软雅黑" panose="020B0503020204020204" pitchFamily="34" charset="-122"/>
                          <a:ea typeface="微软雅黑" panose="020B0503020204020204" pitchFamily="34" charset="-122"/>
                        </a:rPr>
                        <a:t>、由于平台的特性，目前合作伙伴已主动和我们沟通合作。</a:t>
                      </a:r>
                    </a:p>
                  </a:txBody>
                  <a:tcPr marL="38394" marR="38394" marT="0" marB="0" anchor="ctr"/>
                </a:tc>
                <a:extLst>
                  <a:ext uri="{0D108BD9-81ED-4DB2-BD59-A6C34878D82A}">
                    <a16:rowId xmlns:a16="http://schemas.microsoft.com/office/drawing/2014/main" val="711551180"/>
                  </a:ext>
                </a:extLst>
              </a:tr>
              <a:tr h="85320">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400" kern="100">
                          <a:effectLst/>
                          <a:latin typeface="微软雅黑" panose="020B0503020204020204" pitchFamily="34" charset="-122"/>
                          <a:ea typeface="微软雅黑" panose="020B0503020204020204" pitchFamily="34" charset="-122"/>
                        </a:rPr>
                        <a:t>影像云</a:t>
                      </a:r>
                    </a:p>
                  </a:txBody>
                  <a:tcPr marL="38394" marR="38394" marT="0" marB="0" anchor="ctr"/>
                </a:tc>
                <a:tc>
                  <a:txBody>
                    <a:bodyPr/>
                    <a:lstStyle/>
                    <a:p>
                      <a:pPr algn="l">
                        <a:spcAft>
                          <a:spcPts val="0"/>
                        </a:spcAft>
                      </a:pPr>
                      <a:r>
                        <a:rPr lang="en-US" sz="1400" kern="100" dirty="0">
                          <a:effectLst/>
                          <a:latin typeface="微软雅黑" panose="020B0503020204020204" pitchFamily="34" charset="-122"/>
                          <a:ea typeface="微软雅黑" panose="020B0503020204020204" pitchFamily="34" charset="-122"/>
                        </a:rPr>
                        <a:t> </a:t>
                      </a:r>
                      <a:r>
                        <a:rPr lang="en-US" altLang="zh-CN" sz="1400" kern="100" dirty="0">
                          <a:effectLst/>
                          <a:latin typeface="微软雅黑" panose="020B0503020204020204" pitchFamily="34" charset="-122"/>
                          <a:ea typeface="微软雅黑" panose="020B0503020204020204" pitchFamily="34" charset="-122"/>
                        </a:rPr>
                        <a:t>2018</a:t>
                      </a:r>
                      <a:r>
                        <a:rPr lang="zh-CN" altLang="en-US" sz="1400" kern="100" dirty="0">
                          <a:effectLst/>
                          <a:latin typeface="微软雅黑" panose="020B0503020204020204" pitchFamily="34" charset="-122"/>
                          <a:ea typeface="微软雅黑" panose="020B0503020204020204" pitchFamily="34" charset="-122"/>
                        </a:rPr>
                        <a:t>年暂不推广</a:t>
                      </a:r>
                      <a:endParaRPr lang="zh-CN" sz="1400" kern="100" dirty="0">
                        <a:effectLst/>
                        <a:latin typeface="微软雅黑" panose="020B0503020204020204" pitchFamily="34" charset="-122"/>
                        <a:ea typeface="微软雅黑" panose="020B0503020204020204" pitchFamily="34" charset="-122"/>
                      </a:endParaRPr>
                    </a:p>
                  </a:txBody>
                  <a:tcPr marL="38394" marR="38394" marT="0" marB="0" anchor="ctr"/>
                </a:tc>
                <a:tc>
                  <a:txBody>
                    <a:bodyPr/>
                    <a:lstStyle/>
                    <a:p>
                      <a:pPr algn="l">
                        <a:spcAft>
                          <a:spcPts val="0"/>
                        </a:spcAft>
                      </a:pPr>
                      <a:r>
                        <a:rPr lang="en-US" sz="1400" kern="100" dirty="0">
                          <a:effectLst/>
                          <a:latin typeface="微软雅黑" panose="020B0503020204020204" pitchFamily="34" charset="-122"/>
                          <a:ea typeface="微软雅黑" panose="020B0503020204020204" pitchFamily="34" charset="-122"/>
                        </a:rPr>
                        <a:t> </a:t>
                      </a:r>
                      <a:endParaRPr lang="zh-CN" sz="1400" kern="100" dirty="0">
                        <a:effectLst/>
                        <a:latin typeface="微软雅黑" panose="020B0503020204020204" pitchFamily="34" charset="-122"/>
                        <a:ea typeface="微软雅黑" panose="020B0503020204020204" pitchFamily="34" charset="-122"/>
                      </a:endParaRPr>
                    </a:p>
                  </a:txBody>
                  <a:tcPr marL="38394" marR="38394" marT="0" marB="0" anchor="ctr"/>
                </a:tc>
                <a:extLst>
                  <a:ext uri="{0D108BD9-81ED-4DB2-BD59-A6C34878D82A}">
                    <a16:rowId xmlns:a16="http://schemas.microsoft.com/office/drawing/2014/main" val="3856436879"/>
                  </a:ext>
                </a:extLst>
              </a:tr>
              <a:tr h="85320">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400" kern="100">
                          <a:effectLst/>
                          <a:latin typeface="微软雅黑" panose="020B0503020204020204" pitchFamily="34" charset="-122"/>
                          <a:ea typeface="微软雅黑" panose="020B0503020204020204" pitchFamily="34" charset="-122"/>
                        </a:rPr>
                        <a:t>供应链金融</a:t>
                      </a:r>
                    </a:p>
                  </a:txBody>
                  <a:tcPr marL="38394" marR="38394" marT="0" marB="0" anchor="ctr"/>
                </a:tc>
                <a:tc>
                  <a:txBody>
                    <a:bodyPr/>
                    <a:lstStyle/>
                    <a:p>
                      <a:pPr algn="l">
                        <a:spcAft>
                          <a:spcPts val="0"/>
                        </a:spcAft>
                      </a:pPr>
                      <a:r>
                        <a:rPr lang="en-US" sz="1400" kern="100" dirty="0">
                          <a:effectLst/>
                          <a:latin typeface="微软雅黑" panose="020B0503020204020204" pitchFamily="34" charset="-122"/>
                          <a:ea typeface="微软雅黑" panose="020B0503020204020204" pitchFamily="34" charset="-122"/>
                        </a:rPr>
                        <a:t> </a:t>
                      </a:r>
                      <a:r>
                        <a:rPr lang="en-US" altLang="zh-CN" sz="1400" kern="100" dirty="0">
                          <a:effectLst/>
                          <a:latin typeface="微软雅黑" panose="020B0503020204020204" pitchFamily="34" charset="-122"/>
                          <a:ea typeface="微软雅黑" panose="020B0503020204020204" pitchFamily="34" charset="-122"/>
                        </a:rPr>
                        <a:t>2018</a:t>
                      </a:r>
                      <a:r>
                        <a:rPr lang="zh-CN" altLang="en-US" sz="1400" kern="100" dirty="0">
                          <a:effectLst/>
                          <a:latin typeface="微软雅黑" panose="020B0503020204020204" pitchFamily="34" charset="-122"/>
                          <a:ea typeface="微软雅黑" panose="020B0503020204020204" pitchFamily="34" charset="-122"/>
                        </a:rPr>
                        <a:t>年暂不推广</a:t>
                      </a:r>
                      <a:endParaRPr lang="zh-CN" sz="1400" kern="100" dirty="0">
                        <a:effectLst/>
                        <a:latin typeface="微软雅黑" panose="020B0503020204020204" pitchFamily="34" charset="-122"/>
                        <a:ea typeface="微软雅黑" panose="020B0503020204020204" pitchFamily="34" charset="-122"/>
                      </a:endParaRPr>
                    </a:p>
                  </a:txBody>
                  <a:tcPr marL="38394" marR="38394" marT="0" marB="0" anchor="ctr"/>
                </a:tc>
                <a:tc>
                  <a:txBody>
                    <a:bodyPr/>
                    <a:lstStyle/>
                    <a:p>
                      <a:pPr algn="l">
                        <a:spcAft>
                          <a:spcPts val="0"/>
                        </a:spcAft>
                      </a:pP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endParaRPr>
                    </a:p>
                  </a:txBody>
                  <a:tcPr marL="38394" marR="38394" marT="0" marB="0" anchor="ctr"/>
                </a:tc>
                <a:extLst>
                  <a:ext uri="{0D108BD9-81ED-4DB2-BD59-A6C34878D82A}">
                    <a16:rowId xmlns:a16="http://schemas.microsoft.com/office/drawing/2014/main" val="1324441415"/>
                  </a:ext>
                </a:extLst>
              </a:tr>
              <a:tr h="85320">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400" kern="100">
                          <a:effectLst/>
                          <a:latin typeface="微软雅黑" panose="020B0503020204020204" pitchFamily="34" charset="-122"/>
                          <a:ea typeface="微软雅黑" panose="020B0503020204020204" pitchFamily="34" charset="-122"/>
                        </a:rPr>
                        <a:t>信息化组件</a:t>
                      </a:r>
                    </a:p>
                  </a:txBody>
                  <a:tcPr marL="38394" marR="38394" marT="0" marB="0" anchor="ctr"/>
                </a:tc>
                <a:tc>
                  <a:txBody>
                    <a:bodyPr/>
                    <a:lstStyle/>
                    <a:p>
                      <a:pPr algn="l">
                        <a:spcAft>
                          <a:spcPts val="0"/>
                        </a:spcAft>
                      </a:pPr>
                      <a:r>
                        <a:rPr lang="en-US" sz="1400" kern="100" dirty="0">
                          <a:effectLst/>
                          <a:latin typeface="微软雅黑" panose="020B0503020204020204" pitchFamily="34" charset="-122"/>
                          <a:ea typeface="微软雅黑" panose="020B0503020204020204" pitchFamily="34" charset="-122"/>
                        </a:rPr>
                        <a:t> </a:t>
                      </a:r>
                      <a:r>
                        <a:rPr lang="en-US" altLang="zh-CN" sz="1400" kern="100" dirty="0">
                          <a:effectLst/>
                          <a:latin typeface="微软雅黑" panose="020B0503020204020204" pitchFamily="34" charset="-122"/>
                          <a:ea typeface="微软雅黑" panose="020B0503020204020204" pitchFamily="34" charset="-122"/>
                        </a:rPr>
                        <a:t>2018</a:t>
                      </a:r>
                      <a:r>
                        <a:rPr lang="zh-CN" altLang="en-US" sz="1400" kern="100" dirty="0">
                          <a:effectLst/>
                          <a:latin typeface="微软雅黑" panose="020B0503020204020204" pitchFamily="34" charset="-122"/>
                          <a:ea typeface="微软雅黑" panose="020B0503020204020204" pitchFamily="34" charset="-122"/>
                        </a:rPr>
                        <a:t>年暂不推广</a:t>
                      </a:r>
                      <a:endParaRPr lang="zh-CN" sz="1400" kern="100" dirty="0">
                        <a:effectLst/>
                        <a:latin typeface="微软雅黑" panose="020B0503020204020204" pitchFamily="34" charset="-122"/>
                        <a:ea typeface="微软雅黑" panose="020B0503020204020204" pitchFamily="34" charset="-122"/>
                      </a:endParaRPr>
                    </a:p>
                  </a:txBody>
                  <a:tcPr marL="38394" marR="38394" marT="0" marB="0" anchor="ctr"/>
                </a:tc>
                <a:tc>
                  <a:txBody>
                    <a:bodyPr/>
                    <a:lstStyle/>
                    <a:p>
                      <a:pPr algn="l">
                        <a:spcAft>
                          <a:spcPts val="0"/>
                        </a:spcAft>
                      </a:pP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endParaRPr>
                    </a:p>
                  </a:txBody>
                  <a:tcPr marL="38394" marR="38394" marT="0" marB="0" anchor="ctr"/>
                </a:tc>
                <a:extLst>
                  <a:ext uri="{0D108BD9-81ED-4DB2-BD59-A6C34878D82A}">
                    <a16:rowId xmlns:a16="http://schemas.microsoft.com/office/drawing/2014/main" val="2994592587"/>
                  </a:ext>
                </a:extLst>
              </a:tr>
              <a:tr h="597242">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3</a:t>
                      </a:r>
                      <a:endParaRPr lang="zh-CN" sz="1400" kern="100">
                        <a:effectLst/>
                        <a:latin typeface="微软雅黑" panose="020B0503020204020204" pitchFamily="34" charset="-122"/>
                        <a:ea typeface="微软雅黑" panose="020B0503020204020204" pitchFamily="34" charset="-122"/>
                      </a:endParaRPr>
                    </a:p>
                  </a:txBody>
                  <a:tcPr marL="38394" marR="38394" marT="0" marB="0" anchor="ctr"/>
                </a:tc>
                <a:tc>
                  <a:txBody>
                    <a:bodyPr/>
                    <a:lstStyle/>
                    <a:p>
                      <a:pPr algn="ctr">
                        <a:spcAft>
                          <a:spcPts val="0"/>
                        </a:spcAft>
                      </a:pPr>
                      <a:r>
                        <a:rPr lang="zh-CN" sz="1400" kern="100">
                          <a:effectLst/>
                          <a:latin typeface="微软雅黑" panose="020B0503020204020204" pitchFamily="34" charset="-122"/>
                          <a:ea typeface="微软雅黑" panose="020B0503020204020204" pitchFamily="34" charset="-122"/>
                        </a:rPr>
                        <a:t>医疗卫生</a:t>
                      </a:r>
                    </a:p>
                    <a:p>
                      <a:pPr algn="ctr">
                        <a:spcAft>
                          <a:spcPts val="0"/>
                        </a:spcAft>
                      </a:pPr>
                      <a:r>
                        <a:rPr lang="zh-CN" sz="1400" kern="100">
                          <a:effectLst/>
                          <a:latin typeface="微软雅黑" panose="020B0503020204020204" pitchFamily="34" charset="-122"/>
                          <a:ea typeface="微软雅黑" panose="020B0503020204020204" pitchFamily="34" charset="-122"/>
                        </a:rPr>
                        <a:t>行政机构</a:t>
                      </a:r>
                    </a:p>
                  </a:txBody>
                  <a:tcPr marL="38394" marR="38394"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a:t>
                      </a:r>
                      <a:endParaRPr lang="zh-CN" sz="1400" kern="100" dirty="0">
                        <a:effectLst/>
                        <a:latin typeface="微软雅黑" panose="020B0503020204020204" pitchFamily="34" charset="-122"/>
                        <a:ea typeface="微软雅黑" panose="020B0503020204020204" pitchFamily="34" charset="-122"/>
                      </a:endParaRPr>
                    </a:p>
                  </a:txBody>
                  <a:tcPr marL="38394" marR="38394" marT="0" marB="0" anchor="ctr"/>
                </a:tc>
                <a:tc>
                  <a:txBody>
                    <a:bodyPr/>
                    <a:lstStyle/>
                    <a:p>
                      <a:pPr algn="l">
                        <a:spcAft>
                          <a:spcPts val="0"/>
                        </a:spcAft>
                      </a:pPr>
                      <a:r>
                        <a:rPr lang="en-US" sz="1400" kern="100">
                          <a:effectLst/>
                          <a:latin typeface="微软雅黑" panose="020B0503020204020204" pitchFamily="34" charset="-122"/>
                          <a:ea typeface="微软雅黑" panose="020B0503020204020204" pitchFamily="34" charset="-122"/>
                        </a:rPr>
                        <a:t>1</a:t>
                      </a:r>
                      <a:r>
                        <a:rPr lang="zh-CN" sz="1400" kern="100">
                          <a:effectLst/>
                          <a:latin typeface="微软雅黑" panose="020B0503020204020204" pitchFamily="34" charset="-122"/>
                          <a:ea typeface="微软雅黑" panose="020B0503020204020204" pitchFamily="34" charset="-122"/>
                        </a:rPr>
                        <a:t>、与武汉市相关主管部门建立联系</a:t>
                      </a:r>
                    </a:p>
                  </a:txBody>
                  <a:tcPr marL="38394" marR="38394" marT="0" marB="0" anchor="ctr"/>
                </a:tc>
                <a:tc>
                  <a:txBody>
                    <a:bodyPr/>
                    <a:lstStyle/>
                    <a:p>
                      <a:pPr algn="l">
                        <a:spcAft>
                          <a:spcPts val="0"/>
                        </a:spcAft>
                      </a:pPr>
                      <a:r>
                        <a:rPr lang="en-US" sz="1400" kern="100">
                          <a:effectLst/>
                          <a:latin typeface="微软雅黑" panose="020B0503020204020204" pitchFamily="34" charset="-122"/>
                          <a:ea typeface="微软雅黑" panose="020B0503020204020204" pitchFamily="34" charset="-122"/>
                        </a:rPr>
                        <a:t>1</a:t>
                      </a:r>
                      <a:r>
                        <a:rPr lang="zh-CN" sz="1400" kern="100">
                          <a:effectLst/>
                          <a:latin typeface="微软雅黑" panose="020B0503020204020204" pitchFamily="34" charset="-122"/>
                          <a:ea typeface="微软雅黑" panose="020B0503020204020204" pitchFamily="34" charset="-122"/>
                        </a:rPr>
                        <a:t>、公共关系部与武汉市网信办、武汉市人社局、武汉市卫计委建立常态化拜访机制</a:t>
                      </a:r>
                    </a:p>
                    <a:p>
                      <a:pPr algn="l">
                        <a:spcAft>
                          <a:spcPts val="0"/>
                        </a:spcAft>
                      </a:pPr>
                      <a:r>
                        <a:rPr lang="en-US" sz="1400" kern="100">
                          <a:effectLst/>
                          <a:latin typeface="微软雅黑" panose="020B0503020204020204" pitchFamily="34" charset="-122"/>
                          <a:ea typeface="微软雅黑" panose="020B0503020204020204" pitchFamily="34" charset="-122"/>
                        </a:rPr>
                        <a:t>2</a:t>
                      </a:r>
                      <a:r>
                        <a:rPr lang="zh-CN" sz="1400" kern="100">
                          <a:effectLst/>
                          <a:latin typeface="微软雅黑" panose="020B0503020204020204" pitchFamily="34" charset="-122"/>
                          <a:ea typeface="微软雅黑" panose="020B0503020204020204" pitchFamily="34" charset="-122"/>
                        </a:rPr>
                        <a:t>、定期推动公司高层领导与主管部门领导进行沟通，稳固客户关系</a:t>
                      </a:r>
                    </a:p>
                  </a:txBody>
                  <a:tcPr marL="38394" marR="38394" marT="0" marB="0" anchor="ctr"/>
                </a:tc>
                <a:extLst>
                  <a:ext uri="{0D108BD9-81ED-4DB2-BD59-A6C34878D82A}">
                    <a16:rowId xmlns:a16="http://schemas.microsoft.com/office/drawing/2014/main" val="2100570389"/>
                  </a:ext>
                </a:extLst>
              </a:tr>
              <a:tr h="682563">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4</a:t>
                      </a:r>
                      <a:endParaRPr lang="zh-CN" sz="1400" kern="100">
                        <a:effectLst/>
                        <a:latin typeface="微软雅黑" panose="020B0503020204020204" pitchFamily="34" charset="-122"/>
                        <a:ea typeface="微软雅黑" panose="020B0503020204020204" pitchFamily="34" charset="-122"/>
                      </a:endParaRPr>
                    </a:p>
                  </a:txBody>
                  <a:tcPr marL="38394" marR="38394" marT="0" marB="0" anchor="ctr"/>
                </a:tc>
                <a:tc>
                  <a:txBody>
                    <a:bodyPr/>
                    <a:lstStyle/>
                    <a:p>
                      <a:pPr algn="ctr">
                        <a:spcAft>
                          <a:spcPts val="0"/>
                        </a:spcAft>
                      </a:pPr>
                      <a:r>
                        <a:rPr lang="zh-CN" sz="1400" kern="100">
                          <a:effectLst/>
                          <a:latin typeface="微软雅黑" panose="020B0503020204020204" pitchFamily="34" charset="-122"/>
                          <a:ea typeface="微软雅黑" panose="020B0503020204020204" pitchFamily="34" charset="-122"/>
                        </a:rPr>
                        <a:t>用户</a:t>
                      </a:r>
                    </a:p>
                  </a:txBody>
                  <a:tcPr marL="38394" marR="38394" marT="0" marB="0" anchor="ctr"/>
                </a:tc>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endParaRPr>
                    </a:p>
                  </a:txBody>
                  <a:tcPr marL="38394" marR="38394" marT="0" marB="0" anchor="ctr"/>
                </a:tc>
                <a:tc>
                  <a:txBody>
                    <a:bodyPr/>
                    <a:lstStyle/>
                    <a:p>
                      <a:pPr algn="l">
                        <a:spcAft>
                          <a:spcPts val="0"/>
                        </a:spcAft>
                      </a:pPr>
                      <a:r>
                        <a:rPr lang="en-US" sz="1400" kern="100" dirty="0">
                          <a:effectLst/>
                          <a:latin typeface="微软雅黑" panose="020B0503020204020204" pitchFamily="34" charset="-122"/>
                          <a:ea typeface="微软雅黑" panose="020B0503020204020204" pitchFamily="34" charset="-122"/>
                        </a:rPr>
                        <a:t>1</a:t>
                      </a:r>
                      <a:r>
                        <a:rPr lang="zh-CN" sz="1400" kern="100" dirty="0">
                          <a:effectLst/>
                          <a:latin typeface="微软雅黑" panose="020B0503020204020204" pitchFamily="34" charset="-122"/>
                          <a:ea typeface="微软雅黑" panose="020B0503020204020204" pitchFamily="34" charset="-122"/>
                        </a:rPr>
                        <a:t>、实现</a:t>
                      </a:r>
                      <a:r>
                        <a:rPr lang="en-US" sz="1400" kern="100" dirty="0">
                          <a:effectLst/>
                          <a:latin typeface="微软雅黑" panose="020B0503020204020204" pitchFamily="34" charset="-122"/>
                          <a:ea typeface="微软雅黑" panose="020B0503020204020204" pitchFamily="34" charset="-122"/>
                        </a:rPr>
                        <a:t>150</a:t>
                      </a:r>
                      <a:r>
                        <a:rPr lang="zh-CN" sz="1400" kern="100" dirty="0">
                          <a:effectLst/>
                          <a:latin typeface="微软雅黑" panose="020B0503020204020204" pitchFamily="34" charset="-122"/>
                          <a:ea typeface="微软雅黑" panose="020B0503020204020204" pitchFamily="34" charset="-122"/>
                        </a:rPr>
                        <a:t>万用户注册</a:t>
                      </a:r>
                    </a:p>
                    <a:p>
                      <a:pPr algn="l">
                        <a:spcAft>
                          <a:spcPts val="0"/>
                        </a:spcAft>
                      </a:pPr>
                      <a:r>
                        <a:rPr lang="en-US" sz="1400" kern="100" dirty="0">
                          <a:effectLst/>
                          <a:latin typeface="微软雅黑" panose="020B0503020204020204" pitchFamily="34" charset="-122"/>
                          <a:ea typeface="微软雅黑" panose="020B0503020204020204" pitchFamily="34" charset="-122"/>
                        </a:rPr>
                        <a:t>2</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10</a:t>
                      </a:r>
                      <a:r>
                        <a:rPr lang="zh-CN" sz="1400" kern="100" dirty="0">
                          <a:effectLst/>
                          <a:latin typeface="微软雅黑" panose="020B0503020204020204" pitchFamily="34" charset="-122"/>
                          <a:ea typeface="微软雅黑" panose="020B0503020204020204" pitchFamily="34" charset="-122"/>
                        </a:rPr>
                        <a:t>万月活数</a:t>
                      </a:r>
                    </a:p>
                  </a:txBody>
                  <a:tcPr marL="38394" marR="38394" marT="0" marB="0" anchor="ctr"/>
                </a:tc>
                <a:tc>
                  <a:txBody>
                    <a:bodyPr/>
                    <a:lstStyle/>
                    <a:p>
                      <a:pPr algn="l">
                        <a:spcAft>
                          <a:spcPts val="0"/>
                        </a:spcAft>
                      </a:pPr>
                      <a:r>
                        <a:rPr lang="en-US" sz="1400" kern="100" dirty="0">
                          <a:effectLst/>
                          <a:latin typeface="微软雅黑" panose="020B0503020204020204" pitchFamily="34" charset="-122"/>
                          <a:ea typeface="微软雅黑" panose="020B0503020204020204" pitchFamily="34" charset="-122"/>
                        </a:rPr>
                        <a:t>1</a:t>
                      </a:r>
                      <a:r>
                        <a:rPr lang="zh-CN" sz="1400" kern="100" dirty="0">
                          <a:effectLst/>
                          <a:latin typeface="微软雅黑" panose="020B0503020204020204" pitchFamily="34" charset="-122"/>
                          <a:ea typeface="微软雅黑" panose="020B0503020204020204" pitchFamily="34" charset="-122"/>
                        </a:rPr>
                        <a:t>、委托专业的推广公司制定推广方案</a:t>
                      </a:r>
                    </a:p>
                    <a:p>
                      <a:pPr algn="l">
                        <a:spcAft>
                          <a:spcPts val="0"/>
                        </a:spcAft>
                      </a:pPr>
                      <a:r>
                        <a:rPr lang="en-US" sz="1400" kern="100" dirty="0">
                          <a:effectLst/>
                          <a:latin typeface="微软雅黑" panose="020B0503020204020204" pitchFamily="34" charset="-122"/>
                          <a:ea typeface="微软雅黑" panose="020B0503020204020204" pitchFamily="34" charset="-122"/>
                        </a:rPr>
                        <a:t>2</a:t>
                      </a:r>
                      <a:r>
                        <a:rPr lang="zh-CN" sz="1400" kern="100" dirty="0">
                          <a:effectLst/>
                          <a:latin typeface="微软雅黑" panose="020B0503020204020204" pitchFamily="34" charset="-122"/>
                          <a:ea typeface="微软雅黑" panose="020B0503020204020204" pitchFamily="34" charset="-122"/>
                        </a:rPr>
                        <a:t>、将用户推广任务下发至各医疗机构</a:t>
                      </a:r>
                    </a:p>
                    <a:p>
                      <a:pPr algn="l">
                        <a:spcAft>
                          <a:spcPts val="0"/>
                        </a:spcAft>
                      </a:pPr>
                      <a:r>
                        <a:rPr lang="en-US" sz="1400" kern="100" dirty="0">
                          <a:effectLst/>
                          <a:latin typeface="微软雅黑" panose="020B0503020204020204" pitchFamily="34" charset="-122"/>
                          <a:ea typeface="微软雅黑" panose="020B0503020204020204" pitchFamily="34" charset="-122"/>
                        </a:rPr>
                        <a:t>3</a:t>
                      </a:r>
                      <a:r>
                        <a:rPr lang="zh-CN" sz="1400" kern="100" dirty="0">
                          <a:effectLst/>
                          <a:latin typeface="微软雅黑" panose="020B0503020204020204" pitchFamily="34" charset="-122"/>
                          <a:ea typeface="微软雅黑" panose="020B0503020204020204" pitchFamily="34" charset="-122"/>
                        </a:rPr>
                        <a:t>、推动卫计委利用官媒推广宣传</a:t>
                      </a:r>
                    </a:p>
                    <a:p>
                      <a:pPr algn="l">
                        <a:spcAft>
                          <a:spcPts val="0"/>
                        </a:spcAft>
                      </a:pPr>
                      <a:r>
                        <a:rPr lang="en-US" sz="1400" kern="100" dirty="0">
                          <a:effectLst/>
                          <a:latin typeface="微软雅黑" panose="020B0503020204020204" pitchFamily="34" charset="-122"/>
                          <a:ea typeface="微软雅黑" panose="020B0503020204020204" pitchFamily="34" charset="-122"/>
                        </a:rPr>
                        <a:t>4</a:t>
                      </a:r>
                      <a:r>
                        <a:rPr lang="zh-CN" sz="1400" kern="100" dirty="0">
                          <a:effectLst/>
                          <a:latin typeface="微软雅黑" panose="020B0503020204020204" pitchFamily="34" charset="-122"/>
                          <a:ea typeface="微软雅黑" panose="020B0503020204020204" pitchFamily="34" charset="-122"/>
                        </a:rPr>
                        <a:t>、优化健康武汉</a:t>
                      </a:r>
                      <a:r>
                        <a:rPr lang="en-US" sz="1400" kern="100" dirty="0">
                          <a:effectLst/>
                          <a:latin typeface="微软雅黑" panose="020B0503020204020204" pitchFamily="34" charset="-122"/>
                          <a:ea typeface="微软雅黑" panose="020B0503020204020204" pitchFamily="34" charset="-122"/>
                        </a:rPr>
                        <a:t>APP</a:t>
                      </a:r>
                      <a:r>
                        <a:rPr lang="zh-CN" sz="1400" kern="100" dirty="0">
                          <a:effectLst/>
                          <a:latin typeface="微软雅黑" panose="020B0503020204020204" pitchFamily="34" charset="-122"/>
                          <a:ea typeface="微软雅黑" panose="020B0503020204020204" pitchFamily="34" charset="-122"/>
                        </a:rPr>
                        <a:t>，提升用户粘性</a:t>
                      </a:r>
                    </a:p>
                  </a:txBody>
                  <a:tcPr marL="38394" marR="38394" marT="0" marB="0" anchor="ctr"/>
                </a:tc>
                <a:extLst>
                  <a:ext uri="{0D108BD9-81ED-4DB2-BD59-A6C34878D82A}">
                    <a16:rowId xmlns:a16="http://schemas.microsoft.com/office/drawing/2014/main" val="3192375616"/>
                  </a:ext>
                </a:extLst>
              </a:tr>
            </a:tbl>
          </a:graphicData>
        </a:graphic>
      </p:graphicFrame>
    </p:spTree>
    <p:extLst>
      <p:ext uri="{BB962C8B-B14F-4D97-AF65-F5344CB8AC3E}">
        <p14:creationId xmlns:p14="http://schemas.microsoft.com/office/powerpoint/2010/main" val="1060824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0934" y="-40445"/>
            <a:ext cx="5942652" cy="646331"/>
          </a:xfrm>
          <a:prstGeom prst="rect">
            <a:avLst/>
          </a:prstGeom>
        </p:spPr>
        <p:txBody>
          <a:bodyPr wrap="none">
            <a:spAutoFit/>
          </a:bodyPr>
          <a:lstStyle/>
          <a:p>
            <a:pPr lvl="0" eaLnBrk="1" hangingPunct="1">
              <a:defRPr/>
            </a:pPr>
            <a:r>
              <a:rPr lang="en-US" altLang="zh-CN" sz="3600" b="1" dirty="0">
                <a:solidFill>
                  <a:srgbClr val="C00000"/>
                </a:solidFill>
                <a:latin typeface="微软雅黑" panose="020B0503020204020204" pitchFamily="34" charset="-122"/>
                <a:ea typeface="微软雅黑" panose="020B0503020204020204" pitchFamily="34" charset="-122"/>
              </a:rPr>
              <a:t>2019</a:t>
            </a:r>
            <a:r>
              <a:rPr lang="zh-CN" altLang="en-US" sz="3600" b="1" dirty="0">
                <a:solidFill>
                  <a:srgbClr val="C00000"/>
                </a:solidFill>
                <a:latin typeface="微软雅黑" panose="020B0503020204020204" pitchFamily="34" charset="-122"/>
                <a:ea typeface="微软雅黑" panose="020B0503020204020204" pitchFamily="34" charset="-122"/>
              </a:rPr>
              <a:t>年市场推广目标及策略</a:t>
            </a:r>
            <a:endParaRPr kumimoji="0" lang="zh-CN" altLang="en-US" sz="36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endParaRPr>
          </a:p>
        </p:txBody>
      </p:sp>
      <p:graphicFrame>
        <p:nvGraphicFramePr>
          <p:cNvPr id="5" name="表格 4">
            <a:extLst>
              <a:ext uri="{FF2B5EF4-FFF2-40B4-BE49-F238E27FC236}">
                <a16:creationId xmlns:a16="http://schemas.microsoft.com/office/drawing/2014/main" id="{7C9ECD45-95BF-4557-9085-73C8A30654D4}"/>
              </a:ext>
            </a:extLst>
          </p:cNvPr>
          <p:cNvGraphicFramePr>
            <a:graphicFrameLocks noGrp="1"/>
          </p:cNvGraphicFramePr>
          <p:nvPr>
            <p:extLst>
              <p:ext uri="{D42A27DB-BD31-4B8C-83A1-F6EECF244321}">
                <p14:modId xmlns:p14="http://schemas.microsoft.com/office/powerpoint/2010/main" val="831140358"/>
              </p:ext>
            </p:extLst>
          </p:nvPr>
        </p:nvGraphicFramePr>
        <p:xfrm>
          <a:off x="215165" y="720871"/>
          <a:ext cx="11761670" cy="5416258"/>
        </p:xfrm>
        <a:graphic>
          <a:graphicData uri="http://schemas.openxmlformats.org/drawingml/2006/table">
            <a:tbl>
              <a:tblPr firstRow="1" firstCol="1" bandRow="1">
                <a:tableStyleId>{5C22544A-7EE6-4342-B048-85BDC9FD1C3A}</a:tableStyleId>
              </a:tblPr>
              <a:tblGrid>
                <a:gridCol w="515677">
                  <a:extLst>
                    <a:ext uri="{9D8B030D-6E8A-4147-A177-3AD203B41FA5}">
                      <a16:colId xmlns:a16="http://schemas.microsoft.com/office/drawing/2014/main" val="3137415655"/>
                    </a:ext>
                  </a:extLst>
                </a:gridCol>
                <a:gridCol w="922077">
                  <a:extLst>
                    <a:ext uri="{9D8B030D-6E8A-4147-A177-3AD203B41FA5}">
                      <a16:colId xmlns:a16="http://schemas.microsoft.com/office/drawing/2014/main" val="3549027230"/>
                    </a:ext>
                  </a:extLst>
                </a:gridCol>
                <a:gridCol w="1043601">
                  <a:extLst>
                    <a:ext uri="{9D8B030D-6E8A-4147-A177-3AD203B41FA5}">
                      <a16:colId xmlns:a16="http://schemas.microsoft.com/office/drawing/2014/main" val="3072358137"/>
                    </a:ext>
                  </a:extLst>
                </a:gridCol>
                <a:gridCol w="3277995">
                  <a:extLst>
                    <a:ext uri="{9D8B030D-6E8A-4147-A177-3AD203B41FA5}">
                      <a16:colId xmlns:a16="http://schemas.microsoft.com/office/drawing/2014/main" val="3622127205"/>
                    </a:ext>
                  </a:extLst>
                </a:gridCol>
                <a:gridCol w="6002320">
                  <a:extLst>
                    <a:ext uri="{9D8B030D-6E8A-4147-A177-3AD203B41FA5}">
                      <a16:colId xmlns:a16="http://schemas.microsoft.com/office/drawing/2014/main" val="1321375197"/>
                    </a:ext>
                  </a:extLst>
                </a:gridCol>
              </a:tblGrid>
              <a:tr h="387341">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序号</a:t>
                      </a:r>
                    </a:p>
                  </a:txBody>
                  <a:tcPr marL="24476" marR="24476" marT="0" marB="0" anchor="ctr"/>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目标群体</a:t>
                      </a:r>
                    </a:p>
                  </a:txBody>
                  <a:tcPr marL="24476" marR="24476" marT="0" marB="0" anchor="ctr"/>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分类</a:t>
                      </a:r>
                    </a:p>
                  </a:txBody>
                  <a:tcPr marL="24476" marR="24476" marT="0" marB="0" anchor="ctr"/>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推广目标</a:t>
                      </a:r>
                    </a:p>
                  </a:txBody>
                  <a:tcPr marL="24476" marR="24476" marT="0" marB="0" anchor="ctr"/>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推广措施</a:t>
                      </a:r>
                    </a:p>
                  </a:txBody>
                  <a:tcPr marL="24476" marR="24476" marT="0" marB="0" anchor="ctr"/>
                </a:tc>
                <a:extLst>
                  <a:ext uri="{0D108BD9-81ED-4DB2-BD59-A6C34878D82A}">
                    <a16:rowId xmlns:a16="http://schemas.microsoft.com/office/drawing/2014/main" val="4184207837"/>
                  </a:ext>
                </a:extLst>
              </a:tr>
              <a:tr h="479073">
                <a:tc rowSpan="2">
                  <a:txBody>
                    <a:bodyPr/>
                    <a:lstStyle/>
                    <a:p>
                      <a:pPr algn="ctr">
                        <a:spcAft>
                          <a:spcPts val="0"/>
                        </a:spcAft>
                      </a:pPr>
                      <a:r>
                        <a:rPr lang="en-US" sz="1000" kern="100">
                          <a:effectLst/>
                          <a:latin typeface="微软雅黑" panose="020B0503020204020204" pitchFamily="34" charset="-122"/>
                          <a:ea typeface="微软雅黑" panose="020B0503020204020204" pitchFamily="34" charset="-122"/>
                        </a:rPr>
                        <a:t>1</a:t>
                      </a:r>
                      <a:endParaRPr lang="zh-CN" sz="1000" kern="100">
                        <a:effectLst/>
                        <a:latin typeface="微软雅黑" panose="020B0503020204020204" pitchFamily="34" charset="-122"/>
                        <a:ea typeface="微软雅黑" panose="020B0503020204020204" pitchFamily="34" charset="-122"/>
                      </a:endParaRPr>
                    </a:p>
                  </a:txBody>
                  <a:tcPr marL="24476" marR="24476" marT="0" marB="0" anchor="ctr"/>
                </a:tc>
                <a:tc rowSpan="2">
                  <a:txBody>
                    <a:bodyPr/>
                    <a:lstStyle/>
                    <a:p>
                      <a:pPr algn="ctr">
                        <a:spcAft>
                          <a:spcPts val="0"/>
                        </a:spcAft>
                      </a:pPr>
                      <a:r>
                        <a:rPr lang="zh-CN" sz="1000" kern="100">
                          <a:effectLst/>
                          <a:latin typeface="微软雅黑" panose="020B0503020204020204" pitchFamily="34" charset="-122"/>
                          <a:ea typeface="微软雅黑" panose="020B0503020204020204" pitchFamily="34" charset="-122"/>
                        </a:rPr>
                        <a:t>医疗机构</a:t>
                      </a:r>
                    </a:p>
                  </a:txBody>
                  <a:tcPr marL="24476" marR="24476" marT="0" marB="0" anchor="ctr"/>
                </a:tc>
                <a:tc>
                  <a:txBody>
                    <a:bodyPr/>
                    <a:lstStyle/>
                    <a:p>
                      <a:pPr algn="ctr">
                        <a:spcAft>
                          <a:spcPts val="0"/>
                        </a:spcAft>
                      </a:pPr>
                      <a:r>
                        <a:rPr lang="zh-CN" sz="1000" kern="100">
                          <a:effectLst/>
                          <a:latin typeface="微软雅黑" panose="020B0503020204020204" pitchFamily="34" charset="-122"/>
                          <a:ea typeface="微软雅黑" panose="020B0503020204020204" pitchFamily="34" charset="-122"/>
                        </a:rPr>
                        <a:t>公立医疗机构</a:t>
                      </a:r>
                    </a:p>
                  </a:txBody>
                  <a:tcPr marL="24476" marR="24476" marT="0" marB="0" anchor="ctr"/>
                </a:tc>
                <a:tc>
                  <a:txBody>
                    <a:bodyPr/>
                    <a:lstStyle/>
                    <a:p>
                      <a:pPr marL="342900" lvl="0" indent="-342900" algn="l">
                        <a:spcAft>
                          <a:spcPts val="0"/>
                        </a:spcAft>
                        <a:buFont typeface="+mj-lt"/>
                        <a:buAutoNum type="arabicPeriod"/>
                      </a:pPr>
                      <a:r>
                        <a:rPr lang="zh-CN" sz="1000" kern="100" dirty="0">
                          <a:effectLst/>
                          <a:latin typeface="微软雅黑" panose="020B0503020204020204" pitchFamily="34" charset="-122"/>
                          <a:ea typeface="微软雅黑" panose="020B0503020204020204" pitchFamily="34" charset="-122"/>
                        </a:rPr>
                        <a:t>武汉市属及区属实现全覆盖</a:t>
                      </a:r>
                    </a:p>
                    <a:p>
                      <a:pPr marL="342900" lvl="0" indent="-342900" algn="l">
                        <a:spcAft>
                          <a:spcPts val="0"/>
                        </a:spcAft>
                        <a:buFont typeface="+mj-lt"/>
                        <a:buAutoNum type="arabicPeriod"/>
                      </a:pPr>
                      <a:r>
                        <a:rPr lang="zh-CN" sz="1000" kern="100" dirty="0">
                          <a:effectLst/>
                          <a:latin typeface="微软雅黑" panose="020B0503020204020204" pitchFamily="34" charset="-122"/>
                          <a:ea typeface="微软雅黑" panose="020B0503020204020204" pitchFamily="34" charset="-122"/>
                        </a:rPr>
                        <a:t>接入</a:t>
                      </a:r>
                      <a:r>
                        <a:rPr lang="en-US" sz="1000" kern="100" dirty="0">
                          <a:effectLst/>
                          <a:latin typeface="微软雅黑" panose="020B0503020204020204" pitchFamily="34" charset="-122"/>
                          <a:ea typeface="微软雅黑" panose="020B0503020204020204" pitchFamily="34" charset="-122"/>
                        </a:rPr>
                        <a:t>1-2</a:t>
                      </a:r>
                      <a:r>
                        <a:rPr lang="zh-CN" sz="1000" kern="100" dirty="0">
                          <a:effectLst/>
                          <a:latin typeface="微软雅黑" panose="020B0503020204020204" pitchFamily="34" charset="-122"/>
                          <a:ea typeface="微软雅黑" panose="020B0503020204020204" pitchFamily="34" charset="-122"/>
                        </a:rPr>
                        <a:t>家省部属医疗机构</a:t>
                      </a:r>
                    </a:p>
                  </a:txBody>
                  <a:tcPr marL="24476" marR="24476" marT="0" marB="0" anchor="ctr"/>
                </a:tc>
                <a:tc>
                  <a:txBody>
                    <a:bodyPr/>
                    <a:lstStyle/>
                    <a:p>
                      <a:pPr algn="l">
                        <a:spcAft>
                          <a:spcPts val="0"/>
                        </a:spcAft>
                      </a:pPr>
                      <a:r>
                        <a:rPr lang="en-US" sz="1000" kern="100" dirty="0">
                          <a:effectLst/>
                          <a:latin typeface="微软雅黑" panose="020B0503020204020204" pitchFamily="34" charset="-122"/>
                          <a:ea typeface="微软雅黑" panose="020B0503020204020204" pitchFamily="34" charset="-122"/>
                        </a:rPr>
                        <a:t>1</a:t>
                      </a:r>
                      <a:r>
                        <a:rPr lang="zh-CN" sz="1000" kern="100" dirty="0">
                          <a:effectLst/>
                          <a:latin typeface="微软雅黑" panose="020B0503020204020204" pitchFamily="34" charset="-122"/>
                          <a:ea typeface="微软雅黑" panose="020B0503020204020204" pitchFamily="34" charset="-122"/>
                        </a:rPr>
                        <a:t>、通过武汉市卫计委行政手段推进</a:t>
                      </a:r>
                    </a:p>
                    <a:p>
                      <a:pPr algn="l">
                        <a:spcAft>
                          <a:spcPts val="0"/>
                        </a:spcAft>
                      </a:pPr>
                      <a:r>
                        <a:rPr lang="en-US" sz="1000" kern="100" dirty="0">
                          <a:effectLst/>
                          <a:latin typeface="微软雅黑" panose="020B0503020204020204" pitchFamily="34" charset="-122"/>
                          <a:ea typeface="微软雅黑" panose="020B0503020204020204" pitchFamily="34" charset="-122"/>
                        </a:rPr>
                        <a:t>2</a:t>
                      </a:r>
                      <a:r>
                        <a:rPr lang="zh-CN" sz="1000" kern="100" dirty="0">
                          <a:effectLst/>
                          <a:latin typeface="微软雅黑" panose="020B0503020204020204" pitchFamily="34" charset="-122"/>
                          <a:ea typeface="微软雅黑" panose="020B0503020204020204" pitchFamily="34" charset="-122"/>
                        </a:rPr>
                        <a:t>、公司组建公共关系部推进接入</a:t>
                      </a:r>
                    </a:p>
                    <a:p>
                      <a:pPr algn="l">
                        <a:spcAft>
                          <a:spcPts val="0"/>
                        </a:spcAft>
                      </a:pPr>
                      <a:r>
                        <a:rPr lang="en-US" sz="1000" kern="100" dirty="0">
                          <a:effectLst/>
                          <a:latin typeface="微软雅黑" panose="020B0503020204020204" pitchFamily="34" charset="-122"/>
                          <a:ea typeface="微软雅黑" panose="020B0503020204020204" pitchFamily="34" charset="-122"/>
                        </a:rPr>
                        <a:t>3</a:t>
                      </a:r>
                      <a:r>
                        <a:rPr lang="zh-CN" sz="1000" kern="100" dirty="0">
                          <a:effectLst/>
                          <a:latin typeface="微软雅黑" panose="020B0503020204020204" pitchFamily="34" charset="-122"/>
                          <a:ea typeface="微软雅黑" panose="020B0503020204020204" pitchFamily="34" charset="-122"/>
                        </a:rPr>
                        <a:t>、利用合作伙伴的关系推进省部属公立医疗机构的接入</a:t>
                      </a:r>
                    </a:p>
                  </a:txBody>
                  <a:tcPr marL="24476" marR="24476" marT="0" marB="0" anchor="ctr"/>
                </a:tc>
                <a:extLst>
                  <a:ext uri="{0D108BD9-81ED-4DB2-BD59-A6C34878D82A}">
                    <a16:rowId xmlns:a16="http://schemas.microsoft.com/office/drawing/2014/main" val="2034455345"/>
                  </a:ext>
                </a:extLst>
              </a:tr>
              <a:tr h="319382">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00" kern="100">
                          <a:effectLst/>
                          <a:latin typeface="微软雅黑" panose="020B0503020204020204" pitchFamily="34" charset="-122"/>
                          <a:ea typeface="微软雅黑" panose="020B0503020204020204" pitchFamily="34" charset="-122"/>
                        </a:rPr>
                        <a:t>私立医疗机构</a:t>
                      </a:r>
                    </a:p>
                  </a:txBody>
                  <a:tcPr marL="24476" marR="24476" marT="0" marB="0" anchor="ctr"/>
                </a:tc>
                <a:tc>
                  <a:txBody>
                    <a:bodyPr/>
                    <a:lstStyle/>
                    <a:p>
                      <a:pPr algn="l">
                        <a:spcAft>
                          <a:spcPts val="0"/>
                        </a:spcAft>
                      </a:pPr>
                      <a:r>
                        <a:rPr lang="en-US" sz="1000" kern="100" dirty="0">
                          <a:effectLst/>
                          <a:latin typeface="微软雅黑" panose="020B0503020204020204" pitchFamily="34" charset="-122"/>
                          <a:ea typeface="微软雅黑" panose="020B0503020204020204" pitchFamily="34" charset="-122"/>
                        </a:rPr>
                        <a:t>1</a:t>
                      </a:r>
                      <a:r>
                        <a:rPr lang="zh-CN" sz="1000" kern="100" dirty="0">
                          <a:effectLst/>
                          <a:latin typeface="微软雅黑" panose="020B0503020204020204" pitchFamily="34" charset="-122"/>
                          <a:ea typeface="微软雅黑" panose="020B0503020204020204" pitchFamily="34" charset="-122"/>
                        </a:rPr>
                        <a:t>、接入</a:t>
                      </a:r>
                      <a:r>
                        <a:rPr lang="en-US" sz="1000" kern="100" dirty="0">
                          <a:effectLst/>
                          <a:latin typeface="微软雅黑" panose="020B0503020204020204" pitchFamily="34" charset="-122"/>
                          <a:ea typeface="微软雅黑" panose="020B0503020204020204" pitchFamily="34" charset="-122"/>
                        </a:rPr>
                        <a:t>10</a:t>
                      </a:r>
                      <a:r>
                        <a:rPr lang="zh-CN" sz="1000" kern="100" dirty="0">
                          <a:effectLst/>
                          <a:latin typeface="微软雅黑" panose="020B0503020204020204" pitchFamily="34" charset="-122"/>
                          <a:ea typeface="微软雅黑" panose="020B0503020204020204" pitchFamily="34" charset="-122"/>
                        </a:rPr>
                        <a:t>家以上武汉市内私立医疗机构</a:t>
                      </a:r>
                    </a:p>
                  </a:txBody>
                  <a:tcPr marL="24476" marR="24476" marT="0" marB="0" anchor="ctr"/>
                </a:tc>
                <a:tc>
                  <a:txBody>
                    <a:bodyPr/>
                    <a:lstStyle/>
                    <a:p>
                      <a:pPr algn="l">
                        <a:spcAft>
                          <a:spcPts val="0"/>
                        </a:spcAft>
                      </a:pPr>
                      <a:r>
                        <a:rPr lang="en-US" sz="1000" kern="100">
                          <a:effectLst/>
                          <a:latin typeface="微软雅黑" panose="020B0503020204020204" pitchFamily="34" charset="-122"/>
                          <a:ea typeface="微软雅黑" panose="020B0503020204020204" pitchFamily="34" charset="-122"/>
                        </a:rPr>
                        <a:t>1</a:t>
                      </a:r>
                      <a:r>
                        <a:rPr lang="zh-CN" sz="1000" kern="100">
                          <a:effectLst/>
                          <a:latin typeface="微软雅黑" panose="020B0503020204020204" pitchFamily="34" charset="-122"/>
                          <a:ea typeface="微软雅黑" panose="020B0503020204020204" pitchFamily="34" charset="-122"/>
                        </a:rPr>
                        <a:t>、公共关系部协助推进</a:t>
                      </a:r>
                    </a:p>
                    <a:p>
                      <a:pPr algn="l">
                        <a:spcAft>
                          <a:spcPts val="0"/>
                        </a:spcAft>
                      </a:pPr>
                      <a:r>
                        <a:rPr lang="en-US" sz="1000" kern="100">
                          <a:effectLst/>
                          <a:latin typeface="微软雅黑" panose="020B0503020204020204" pitchFamily="34" charset="-122"/>
                          <a:ea typeface="微软雅黑" panose="020B0503020204020204" pitchFamily="34" charset="-122"/>
                        </a:rPr>
                        <a:t>2</a:t>
                      </a:r>
                      <a:r>
                        <a:rPr lang="zh-CN" sz="1000" kern="100">
                          <a:effectLst/>
                          <a:latin typeface="微软雅黑" panose="020B0503020204020204" pitchFamily="34" charset="-122"/>
                          <a:ea typeface="微软雅黑" panose="020B0503020204020204" pitchFamily="34" charset="-122"/>
                        </a:rPr>
                        <a:t>、合作伙伴推广</a:t>
                      </a:r>
                    </a:p>
                  </a:txBody>
                  <a:tcPr marL="24476" marR="24476" marT="0" marB="0" anchor="ctr"/>
                </a:tc>
                <a:extLst>
                  <a:ext uri="{0D108BD9-81ED-4DB2-BD59-A6C34878D82A}">
                    <a16:rowId xmlns:a16="http://schemas.microsoft.com/office/drawing/2014/main" val="1164032248"/>
                  </a:ext>
                </a:extLst>
              </a:tr>
              <a:tr h="159691">
                <a:tc rowSpan="7">
                  <a:txBody>
                    <a:bodyPr/>
                    <a:lstStyle/>
                    <a:p>
                      <a:pPr algn="ctr">
                        <a:spcAft>
                          <a:spcPts val="0"/>
                        </a:spcAft>
                      </a:pPr>
                      <a:r>
                        <a:rPr lang="en-US" sz="1000" kern="100">
                          <a:effectLst/>
                          <a:latin typeface="微软雅黑" panose="020B0503020204020204" pitchFamily="34" charset="-122"/>
                          <a:ea typeface="微软雅黑" panose="020B0503020204020204" pitchFamily="34" charset="-122"/>
                        </a:rPr>
                        <a:t>2</a:t>
                      </a:r>
                      <a:endParaRPr lang="zh-CN" sz="1000" kern="100">
                        <a:effectLst/>
                        <a:latin typeface="微软雅黑" panose="020B0503020204020204" pitchFamily="34" charset="-122"/>
                        <a:ea typeface="微软雅黑" panose="020B0503020204020204" pitchFamily="34" charset="-122"/>
                      </a:endParaRPr>
                    </a:p>
                  </a:txBody>
                  <a:tcPr marL="24476" marR="24476" marT="0" marB="0" anchor="ctr"/>
                </a:tc>
                <a:tc rowSpan="7">
                  <a:txBody>
                    <a:bodyPr/>
                    <a:lstStyle/>
                    <a:p>
                      <a:pPr algn="ctr">
                        <a:spcAft>
                          <a:spcPts val="0"/>
                        </a:spcAft>
                      </a:pPr>
                      <a:r>
                        <a:rPr lang="zh-CN" sz="1000" kern="100" dirty="0">
                          <a:effectLst/>
                          <a:latin typeface="微软雅黑" panose="020B0503020204020204" pitchFamily="34" charset="-122"/>
                          <a:ea typeface="微软雅黑" panose="020B0503020204020204" pitchFamily="34" charset="-122"/>
                        </a:rPr>
                        <a:t>合作伙伴</a:t>
                      </a:r>
                    </a:p>
                  </a:txBody>
                  <a:tcPr marL="24476" marR="24476" marT="0" marB="0" anchor="ctr"/>
                </a:tc>
                <a:tc>
                  <a:txBody>
                    <a:bodyPr/>
                    <a:lstStyle/>
                    <a:p>
                      <a:pPr algn="ctr">
                        <a:spcAft>
                          <a:spcPts val="0"/>
                        </a:spcAft>
                      </a:pPr>
                      <a:r>
                        <a:rPr lang="zh-CN" sz="1000" kern="100">
                          <a:effectLst/>
                          <a:latin typeface="微软雅黑" panose="020B0503020204020204" pitchFamily="34" charset="-122"/>
                          <a:ea typeface="微软雅黑" panose="020B0503020204020204" pitchFamily="34" charset="-122"/>
                        </a:rPr>
                        <a:t>政府购买服务</a:t>
                      </a:r>
                    </a:p>
                  </a:txBody>
                  <a:tcPr marL="24476" marR="24476" marT="0" marB="0" anchor="ctr"/>
                </a:tc>
                <a:tc>
                  <a:txBody>
                    <a:bodyPr/>
                    <a:lstStyle/>
                    <a:p>
                      <a:pPr algn="l">
                        <a:spcAft>
                          <a:spcPts val="0"/>
                        </a:spcAft>
                      </a:pPr>
                      <a:r>
                        <a:rPr lang="zh-CN" sz="1000" kern="100">
                          <a:effectLst/>
                          <a:latin typeface="微软雅黑" panose="020B0503020204020204" pitchFamily="34" charset="-122"/>
                          <a:ea typeface="微软雅黑" panose="020B0503020204020204" pitchFamily="34" charset="-122"/>
                        </a:rPr>
                        <a:t>打通政府购买服务流程，并实现收入</a:t>
                      </a:r>
                    </a:p>
                  </a:txBody>
                  <a:tcPr marL="24476" marR="24476" marT="0" marB="0" anchor="ctr"/>
                </a:tc>
                <a:tc>
                  <a:txBody>
                    <a:bodyPr/>
                    <a:lstStyle/>
                    <a:p>
                      <a:pPr algn="l">
                        <a:spcAft>
                          <a:spcPts val="0"/>
                        </a:spcAft>
                      </a:pPr>
                      <a:r>
                        <a:rPr lang="en-US" sz="1000" kern="100">
                          <a:effectLst/>
                          <a:latin typeface="微软雅黑" panose="020B0503020204020204" pitchFamily="34" charset="-122"/>
                          <a:ea typeface="微软雅黑" panose="020B0503020204020204" pitchFamily="34" charset="-122"/>
                        </a:rPr>
                        <a:t>1</a:t>
                      </a:r>
                      <a:r>
                        <a:rPr lang="zh-CN" sz="1000" kern="100">
                          <a:effectLst/>
                          <a:latin typeface="微软雅黑" panose="020B0503020204020204" pitchFamily="34" charset="-122"/>
                          <a:ea typeface="微软雅黑" panose="020B0503020204020204" pitchFamily="34" charset="-122"/>
                        </a:rPr>
                        <a:t>、与卫计委沟通用户需求，协助立项编制项目预算</a:t>
                      </a:r>
                    </a:p>
                  </a:txBody>
                  <a:tcPr marL="24476" marR="24476" marT="0" marB="0" anchor="ctr"/>
                </a:tc>
                <a:extLst>
                  <a:ext uri="{0D108BD9-81ED-4DB2-BD59-A6C34878D82A}">
                    <a16:rowId xmlns:a16="http://schemas.microsoft.com/office/drawing/2014/main" val="2620841346"/>
                  </a:ext>
                </a:extLst>
              </a:tr>
              <a:tr h="398957">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00" kern="100">
                          <a:effectLst/>
                          <a:latin typeface="微软雅黑" panose="020B0503020204020204" pitchFamily="34" charset="-122"/>
                          <a:ea typeface="微软雅黑" panose="020B0503020204020204" pitchFamily="34" charset="-122"/>
                        </a:rPr>
                        <a:t>云药房</a:t>
                      </a:r>
                    </a:p>
                  </a:txBody>
                  <a:tcPr marL="24476" marR="24476" marT="0" marB="0" anchor="ctr"/>
                </a:tc>
                <a:tc>
                  <a:txBody>
                    <a:bodyPr/>
                    <a:lstStyle/>
                    <a:p>
                      <a:pPr algn="l">
                        <a:spcAft>
                          <a:spcPts val="0"/>
                        </a:spcAft>
                      </a:pPr>
                      <a:r>
                        <a:rPr lang="zh-CN" sz="1000" kern="100" dirty="0">
                          <a:effectLst/>
                          <a:latin typeface="微软雅黑" panose="020B0503020204020204" pitchFamily="34" charset="-122"/>
                          <a:ea typeface="微软雅黑" panose="020B0503020204020204" pitchFamily="34" charset="-122"/>
                        </a:rPr>
                        <a:t>与</a:t>
                      </a:r>
                      <a:r>
                        <a:rPr lang="en-US" sz="1000" kern="100" dirty="0">
                          <a:effectLst/>
                          <a:latin typeface="微软雅黑" panose="020B0503020204020204" pitchFamily="34" charset="-122"/>
                          <a:ea typeface="微软雅黑" panose="020B0503020204020204" pitchFamily="34" charset="-122"/>
                        </a:rPr>
                        <a:t>2-3</a:t>
                      </a:r>
                      <a:r>
                        <a:rPr lang="zh-CN" sz="1000" kern="100" dirty="0">
                          <a:effectLst/>
                          <a:latin typeface="微软雅黑" panose="020B0503020204020204" pitchFamily="34" charset="-122"/>
                          <a:ea typeface="微软雅黑" panose="020B0503020204020204" pitchFamily="34" charset="-122"/>
                        </a:rPr>
                        <a:t>家以上药商达成合作，实现平台接入</a:t>
                      </a:r>
                    </a:p>
                  </a:txBody>
                  <a:tcPr marL="24476" marR="24476" marT="0" marB="0" anchor="ctr"/>
                </a:tc>
                <a:tc>
                  <a:txBody>
                    <a:bodyPr/>
                    <a:lstStyle/>
                    <a:p>
                      <a:pPr algn="l">
                        <a:spcAft>
                          <a:spcPts val="0"/>
                        </a:spcAft>
                      </a:pPr>
                      <a:r>
                        <a:rPr lang="en-US" sz="1000" kern="100" dirty="0">
                          <a:effectLst/>
                          <a:latin typeface="微软雅黑" panose="020B0503020204020204" pitchFamily="34" charset="-122"/>
                          <a:ea typeface="微软雅黑" panose="020B0503020204020204" pitchFamily="34" charset="-122"/>
                        </a:rPr>
                        <a:t>1</a:t>
                      </a:r>
                      <a:r>
                        <a:rPr lang="zh-CN" sz="1000" kern="100" dirty="0">
                          <a:effectLst/>
                          <a:latin typeface="微软雅黑" panose="020B0503020204020204" pitchFamily="34" charset="-122"/>
                          <a:ea typeface="微软雅黑" panose="020B0503020204020204" pitchFamily="34" charset="-122"/>
                        </a:rPr>
                        <a:t>、以平台的官方身份及医疗机构的处方单积极和国内前十名药商对接沟通合作，复制云药房模式。</a:t>
                      </a:r>
                    </a:p>
                    <a:p>
                      <a:pPr algn="l">
                        <a:spcAft>
                          <a:spcPts val="0"/>
                        </a:spcAft>
                      </a:pPr>
                      <a:r>
                        <a:rPr lang="en-US" sz="1000" kern="100" dirty="0">
                          <a:effectLst/>
                          <a:latin typeface="微软雅黑" panose="020B0503020204020204" pitchFamily="34" charset="-122"/>
                          <a:ea typeface="微软雅黑" panose="020B0503020204020204" pitchFamily="34" charset="-122"/>
                        </a:rPr>
                        <a:t>2</a:t>
                      </a:r>
                      <a:r>
                        <a:rPr lang="zh-CN" sz="1000" kern="100" dirty="0">
                          <a:effectLst/>
                          <a:latin typeface="微软雅黑" panose="020B0503020204020204" pitchFamily="34" charset="-122"/>
                          <a:ea typeface="微软雅黑" panose="020B0503020204020204" pitchFamily="34" charset="-122"/>
                        </a:rPr>
                        <a:t>、</a:t>
                      </a:r>
                      <a:r>
                        <a:rPr lang="en-US" sz="1000" kern="100" dirty="0">
                          <a:effectLst/>
                          <a:latin typeface="微软雅黑" panose="020B0503020204020204" pitchFamily="34" charset="-122"/>
                          <a:ea typeface="微软雅黑" panose="020B0503020204020204" pitchFamily="34" charset="-122"/>
                        </a:rPr>
                        <a:t>2018</a:t>
                      </a:r>
                      <a:r>
                        <a:rPr lang="zh-CN" sz="1000" kern="100" dirty="0">
                          <a:effectLst/>
                          <a:latin typeface="微软雅黑" panose="020B0503020204020204" pitchFamily="34" charset="-122"/>
                          <a:ea typeface="微软雅黑" panose="020B0503020204020204" pitchFamily="34" charset="-122"/>
                        </a:rPr>
                        <a:t>年合作效应带动其他合作伙伴主动与我们沟通合作</a:t>
                      </a:r>
                    </a:p>
                  </a:txBody>
                  <a:tcPr marL="24476" marR="24476" marT="0" marB="0" anchor="ctr"/>
                </a:tc>
                <a:extLst>
                  <a:ext uri="{0D108BD9-81ED-4DB2-BD59-A6C34878D82A}">
                    <a16:rowId xmlns:a16="http://schemas.microsoft.com/office/drawing/2014/main" val="137093674"/>
                  </a:ext>
                </a:extLst>
              </a:tr>
              <a:tr h="455952">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00" kern="100" dirty="0">
                          <a:effectLst/>
                          <a:latin typeface="微软雅黑" panose="020B0503020204020204" pitchFamily="34" charset="-122"/>
                          <a:ea typeface="微软雅黑" panose="020B0503020204020204" pitchFamily="34" charset="-122"/>
                        </a:rPr>
                        <a:t>健康管理</a:t>
                      </a:r>
                    </a:p>
                  </a:txBody>
                  <a:tcPr marL="24476" marR="24476" marT="0" marB="0" anchor="ctr"/>
                </a:tc>
                <a:tc>
                  <a:txBody>
                    <a:bodyPr/>
                    <a:lstStyle/>
                    <a:p>
                      <a:pPr algn="l">
                        <a:spcAft>
                          <a:spcPts val="0"/>
                        </a:spcAft>
                      </a:pPr>
                      <a:r>
                        <a:rPr lang="zh-CN" sz="1000" kern="100">
                          <a:effectLst/>
                          <a:latin typeface="微软雅黑" panose="020B0503020204020204" pitchFamily="34" charset="-122"/>
                          <a:ea typeface="微软雅黑" panose="020B0503020204020204" pitchFamily="34" charset="-122"/>
                        </a:rPr>
                        <a:t>与</a:t>
                      </a:r>
                      <a:r>
                        <a:rPr lang="en-US" sz="1000" kern="100">
                          <a:effectLst/>
                          <a:latin typeface="微软雅黑" panose="020B0503020204020204" pitchFamily="34" charset="-122"/>
                          <a:ea typeface="微软雅黑" panose="020B0503020204020204" pitchFamily="34" charset="-122"/>
                        </a:rPr>
                        <a:t>3-5</a:t>
                      </a:r>
                      <a:r>
                        <a:rPr lang="zh-CN" sz="1000" kern="100">
                          <a:effectLst/>
                          <a:latin typeface="微软雅黑" panose="020B0503020204020204" pitchFamily="34" charset="-122"/>
                          <a:ea typeface="微软雅黑" panose="020B0503020204020204" pitchFamily="34" charset="-122"/>
                        </a:rPr>
                        <a:t>家以上健康管理机构达成合作，实现平台接入</a:t>
                      </a:r>
                    </a:p>
                  </a:txBody>
                  <a:tcPr marL="24476" marR="24476" marT="0" marB="0" anchor="ctr"/>
                </a:tc>
                <a:tc>
                  <a:txBody>
                    <a:bodyPr/>
                    <a:lstStyle/>
                    <a:p>
                      <a:pPr algn="l">
                        <a:spcAft>
                          <a:spcPts val="0"/>
                        </a:spcAft>
                      </a:pPr>
                      <a:r>
                        <a:rPr lang="en-US" sz="1000" kern="100">
                          <a:effectLst/>
                          <a:latin typeface="微软雅黑" panose="020B0503020204020204" pitchFamily="34" charset="-122"/>
                          <a:ea typeface="微软雅黑" panose="020B0503020204020204" pitchFamily="34" charset="-122"/>
                        </a:rPr>
                        <a:t>1</a:t>
                      </a:r>
                      <a:r>
                        <a:rPr lang="zh-CN" sz="1000" kern="100">
                          <a:effectLst/>
                          <a:latin typeface="微软雅黑" panose="020B0503020204020204" pitchFamily="34" charset="-122"/>
                          <a:ea typeface="微软雅黑" panose="020B0503020204020204" pitchFamily="34" charset="-122"/>
                        </a:rPr>
                        <a:t>、以平台的官方身份及武汉市</a:t>
                      </a:r>
                      <a:r>
                        <a:rPr lang="en-US" sz="1000" kern="100">
                          <a:effectLst/>
                          <a:latin typeface="微软雅黑" panose="020B0503020204020204" pitchFamily="34" charset="-122"/>
                          <a:ea typeface="微软雅黑" panose="020B0503020204020204" pitchFamily="34" charset="-122"/>
                        </a:rPr>
                        <a:t>1100</a:t>
                      </a:r>
                      <a:r>
                        <a:rPr lang="zh-CN" sz="1000" kern="100">
                          <a:effectLst/>
                          <a:latin typeface="微软雅黑" panose="020B0503020204020204" pitchFamily="34" charset="-122"/>
                          <a:ea typeface="微软雅黑" panose="020B0503020204020204" pitchFamily="34" charset="-122"/>
                        </a:rPr>
                        <a:t>万常驻人口的用户规模与健康管理机构对接，复制健康管理合作模式。</a:t>
                      </a:r>
                    </a:p>
                    <a:p>
                      <a:pPr algn="l">
                        <a:spcAft>
                          <a:spcPts val="0"/>
                        </a:spcAft>
                      </a:pPr>
                      <a:r>
                        <a:rPr lang="en-US" sz="1000" kern="100">
                          <a:effectLst/>
                          <a:latin typeface="微软雅黑" panose="020B0503020204020204" pitchFamily="34" charset="-122"/>
                          <a:ea typeface="微软雅黑" panose="020B0503020204020204" pitchFamily="34" charset="-122"/>
                        </a:rPr>
                        <a:t>2</a:t>
                      </a:r>
                      <a:r>
                        <a:rPr lang="zh-CN" sz="1000" kern="100">
                          <a:effectLst/>
                          <a:latin typeface="微软雅黑" panose="020B0503020204020204" pitchFamily="34" charset="-122"/>
                          <a:ea typeface="微软雅黑" panose="020B0503020204020204" pitchFamily="34" charset="-122"/>
                        </a:rPr>
                        <a:t>、</a:t>
                      </a:r>
                      <a:r>
                        <a:rPr lang="en-US" sz="1000" kern="100">
                          <a:effectLst/>
                          <a:latin typeface="微软雅黑" panose="020B0503020204020204" pitchFamily="34" charset="-122"/>
                          <a:ea typeface="微软雅黑" panose="020B0503020204020204" pitchFamily="34" charset="-122"/>
                        </a:rPr>
                        <a:t>2018</a:t>
                      </a:r>
                      <a:r>
                        <a:rPr lang="zh-CN" sz="1000" kern="100">
                          <a:effectLst/>
                          <a:latin typeface="微软雅黑" panose="020B0503020204020204" pitchFamily="34" charset="-122"/>
                          <a:ea typeface="微软雅黑" panose="020B0503020204020204" pitchFamily="34" charset="-122"/>
                        </a:rPr>
                        <a:t>年合作效应带动其他合作伙伴主动与我们沟通合作</a:t>
                      </a:r>
                    </a:p>
                  </a:txBody>
                  <a:tcPr marL="24476" marR="24476" marT="0" marB="0" anchor="ctr"/>
                </a:tc>
                <a:extLst>
                  <a:ext uri="{0D108BD9-81ED-4DB2-BD59-A6C34878D82A}">
                    <a16:rowId xmlns:a16="http://schemas.microsoft.com/office/drawing/2014/main" val="1650492404"/>
                  </a:ext>
                </a:extLst>
              </a:tr>
              <a:tr h="479073">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00" kern="100">
                          <a:effectLst/>
                          <a:latin typeface="微软雅黑" panose="020B0503020204020204" pitchFamily="34" charset="-122"/>
                          <a:ea typeface="微软雅黑" panose="020B0503020204020204" pitchFamily="34" charset="-122"/>
                        </a:rPr>
                        <a:t>商保</a:t>
                      </a:r>
                    </a:p>
                  </a:txBody>
                  <a:tcPr marL="24476" marR="24476" marT="0" marB="0" anchor="ctr"/>
                </a:tc>
                <a:tc>
                  <a:txBody>
                    <a:bodyPr/>
                    <a:lstStyle/>
                    <a:p>
                      <a:pPr algn="l">
                        <a:spcAft>
                          <a:spcPts val="0"/>
                        </a:spcAft>
                      </a:pPr>
                      <a:r>
                        <a:rPr lang="zh-CN" sz="1000" kern="100" dirty="0">
                          <a:effectLst/>
                          <a:latin typeface="微软雅黑" panose="020B0503020204020204" pitchFamily="34" charset="-122"/>
                          <a:ea typeface="微软雅黑" panose="020B0503020204020204" pitchFamily="34" charset="-122"/>
                        </a:rPr>
                        <a:t>与</a:t>
                      </a:r>
                      <a:r>
                        <a:rPr lang="en-US" sz="1000" kern="100" dirty="0">
                          <a:effectLst/>
                          <a:latin typeface="微软雅黑" panose="020B0503020204020204" pitchFamily="34" charset="-122"/>
                          <a:ea typeface="微软雅黑" panose="020B0503020204020204" pitchFamily="34" charset="-122"/>
                        </a:rPr>
                        <a:t>2</a:t>
                      </a:r>
                      <a:r>
                        <a:rPr lang="zh-CN" sz="1000" kern="100" dirty="0">
                          <a:effectLst/>
                          <a:latin typeface="微软雅黑" panose="020B0503020204020204" pitchFamily="34" charset="-122"/>
                          <a:ea typeface="微软雅黑" panose="020B0503020204020204" pitchFamily="34" charset="-122"/>
                        </a:rPr>
                        <a:t>家以上保险机构达成合作，实现平台接入</a:t>
                      </a:r>
                    </a:p>
                  </a:txBody>
                  <a:tcPr marL="24476" marR="24476" marT="0" marB="0" anchor="ctr"/>
                </a:tc>
                <a:tc>
                  <a:txBody>
                    <a:bodyPr/>
                    <a:lstStyle/>
                    <a:p>
                      <a:pPr algn="l">
                        <a:spcAft>
                          <a:spcPts val="0"/>
                        </a:spcAft>
                      </a:pPr>
                      <a:r>
                        <a:rPr lang="en-US" sz="1000" kern="100">
                          <a:effectLst/>
                          <a:latin typeface="微软雅黑" panose="020B0503020204020204" pitchFamily="34" charset="-122"/>
                          <a:ea typeface="微软雅黑" panose="020B0503020204020204" pitchFamily="34" charset="-122"/>
                        </a:rPr>
                        <a:t>1</a:t>
                      </a:r>
                      <a:r>
                        <a:rPr lang="zh-CN" sz="1000" kern="100">
                          <a:effectLst/>
                          <a:latin typeface="微软雅黑" panose="020B0503020204020204" pitchFamily="34" charset="-122"/>
                          <a:ea typeface="微软雅黑" panose="020B0503020204020204" pitchFamily="34" charset="-122"/>
                        </a:rPr>
                        <a:t>、以平台的官方身份及武汉市</a:t>
                      </a:r>
                      <a:r>
                        <a:rPr lang="en-US" sz="1000" kern="100">
                          <a:effectLst/>
                          <a:latin typeface="微软雅黑" panose="020B0503020204020204" pitchFamily="34" charset="-122"/>
                          <a:ea typeface="微软雅黑" panose="020B0503020204020204" pitchFamily="34" charset="-122"/>
                        </a:rPr>
                        <a:t>1100</a:t>
                      </a:r>
                      <a:r>
                        <a:rPr lang="zh-CN" sz="1000" kern="100">
                          <a:effectLst/>
                          <a:latin typeface="微软雅黑" panose="020B0503020204020204" pitchFamily="34" charset="-122"/>
                          <a:ea typeface="微软雅黑" panose="020B0503020204020204" pitchFamily="34" charset="-122"/>
                        </a:rPr>
                        <a:t>万常驻人口的健康管理数据与保险机构对接，沟通合作，复制商保合作模式。</a:t>
                      </a:r>
                    </a:p>
                    <a:p>
                      <a:pPr algn="l">
                        <a:spcAft>
                          <a:spcPts val="0"/>
                        </a:spcAft>
                      </a:pPr>
                      <a:r>
                        <a:rPr lang="en-US" sz="1000" kern="100">
                          <a:effectLst/>
                          <a:latin typeface="微软雅黑" panose="020B0503020204020204" pitchFamily="34" charset="-122"/>
                          <a:ea typeface="微软雅黑" panose="020B0503020204020204" pitchFamily="34" charset="-122"/>
                        </a:rPr>
                        <a:t>2</a:t>
                      </a:r>
                      <a:r>
                        <a:rPr lang="zh-CN" sz="1000" kern="100">
                          <a:effectLst/>
                          <a:latin typeface="微软雅黑" panose="020B0503020204020204" pitchFamily="34" charset="-122"/>
                          <a:ea typeface="微软雅黑" panose="020B0503020204020204" pitchFamily="34" charset="-122"/>
                        </a:rPr>
                        <a:t>、</a:t>
                      </a:r>
                      <a:r>
                        <a:rPr lang="en-US" sz="1000" kern="100">
                          <a:effectLst/>
                          <a:latin typeface="微软雅黑" panose="020B0503020204020204" pitchFamily="34" charset="-122"/>
                          <a:ea typeface="微软雅黑" panose="020B0503020204020204" pitchFamily="34" charset="-122"/>
                        </a:rPr>
                        <a:t>2018</a:t>
                      </a:r>
                      <a:r>
                        <a:rPr lang="zh-CN" sz="1000" kern="100">
                          <a:effectLst/>
                          <a:latin typeface="微软雅黑" panose="020B0503020204020204" pitchFamily="34" charset="-122"/>
                          <a:ea typeface="微软雅黑" panose="020B0503020204020204" pitchFamily="34" charset="-122"/>
                        </a:rPr>
                        <a:t>年合作效应带动其他合作伙伴主动与我们沟通合作。</a:t>
                      </a:r>
                    </a:p>
                  </a:txBody>
                  <a:tcPr marL="24476" marR="24476" marT="0" marB="0" anchor="ctr"/>
                </a:tc>
                <a:extLst>
                  <a:ext uri="{0D108BD9-81ED-4DB2-BD59-A6C34878D82A}">
                    <a16:rowId xmlns:a16="http://schemas.microsoft.com/office/drawing/2014/main" val="2016905472"/>
                  </a:ext>
                </a:extLst>
              </a:tr>
              <a:tr h="479073">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00" kern="100">
                          <a:effectLst/>
                          <a:latin typeface="微软雅黑" panose="020B0503020204020204" pitchFamily="34" charset="-122"/>
                          <a:ea typeface="微软雅黑" panose="020B0503020204020204" pitchFamily="34" charset="-122"/>
                        </a:rPr>
                        <a:t>影像云</a:t>
                      </a:r>
                    </a:p>
                  </a:txBody>
                  <a:tcPr marL="24476" marR="24476" marT="0" marB="0" anchor="ctr"/>
                </a:tc>
                <a:tc>
                  <a:txBody>
                    <a:bodyPr/>
                    <a:lstStyle/>
                    <a:p>
                      <a:pPr algn="l">
                        <a:spcAft>
                          <a:spcPts val="0"/>
                        </a:spcAft>
                      </a:pPr>
                      <a:r>
                        <a:rPr lang="zh-CN" sz="1000" kern="100" dirty="0">
                          <a:effectLst/>
                          <a:latin typeface="微软雅黑" panose="020B0503020204020204" pitchFamily="34" charset="-122"/>
                          <a:ea typeface="微软雅黑" panose="020B0503020204020204" pitchFamily="34" charset="-122"/>
                        </a:rPr>
                        <a:t>与</a:t>
                      </a:r>
                      <a:r>
                        <a:rPr lang="en-US" sz="1000" kern="100" dirty="0">
                          <a:effectLst/>
                          <a:latin typeface="微软雅黑" panose="020B0503020204020204" pitchFamily="34" charset="-122"/>
                          <a:ea typeface="微软雅黑" panose="020B0503020204020204" pitchFamily="34" charset="-122"/>
                        </a:rPr>
                        <a:t>1</a:t>
                      </a:r>
                      <a:r>
                        <a:rPr lang="zh-CN" sz="1000" kern="100" dirty="0">
                          <a:effectLst/>
                          <a:latin typeface="微软雅黑" panose="020B0503020204020204" pitchFamily="34" charset="-122"/>
                          <a:ea typeface="微软雅黑" panose="020B0503020204020204" pitchFamily="34" charset="-122"/>
                        </a:rPr>
                        <a:t>家以上的影像云运营公司达成合作，并形成合作模式</a:t>
                      </a:r>
                    </a:p>
                  </a:txBody>
                  <a:tcPr marL="24476" marR="24476" marT="0" marB="0" anchor="ctr"/>
                </a:tc>
                <a:tc>
                  <a:txBody>
                    <a:bodyPr/>
                    <a:lstStyle/>
                    <a:p>
                      <a:pPr algn="l">
                        <a:spcAft>
                          <a:spcPts val="0"/>
                        </a:spcAft>
                      </a:pPr>
                      <a:r>
                        <a:rPr lang="en-US" sz="1000" kern="100">
                          <a:effectLst/>
                          <a:latin typeface="微软雅黑" panose="020B0503020204020204" pitchFamily="34" charset="-122"/>
                          <a:ea typeface="微软雅黑" panose="020B0503020204020204" pitchFamily="34" charset="-122"/>
                        </a:rPr>
                        <a:t>1</a:t>
                      </a:r>
                      <a:r>
                        <a:rPr lang="zh-CN" sz="1000" kern="100">
                          <a:effectLst/>
                          <a:latin typeface="微软雅黑" panose="020B0503020204020204" pitchFamily="34" charset="-122"/>
                          <a:ea typeface="微软雅黑" panose="020B0503020204020204" pitchFamily="34" charset="-122"/>
                        </a:rPr>
                        <a:t>、以平台的官方身份及武汉市</a:t>
                      </a:r>
                      <a:r>
                        <a:rPr lang="en-US" sz="1000" kern="100">
                          <a:effectLst/>
                          <a:latin typeface="微软雅黑" panose="020B0503020204020204" pitchFamily="34" charset="-122"/>
                          <a:ea typeface="微软雅黑" panose="020B0503020204020204" pitchFamily="34" charset="-122"/>
                        </a:rPr>
                        <a:t>1100</a:t>
                      </a:r>
                      <a:r>
                        <a:rPr lang="zh-CN" sz="1000" kern="100">
                          <a:effectLst/>
                          <a:latin typeface="微软雅黑" panose="020B0503020204020204" pitchFamily="34" charset="-122"/>
                          <a:ea typeface="微软雅黑" panose="020B0503020204020204" pitchFamily="34" charset="-122"/>
                        </a:rPr>
                        <a:t>万常驻人口的用户规模与云影像公司对接，沟通合作，建立云影像合作模式。</a:t>
                      </a:r>
                    </a:p>
                    <a:p>
                      <a:pPr algn="l">
                        <a:spcAft>
                          <a:spcPts val="0"/>
                        </a:spcAft>
                      </a:pPr>
                      <a:r>
                        <a:rPr lang="en-US" sz="1000" kern="100">
                          <a:effectLst/>
                          <a:latin typeface="微软雅黑" panose="020B0503020204020204" pitchFamily="34" charset="-122"/>
                          <a:ea typeface="微软雅黑" panose="020B0503020204020204" pitchFamily="34" charset="-122"/>
                        </a:rPr>
                        <a:t>2</a:t>
                      </a:r>
                      <a:r>
                        <a:rPr lang="zh-CN" sz="1000" kern="100">
                          <a:effectLst/>
                          <a:latin typeface="微软雅黑" panose="020B0503020204020204" pitchFamily="34" charset="-122"/>
                          <a:ea typeface="微软雅黑" panose="020B0503020204020204" pitchFamily="34" charset="-122"/>
                        </a:rPr>
                        <a:t>、</a:t>
                      </a:r>
                      <a:r>
                        <a:rPr lang="en-US" sz="1000" kern="100">
                          <a:effectLst/>
                          <a:latin typeface="微软雅黑" panose="020B0503020204020204" pitchFamily="34" charset="-122"/>
                          <a:ea typeface="微软雅黑" panose="020B0503020204020204" pitchFamily="34" charset="-122"/>
                        </a:rPr>
                        <a:t>2018</a:t>
                      </a:r>
                      <a:r>
                        <a:rPr lang="zh-CN" sz="1000" kern="100">
                          <a:effectLst/>
                          <a:latin typeface="微软雅黑" panose="020B0503020204020204" pitchFamily="34" charset="-122"/>
                          <a:ea typeface="微软雅黑" panose="020B0503020204020204" pitchFamily="34" charset="-122"/>
                        </a:rPr>
                        <a:t>年合作效应带动其他合作伙伴主动与我们沟通合作。</a:t>
                      </a:r>
                    </a:p>
                  </a:txBody>
                  <a:tcPr marL="24476" marR="24476" marT="0" marB="0" anchor="ctr"/>
                </a:tc>
                <a:extLst>
                  <a:ext uri="{0D108BD9-81ED-4DB2-BD59-A6C34878D82A}">
                    <a16:rowId xmlns:a16="http://schemas.microsoft.com/office/drawing/2014/main" val="845577869"/>
                  </a:ext>
                </a:extLst>
              </a:tr>
              <a:tr h="479073">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00" kern="100">
                          <a:effectLst/>
                          <a:latin typeface="微软雅黑" panose="020B0503020204020204" pitchFamily="34" charset="-122"/>
                          <a:ea typeface="微软雅黑" panose="020B0503020204020204" pitchFamily="34" charset="-122"/>
                        </a:rPr>
                        <a:t>供应链金融</a:t>
                      </a:r>
                    </a:p>
                  </a:txBody>
                  <a:tcPr marL="24476" marR="24476" marT="0" marB="0" anchor="ctr"/>
                </a:tc>
                <a:tc>
                  <a:txBody>
                    <a:bodyPr/>
                    <a:lstStyle/>
                    <a:p>
                      <a:pPr algn="l">
                        <a:spcAft>
                          <a:spcPts val="0"/>
                        </a:spcAft>
                      </a:pPr>
                      <a:r>
                        <a:rPr lang="zh-CN" sz="1000" kern="100" dirty="0">
                          <a:effectLst/>
                          <a:latin typeface="微软雅黑" panose="020B0503020204020204" pitchFamily="34" charset="-122"/>
                          <a:ea typeface="微软雅黑" panose="020B0503020204020204" pitchFamily="34" charset="-122"/>
                        </a:rPr>
                        <a:t>与</a:t>
                      </a:r>
                      <a:r>
                        <a:rPr lang="en-US" sz="1000" kern="100" dirty="0">
                          <a:effectLst/>
                          <a:latin typeface="微软雅黑" panose="020B0503020204020204" pitchFamily="34" charset="-122"/>
                          <a:ea typeface="微软雅黑" panose="020B0503020204020204" pitchFamily="34" charset="-122"/>
                        </a:rPr>
                        <a:t>1</a:t>
                      </a:r>
                      <a:r>
                        <a:rPr lang="zh-CN" sz="1000" kern="100" dirty="0">
                          <a:effectLst/>
                          <a:latin typeface="微软雅黑" panose="020B0503020204020204" pitchFamily="34" charset="-122"/>
                          <a:ea typeface="微软雅黑" panose="020B0503020204020204" pitchFamily="34" charset="-122"/>
                        </a:rPr>
                        <a:t>家以上银行或者第三方保理公司达成合作</a:t>
                      </a:r>
                    </a:p>
                  </a:txBody>
                  <a:tcPr marL="24476" marR="24476" marT="0" marB="0" anchor="ctr"/>
                </a:tc>
                <a:tc>
                  <a:txBody>
                    <a:bodyPr/>
                    <a:lstStyle/>
                    <a:p>
                      <a:pPr algn="l">
                        <a:spcAft>
                          <a:spcPts val="0"/>
                        </a:spcAft>
                      </a:pPr>
                      <a:r>
                        <a:rPr lang="en-US" sz="1000" kern="100">
                          <a:effectLst/>
                          <a:latin typeface="微软雅黑" panose="020B0503020204020204" pitchFamily="34" charset="-122"/>
                          <a:ea typeface="微软雅黑" panose="020B0503020204020204" pitchFamily="34" charset="-122"/>
                        </a:rPr>
                        <a:t>1</a:t>
                      </a:r>
                      <a:r>
                        <a:rPr lang="zh-CN" sz="1000" kern="100">
                          <a:effectLst/>
                          <a:latin typeface="微软雅黑" panose="020B0503020204020204" pitchFamily="34" charset="-122"/>
                          <a:ea typeface="微软雅黑" panose="020B0503020204020204" pitchFamily="34" charset="-122"/>
                        </a:rPr>
                        <a:t>、以平台两年的运营数据及生态运转数据为基础和银行及第三方保理机构沟通合作，为生态产业链中的企业提供金融服务。</a:t>
                      </a:r>
                    </a:p>
                    <a:p>
                      <a:pPr algn="l">
                        <a:spcAft>
                          <a:spcPts val="0"/>
                        </a:spcAft>
                      </a:pPr>
                      <a:r>
                        <a:rPr lang="en-US" sz="1000" kern="100">
                          <a:effectLst/>
                          <a:latin typeface="微软雅黑" panose="020B0503020204020204" pitchFamily="34" charset="-122"/>
                          <a:ea typeface="微软雅黑" panose="020B0503020204020204" pitchFamily="34" charset="-122"/>
                        </a:rPr>
                        <a:t>2</a:t>
                      </a:r>
                      <a:r>
                        <a:rPr lang="zh-CN" sz="1000" kern="100">
                          <a:effectLst/>
                          <a:latin typeface="微软雅黑" panose="020B0503020204020204" pitchFamily="34" charset="-122"/>
                          <a:ea typeface="微软雅黑" panose="020B0503020204020204" pitchFamily="34" charset="-122"/>
                        </a:rPr>
                        <a:t>、</a:t>
                      </a:r>
                      <a:r>
                        <a:rPr lang="en-US" sz="1000" kern="100">
                          <a:effectLst/>
                          <a:latin typeface="微软雅黑" panose="020B0503020204020204" pitchFamily="34" charset="-122"/>
                          <a:ea typeface="微软雅黑" panose="020B0503020204020204" pitchFamily="34" charset="-122"/>
                        </a:rPr>
                        <a:t>2018</a:t>
                      </a:r>
                      <a:r>
                        <a:rPr lang="zh-CN" sz="1000" kern="100">
                          <a:effectLst/>
                          <a:latin typeface="微软雅黑" panose="020B0503020204020204" pitchFamily="34" charset="-122"/>
                          <a:ea typeface="微软雅黑" panose="020B0503020204020204" pitchFamily="34" charset="-122"/>
                        </a:rPr>
                        <a:t>年合作效应带动其他合作伙伴主动与我们沟通合作。</a:t>
                      </a:r>
                    </a:p>
                  </a:txBody>
                  <a:tcPr marL="24476" marR="24476" marT="0" marB="0" anchor="ctr"/>
                </a:tc>
                <a:extLst>
                  <a:ext uri="{0D108BD9-81ED-4DB2-BD59-A6C34878D82A}">
                    <a16:rowId xmlns:a16="http://schemas.microsoft.com/office/drawing/2014/main" val="802592099"/>
                  </a:ext>
                </a:extLst>
              </a:tr>
              <a:tr h="51294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00" kern="100">
                          <a:effectLst/>
                          <a:latin typeface="微软雅黑" panose="020B0503020204020204" pitchFamily="34" charset="-122"/>
                          <a:ea typeface="微软雅黑" panose="020B0503020204020204" pitchFamily="34" charset="-122"/>
                        </a:rPr>
                        <a:t>信息化组件</a:t>
                      </a:r>
                    </a:p>
                  </a:txBody>
                  <a:tcPr marL="24476" marR="24476" marT="0" marB="0" anchor="ctr"/>
                </a:tc>
                <a:tc>
                  <a:txBody>
                    <a:bodyPr/>
                    <a:lstStyle/>
                    <a:p>
                      <a:pPr algn="l">
                        <a:spcAft>
                          <a:spcPts val="0"/>
                        </a:spcAft>
                      </a:pPr>
                      <a:r>
                        <a:rPr lang="zh-CN" sz="1000" kern="100" dirty="0">
                          <a:effectLst/>
                          <a:latin typeface="微软雅黑" panose="020B0503020204020204" pitchFamily="34" charset="-122"/>
                          <a:ea typeface="微软雅黑" panose="020B0503020204020204" pitchFamily="34" charset="-122"/>
                        </a:rPr>
                        <a:t>与</a:t>
                      </a:r>
                      <a:r>
                        <a:rPr lang="en-US" sz="1000" kern="100" dirty="0">
                          <a:effectLst/>
                          <a:latin typeface="微软雅黑" panose="020B0503020204020204" pitchFamily="34" charset="-122"/>
                          <a:ea typeface="微软雅黑" panose="020B0503020204020204" pitchFamily="34" charset="-122"/>
                        </a:rPr>
                        <a:t>1</a:t>
                      </a:r>
                      <a:r>
                        <a:rPr lang="zh-CN" sz="1000" kern="100" dirty="0">
                          <a:effectLst/>
                          <a:latin typeface="微软雅黑" panose="020B0503020204020204" pitchFamily="34" charset="-122"/>
                          <a:ea typeface="微软雅黑" panose="020B0503020204020204" pitchFamily="34" charset="-122"/>
                        </a:rPr>
                        <a:t>家以上医疗信息化公司达成合作</a:t>
                      </a:r>
                    </a:p>
                  </a:txBody>
                  <a:tcPr marL="24476" marR="24476" marT="0" marB="0" anchor="ctr"/>
                </a:tc>
                <a:tc>
                  <a:txBody>
                    <a:bodyPr/>
                    <a:lstStyle/>
                    <a:p>
                      <a:pPr algn="l">
                        <a:spcAft>
                          <a:spcPts val="0"/>
                        </a:spcAft>
                      </a:pPr>
                      <a:r>
                        <a:rPr lang="en-US" sz="1000" kern="100">
                          <a:effectLst/>
                          <a:latin typeface="微软雅黑" panose="020B0503020204020204" pitchFamily="34" charset="-122"/>
                          <a:ea typeface="微软雅黑" panose="020B0503020204020204" pitchFamily="34" charset="-122"/>
                        </a:rPr>
                        <a:t>1</a:t>
                      </a:r>
                      <a:r>
                        <a:rPr lang="zh-CN" sz="1000" kern="100">
                          <a:effectLst/>
                          <a:latin typeface="微软雅黑" panose="020B0503020204020204" pitchFamily="34" charset="-122"/>
                          <a:ea typeface="微软雅黑" panose="020B0503020204020204" pitchFamily="34" charset="-122"/>
                        </a:rPr>
                        <a:t>、以平台官方身份及武汉市内大量私立医疗机构用户为基础与传统医疗信息化公司达成合作，将信息化组件云化后为医疗机构提供云组件服务</a:t>
                      </a:r>
                    </a:p>
                    <a:p>
                      <a:pPr algn="l">
                        <a:spcAft>
                          <a:spcPts val="0"/>
                        </a:spcAft>
                      </a:pPr>
                      <a:r>
                        <a:rPr lang="en-US" sz="1000" kern="100">
                          <a:effectLst/>
                          <a:latin typeface="微软雅黑" panose="020B0503020204020204" pitchFamily="34" charset="-122"/>
                          <a:ea typeface="微软雅黑" panose="020B0503020204020204" pitchFamily="34" charset="-122"/>
                        </a:rPr>
                        <a:t>2</a:t>
                      </a:r>
                      <a:r>
                        <a:rPr lang="zh-CN" sz="1000" kern="100">
                          <a:effectLst/>
                          <a:latin typeface="微软雅黑" panose="020B0503020204020204" pitchFamily="34" charset="-122"/>
                          <a:ea typeface="微软雅黑" panose="020B0503020204020204" pitchFamily="34" charset="-122"/>
                        </a:rPr>
                        <a:t>、</a:t>
                      </a:r>
                      <a:r>
                        <a:rPr lang="en-US" sz="1000" kern="100">
                          <a:effectLst/>
                          <a:latin typeface="微软雅黑" panose="020B0503020204020204" pitchFamily="34" charset="-122"/>
                          <a:ea typeface="微软雅黑" panose="020B0503020204020204" pitchFamily="34" charset="-122"/>
                        </a:rPr>
                        <a:t>2018</a:t>
                      </a:r>
                      <a:r>
                        <a:rPr lang="zh-CN" sz="1000" kern="100">
                          <a:effectLst/>
                          <a:latin typeface="微软雅黑" panose="020B0503020204020204" pitchFamily="34" charset="-122"/>
                          <a:ea typeface="微软雅黑" panose="020B0503020204020204" pitchFamily="34" charset="-122"/>
                        </a:rPr>
                        <a:t>年合作效应带动其他合作伙伴主动与我们沟通合作。</a:t>
                      </a:r>
                    </a:p>
                  </a:txBody>
                  <a:tcPr marL="24476" marR="24476" marT="0" marB="0" anchor="ctr"/>
                </a:tc>
                <a:extLst>
                  <a:ext uri="{0D108BD9-81ED-4DB2-BD59-A6C34878D82A}">
                    <a16:rowId xmlns:a16="http://schemas.microsoft.com/office/drawing/2014/main" val="3959289500"/>
                  </a:ext>
                </a:extLst>
              </a:tr>
              <a:tr h="626933">
                <a:tc>
                  <a:txBody>
                    <a:bodyPr/>
                    <a:lstStyle/>
                    <a:p>
                      <a:pPr algn="ctr">
                        <a:spcAft>
                          <a:spcPts val="0"/>
                        </a:spcAft>
                      </a:pPr>
                      <a:r>
                        <a:rPr lang="en-US" sz="1000" kern="100">
                          <a:effectLst/>
                          <a:latin typeface="微软雅黑" panose="020B0503020204020204" pitchFamily="34" charset="-122"/>
                          <a:ea typeface="微软雅黑" panose="020B0503020204020204" pitchFamily="34" charset="-122"/>
                        </a:rPr>
                        <a:t>3</a:t>
                      </a:r>
                      <a:endParaRPr lang="zh-CN" sz="1000" kern="100">
                        <a:effectLst/>
                        <a:latin typeface="微软雅黑" panose="020B0503020204020204" pitchFamily="34" charset="-122"/>
                        <a:ea typeface="微软雅黑" panose="020B0503020204020204" pitchFamily="34" charset="-122"/>
                      </a:endParaRPr>
                    </a:p>
                  </a:txBody>
                  <a:tcPr marL="24476" marR="24476" marT="0" marB="0" anchor="ctr"/>
                </a:tc>
                <a:tc>
                  <a:txBody>
                    <a:bodyPr/>
                    <a:lstStyle/>
                    <a:p>
                      <a:pPr algn="ctr">
                        <a:spcAft>
                          <a:spcPts val="0"/>
                        </a:spcAft>
                      </a:pPr>
                      <a:r>
                        <a:rPr lang="zh-CN" sz="1000" kern="100">
                          <a:effectLst/>
                          <a:latin typeface="微软雅黑" panose="020B0503020204020204" pitchFamily="34" charset="-122"/>
                          <a:ea typeface="微软雅黑" panose="020B0503020204020204" pitchFamily="34" charset="-122"/>
                        </a:rPr>
                        <a:t>医疗卫生</a:t>
                      </a:r>
                    </a:p>
                    <a:p>
                      <a:pPr algn="ctr">
                        <a:spcAft>
                          <a:spcPts val="0"/>
                        </a:spcAft>
                      </a:pPr>
                      <a:r>
                        <a:rPr lang="zh-CN" sz="1000" kern="100">
                          <a:effectLst/>
                          <a:latin typeface="微软雅黑" panose="020B0503020204020204" pitchFamily="34" charset="-122"/>
                          <a:ea typeface="微软雅黑" panose="020B0503020204020204" pitchFamily="34" charset="-122"/>
                        </a:rPr>
                        <a:t>行政机构</a:t>
                      </a:r>
                    </a:p>
                  </a:txBody>
                  <a:tcPr marL="24476" marR="24476" marT="0" marB="0" anchor="ctr"/>
                </a:tc>
                <a:tc>
                  <a:txBody>
                    <a:bodyPr/>
                    <a:lstStyle/>
                    <a:p>
                      <a:pPr algn="ctr">
                        <a:spcAft>
                          <a:spcPts val="0"/>
                        </a:spcAft>
                      </a:pPr>
                      <a:r>
                        <a:rPr lang="en-US" sz="1000" kern="100">
                          <a:effectLst/>
                          <a:latin typeface="微软雅黑" panose="020B0503020204020204" pitchFamily="34" charset="-122"/>
                          <a:ea typeface="微软雅黑" panose="020B0503020204020204" pitchFamily="34" charset="-122"/>
                        </a:rPr>
                        <a:t>-</a:t>
                      </a:r>
                      <a:endParaRPr lang="zh-CN" sz="1000" kern="100">
                        <a:effectLst/>
                        <a:latin typeface="微软雅黑" panose="020B0503020204020204" pitchFamily="34" charset="-122"/>
                        <a:ea typeface="微软雅黑" panose="020B0503020204020204" pitchFamily="34" charset="-122"/>
                      </a:endParaRPr>
                    </a:p>
                  </a:txBody>
                  <a:tcPr marL="24476" marR="24476" marT="0" marB="0" anchor="ctr"/>
                </a:tc>
                <a:tc>
                  <a:txBody>
                    <a:bodyPr/>
                    <a:lstStyle/>
                    <a:p>
                      <a:pPr algn="l">
                        <a:spcAft>
                          <a:spcPts val="0"/>
                        </a:spcAft>
                      </a:pPr>
                      <a:r>
                        <a:rPr lang="en-US" sz="1000" kern="100" dirty="0">
                          <a:effectLst/>
                          <a:latin typeface="微软雅黑" panose="020B0503020204020204" pitchFamily="34" charset="-122"/>
                          <a:ea typeface="微软雅黑" panose="020B0503020204020204" pitchFamily="34" charset="-122"/>
                        </a:rPr>
                        <a:t>1</a:t>
                      </a:r>
                      <a:r>
                        <a:rPr lang="zh-CN" sz="1000" kern="100" dirty="0">
                          <a:effectLst/>
                          <a:latin typeface="微软雅黑" panose="020B0503020204020204" pitchFamily="34" charset="-122"/>
                          <a:ea typeface="微软雅黑" panose="020B0503020204020204" pitchFamily="34" charset="-122"/>
                        </a:rPr>
                        <a:t>、打通武汉市医保系统</a:t>
                      </a:r>
                    </a:p>
                    <a:p>
                      <a:pPr algn="l">
                        <a:spcAft>
                          <a:spcPts val="0"/>
                        </a:spcAft>
                      </a:pPr>
                      <a:r>
                        <a:rPr lang="en-US" sz="1000" kern="100" dirty="0">
                          <a:effectLst/>
                          <a:latin typeface="微软雅黑" panose="020B0503020204020204" pitchFamily="34" charset="-122"/>
                          <a:ea typeface="微软雅黑" panose="020B0503020204020204" pitchFamily="34" charset="-122"/>
                        </a:rPr>
                        <a:t>2</a:t>
                      </a:r>
                      <a:r>
                        <a:rPr lang="zh-CN" sz="1000" kern="100" dirty="0">
                          <a:effectLst/>
                          <a:latin typeface="微软雅黑" panose="020B0503020204020204" pitchFamily="34" charset="-122"/>
                          <a:ea typeface="微软雅黑" panose="020B0503020204020204" pitchFamily="34" charset="-122"/>
                        </a:rPr>
                        <a:t>、与黄石市卫计委及黄石市政府建立联系</a:t>
                      </a:r>
                    </a:p>
                    <a:p>
                      <a:pPr algn="l">
                        <a:spcAft>
                          <a:spcPts val="0"/>
                        </a:spcAft>
                      </a:pPr>
                      <a:r>
                        <a:rPr lang="en-US" sz="1000" kern="100" dirty="0">
                          <a:effectLst/>
                          <a:latin typeface="微软雅黑" panose="020B0503020204020204" pitchFamily="34" charset="-122"/>
                          <a:ea typeface="微软雅黑" panose="020B0503020204020204" pitchFamily="34" charset="-122"/>
                        </a:rPr>
                        <a:t>3</a:t>
                      </a:r>
                      <a:r>
                        <a:rPr lang="zh-CN" sz="1000" kern="100" dirty="0">
                          <a:effectLst/>
                          <a:latin typeface="微软雅黑" panose="020B0503020204020204" pitchFamily="34" charset="-122"/>
                          <a:ea typeface="微软雅黑" panose="020B0503020204020204" pitchFamily="34" charset="-122"/>
                        </a:rPr>
                        <a:t>、与武汉市卫计委形成</a:t>
                      </a:r>
                      <a:r>
                        <a:rPr lang="zh-CN" altLang="en-US" sz="1000" kern="100" dirty="0">
                          <a:effectLst/>
                          <a:latin typeface="微软雅黑" panose="020B0503020204020204" pitchFamily="34" charset="-122"/>
                          <a:ea typeface="微软雅黑" panose="020B0503020204020204" pitchFamily="34" charset="-122"/>
                        </a:rPr>
                        <a:t>医联体</a:t>
                      </a:r>
                      <a:r>
                        <a:rPr lang="zh-CN" sz="1000" kern="100" dirty="0">
                          <a:effectLst/>
                          <a:latin typeface="微软雅黑" panose="020B0503020204020204" pitchFamily="34" charset="-122"/>
                          <a:ea typeface="微软雅黑" panose="020B0503020204020204" pitchFamily="34" charset="-122"/>
                        </a:rPr>
                        <a:t>政策文件</a:t>
                      </a:r>
                    </a:p>
                  </a:txBody>
                  <a:tcPr marL="24476" marR="24476" marT="0" marB="0" anchor="ctr"/>
                </a:tc>
                <a:tc>
                  <a:txBody>
                    <a:bodyPr/>
                    <a:lstStyle/>
                    <a:p>
                      <a:pPr algn="l">
                        <a:spcAft>
                          <a:spcPts val="0"/>
                        </a:spcAft>
                      </a:pPr>
                      <a:r>
                        <a:rPr lang="en-US" sz="1000" kern="100">
                          <a:effectLst/>
                          <a:latin typeface="微软雅黑" panose="020B0503020204020204" pitchFamily="34" charset="-122"/>
                          <a:ea typeface="微软雅黑" panose="020B0503020204020204" pitchFamily="34" charset="-122"/>
                        </a:rPr>
                        <a:t>1</a:t>
                      </a:r>
                      <a:r>
                        <a:rPr lang="zh-CN" sz="1000" kern="100">
                          <a:effectLst/>
                          <a:latin typeface="微软雅黑" panose="020B0503020204020204" pitchFamily="34" charset="-122"/>
                          <a:ea typeface="微软雅黑" panose="020B0503020204020204" pitchFamily="34" charset="-122"/>
                        </a:rPr>
                        <a:t>、经过</a:t>
                      </a:r>
                      <a:r>
                        <a:rPr lang="en-US" sz="1000" kern="100">
                          <a:effectLst/>
                          <a:latin typeface="微软雅黑" panose="020B0503020204020204" pitchFamily="34" charset="-122"/>
                          <a:ea typeface="微软雅黑" panose="020B0503020204020204" pitchFamily="34" charset="-122"/>
                        </a:rPr>
                        <a:t>2018</a:t>
                      </a:r>
                      <a:r>
                        <a:rPr lang="zh-CN" sz="1000" kern="100">
                          <a:effectLst/>
                          <a:latin typeface="微软雅黑" panose="020B0503020204020204" pitchFamily="34" charset="-122"/>
                          <a:ea typeface="微软雅黑" panose="020B0503020204020204" pitchFamily="34" charset="-122"/>
                        </a:rPr>
                        <a:t>年的客户关系积累，在</a:t>
                      </a:r>
                      <a:r>
                        <a:rPr lang="en-US" sz="1000" kern="100">
                          <a:effectLst/>
                          <a:latin typeface="微软雅黑" panose="020B0503020204020204" pitchFamily="34" charset="-122"/>
                          <a:ea typeface="微软雅黑" panose="020B0503020204020204" pitchFamily="34" charset="-122"/>
                        </a:rPr>
                        <a:t>2019</a:t>
                      </a:r>
                      <a:r>
                        <a:rPr lang="zh-CN" sz="1000" kern="100">
                          <a:effectLst/>
                          <a:latin typeface="微软雅黑" panose="020B0503020204020204" pitchFamily="34" charset="-122"/>
                          <a:ea typeface="微软雅黑" panose="020B0503020204020204" pitchFamily="34" charset="-122"/>
                        </a:rPr>
                        <a:t>年打通平台和医保系统对接，实现医保线上结算</a:t>
                      </a:r>
                    </a:p>
                    <a:p>
                      <a:pPr algn="l">
                        <a:spcAft>
                          <a:spcPts val="0"/>
                        </a:spcAft>
                      </a:pPr>
                      <a:r>
                        <a:rPr lang="en-US" sz="1000" kern="100">
                          <a:effectLst/>
                          <a:latin typeface="微软雅黑" panose="020B0503020204020204" pitchFamily="34" charset="-122"/>
                          <a:ea typeface="微软雅黑" panose="020B0503020204020204" pitchFamily="34" charset="-122"/>
                        </a:rPr>
                        <a:t>2</a:t>
                      </a:r>
                      <a:r>
                        <a:rPr lang="zh-CN" sz="1000" kern="100">
                          <a:effectLst/>
                          <a:latin typeface="微软雅黑" panose="020B0503020204020204" pitchFamily="34" charset="-122"/>
                          <a:ea typeface="微软雅黑" panose="020B0503020204020204" pitchFamily="34" charset="-122"/>
                        </a:rPr>
                        <a:t>、了解医保面临的问题，并编制针对性方案解决问题</a:t>
                      </a:r>
                    </a:p>
                    <a:p>
                      <a:pPr algn="l">
                        <a:spcAft>
                          <a:spcPts val="0"/>
                        </a:spcAft>
                      </a:pPr>
                      <a:r>
                        <a:rPr lang="en-US" sz="1000" kern="100">
                          <a:effectLst/>
                          <a:latin typeface="微软雅黑" panose="020B0503020204020204" pitchFamily="34" charset="-122"/>
                          <a:ea typeface="微软雅黑" panose="020B0503020204020204" pitchFamily="34" charset="-122"/>
                        </a:rPr>
                        <a:t>3</a:t>
                      </a:r>
                      <a:r>
                        <a:rPr lang="zh-CN" sz="1000" kern="100">
                          <a:effectLst/>
                          <a:latin typeface="微软雅黑" panose="020B0503020204020204" pitchFamily="34" charset="-122"/>
                          <a:ea typeface="微软雅黑" panose="020B0503020204020204" pitchFamily="34" charset="-122"/>
                        </a:rPr>
                        <a:t>、利用股东优势，与黄石市政府及黄石市卫计委建立联系，介绍健康武汉解决方案。</a:t>
                      </a:r>
                    </a:p>
                  </a:txBody>
                  <a:tcPr marL="24476" marR="24476" marT="0" marB="0" anchor="ctr"/>
                </a:tc>
                <a:extLst>
                  <a:ext uri="{0D108BD9-81ED-4DB2-BD59-A6C34878D82A}">
                    <a16:rowId xmlns:a16="http://schemas.microsoft.com/office/drawing/2014/main" val="4215422909"/>
                  </a:ext>
                </a:extLst>
              </a:tr>
              <a:tr h="638764">
                <a:tc>
                  <a:txBody>
                    <a:bodyPr/>
                    <a:lstStyle/>
                    <a:p>
                      <a:pPr algn="ctr">
                        <a:spcAft>
                          <a:spcPts val="0"/>
                        </a:spcAft>
                      </a:pPr>
                      <a:r>
                        <a:rPr lang="en-US" sz="1000" kern="100">
                          <a:effectLst/>
                          <a:latin typeface="微软雅黑" panose="020B0503020204020204" pitchFamily="34" charset="-122"/>
                          <a:ea typeface="微软雅黑" panose="020B0503020204020204" pitchFamily="34" charset="-122"/>
                        </a:rPr>
                        <a:t>4</a:t>
                      </a:r>
                      <a:endParaRPr lang="zh-CN" sz="1000" kern="100">
                        <a:effectLst/>
                        <a:latin typeface="微软雅黑" panose="020B0503020204020204" pitchFamily="34" charset="-122"/>
                        <a:ea typeface="微软雅黑" panose="020B0503020204020204" pitchFamily="34" charset="-122"/>
                      </a:endParaRPr>
                    </a:p>
                  </a:txBody>
                  <a:tcPr marL="24476" marR="24476" marT="0" marB="0" anchor="ctr"/>
                </a:tc>
                <a:tc>
                  <a:txBody>
                    <a:bodyPr/>
                    <a:lstStyle/>
                    <a:p>
                      <a:pPr algn="ctr">
                        <a:spcAft>
                          <a:spcPts val="0"/>
                        </a:spcAft>
                      </a:pPr>
                      <a:r>
                        <a:rPr lang="zh-CN" sz="1000" kern="100">
                          <a:effectLst/>
                          <a:latin typeface="微软雅黑" panose="020B0503020204020204" pitchFamily="34" charset="-122"/>
                          <a:ea typeface="微软雅黑" panose="020B0503020204020204" pitchFamily="34" charset="-122"/>
                        </a:rPr>
                        <a:t>用户</a:t>
                      </a:r>
                    </a:p>
                  </a:txBody>
                  <a:tcPr marL="24476" marR="24476" marT="0" marB="0" anchor="ctr"/>
                </a:tc>
                <a:tc>
                  <a:txBody>
                    <a:bodyPr/>
                    <a:lstStyle/>
                    <a:p>
                      <a:pPr algn="ctr">
                        <a:spcAft>
                          <a:spcPts val="0"/>
                        </a:spcAft>
                      </a:pPr>
                      <a:r>
                        <a:rPr lang="en-US" sz="1000" kern="100">
                          <a:effectLst/>
                          <a:latin typeface="微软雅黑" panose="020B0503020204020204" pitchFamily="34" charset="-122"/>
                          <a:ea typeface="微软雅黑" panose="020B0503020204020204" pitchFamily="34" charset="-122"/>
                        </a:rPr>
                        <a:t>-</a:t>
                      </a:r>
                      <a:endParaRPr lang="zh-CN" sz="1000" kern="100">
                        <a:effectLst/>
                        <a:latin typeface="微软雅黑" panose="020B0503020204020204" pitchFamily="34" charset="-122"/>
                        <a:ea typeface="微软雅黑" panose="020B0503020204020204" pitchFamily="34" charset="-122"/>
                      </a:endParaRPr>
                    </a:p>
                  </a:txBody>
                  <a:tcPr marL="24476" marR="24476" marT="0" marB="0" anchor="ctr"/>
                </a:tc>
                <a:tc>
                  <a:txBody>
                    <a:bodyPr/>
                    <a:lstStyle/>
                    <a:p>
                      <a:pPr algn="l">
                        <a:spcAft>
                          <a:spcPts val="0"/>
                        </a:spcAft>
                      </a:pPr>
                      <a:r>
                        <a:rPr lang="en-US" sz="1000" kern="100">
                          <a:effectLst/>
                          <a:latin typeface="微软雅黑" panose="020B0503020204020204" pitchFamily="34" charset="-122"/>
                          <a:ea typeface="微软雅黑" panose="020B0503020204020204" pitchFamily="34" charset="-122"/>
                        </a:rPr>
                        <a:t>1</a:t>
                      </a:r>
                      <a:r>
                        <a:rPr lang="zh-CN" sz="1000" kern="100">
                          <a:effectLst/>
                          <a:latin typeface="微软雅黑" panose="020B0503020204020204" pitchFamily="34" charset="-122"/>
                          <a:ea typeface="微软雅黑" panose="020B0503020204020204" pitchFamily="34" charset="-122"/>
                        </a:rPr>
                        <a:t>、实现</a:t>
                      </a:r>
                      <a:r>
                        <a:rPr lang="en-US" sz="1000" kern="100">
                          <a:effectLst/>
                          <a:latin typeface="微软雅黑" panose="020B0503020204020204" pitchFamily="34" charset="-122"/>
                          <a:ea typeface="微软雅黑" panose="020B0503020204020204" pitchFamily="34" charset="-122"/>
                        </a:rPr>
                        <a:t>450</a:t>
                      </a:r>
                      <a:r>
                        <a:rPr lang="zh-CN" sz="1000" kern="100">
                          <a:effectLst/>
                          <a:latin typeface="微软雅黑" panose="020B0503020204020204" pitchFamily="34" charset="-122"/>
                          <a:ea typeface="微软雅黑" panose="020B0503020204020204" pitchFamily="34" charset="-122"/>
                        </a:rPr>
                        <a:t>万用户注册</a:t>
                      </a:r>
                    </a:p>
                    <a:p>
                      <a:pPr algn="l">
                        <a:spcAft>
                          <a:spcPts val="0"/>
                        </a:spcAft>
                      </a:pPr>
                      <a:r>
                        <a:rPr lang="en-US" sz="1000" kern="100">
                          <a:effectLst/>
                          <a:latin typeface="微软雅黑" panose="020B0503020204020204" pitchFamily="34" charset="-122"/>
                          <a:ea typeface="微软雅黑" panose="020B0503020204020204" pitchFamily="34" charset="-122"/>
                        </a:rPr>
                        <a:t>2</a:t>
                      </a:r>
                      <a:r>
                        <a:rPr lang="zh-CN" sz="1000" kern="100">
                          <a:effectLst/>
                          <a:latin typeface="微软雅黑" panose="020B0503020204020204" pitchFamily="34" charset="-122"/>
                          <a:ea typeface="微软雅黑" panose="020B0503020204020204" pitchFamily="34" charset="-122"/>
                        </a:rPr>
                        <a:t>、</a:t>
                      </a:r>
                      <a:r>
                        <a:rPr lang="en-US" sz="1000" kern="100">
                          <a:effectLst/>
                          <a:latin typeface="微软雅黑" panose="020B0503020204020204" pitchFamily="34" charset="-122"/>
                          <a:ea typeface="微软雅黑" panose="020B0503020204020204" pitchFamily="34" charset="-122"/>
                        </a:rPr>
                        <a:t>20</a:t>
                      </a:r>
                      <a:r>
                        <a:rPr lang="zh-CN" sz="1000" kern="100">
                          <a:effectLst/>
                          <a:latin typeface="微软雅黑" panose="020B0503020204020204" pitchFamily="34" charset="-122"/>
                          <a:ea typeface="微软雅黑" panose="020B0503020204020204" pitchFamily="34" charset="-122"/>
                        </a:rPr>
                        <a:t>万月活数</a:t>
                      </a:r>
                    </a:p>
                  </a:txBody>
                  <a:tcPr marL="24476" marR="24476" marT="0" marB="0" anchor="ctr"/>
                </a:tc>
                <a:tc>
                  <a:txBody>
                    <a:bodyPr/>
                    <a:lstStyle/>
                    <a:p>
                      <a:pPr algn="l">
                        <a:spcAft>
                          <a:spcPts val="0"/>
                        </a:spcAft>
                      </a:pPr>
                      <a:r>
                        <a:rPr lang="en-US" sz="1000" kern="100" dirty="0">
                          <a:effectLst/>
                          <a:latin typeface="微软雅黑" panose="020B0503020204020204" pitchFamily="34" charset="-122"/>
                          <a:ea typeface="微软雅黑" panose="020B0503020204020204" pitchFamily="34" charset="-122"/>
                        </a:rPr>
                        <a:t>1</a:t>
                      </a:r>
                      <a:r>
                        <a:rPr lang="zh-CN" sz="1000" kern="100" dirty="0">
                          <a:effectLst/>
                          <a:latin typeface="微软雅黑" panose="020B0503020204020204" pitchFamily="34" charset="-122"/>
                          <a:ea typeface="微软雅黑" panose="020B0503020204020204" pitchFamily="34" charset="-122"/>
                        </a:rPr>
                        <a:t>、委托专业的推广公司制定推广方案</a:t>
                      </a:r>
                    </a:p>
                    <a:p>
                      <a:pPr algn="l">
                        <a:spcAft>
                          <a:spcPts val="0"/>
                        </a:spcAft>
                      </a:pPr>
                      <a:r>
                        <a:rPr lang="en-US" sz="1000" kern="100" dirty="0">
                          <a:effectLst/>
                          <a:latin typeface="微软雅黑" panose="020B0503020204020204" pitchFamily="34" charset="-122"/>
                          <a:ea typeface="微软雅黑" panose="020B0503020204020204" pitchFamily="34" charset="-122"/>
                        </a:rPr>
                        <a:t>2</a:t>
                      </a:r>
                      <a:r>
                        <a:rPr lang="zh-CN" sz="1000" kern="100" dirty="0">
                          <a:effectLst/>
                          <a:latin typeface="微软雅黑" panose="020B0503020204020204" pitchFamily="34" charset="-122"/>
                          <a:ea typeface="微软雅黑" panose="020B0503020204020204" pitchFamily="34" charset="-122"/>
                        </a:rPr>
                        <a:t>、将用户推广任务下发至各医疗机构</a:t>
                      </a:r>
                    </a:p>
                    <a:p>
                      <a:pPr algn="l">
                        <a:spcAft>
                          <a:spcPts val="0"/>
                        </a:spcAft>
                      </a:pPr>
                      <a:r>
                        <a:rPr lang="en-US" sz="1000" kern="100" dirty="0">
                          <a:effectLst/>
                          <a:latin typeface="微软雅黑" panose="020B0503020204020204" pitchFamily="34" charset="-122"/>
                          <a:ea typeface="微软雅黑" panose="020B0503020204020204" pitchFamily="34" charset="-122"/>
                        </a:rPr>
                        <a:t>3</a:t>
                      </a:r>
                      <a:r>
                        <a:rPr lang="zh-CN" sz="1000" kern="100" dirty="0">
                          <a:effectLst/>
                          <a:latin typeface="微软雅黑" panose="020B0503020204020204" pitchFamily="34" charset="-122"/>
                          <a:ea typeface="微软雅黑" panose="020B0503020204020204" pitchFamily="34" charset="-122"/>
                        </a:rPr>
                        <a:t>、推动卫计委利用官媒推广宣传</a:t>
                      </a:r>
                    </a:p>
                    <a:p>
                      <a:pPr algn="l">
                        <a:spcAft>
                          <a:spcPts val="0"/>
                        </a:spcAft>
                      </a:pPr>
                      <a:r>
                        <a:rPr lang="en-US" sz="1000" kern="100" dirty="0">
                          <a:effectLst/>
                          <a:latin typeface="微软雅黑" panose="020B0503020204020204" pitchFamily="34" charset="-122"/>
                          <a:ea typeface="微软雅黑" panose="020B0503020204020204" pitchFamily="34" charset="-122"/>
                        </a:rPr>
                        <a:t>4</a:t>
                      </a:r>
                      <a:r>
                        <a:rPr lang="zh-CN" sz="1000" kern="100" dirty="0">
                          <a:effectLst/>
                          <a:latin typeface="微软雅黑" panose="020B0503020204020204" pitchFamily="34" charset="-122"/>
                          <a:ea typeface="微软雅黑" panose="020B0503020204020204" pitchFamily="34" charset="-122"/>
                        </a:rPr>
                        <a:t>、优化健康武汉</a:t>
                      </a:r>
                      <a:r>
                        <a:rPr lang="en-US" sz="1000" kern="100" dirty="0">
                          <a:effectLst/>
                          <a:latin typeface="微软雅黑" panose="020B0503020204020204" pitchFamily="34" charset="-122"/>
                          <a:ea typeface="微软雅黑" panose="020B0503020204020204" pitchFamily="34" charset="-122"/>
                        </a:rPr>
                        <a:t>APP</a:t>
                      </a:r>
                      <a:r>
                        <a:rPr lang="zh-CN" sz="1000" kern="100" dirty="0">
                          <a:effectLst/>
                          <a:latin typeface="微软雅黑" panose="020B0503020204020204" pitchFamily="34" charset="-122"/>
                          <a:ea typeface="微软雅黑" panose="020B0503020204020204" pitchFamily="34" charset="-122"/>
                        </a:rPr>
                        <a:t>，提升用户粘性</a:t>
                      </a:r>
                    </a:p>
                  </a:txBody>
                  <a:tcPr marL="24476" marR="24476" marT="0" marB="0" anchor="ctr"/>
                </a:tc>
                <a:extLst>
                  <a:ext uri="{0D108BD9-81ED-4DB2-BD59-A6C34878D82A}">
                    <a16:rowId xmlns:a16="http://schemas.microsoft.com/office/drawing/2014/main" val="1690606226"/>
                  </a:ext>
                </a:extLst>
              </a:tr>
            </a:tbl>
          </a:graphicData>
        </a:graphic>
      </p:graphicFrame>
    </p:spTree>
    <p:extLst>
      <p:ext uri="{BB962C8B-B14F-4D97-AF65-F5344CB8AC3E}">
        <p14:creationId xmlns:p14="http://schemas.microsoft.com/office/powerpoint/2010/main" val="10188032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TotalTime>
  <Words>3451</Words>
  <Application>Microsoft Office PowerPoint</Application>
  <PresentationFormat>宽屏</PresentationFormat>
  <Paragraphs>884</Paragraphs>
  <Slides>18</Slides>
  <Notes>2</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Helvetica Light</vt:lpstr>
      <vt:lpstr>Lato Light</vt:lpstr>
      <vt:lpstr>等线</vt:lpstr>
      <vt:lpstr>等线 Light</vt:lpstr>
      <vt:lpstr>宋体</vt:lpstr>
      <vt:lpstr>微软雅黑</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kinedy wang</dc:creator>
  <cp:lastModifiedBy>wang kinedy</cp:lastModifiedBy>
  <cp:revision>2844</cp:revision>
  <dcterms:created xsi:type="dcterms:W3CDTF">2018-03-28T01:00:00Z</dcterms:created>
  <dcterms:modified xsi:type="dcterms:W3CDTF">2018-04-20T11:28:46Z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