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4" r:id="rId2"/>
    <p:sldId id="280" r:id="rId3"/>
    <p:sldId id="339" r:id="rId4"/>
    <p:sldId id="389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91" r:id="rId13"/>
    <p:sldId id="390" r:id="rId14"/>
    <p:sldId id="288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301"/>
    <a:srgbClr val="EC9F0E"/>
    <a:srgbClr val="267FAB"/>
    <a:srgbClr val="CF800F"/>
    <a:srgbClr val="E5E5E5"/>
    <a:srgbClr val="8FAADC"/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-588" y="-52"/>
      </p:cViewPr>
      <p:guideLst>
        <p:guide orient="horz" pos="2142"/>
        <p:guide pos="27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1B06B-C719-4377-81D7-A96669A43E66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0703-3550-47BB-A5BC-F064DAC87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60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D2A48B96-639E-45A3-A0BA-2464DFDB1FAA}" type="datetimeFigureOut">
              <a:rPr lang="zh-CN" altLang="en-US"/>
              <a:pPr/>
              <a:t>2018/4/11</a:t>
            </a:fld>
            <a:endParaRPr lang="zh-CN" altLang="en-US"/>
          </a:p>
        </p:txBody>
      </p:sp>
      <p:sp>
        <p:nvSpPr>
          <p:cNvPr id="717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90A61F-1909-46F3-A97A-B3FD00B025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77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 userDrawn="1"/>
        </p:nvGrpSpPr>
        <p:grpSpPr bwMode="auto">
          <a:xfrm>
            <a:off x="-28575" y="6477000"/>
            <a:ext cx="12345988" cy="419100"/>
            <a:chOff x="0" y="9963"/>
            <a:chExt cx="19596" cy="907"/>
          </a:xfrm>
        </p:grpSpPr>
        <p:sp>
          <p:nvSpPr>
            <p:cNvPr id="3" name="矩形 2"/>
            <p:cNvSpPr/>
            <p:nvPr userDrawn="1"/>
          </p:nvSpPr>
          <p:spPr>
            <a:xfrm>
              <a:off x="0" y="10324"/>
              <a:ext cx="19596" cy="546"/>
            </a:xfrm>
            <a:prstGeom prst="rect">
              <a:avLst/>
            </a:prstGeom>
            <a:solidFill>
              <a:srgbClr val="EC9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4" name=" 165"/>
            <p:cNvSpPr/>
            <p:nvPr/>
          </p:nvSpPr>
          <p:spPr>
            <a:xfrm>
              <a:off x="0" y="9964"/>
              <a:ext cx="19597" cy="6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</a:t>
              </a:r>
              <a:r>
                <a:rPr lang="zh-CN" altLang="en-US" sz="1200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湖 北 省 楚 天 云 有 限 公 司</a:t>
              </a:r>
              <a:r>
                <a:rPr lang="zh-CN" altLang="en-US" sz="1000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sz="1000" b="1" noProof="1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                                     </a:t>
              </a:r>
              <a:r>
                <a:rPr lang="zh-CN" sz="1200" b="1" noProof="1">
                  <a:solidFill>
                    <a:srgbClr val="DDDD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sz="1000" b="1" noProof="1">
                  <a:solidFill>
                    <a:srgbClr val="DDDD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                                                                                                                                    </a:t>
              </a:r>
              <a:r>
                <a:rPr lang="en-US" altLang="zh-CN" sz="1400" noProof="1">
                  <a:solidFill>
                    <a:srgbClr val="DDDD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www.chutianyun.gov.cn</a:t>
              </a:r>
            </a:p>
          </p:txBody>
        </p:sp>
      </p:grpSp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2444750" y="6515100"/>
            <a:ext cx="282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en-US" altLang="zh-CN" sz="1000">
                <a:solidFill>
                  <a:srgbClr val="DDDDDD"/>
                </a:solidFill>
                <a:latin typeface="Arial" pitchFamily="34" charset="0"/>
              </a:rPr>
              <a:t>© Copyright ChuTianCloud    Corporation 2017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-28575" y="468313"/>
            <a:ext cx="12339638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8" descr="楚天云标识 横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-119063"/>
            <a:ext cx="3611562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2018/4/11</a:t>
            </a:fld>
            <a:endParaRPr lang="zh-CN" altLang="en-US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2C1F3-71F6-4D22-9F39-B8ECDFDE97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2018/4/11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24A8A-DB03-4013-A627-0FB1CBD177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09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28"/>
          <p:cNvCxnSpPr/>
          <p:nvPr/>
        </p:nvCxnSpPr>
        <p:spPr>
          <a:xfrm flipH="1">
            <a:off x="3867785" y="5374005"/>
            <a:ext cx="448310" cy="1534795"/>
          </a:xfrm>
          <a:prstGeom prst="line">
            <a:avLst/>
          </a:prstGeom>
          <a:ln w="12700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C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headEnd type="none" w="med" len="med"/>
            <a:tailEnd type="none" w="med" len="med"/>
          </a:ln>
        </p:spPr>
      </p:cxnSp>
      <p:sp>
        <p:nvSpPr>
          <p:cNvPr id="3" name="等腰三角形 66"/>
          <p:cNvSpPr>
            <a:spLocks noChangeArrowheads="1"/>
          </p:cNvSpPr>
          <p:nvPr userDrawn="1"/>
        </p:nvSpPr>
        <p:spPr bwMode="auto">
          <a:xfrm>
            <a:off x="9966325" y="920750"/>
            <a:ext cx="2354263" cy="6005513"/>
          </a:xfrm>
          <a:custGeom>
            <a:avLst/>
            <a:gdLst>
              <a:gd name="T0" fmla="*/ 182 w 2200383"/>
              <a:gd name="T1" fmla="*/ 5854009 h 5873059"/>
              <a:gd name="T2" fmla="*/ 152392 w 2200383"/>
              <a:gd name="T3" fmla="*/ 0 h 5873059"/>
              <a:gd name="T4" fmla="*/ 2200383 w 2200383"/>
              <a:gd name="T5" fmla="*/ 2479436 h 5873059"/>
              <a:gd name="T6" fmla="*/ 2190551 w 2200383"/>
              <a:gd name="T7" fmla="*/ 5873059 h 5873059"/>
              <a:gd name="T8" fmla="*/ 182 w 2200383"/>
              <a:gd name="T9" fmla="*/ 5854009 h 587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383" h="5873059">
                <a:moveTo>
                  <a:pt x="182" y="5854009"/>
                </a:moveTo>
                <a:cubicBezTo>
                  <a:pt x="-6231" y="3896323"/>
                  <a:pt x="158805" y="1957686"/>
                  <a:pt x="152392" y="0"/>
                </a:cubicBezTo>
                <a:lnTo>
                  <a:pt x="2200383" y="2479436"/>
                </a:lnTo>
                <a:cubicBezTo>
                  <a:pt x="2197106" y="3610644"/>
                  <a:pt x="2193828" y="4741851"/>
                  <a:pt x="2190551" y="5873059"/>
                </a:cubicBezTo>
                <a:lnTo>
                  <a:pt x="182" y="5854009"/>
                </a:lnTo>
                <a:close/>
              </a:path>
            </a:pathLst>
          </a:custGeom>
          <a:solidFill>
            <a:srgbClr val="FFC000">
              <a:alpha val="46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" name="等腰三角形 64"/>
          <p:cNvSpPr>
            <a:spLocks noChangeArrowheads="1"/>
          </p:cNvSpPr>
          <p:nvPr userDrawn="1"/>
        </p:nvSpPr>
        <p:spPr bwMode="auto">
          <a:xfrm>
            <a:off x="-28575" y="2979738"/>
            <a:ext cx="6648450" cy="3943350"/>
          </a:xfrm>
          <a:custGeom>
            <a:avLst/>
            <a:gdLst>
              <a:gd name="T0" fmla="*/ 1 w 10469"/>
              <a:gd name="T1" fmla="*/ 4448 h 6210"/>
              <a:gd name="T2" fmla="*/ 1 w 10469"/>
              <a:gd name="T3" fmla="*/ 0 h 6210"/>
              <a:gd name="T4" fmla="*/ 10470 w 10469"/>
              <a:gd name="T5" fmla="*/ 6174 h 6210"/>
              <a:gd name="T6" fmla="*/ 1003 w 10469"/>
              <a:gd name="T7" fmla="*/ 6210 h 6210"/>
              <a:gd name="T8" fmla="*/ 1 w 10469"/>
              <a:gd name="T9" fmla="*/ 4448 h 6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69" h="6210">
                <a:moveTo>
                  <a:pt x="1" y="4448"/>
                </a:moveTo>
                <a:cubicBezTo>
                  <a:pt x="4" y="2367"/>
                  <a:pt x="-2" y="2081"/>
                  <a:pt x="1" y="0"/>
                </a:cubicBezTo>
                <a:lnTo>
                  <a:pt x="10470" y="6174"/>
                </a:lnTo>
                <a:lnTo>
                  <a:pt x="1003" y="6210"/>
                </a:lnTo>
                <a:lnTo>
                  <a:pt x="1" y="4448"/>
                </a:lnTo>
                <a:close/>
              </a:path>
            </a:pathLst>
          </a:custGeom>
          <a:solidFill>
            <a:srgbClr val="00B0F0">
              <a:alpha val="3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椭圆 8"/>
          <p:cNvSpPr>
            <a:spLocks noChangeArrowheads="1"/>
          </p:cNvSpPr>
          <p:nvPr userDrawn="1"/>
        </p:nvSpPr>
        <p:spPr bwMode="auto">
          <a:xfrm>
            <a:off x="7356475" y="1014413"/>
            <a:ext cx="774700" cy="779462"/>
          </a:xfrm>
          <a:prstGeom prst="ellipse">
            <a:avLst/>
          </a:prstGeom>
          <a:solidFill>
            <a:srgbClr val="00B0F0">
              <a:alpha val="1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9474200" y="3209925"/>
            <a:ext cx="261938" cy="263525"/>
          </a:xfrm>
          <a:prstGeom prst="ellipse">
            <a:avLst/>
          </a:prstGeom>
          <a:solidFill>
            <a:srgbClr val="4FD264">
              <a:alpha val="2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" name="椭圆 11"/>
          <p:cNvSpPr>
            <a:spLocks noChangeArrowheads="1"/>
          </p:cNvSpPr>
          <p:nvPr userDrawn="1"/>
        </p:nvSpPr>
        <p:spPr bwMode="auto">
          <a:xfrm rot="12600000">
            <a:off x="10939463" y="4216400"/>
            <a:ext cx="777875" cy="774700"/>
          </a:xfrm>
          <a:prstGeom prst="ellipse">
            <a:avLst/>
          </a:prstGeom>
          <a:noFill/>
          <a:ln w="9525">
            <a:solidFill>
              <a:srgbClr val="F2F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8" name="椭圆 12"/>
          <p:cNvSpPr>
            <a:spLocks noChangeArrowheads="1"/>
          </p:cNvSpPr>
          <p:nvPr userDrawn="1"/>
        </p:nvSpPr>
        <p:spPr bwMode="auto">
          <a:xfrm>
            <a:off x="2370138" y="5449888"/>
            <a:ext cx="385762" cy="382587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9" name="椭圆 14"/>
          <p:cNvSpPr>
            <a:spLocks noChangeArrowheads="1"/>
          </p:cNvSpPr>
          <p:nvPr userDrawn="1"/>
        </p:nvSpPr>
        <p:spPr bwMode="auto">
          <a:xfrm>
            <a:off x="4529138" y="581025"/>
            <a:ext cx="608012" cy="608013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10" name="直接连接符 16"/>
          <p:cNvCxnSpPr/>
          <p:nvPr/>
        </p:nvCxnSpPr>
        <p:spPr>
          <a:xfrm flipV="1">
            <a:off x="-48895" y="1698625"/>
            <a:ext cx="7518400" cy="4582160"/>
          </a:xfrm>
          <a:prstGeom prst="line">
            <a:avLst/>
          </a:prstGeom>
          <a:ln w="22225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FFFF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98000">
                  <a:srgbClr val="41D9FF"/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headEnd type="none" w="med" len="med"/>
            <a:tailEnd type="none" w="med" len="med"/>
          </a:ln>
        </p:spPr>
      </p:cxnSp>
      <p:cxnSp>
        <p:nvCxnSpPr>
          <p:cNvPr id="11" name="直接连接符 18"/>
          <p:cNvCxnSpPr/>
          <p:nvPr/>
        </p:nvCxnSpPr>
        <p:spPr>
          <a:xfrm flipV="1">
            <a:off x="2199005" y="-47632"/>
            <a:ext cx="3357880" cy="2362201"/>
          </a:xfrm>
          <a:prstGeom prst="line">
            <a:avLst/>
          </a:prstGeom>
          <a:ln w="28575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rgbClr val="FFC000"/>
                </a:gs>
                <a:gs pos="83000">
                  <a:srgbClr val="ADF1F3"/>
                </a:gs>
                <a:gs pos="100000">
                  <a:srgbClr val="FF9900"/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headEnd type="none" w="med" len="med"/>
            <a:tailEnd type="none" w="med" len="med"/>
          </a:ln>
        </p:spPr>
      </p:cxnSp>
      <p:cxnSp>
        <p:nvCxnSpPr>
          <p:cNvPr id="12" name="直接连接符 21"/>
          <p:cNvCxnSpPr>
            <a:endCxn id="3098" idx="2"/>
          </p:cNvCxnSpPr>
          <p:nvPr/>
        </p:nvCxnSpPr>
        <p:spPr>
          <a:xfrm flipV="1">
            <a:off x="-41276" y="2504440"/>
            <a:ext cx="1671321" cy="492760"/>
          </a:xfrm>
          <a:prstGeom prst="line">
            <a:avLst/>
          </a:prstGeom>
          <a:ln w="12700" cap="flat" cmpd="sng">
            <a:gradFill>
              <a:gsLst>
                <a:gs pos="0">
                  <a:srgbClr val="FFFF00"/>
                </a:gs>
                <a:gs pos="74000">
                  <a:srgbClr val="0070C0"/>
                </a:gs>
                <a:gs pos="36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ysDot"/>
            <a:headEnd type="none" w="med" len="med"/>
            <a:tailEnd type="none" w="med" len="med"/>
          </a:ln>
        </p:spPr>
      </p:cxnSp>
      <p:cxnSp>
        <p:nvCxnSpPr>
          <p:cNvPr id="13" name="直接连接符 25"/>
          <p:cNvCxnSpPr>
            <a:stCxn id="3098" idx="5"/>
            <a:endCxn id="3105" idx="1"/>
          </p:cNvCxnSpPr>
          <p:nvPr/>
        </p:nvCxnSpPr>
        <p:spPr>
          <a:xfrm>
            <a:off x="2146935" y="2720340"/>
            <a:ext cx="2125980" cy="2312035"/>
          </a:xfrm>
          <a:prstGeom prst="line">
            <a:avLst/>
          </a:prstGeom>
          <a:ln w="12700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C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headEnd type="none" w="med" len="med"/>
            <a:tailEnd type="none" w="med" len="med"/>
          </a:ln>
        </p:spPr>
      </p:cxnSp>
      <p:cxnSp>
        <p:nvCxnSpPr>
          <p:cNvPr id="14" name="直接连接符 30"/>
          <p:cNvCxnSpPr>
            <a:stCxn id="3098" idx="5"/>
            <a:endCxn id="3078" idx="3"/>
          </p:cNvCxnSpPr>
          <p:nvPr/>
        </p:nvCxnSpPr>
        <p:spPr>
          <a:xfrm>
            <a:off x="871220" y="558165"/>
            <a:ext cx="6597650" cy="1121410"/>
          </a:xfrm>
          <a:prstGeom prst="line">
            <a:avLst/>
          </a:prstGeom>
          <a:ln w="12700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41D9FF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prstDash val="sysDot"/>
            <a:headEnd type="none" w="med" len="med"/>
            <a:tailEnd type="none" w="med" len="med"/>
          </a:ln>
        </p:spPr>
      </p:cxnSp>
      <p:cxnSp>
        <p:nvCxnSpPr>
          <p:cNvPr id="15" name="直接连接符 33"/>
          <p:cNvCxnSpPr>
            <a:stCxn id="3105" idx="6"/>
            <a:endCxn id="3078" idx="3"/>
          </p:cNvCxnSpPr>
          <p:nvPr/>
        </p:nvCxnSpPr>
        <p:spPr>
          <a:xfrm flipV="1">
            <a:off x="4664710" y="4041140"/>
            <a:ext cx="7612380" cy="1154430"/>
          </a:xfrm>
          <a:prstGeom prst="line">
            <a:avLst/>
          </a:prstGeom>
          <a:ln w="12700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C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prstDash val="sysDot"/>
            <a:headEnd type="none" w="med" len="med"/>
            <a:tailEnd type="none" w="med" len="med"/>
          </a:ln>
        </p:spPr>
      </p:cxnSp>
      <p:cxnSp>
        <p:nvCxnSpPr>
          <p:cNvPr id="16" name="直接连接符 36"/>
          <p:cNvCxnSpPr>
            <a:stCxn id="3105" idx="6"/>
            <a:endCxn id="3078" idx="4"/>
          </p:cNvCxnSpPr>
          <p:nvPr/>
        </p:nvCxnSpPr>
        <p:spPr>
          <a:xfrm flipH="1" flipV="1">
            <a:off x="7743825" y="1793869"/>
            <a:ext cx="1184275" cy="5121910"/>
          </a:xfrm>
          <a:prstGeom prst="line">
            <a:avLst/>
          </a:prstGeom>
          <a:ln w="12700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3000">
                  <a:srgbClr val="41D9FF"/>
                </a:gs>
                <a:gs pos="83000">
                  <a:srgbClr val="FFC000"/>
                </a:gs>
                <a:gs pos="100000">
                  <a:srgbClr val="FFC000"/>
                </a:gs>
              </a:gsLst>
              <a:path path="circle">
                <a:fillToRect l="50000" t="50000" r="50000" b="50000"/>
              </a:path>
              <a:tileRect/>
            </a:gradFill>
            <a:prstDash val="sysDash"/>
            <a:headEnd type="none" w="med" len="med"/>
            <a:tailEnd type="none" w="med" len="med"/>
          </a:ln>
        </p:spPr>
      </p:cxnSp>
      <p:cxnSp>
        <p:nvCxnSpPr>
          <p:cNvPr id="17" name="直接连接符 40"/>
          <p:cNvCxnSpPr>
            <a:stCxn id="3105" idx="6"/>
            <a:endCxn id="3078" idx="4"/>
          </p:cNvCxnSpPr>
          <p:nvPr/>
        </p:nvCxnSpPr>
        <p:spPr>
          <a:xfrm flipV="1">
            <a:off x="10107295" y="4053205"/>
            <a:ext cx="2176145" cy="2839085"/>
          </a:xfrm>
          <a:prstGeom prst="line">
            <a:avLst/>
          </a:prstGeom>
          <a:ln w="12700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C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prstDash val="sysDot"/>
            <a:headEnd type="none" w="med" len="med"/>
            <a:tailEnd type="none" w="med" len="med"/>
          </a:ln>
        </p:spPr>
      </p:cxnSp>
      <p:cxnSp>
        <p:nvCxnSpPr>
          <p:cNvPr id="18" name="直接连接符 44"/>
          <p:cNvCxnSpPr>
            <a:stCxn id="3105" idx="6"/>
            <a:endCxn id="3078" idx="4"/>
          </p:cNvCxnSpPr>
          <p:nvPr/>
        </p:nvCxnSpPr>
        <p:spPr>
          <a:xfrm>
            <a:off x="11106785" y="513080"/>
            <a:ext cx="1212215" cy="2916555"/>
          </a:xfrm>
          <a:prstGeom prst="line">
            <a:avLst/>
          </a:prstGeom>
          <a:ln w="12700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C00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prstDash val="sysDot"/>
            <a:headEnd type="none" w="med" len="med"/>
            <a:tailEnd type="none" w="med" len="med"/>
          </a:ln>
        </p:spPr>
      </p:cxnSp>
      <p:cxnSp>
        <p:nvCxnSpPr>
          <p:cNvPr id="19" name="直接连接符 50"/>
          <p:cNvCxnSpPr>
            <a:stCxn id="3105" idx="6"/>
            <a:endCxn id="3078" idx="4"/>
          </p:cNvCxnSpPr>
          <p:nvPr/>
        </p:nvCxnSpPr>
        <p:spPr>
          <a:xfrm>
            <a:off x="7137400" y="-45720"/>
            <a:ext cx="423545" cy="1090930"/>
          </a:xfrm>
          <a:prstGeom prst="line">
            <a:avLst/>
          </a:prstGeom>
          <a:ln w="12700" cap="flat" cmpd="sng">
            <a:gradFill>
              <a:gsLst>
                <a:gs pos="0">
                  <a:srgbClr val="00B0F0"/>
                </a:gs>
                <a:gs pos="74000">
                  <a:srgbClr val="267FAB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dash"/>
            <a:headEnd type="none" w="med" len="med"/>
            <a:tailEnd type="none" w="med" len="med"/>
          </a:ln>
        </p:spPr>
      </p:cxnSp>
      <p:cxnSp>
        <p:nvCxnSpPr>
          <p:cNvPr id="20" name="直接连接符 53"/>
          <p:cNvCxnSpPr>
            <a:stCxn id="3105" idx="6"/>
            <a:endCxn id="3078" idx="4"/>
          </p:cNvCxnSpPr>
          <p:nvPr/>
        </p:nvCxnSpPr>
        <p:spPr>
          <a:xfrm>
            <a:off x="20949" y="-47632"/>
            <a:ext cx="850265" cy="596901"/>
          </a:xfrm>
          <a:prstGeom prst="line">
            <a:avLst/>
          </a:prstGeom>
          <a:ln w="12700" cap="flat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0B0F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prstDash val="sysDot"/>
            <a:headEnd type="none" w="med" len="med"/>
            <a:tailEnd type="none" w="med" len="med"/>
          </a:ln>
        </p:spPr>
      </p:cxnSp>
      <p:cxnSp>
        <p:nvCxnSpPr>
          <p:cNvPr id="21" name="直接连接符 58"/>
          <p:cNvCxnSpPr>
            <a:stCxn id="3105" idx="6"/>
            <a:endCxn id="3078" idx="4"/>
          </p:cNvCxnSpPr>
          <p:nvPr/>
        </p:nvCxnSpPr>
        <p:spPr>
          <a:xfrm>
            <a:off x="8346440" y="-58420"/>
            <a:ext cx="3972560" cy="812165"/>
          </a:xfrm>
          <a:prstGeom prst="line">
            <a:avLst/>
          </a:prstGeom>
          <a:ln w="12700" cap="flat" cmpd="sng">
            <a:gradFill>
              <a:gsLst>
                <a:gs pos="0">
                  <a:srgbClr val="FFC000"/>
                </a:gs>
                <a:gs pos="74000">
                  <a:srgbClr val="41D9FF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prstDash val="dash"/>
            <a:headEnd type="none" w="med" len="med"/>
            <a:tailEnd type="none" w="med" len="med"/>
          </a:ln>
        </p:spPr>
      </p:cxnSp>
      <p:sp>
        <p:nvSpPr>
          <p:cNvPr id="22" name="等腰三角形 65"/>
          <p:cNvSpPr>
            <a:spLocks noChangeArrowheads="1"/>
          </p:cNvSpPr>
          <p:nvPr userDrawn="1"/>
        </p:nvSpPr>
        <p:spPr bwMode="auto">
          <a:xfrm rot="5400000">
            <a:off x="966787" y="-22224"/>
            <a:ext cx="2836863" cy="2811462"/>
          </a:xfrm>
          <a:custGeom>
            <a:avLst/>
            <a:gdLst>
              <a:gd name="T0" fmla="*/ 0 w 4467"/>
              <a:gd name="T1" fmla="*/ 4428 h 4428"/>
              <a:gd name="T2" fmla="*/ 3 w 4467"/>
              <a:gd name="T3" fmla="*/ 0 h 4428"/>
              <a:gd name="T4" fmla="*/ 4467 w 4467"/>
              <a:gd name="T5" fmla="*/ 2929 h 4428"/>
              <a:gd name="T6" fmla="*/ 0 w 4467"/>
              <a:gd name="T7" fmla="*/ 4428 h 4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67" h="4428">
                <a:moveTo>
                  <a:pt x="0" y="4428"/>
                </a:moveTo>
                <a:lnTo>
                  <a:pt x="3" y="0"/>
                </a:lnTo>
                <a:lnTo>
                  <a:pt x="4467" y="2929"/>
                </a:lnTo>
                <a:lnTo>
                  <a:pt x="0" y="4428"/>
                </a:lnTo>
                <a:close/>
              </a:path>
            </a:pathLst>
          </a:custGeom>
          <a:solidFill>
            <a:srgbClr val="FFC000">
              <a:alpha val="31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等腰三角形 67"/>
          <p:cNvSpPr>
            <a:spLocks noChangeArrowheads="1"/>
          </p:cNvSpPr>
          <p:nvPr userDrawn="1"/>
        </p:nvSpPr>
        <p:spPr bwMode="auto">
          <a:xfrm>
            <a:off x="10925175" y="-57150"/>
            <a:ext cx="1390650" cy="7140575"/>
          </a:xfrm>
          <a:custGeom>
            <a:avLst/>
            <a:gdLst>
              <a:gd name="T0" fmla="*/ 2186 w 2189"/>
              <a:gd name="T1" fmla="*/ 11244 h 11244"/>
              <a:gd name="T2" fmla="*/ 0 w 2189"/>
              <a:gd name="T3" fmla="*/ 0 h 11244"/>
              <a:gd name="T4" fmla="*/ 2189 w 2189"/>
              <a:gd name="T5" fmla="*/ 34 h 11244"/>
              <a:gd name="T6" fmla="*/ 2186 w 2189"/>
              <a:gd name="T7" fmla="*/ 11244 h 1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89" h="11244">
                <a:moveTo>
                  <a:pt x="2186" y="11244"/>
                </a:moveTo>
                <a:lnTo>
                  <a:pt x="0" y="0"/>
                </a:lnTo>
                <a:lnTo>
                  <a:pt x="2189" y="34"/>
                </a:lnTo>
                <a:cubicBezTo>
                  <a:pt x="2186" y="3756"/>
                  <a:pt x="2189" y="7521"/>
                  <a:pt x="2186" y="11244"/>
                </a:cubicBezTo>
                <a:close/>
              </a:path>
            </a:pathLst>
          </a:custGeom>
          <a:solidFill>
            <a:srgbClr val="00B0F0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" name="等腰三角形 64"/>
          <p:cNvSpPr>
            <a:spLocks noChangeArrowheads="1"/>
          </p:cNvSpPr>
          <p:nvPr userDrawn="1"/>
        </p:nvSpPr>
        <p:spPr bwMode="auto">
          <a:xfrm>
            <a:off x="-34925" y="5781675"/>
            <a:ext cx="3225800" cy="1133475"/>
          </a:xfrm>
          <a:custGeom>
            <a:avLst/>
            <a:gdLst>
              <a:gd name="T0" fmla="*/ 2 w 5080"/>
              <a:gd name="T1" fmla="*/ 1787 h 1787"/>
              <a:gd name="T2" fmla="*/ 0 w 5080"/>
              <a:gd name="T3" fmla="*/ 0 h 1787"/>
              <a:gd name="T4" fmla="*/ 5080 w 5080"/>
              <a:gd name="T5" fmla="*/ 1786 h 1787"/>
              <a:gd name="T6" fmla="*/ 2 w 5080"/>
              <a:gd name="T7" fmla="*/ 1787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80" h="1787">
                <a:moveTo>
                  <a:pt x="2" y="1787"/>
                </a:moveTo>
                <a:lnTo>
                  <a:pt x="0" y="0"/>
                </a:lnTo>
                <a:lnTo>
                  <a:pt x="5080" y="1786"/>
                </a:lnTo>
                <a:lnTo>
                  <a:pt x="2" y="1787"/>
                </a:lnTo>
                <a:close/>
              </a:path>
            </a:pathLst>
          </a:custGeom>
          <a:solidFill>
            <a:srgbClr val="00B0F0">
              <a:alpha val="7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" name="椭圆 2"/>
          <p:cNvSpPr>
            <a:spLocks noChangeArrowheads="1"/>
          </p:cNvSpPr>
          <p:nvPr userDrawn="1"/>
        </p:nvSpPr>
        <p:spPr bwMode="auto">
          <a:xfrm>
            <a:off x="1628775" y="2200275"/>
            <a:ext cx="608013" cy="608013"/>
          </a:xfrm>
          <a:prstGeom prst="ellipse">
            <a:avLst/>
          </a:prstGeom>
          <a:solidFill>
            <a:srgbClr val="075FCA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6" name="椭圆 46"/>
          <p:cNvSpPr>
            <a:spLocks noChangeArrowheads="1"/>
          </p:cNvSpPr>
          <p:nvPr userDrawn="1"/>
        </p:nvSpPr>
        <p:spPr bwMode="auto">
          <a:xfrm>
            <a:off x="8915400" y="5497513"/>
            <a:ext cx="692150" cy="692150"/>
          </a:xfrm>
          <a:prstGeom prst="ellipse">
            <a:avLst/>
          </a:prstGeom>
          <a:solidFill>
            <a:srgbClr val="00B0F0">
              <a:alpha val="67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7" name="稻壳儿小白白(http://dwz.cn/Wu2UP)"/>
          <p:cNvSpPr>
            <a:spLocks noEditPoints="1" noChangeArrowheads="1"/>
          </p:cNvSpPr>
          <p:nvPr userDrawn="1"/>
        </p:nvSpPr>
        <p:spPr bwMode="auto">
          <a:xfrm>
            <a:off x="7521575" y="1262063"/>
            <a:ext cx="431800" cy="280987"/>
          </a:xfrm>
          <a:custGeom>
            <a:avLst/>
            <a:gdLst>
              <a:gd name="T0" fmla="*/ 52 w 52"/>
              <a:gd name="T1" fmla="*/ 29 h 34"/>
              <a:gd name="T2" fmla="*/ 52 w 52"/>
              <a:gd name="T3" fmla="*/ 31 h 34"/>
              <a:gd name="T4" fmla="*/ 47 w 52"/>
              <a:gd name="T5" fmla="*/ 34 h 34"/>
              <a:gd name="T6" fmla="*/ 5 w 52"/>
              <a:gd name="T7" fmla="*/ 34 h 34"/>
              <a:gd name="T8" fmla="*/ 0 w 52"/>
              <a:gd name="T9" fmla="*/ 31 h 34"/>
              <a:gd name="T10" fmla="*/ 0 w 52"/>
              <a:gd name="T11" fmla="*/ 29 h 34"/>
              <a:gd name="T12" fmla="*/ 5 w 52"/>
              <a:gd name="T13" fmla="*/ 29 h 34"/>
              <a:gd name="T14" fmla="*/ 47 w 52"/>
              <a:gd name="T15" fmla="*/ 29 h 34"/>
              <a:gd name="T16" fmla="*/ 52 w 52"/>
              <a:gd name="T17" fmla="*/ 29 h 34"/>
              <a:gd name="T18" fmla="*/ 7 w 52"/>
              <a:gd name="T19" fmla="*/ 23 h 34"/>
              <a:gd name="T20" fmla="*/ 7 w 52"/>
              <a:gd name="T21" fmla="*/ 4 h 34"/>
              <a:gd name="T22" fmla="*/ 11 w 52"/>
              <a:gd name="T23" fmla="*/ 0 h 34"/>
              <a:gd name="T24" fmla="*/ 41 w 52"/>
              <a:gd name="T25" fmla="*/ 0 h 34"/>
              <a:gd name="T26" fmla="*/ 45 w 52"/>
              <a:gd name="T27" fmla="*/ 4 h 34"/>
              <a:gd name="T28" fmla="*/ 45 w 52"/>
              <a:gd name="T29" fmla="*/ 23 h 34"/>
              <a:gd name="T30" fmla="*/ 41 w 52"/>
              <a:gd name="T31" fmla="*/ 27 h 34"/>
              <a:gd name="T32" fmla="*/ 11 w 52"/>
              <a:gd name="T33" fmla="*/ 27 h 34"/>
              <a:gd name="T34" fmla="*/ 7 w 52"/>
              <a:gd name="T35" fmla="*/ 23 h 34"/>
              <a:gd name="T36" fmla="*/ 11 w 52"/>
              <a:gd name="T37" fmla="*/ 23 h 34"/>
              <a:gd name="T38" fmla="*/ 11 w 52"/>
              <a:gd name="T39" fmla="*/ 24 h 34"/>
              <a:gd name="T40" fmla="*/ 41 w 52"/>
              <a:gd name="T41" fmla="*/ 24 h 34"/>
              <a:gd name="T42" fmla="*/ 41 w 52"/>
              <a:gd name="T43" fmla="*/ 23 h 34"/>
              <a:gd name="T44" fmla="*/ 41 w 52"/>
              <a:gd name="T45" fmla="*/ 4 h 34"/>
              <a:gd name="T46" fmla="*/ 41 w 52"/>
              <a:gd name="T47" fmla="*/ 3 h 34"/>
              <a:gd name="T48" fmla="*/ 11 w 52"/>
              <a:gd name="T49" fmla="*/ 3 h 34"/>
              <a:gd name="T50" fmla="*/ 11 w 52"/>
              <a:gd name="T51" fmla="*/ 4 h 34"/>
              <a:gd name="T52" fmla="*/ 11 w 52"/>
              <a:gd name="T53" fmla="*/ 23 h 34"/>
              <a:gd name="T54" fmla="*/ 29 w 52"/>
              <a:gd name="T55" fmla="*/ 31 h 34"/>
              <a:gd name="T56" fmla="*/ 28 w 52"/>
              <a:gd name="T57" fmla="*/ 31 h 34"/>
              <a:gd name="T58" fmla="*/ 24 w 52"/>
              <a:gd name="T59" fmla="*/ 31 h 34"/>
              <a:gd name="T60" fmla="*/ 23 w 52"/>
              <a:gd name="T61" fmla="*/ 31 h 34"/>
              <a:gd name="T62" fmla="*/ 24 w 52"/>
              <a:gd name="T63" fmla="*/ 31 h 34"/>
              <a:gd name="T64" fmla="*/ 28 w 52"/>
              <a:gd name="T65" fmla="*/ 31 h 34"/>
              <a:gd name="T66" fmla="*/ 29 w 52"/>
              <a:gd name="T67" fmla="*/ 3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" h="34">
                <a:moveTo>
                  <a:pt x="52" y="29"/>
                </a:moveTo>
                <a:cubicBezTo>
                  <a:pt x="52" y="31"/>
                  <a:pt x="52" y="31"/>
                  <a:pt x="52" y="31"/>
                </a:cubicBezTo>
                <a:cubicBezTo>
                  <a:pt x="52" y="33"/>
                  <a:pt x="50" y="34"/>
                  <a:pt x="47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2" y="34"/>
                  <a:pt x="0" y="33"/>
                  <a:pt x="0" y="31"/>
                </a:cubicBezTo>
                <a:cubicBezTo>
                  <a:pt x="0" y="29"/>
                  <a:pt x="0" y="29"/>
                  <a:pt x="0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47" y="29"/>
                  <a:pt x="47" y="29"/>
                  <a:pt x="47" y="29"/>
                </a:cubicBezTo>
                <a:lnTo>
                  <a:pt x="52" y="29"/>
                </a:lnTo>
                <a:close/>
                <a:moveTo>
                  <a:pt x="7" y="23"/>
                </a:move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5"/>
                  <a:pt x="43" y="27"/>
                  <a:pt x="4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7"/>
                  <a:pt x="7" y="25"/>
                  <a:pt x="7" y="23"/>
                </a:cubicBezTo>
                <a:close/>
                <a:moveTo>
                  <a:pt x="11" y="23"/>
                </a:moveTo>
                <a:cubicBezTo>
                  <a:pt x="11" y="23"/>
                  <a:pt x="11" y="24"/>
                  <a:pt x="1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3"/>
                  <a:pt x="41" y="23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3"/>
                  <a:pt x="41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1" y="4"/>
                  <a:pt x="11" y="4"/>
                </a:cubicBezTo>
                <a:lnTo>
                  <a:pt x="11" y="23"/>
                </a:lnTo>
                <a:close/>
                <a:moveTo>
                  <a:pt x="29" y="31"/>
                </a:moveTo>
                <a:cubicBezTo>
                  <a:pt x="29" y="31"/>
                  <a:pt x="28" y="31"/>
                  <a:pt x="28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3" y="31"/>
                  <a:pt x="23" y="31"/>
                </a:cubicBezTo>
                <a:cubicBezTo>
                  <a:pt x="23" y="31"/>
                  <a:pt x="24" y="31"/>
                  <a:pt x="24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9" y="31"/>
                  <a:pt x="29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Freeform 34"/>
          <p:cNvSpPr>
            <a:spLocks noChangeArrowheads="1"/>
          </p:cNvSpPr>
          <p:nvPr userDrawn="1"/>
        </p:nvSpPr>
        <p:spPr bwMode="auto">
          <a:xfrm>
            <a:off x="4665663" y="736600"/>
            <a:ext cx="336550" cy="296863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2 w 136"/>
              <a:gd name="T9" fmla="*/ 120 h 120"/>
              <a:gd name="T10" fmla="*/ 73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9" name="Group 199"/>
          <p:cNvGrpSpPr/>
          <p:nvPr/>
        </p:nvGrpSpPr>
        <p:grpSpPr>
          <a:xfrm>
            <a:off x="1743704" y="2366010"/>
            <a:ext cx="377190" cy="278765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30" name="Freeform 92"/>
            <p:cNvSpPr/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1" name="Freeform 93"/>
            <p:cNvSpPr/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2" name="Freeform 94"/>
            <p:cNvSpPr/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33" name="等腰三角形 32"/>
          <p:cNvSpPr/>
          <p:nvPr userDrawn="1"/>
        </p:nvSpPr>
        <p:spPr>
          <a:xfrm>
            <a:off x="2198688" y="4911725"/>
            <a:ext cx="1457325" cy="1457325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34" name="Group 26"/>
          <p:cNvGrpSpPr/>
          <p:nvPr/>
        </p:nvGrpSpPr>
        <p:grpSpPr>
          <a:xfrm>
            <a:off x="9022715" y="5700394"/>
            <a:ext cx="425450" cy="260351"/>
            <a:chOff x="2732088" y="4337050"/>
            <a:chExt cx="354013" cy="280988"/>
          </a:xfrm>
          <a:solidFill>
            <a:schemeClr val="bg1"/>
          </a:solidFill>
        </p:grpSpPr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2989263" y="4389438"/>
              <a:ext cx="8413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6" name="Rectangle 61"/>
            <p:cNvSpPr>
              <a:spLocks noChangeArrowheads="1"/>
            </p:cNvSpPr>
            <p:nvPr/>
          </p:nvSpPr>
          <p:spPr bwMode="auto">
            <a:xfrm>
              <a:off x="2989263" y="4411663"/>
              <a:ext cx="84138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7" name="Rectangle 62"/>
            <p:cNvSpPr>
              <a:spLocks noChangeArrowheads="1"/>
            </p:cNvSpPr>
            <p:nvPr/>
          </p:nvSpPr>
          <p:spPr bwMode="auto">
            <a:xfrm>
              <a:off x="2989263" y="4351338"/>
              <a:ext cx="8413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8" name="Freeform 63"/>
            <p:cNvSpPr>
              <a:spLocks noEditPoints="1"/>
            </p:cNvSpPr>
            <p:nvPr/>
          </p:nvSpPr>
          <p:spPr bwMode="auto">
            <a:xfrm>
              <a:off x="2976563" y="4337050"/>
              <a:ext cx="109538" cy="276225"/>
            </a:xfrm>
            <a:custGeom>
              <a:avLst/>
              <a:gdLst>
                <a:gd name="T0" fmla="*/ 0 w 69"/>
                <a:gd name="T1" fmla="*/ 0 h 174"/>
                <a:gd name="T2" fmla="*/ 0 w 69"/>
                <a:gd name="T3" fmla="*/ 174 h 174"/>
                <a:gd name="T4" fmla="*/ 69 w 69"/>
                <a:gd name="T5" fmla="*/ 174 h 174"/>
                <a:gd name="T6" fmla="*/ 69 w 69"/>
                <a:gd name="T7" fmla="*/ 0 h 174"/>
                <a:gd name="T8" fmla="*/ 0 w 69"/>
                <a:gd name="T9" fmla="*/ 0 h 174"/>
                <a:gd name="T10" fmla="*/ 64 w 69"/>
                <a:gd name="T11" fmla="*/ 164 h 174"/>
                <a:gd name="T12" fmla="*/ 5 w 69"/>
                <a:gd name="T13" fmla="*/ 164 h 174"/>
                <a:gd name="T14" fmla="*/ 5 w 69"/>
                <a:gd name="T15" fmla="*/ 5 h 174"/>
                <a:gd name="T16" fmla="*/ 64 w 69"/>
                <a:gd name="T17" fmla="*/ 5 h 174"/>
                <a:gd name="T18" fmla="*/ 64 w 69"/>
                <a:gd name="T19" fmla="*/ 16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174">
                  <a:moveTo>
                    <a:pt x="0" y="0"/>
                  </a:moveTo>
                  <a:lnTo>
                    <a:pt x="0" y="174"/>
                  </a:lnTo>
                  <a:lnTo>
                    <a:pt x="69" y="174"/>
                  </a:lnTo>
                  <a:lnTo>
                    <a:pt x="69" y="0"/>
                  </a:lnTo>
                  <a:lnTo>
                    <a:pt x="0" y="0"/>
                  </a:lnTo>
                  <a:close/>
                  <a:moveTo>
                    <a:pt x="64" y="164"/>
                  </a:moveTo>
                  <a:lnTo>
                    <a:pt x="5" y="164"/>
                  </a:lnTo>
                  <a:lnTo>
                    <a:pt x="5" y="5"/>
                  </a:lnTo>
                  <a:lnTo>
                    <a:pt x="64" y="5"/>
                  </a:lnTo>
                  <a:lnTo>
                    <a:pt x="64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9" name="Rectangle 64"/>
            <p:cNvSpPr>
              <a:spLocks noChangeArrowheads="1"/>
            </p:cNvSpPr>
            <p:nvPr/>
          </p:nvSpPr>
          <p:spPr bwMode="auto">
            <a:xfrm>
              <a:off x="2989263" y="4432300"/>
              <a:ext cx="84138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/>
          </p:nvSpPr>
          <p:spPr bwMode="auto">
            <a:xfrm>
              <a:off x="3005138" y="4502150"/>
              <a:ext cx="55563" cy="55563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0 h 21"/>
                <a:gd name="T4" fmla="*/ 10 w 21"/>
                <a:gd name="T5" fmla="*/ 21 h 21"/>
                <a:gd name="T6" fmla="*/ 21 w 21"/>
                <a:gd name="T7" fmla="*/ 10 h 21"/>
                <a:gd name="T8" fmla="*/ 10 w 21"/>
                <a:gd name="T9" fmla="*/ 0 h 21"/>
                <a:gd name="T10" fmla="*/ 10 w 21"/>
                <a:gd name="T11" fmla="*/ 17 h 21"/>
                <a:gd name="T12" fmla="*/ 4 w 21"/>
                <a:gd name="T13" fmla="*/ 10 h 21"/>
                <a:gd name="T14" fmla="*/ 10 w 21"/>
                <a:gd name="T15" fmla="*/ 4 h 21"/>
                <a:gd name="T16" fmla="*/ 17 w 21"/>
                <a:gd name="T17" fmla="*/ 10 h 21"/>
                <a:gd name="T18" fmla="*/ 10 w 21"/>
                <a:gd name="T1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1"/>
                    <a:pt x="10" y="21"/>
                  </a:cubicBezTo>
                  <a:cubicBezTo>
                    <a:pt x="16" y="21"/>
                    <a:pt x="21" y="16"/>
                    <a:pt x="21" y="10"/>
                  </a:cubicBezTo>
                  <a:cubicBezTo>
                    <a:pt x="21" y="4"/>
                    <a:pt x="16" y="0"/>
                    <a:pt x="10" y="0"/>
                  </a:cubicBezTo>
                  <a:close/>
                  <a:moveTo>
                    <a:pt x="10" y="17"/>
                  </a:moveTo>
                  <a:cubicBezTo>
                    <a:pt x="7" y="17"/>
                    <a:pt x="4" y="14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4" y="4"/>
                    <a:pt x="17" y="7"/>
                    <a:pt x="17" y="10"/>
                  </a:cubicBezTo>
                  <a:cubicBezTo>
                    <a:pt x="17" y="14"/>
                    <a:pt x="14" y="17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41" name="Freeform 66"/>
            <p:cNvSpPr>
              <a:spLocks noEditPoints="1"/>
            </p:cNvSpPr>
            <p:nvPr/>
          </p:nvSpPr>
          <p:spPr bwMode="auto">
            <a:xfrm>
              <a:off x="2732088" y="4397375"/>
              <a:ext cx="231775" cy="220663"/>
            </a:xfrm>
            <a:custGeom>
              <a:avLst/>
              <a:gdLst>
                <a:gd name="T0" fmla="*/ 10 w 146"/>
                <a:gd name="T1" fmla="*/ 0 h 139"/>
                <a:gd name="T2" fmla="*/ 0 w 146"/>
                <a:gd name="T3" fmla="*/ 0 h 139"/>
                <a:gd name="T4" fmla="*/ 0 w 146"/>
                <a:gd name="T5" fmla="*/ 10 h 139"/>
                <a:gd name="T6" fmla="*/ 0 w 146"/>
                <a:gd name="T7" fmla="*/ 99 h 139"/>
                <a:gd name="T8" fmla="*/ 0 w 146"/>
                <a:gd name="T9" fmla="*/ 109 h 139"/>
                <a:gd name="T10" fmla="*/ 58 w 146"/>
                <a:gd name="T11" fmla="*/ 109 h 139"/>
                <a:gd name="T12" fmla="*/ 58 w 146"/>
                <a:gd name="T13" fmla="*/ 134 h 139"/>
                <a:gd name="T14" fmla="*/ 45 w 146"/>
                <a:gd name="T15" fmla="*/ 134 h 139"/>
                <a:gd name="T16" fmla="*/ 45 w 146"/>
                <a:gd name="T17" fmla="*/ 139 h 139"/>
                <a:gd name="T18" fmla="*/ 58 w 146"/>
                <a:gd name="T19" fmla="*/ 139 h 139"/>
                <a:gd name="T20" fmla="*/ 88 w 146"/>
                <a:gd name="T21" fmla="*/ 139 h 139"/>
                <a:gd name="T22" fmla="*/ 103 w 146"/>
                <a:gd name="T23" fmla="*/ 139 h 139"/>
                <a:gd name="T24" fmla="*/ 103 w 146"/>
                <a:gd name="T25" fmla="*/ 134 h 139"/>
                <a:gd name="T26" fmla="*/ 88 w 146"/>
                <a:gd name="T27" fmla="*/ 134 h 139"/>
                <a:gd name="T28" fmla="*/ 88 w 146"/>
                <a:gd name="T29" fmla="*/ 109 h 139"/>
                <a:gd name="T30" fmla="*/ 146 w 146"/>
                <a:gd name="T31" fmla="*/ 109 h 139"/>
                <a:gd name="T32" fmla="*/ 146 w 146"/>
                <a:gd name="T33" fmla="*/ 99 h 139"/>
                <a:gd name="T34" fmla="*/ 146 w 146"/>
                <a:gd name="T35" fmla="*/ 10 h 139"/>
                <a:gd name="T36" fmla="*/ 146 w 146"/>
                <a:gd name="T37" fmla="*/ 0 h 139"/>
                <a:gd name="T38" fmla="*/ 137 w 146"/>
                <a:gd name="T39" fmla="*/ 0 h 139"/>
                <a:gd name="T40" fmla="*/ 10 w 146"/>
                <a:gd name="T41" fmla="*/ 0 h 139"/>
                <a:gd name="T42" fmla="*/ 139 w 146"/>
                <a:gd name="T43" fmla="*/ 101 h 139"/>
                <a:gd name="T44" fmla="*/ 10 w 146"/>
                <a:gd name="T45" fmla="*/ 101 h 139"/>
                <a:gd name="T46" fmla="*/ 10 w 146"/>
                <a:gd name="T47" fmla="*/ 10 h 139"/>
                <a:gd name="T48" fmla="*/ 139 w 146"/>
                <a:gd name="T49" fmla="*/ 10 h 139"/>
                <a:gd name="T50" fmla="*/ 139 w 146"/>
                <a:gd name="T51" fmla="*/ 10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39">
                  <a:moveTo>
                    <a:pt x="1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99"/>
                  </a:lnTo>
                  <a:lnTo>
                    <a:pt x="0" y="109"/>
                  </a:lnTo>
                  <a:lnTo>
                    <a:pt x="58" y="109"/>
                  </a:lnTo>
                  <a:lnTo>
                    <a:pt x="58" y="134"/>
                  </a:lnTo>
                  <a:lnTo>
                    <a:pt x="45" y="134"/>
                  </a:lnTo>
                  <a:lnTo>
                    <a:pt x="45" y="139"/>
                  </a:lnTo>
                  <a:lnTo>
                    <a:pt x="58" y="139"/>
                  </a:lnTo>
                  <a:lnTo>
                    <a:pt x="88" y="139"/>
                  </a:lnTo>
                  <a:lnTo>
                    <a:pt x="103" y="139"/>
                  </a:lnTo>
                  <a:lnTo>
                    <a:pt x="103" y="134"/>
                  </a:lnTo>
                  <a:lnTo>
                    <a:pt x="88" y="134"/>
                  </a:lnTo>
                  <a:lnTo>
                    <a:pt x="88" y="109"/>
                  </a:lnTo>
                  <a:lnTo>
                    <a:pt x="146" y="109"/>
                  </a:lnTo>
                  <a:lnTo>
                    <a:pt x="146" y="99"/>
                  </a:lnTo>
                  <a:lnTo>
                    <a:pt x="146" y="10"/>
                  </a:lnTo>
                  <a:lnTo>
                    <a:pt x="146" y="0"/>
                  </a:lnTo>
                  <a:lnTo>
                    <a:pt x="137" y="0"/>
                  </a:lnTo>
                  <a:lnTo>
                    <a:pt x="10" y="0"/>
                  </a:lnTo>
                  <a:close/>
                  <a:moveTo>
                    <a:pt x="139" y="101"/>
                  </a:moveTo>
                  <a:lnTo>
                    <a:pt x="10" y="101"/>
                  </a:lnTo>
                  <a:lnTo>
                    <a:pt x="10" y="10"/>
                  </a:lnTo>
                  <a:lnTo>
                    <a:pt x="139" y="10"/>
                  </a:lnTo>
                  <a:lnTo>
                    <a:pt x="13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42" name="椭圆 13"/>
          <p:cNvSpPr>
            <a:spLocks noChangeArrowheads="1"/>
          </p:cNvSpPr>
          <p:nvPr userDrawn="1"/>
        </p:nvSpPr>
        <p:spPr bwMode="auto">
          <a:xfrm>
            <a:off x="4205288" y="4964113"/>
            <a:ext cx="458787" cy="461962"/>
          </a:xfrm>
          <a:prstGeom prst="ellipse">
            <a:avLst/>
          </a:prstGeom>
          <a:solidFill>
            <a:srgbClr val="FFC000">
              <a:alpha val="82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3" name="椭圆 11"/>
          <p:cNvSpPr>
            <a:spLocks noChangeArrowheads="1"/>
          </p:cNvSpPr>
          <p:nvPr userDrawn="1"/>
        </p:nvSpPr>
        <p:spPr bwMode="auto">
          <a:xfrm rot="12600000">
            <a:off x="2155825" y="-39688"/>
            <a:ext cx="869950" cy="868363"/>
          </a:xfrm>
          <a:prstGeom prst="ellipse">
            <a:avLst/>
          </a:prstGeom>
          <a:noFill/>
          <a:ln w="9525">
            <a:solidFill>
              <a:srgbClr val="F2F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4" name="稻壳儿小白白(http://dwz.cn/Wu2UP)"/>
          <p:cNvSpPr>
            <a:spLocks noEditPoints="1" noChangeArrowheads="1"/>
          </p:cNvSpPr>
          <p:nvPr userDrawn="1"/>
        </p:nvSpPr>
        <p:spPr bwMode="auto">
          <a:xfrm>
            <a:off x="4278313" y="5070475"/>
            <a:ext cx="303212" cy="212725"/>
          </a:xfrm>
          <a:custGeom>
            <a:avLst/>
            <a:gdLst>
              <a:gd name="T0" fmla="*/ 54 w 54"/>
              <a:gd name="T1" fmla="*/ 27 h 38"/>
              <a:gd name="T2" fmla="*/ 44 w 54"/>
              <a:gd name="T3" fmla="*/ 38 h 38"/>
              <a:gd name="T4" fmla="*/ 43 w 54"/>
              <a:gd name="T5" fmla="*/ 38 h 38"/>
              <a:gd name="T6" fmla="*/ 11 w 54"/>
              <a:gd name="T7" fmla="*/ 38 h 38"/>
              <a:gd name="T8" fmla="*/ 11 w 54"/>
              <a:gd name="T9" fmla="*/ 38 h 38"/>
              <a:gd name="T10" fmla="*/ 11 w 54"/>
              <a:gd name="T11" fmla="*/ 38 h 38"/>
              <a:gd name="T12" fmla="*/ 10 w 54"/>
              <a:gd name="T13" fmla="*/ 38 h 38"/>
              <a:gd name="T14" fmla="*/ 0 w 54"/>
              <a:gd name="T15" fmla="*/ 27 h 38"/>
              <a:gd name="T16" fmla="*/ 5 w 54"/>
              <a:gd name="T17" fmla="*/ 18 h 38"/>
              <a:gd name="T18" fmla="*/ 5 w 54"/>
              <a:gd name="T19" fmla="*/ 16 h 38"/>
              <a:gd name="T20" fmla="*/ 12 w 54"/>
              <a:gd name="T21" fmla="*/ 8 h 38"/>
              <a:gd name="T22" fmla="*/ 17 w 54"/>
              <a:gd name="T23" fmla="*/ 10 h 38"/>
              <a:gd name="T24" fmla="*/ 31 w 54"/>
              <a:gd name="T25" fmla="*/ 0 h 38"/>
              <a:gd name="T26" fmla="*/ 48 w 54"/>
              <a:gd name="T27" fmla="*/ 17 h 38"/>
              <a:gd name="T28" fmla="*/ 48 w 54"/>
              <a:gd name="T29" fmla="*/ 18 h 38"/>
              <a:gd name="T30" fmla="*/ 54 w 54"/>
              <a:gd name="T31" fmla="*/ 27 h 38"/>
              <a:gd name="T32" fmla="*/ 20 w 54"/>
              <a:gd name="T33" fmla="*/ 32 h 38"/>
              <a:gd name="T34" fmla="*/ 26 w 54"/>
              <a:gd name="T35" fmla="*/ 29 h 38"/>
              <a:gd name="T36" fmla="*/ 24 w 54"/>
              <a:gd name="T37" fmla="*/ 26 h 38"/>
              <a:gd name="T38" fmla="*/ 20 w 54"/>
              <a:gd name="T39" fmla="*/ 28 h 38"/>
              <a:gd name="T40" fmla="*/ 16 w 54"/>
              <a:gd name="T41" fmla="*/ 25 h 38"/>
              <a:gd name="T42" fmla="*/ 20 w 54"/>
              <a:gd name="T43" fmla="*/ 21 h 38"/>
              <a:gd name="T44" fmla="*/ 36 w 54"/>
              <a:gd name="T45" fmla="*/ 32 h 38"/>
              <a:gd name="T46" fmla="*/ 43 w 54"/>
              <a:gd name="T47" fmla="*/ 25 h 38"/>
              <a:gd name="T48" fmla="*/ 36 w 54"/>
              <a:gd name="T49" fmla="*/ 18 h 38"/>
              <a:gd name="T50" fmla="*/ 29 w 54"/>
              <a:gd name="T51" fmla="*/ 20 h 38"/>
              <a:gd name="T52" fmla="*/ 32 w 54"/>
              <a:gd name="T53" fmla="*/ 23 h 38"/>
              <a:gd name="T54" fmla="*/ 35 w 54"/>
              <a:gd name="T55" fmla="*/ 21 h 38"/>
              <a:gd name="T56" fmla="*/ 39 w 54"/>
              <a:gd name="T57" fmla="*/ 25 h 38"/>
              <a:gd name="T58" fmla="*/ 35 w 54"/>
              <a:gd name="T59" fmla="*/ 28 h 38"/>
              <a:gd name="T60" fmla="*/ 20 w 54"/>
              <a:gd name="T61" fmla="*/ 18 h 38"/>
              <a:gd name="T62" fmla="*/ 12 w 54"/>
              <a:gd name="T63" fmla="*/ 25 h 38"/>
              <a:gd name="T64" fmla="*/ 20 w 54"/>
              <a:gd name="T65" fmla="*/ 3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" h="38">
                <a:moveTo>
                  <a:pt x="54" y="27"/>
                </a:moveTo>
                <a:cubicBezTo>
                  <a:pt x="54" y="33"/>
                  <a:pt x="50" y="38"/>
                  <a:pt x="44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4" y="38"/>
                  <a:pt x="0" y="33"/>
                  <a:pt x="0" y="27"/>
                </a:cubicBezTo>
                <a:cubicBezTo>
                  <a:pt x="0" y="23"/>
                  <a:pt x="2" y="20"/>
                  <a:pt x="5" y="18"/>
                </a:cubicBezTo>
                <a:cubicBezTo>
                  <a:pt x="5" y="17"/>
                  <a:pt x="5" y="16"/>
                  <a:pt x="5" y="16"/>
                </a:cubicBezTo>
                <a:cubicBezTo>
                  <a:pt x="5" y="11"/>
                  <a:pt x="8" y="8"/>
                  <a:pt x="12" y="8"/>
                </a:cubicBezTo>
                <a:cubicBezTo>
                  <a:pt x="14" y="8"/>
                  <a:pt x="15" y="9"/>
                  <a:pt x="17" y="10"/>
                </a:cubicBezTo>
                <a:cubicBezTo>
                  <a:pt x="19" y="4"/>
                  <a:pt x="25" y="0"/>
                  <a:pt x="31" y="0"/>
                </a:cubicBezTo>
                <a:cubicBezTo>
                  <a:pt x="40" y="0"/>
                  <a:pt x="48" y="8"/>
                  <a:pt x="48" y="17"/>
                </a:cubicBezTo>
                <a:cubicBezTo>
                  <a:pt x="48" y="17"/>
                  <a:pt x="48" y="17"/>
                  <a:pt x="48" y="18"/>
                </a:cubicBezTo>
                <a:cubicBezTo>
                  <a:pt x="52" y="19"/>
                  <a:pt x="54" y="23"/>
                  <a:pt x="54" y="27"/>
                </a:cubicBezTo>
                <a:close/>
                <a:moveTo>
                  <a:pt x="20" y="32"/>
                </a:moveTo>
                <a:cubicBezTo>
                  <a:pt x="23" y="32"/>
                  <a:pt x="24" y="31"/>
                  <a:pt x="26" y="29"/>
                </a:cubicBezTo>
                <a:cubicBezTo>
                  <a:pt x="26" y="28"/>
                  <a:pt x="25" y="27"/>
                  <a:pt x="24" y="26"/>
                </a:cubicBezTo>
                <a:cubicBezTo>
                  <a:pt x="23" y="27"/>
                  <a:pt x="22" y="28"/>
                  <a:pt x="20" y="28"/>
                </a:cubicBezTo>
                <a:cubicBezTo>
                  <a:pt x="18" y="28"/>
                  <a:pt x="16" y="27"/>
                  <a:pt x="16" y="25"/>
                </a:cubicBezTo>
                <a:cubicBezTo>
                  <a:pt x="16" y="23"/>
                  <a:pt x="18" y="21"/>
                  <a:pt x="20" y="21"/>
                </a:cubicBezTo>
                <a:cubicBezTo>
                  <a:pt x="26" y="21"/>
                  <a:pt x="27" y="32"/>
                  <a:pt x="36" y="32"/>
                </a:cubicBezTo>
                <a:cubicBezTo>
                  <a:pt x="40" y="32"/>
                  <a:pt x="43" y="29"/>
                  <a:pt x="43" y="25"/>
                </a:cubicBezTo>
                <a:cubicBezTo>
                  <a:pt x="43" y="20"/>
                  <a:pt x="40" y="18"/>
                  <a:pt x="36" y="18"/>
                </a:cubicBezTo>
                <a:cubicBezTo>
                  <a:pt x="33" y="18"/>
                  <a:pt x="31" y="18"/>
                  <a:pt x="29" y="20"/>
                </a:cubicBezTo>
                <a:cubicBezTo>
                  <a:pt x="30" y="21"/>
                  <a:pt x="31" y="22"/>
                  <a:pt x="32" y="23"/>
                </a:cubicBezTo>
                <a:cubicBezTo>
                  <a:pt x="33" y="22"/>
                  <a:pt x="34" y="21"/>
                  <a:pt x="35" y="21"/>
                </a:cubicBezTo>
                <a:cubicBezTo>
                  <a:pt x="37" y="21"/>
                  <a:pt x="39" y="23"/>
                  <a:pt x="39" y="25"/>
                </a:cubicBezTo>
                <a:cubicBezTo>
                  <a:pt x="39" y="27"/>
                  <a:pt x="37" y="28"/>
                  <a:pt x="35" y="28"/>
                </a:cubicBezTo>
                <a:cubicBezTo>
                  <a:pt x="30" y="28"/>
                  <a:pt x="28" y="18"/>
                  <a:pt x="20" y="18"/>
                </a:cubicBezTo>
                <a:cubicBezTo>
                  <a:pt x="16" y="18"/>
                  <a:pt x="12" y="20"/>
                  <a:pt x="12" y="25"/>
                </a:cubicBezTo>
                <a:cubicBezTo>
                  <a:pt x="12" y="29"/>
                  <a:pt x="16" y="32"/>
                  <a:pt x="2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" name="等腰三角形 67"/>
          <p:cNvSpPr>
            <a:spLocks noChangeArrowheads="1"/>
          </p:cNvSpPr>
          <p:nvPr userDrawn="1"/>
        </p:nvSpPr>
        <p:spPr bwMode="auto">
          <a:xfrm>
            <a:off x="8042275" y="-42863"/>
            <a:ext cx="3754438" cy="1239838"/>
          </a:xfrm>
          <a:custGeom>
            <a:avLst/>
            <a:gdLst>
              <a:gd name="T0" fmla="*/ 5912 w 5912"/>
              <a:gd name="T1" fmla="*/ 2 h 1953"/>
              <a:gd name="T2" fmla="*/ 0 w 5912"/>
              <a:gd name="T3" fmla="*/ 1953 h 1953"/>
              <a:gd name="T4" fmla="*/ 2648 w 5912"/>
              <a:gd name="T5" fmla="*/ 0 h 1953"/>
              <a:gd name="T6" fmla="*/ 5912 w 5912"/>
              <a:gd name="T7" fmla="*/ 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12" h="1953">
                <a:moveTo>
                  <a:pt x="5912" y="2"/>
                </a:moveTo>
                <a:lnTo>
                  <a:pt x="0" y="1953"/>
                </a:lnTo>
                <a:lnTo>
                  <a:pt x="2648" y="0"/>
                </a:lnTo>
                <a:lnTo>
                  <a:pt x="5912" y="2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7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2018/4/11</a:t>
            </a:fld>
            <a:endParaRPr lang="zh-CN" altLang="en-US"/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BF69E-97E3-49AC-B5D6-34401CA48B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1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-57150" y="-76200"/>
            <a:ext cx="12420600" cy="6991350"/>
            <a:chOff x="0" y="0"/>
            <a:chExt cx="19200" cy="10800"/>
          </a:xfrm>
        </p:grpSpPr>
        <p:pic>
          <p:nvPicPr>
            <p:cNvPr id="3" name="图片 4" descr="flight-mountains-sky-flying 拷贝"/>
            <p:cNvPicPr>
              <a:picLocks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53"/>
            <a:stretch>
              <a:fillRect/>
            </a:stretch>
          </p:blipFill>
          <p:spPr bwMode="auto">
            <a:xfrm>
              <a:off x="0" y="0"/>
              <a:ext cx="19200" cy="1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6"/>
            <p:cNvGrpSpPr>
              <a:grpSpLocks/>
            </p:cNvGrpSpPr>
            <p:nvPr userDrawn="1"/>
          </p:nvGrpSpPr>
          <p:grpSpPr bwMode="auto">
            <a:xfrm>
              <a:off x="7547" y="1522"/>
              <a:ext cx="4105" cy="7552"/>
              <a:chOff x="8011" y="1478"/>
              <a:chExt cx="4104" cy="7552"/>
            </a:xfrm>
          </p:grpSpPr>
          <p:sp>
            <p:nvSpPr>
              <p:cNvPr id="5" name="文本框 25"/>
              <p:cNvSpPr txBox="1">
                <a:spLocks noChangeArrowheads="1"/>
              </p:cNvSpPr>
              <p:nvPr userDrawn="1"/>
            </p:nvSpPr>
            <p:spPr bwMode="auto">
              <a:xfrm>
                <a:off x="9104" y="8385"/>
                <a:ext cx="2291" cy="6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sz="2000" b="1" smtClean="0">
                    <a:solidFill>
                      <a:srgbClr val="E27C0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中国·武汉</a:t>
                </a: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5" y="1478"/>
                <a:ext cx="3755" cy="1220"/>
              </a:xfrm>
              <a:prstGeom prst="rect">
                <a:avLst/>
              </a:prstGeom>
              <a:effectLst>
                <a:reflection blurRad="6350" stA="12000" endA="300" endPos="59000" dir="5400000" sy="-100000" algn="bl" rotWithShape="0"/>
              </a:effectLst>
            </p:spPr>
          </p:pic>
          <p:sp>
            <p:nvSpPr>
              <p:cNvPr id="7" name="文本框 25"/>
              <p:cNvSpPr txBox="1">
                <a:spLocks noChangeArrowheads="1"/>
              </p:cNvSpPr>
              <p:nvPr userDrawn="1"/>
            </p:nvSpPr>
            <p:spPr bwMode="auto">
              <a:xfrm>
                <a:off x="8157" y="7340"/>
                <a:ext cx="3889" cy="5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zh-CN" altLang="en-US" b="1" smtClean="0">
                    <a:solidFill>
                      <a:srgbClr val="E27C0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欢迎您扫码关注楚天云</a:t>
                </a:r>
              </a:p>
            </p:txBody>
          </p:sp>
          <p:pic>
            <p:nvPicPr>
              <p:cNvPr id="8" name="图片 2" descr="楚天云微信公众号二维码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11" y="3170"/>
                <a:ext cx="4104" cy="4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2018/4/11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7B103-D310-4ACB-82A4-5A0F763367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2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bora-bora-french-polynesia-sunset-oceansss 拷贝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" r="5052"/>
          <a:stretch>
            <a:fillRect/>
          </a:stretch>
        </p:blipFill>
        <p:spPr bwMode="auto">
          <a:xfrm>
            <a:off x="-46038" y="523875"/>
            <a:ext cx="12390438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 descr="楚天云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0" y="71438"/>
            <a:ext cx="110013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2018/4/11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744B5-0DC3-437C-B430-BC355E2796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98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 userDrawn="1"/>
        </p:nvGrpSpPr>
        <p:grpSpPr bwMode="auto">
          <a:xfrm>
            <a:off x="-57150" y="-61913"/>
            <a:ext cx="12111038" cy="6967538"/>
            <a:chOff x="-90" y="-97"/>
            <a:chExt cx="19072" cy="10972"/>
          </a:xfrm>
        </p:grpSpPr>
        <p:pic>
          <p:nvPicPr>
            <p:cNvPr id="3" name="图片 10" descr="楚天云Log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0" y="112"/>
              <a:ext cx="1732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4" descr="pexels-photo-57544 拷贝副本 拷贝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9"/>
            <a:stretch>
              <a:fillRect/>
            </a:stretch>
          </p:blipFill>
          <p:spPr bwMode="auto">
            <a:xfrm>
              <a:off x="-90" y="-97"/>
              <a:ext cx="9850" cy="10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2018/4/11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99A9-D736-499A-99A6-537678D0AF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2018/4/11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125A6-F1FF-495B-B938-FF44340A05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82F288E0-7875-42C4-84C8-98DBBD3BF4D2}" type="datetimeFigureOut">
              <a:rPr lang="zh-CN" altLang="en-US"/>
              <a:pPr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FABF5E1-1475-4C9F-8514-A1257A4D6D18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1" descr="未标题-1 拷贝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-34925"/>
            <a:ext cx="12339638" cy="693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8" r:id="rId3"/>
    <p:sldLayoutId id="2147483659" r:id="rId4"/>
    <p:sldLayoutId id="2147483660" r:id="rId5"/>
    <p:sldLayoutId id="2147483661" r:id="rId6"/>
    <p:sldLayoutId id="2147483655" r:id="rId7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99501" y="3074035"/>
            <a:ext cx="938530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"/>
              </a:prstClr>
            </a:outerShdw>
          </a:effectLst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cap="small" noProof="1" smtClean="0">
                <a:gradFill>
                  <a:gsLst>
                    <a:gs pos="0">
                      <a:srgbClr val="014099"/>
                    </a:gs>
                    <a:gs pos="100000">
                      <a:srgbClr val="267FAB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医疗健康事业部工作汇报</a:t>
            </a:r>
            <a:endParaRPr lang="zh-CN" altLang="en-US" sz="3200" b="1" cap="small" noProof="1">
              <a:gradFill>
                <a:gsLst>
                  <a:gs pos="0">
                    <a:srgbClr val="014099"/>
                  </a:gs>
                  <a:gs pos="100000">
                    <a:srgbClr val="267FAB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cap="small" noProof="1">
                <a:gradFill>
                  <a:gsLst>
                    <a:gs pos="0">
                      <a:srgbClr val="014099"/>
                    </a:gs>
                    <a:gs pos="100000">
                      <a:srgbClr val="267FAB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汇报人</a:t>
            </a:r>
            <a:r>
              <a:rPr lang="zh-CN" altLang="en-US" sz="2800" b="1" cap="small" noProof="1" smtClean="0">
                <a:gradFill>
                  <a:gsLst>
                    <a:gs pos="0">
                      <a:srgbClr val="014099"/>
                    </a:gs>
                    <a:gs pos="100000">
                      <a:srgbClr val="267FAB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800" b="1" cap="small" noProof="1">
                <a:gradFill>
                  <a:gsLst>
                    <a:gs pos="0">
                      <a:srgbClr val="014099"/>
                    </a:gs>
                    <a:gs pos="100000">
                      <a:srgbClr val="267FAB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尹烈</a:t>
            </a:r>
            <a:endParaRPr lang="en-US" altLang="zh-CN" sz="2800" b="1" cap="small" noProof="1">
              <a:gradFill>
                <a:gsLst>
                  <a:gs pos="0">
                    <a:srgbClr val="014099"/>
                  </a:gs>
                  <a:gs pos="100000">
                    <a:srgbClr val="267FAB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cap="small" noProof="1">
                <a:gradFill>
                  <a:gsLst>
                    <a:gs pos="0">
                      <a:srgbClr val="014099"/>
                    </a:gs>
                    <a:gs pos="100000">
                      <a:srgbClr val="267FAB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b="1" cap="small" noProof="1" smtClean="0">
                <a:gradFill>
                  <a:gsLst>
                    <a:gs pos="0">
                      <a:srgbClr val="014099"/>
                    </a:gs>
                    <a:gs pos="100000">
                      <a:srgbClr val="267FAB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2018-04-11</a:t>
            </a:r>
            <a:endParaRPr lang="en-US" altLang="zh-CN" sz="2000" b="1" cap="small" noProof="1">
              <a:gradFill>
                <a:gsLst>
                  <a:gs pos="0">
                    <a:srgbClr val="014099"/>
                  </a:gs>
                  <a:gs pos="100000">
                    <a:srgbClr val="267FAB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4405313" y="2155825"/>
            <a:ext cx="3373437" cy="0"/>
          </a:xfrm>
          <a:prstGeom prst="line">
            <a:avLst/>
          </a:prstGeom>
          <a:ln w="22225" cmpd="sng">
            <a:solidFill>
              <a:srgbClr val="F2A928">
                <a:alpha val="97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楚天云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6300" y="915988"/>
            <a:ext cx="2811463" cy="91281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2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4916170" y="2373630"/>
            <a:ext cx="2639060" cy="45720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cap="small" noProof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ea"/>
              </a:rPr>
              <a:t>CHUTIANCLOUD</a:t>
            </a:r>
            <a:endParaRPr lang="en-US" altLang="zh-CN" sz="2400" b="1" cap="small" noProof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75" y="1338167"/>
            <a:ext cx="9940580" cy="509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4"/>
          <p:cNvSpPr>
            <a:spLocks noGrp="1" noChangeArrowheads="1"/>
          </p:cNvSpPr>
          <p:nvPr/>
        </p:nvSpPr>
        <p:spPr bwMode="auto">
          <a:xfrm>
            <a:off x="457199" y="520471"/>
            <a:ext cx="10356981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HIS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系统</a:t>
            </a:r>
            <a:r>
              <a:rPr lang="en-US" altLang="zh-CN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—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门诊收费界面</a:t>
            </a:r>
            <a:endParaRPr lang="zh-CN" altLang="en-US" sz="3200" b="1" dirty="0">
              <a:solidFill>
                <a:srgbClr val="EC9F0E"/>
              </a:solidFill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81" y="1282565"/>
            <a:ext cx="10167899" cy="520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7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40" y="586147"/>
            <a:ext cx="7168696" cy="58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96335" y="3523275"/>
            <a:ext cx="3651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目前医院的</a:t>
            </a:r>
            <a:r>
              <a:rPr lang="en-US" altLang="zh-CN" dirty="0" smtClean="0"/>
              <a:t>HIS</a:t>
            </a:r>
            <a:r>
              <a:rPr lang="zh-CN" altLang="en-US" dirty="0" smtClean="0"/>
              <a:t>系统把药品费用、检查费用、检验费用分类管理；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但是，不支持在一张药品单据里选择只支付某几种药品。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885993" y="2733870"/>
            <a:ext cx="2220685" cy="7707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 noChangeArrowheads="1"/>
          </p:cNvSpPr>
          <p:nvPr/>
        </p:nvSpPr>
        <p:spPr bwMode="auto">
          <a:xfrm>
            <a:off x="457199" y="520471"/>
            <a:ext cx="10356981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移动医疗应用排名</a:t>
            </a:r>
            <a:endParaRPr lang="zh-CN" altLang="en-US" sz="3200" b="1" dirty="0">
              <a:solidFill>
                <a:srgbClr val="EC9F0E"/>
              </a:solidFill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40" y="1368295"/>
            <a:ext cx="8404697" cy="49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 noChangeArrowheads="1"/>
          </p:cNvSpPr>
          <p:nvPr/>
        </p:nvSpPr>
        <p:spPr bwMode="auto">
          <a:xfrm>
            <a:off x="457199" y="520471"/>
            <a:ext cx="10356981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目前产品技术组面对的问题？</a:t>
            </a:r>
            <a:endParaRPr lang="zh-CN" altLang="en-US" sz="3200" b="1" dirty="0">
              <a:solidFill>
                <a:srgbClr val="EC9F0E"/>
              </a:solidFill>
              <a:ea typeface="微软雅黑" pitchFamily="34" charset="-122"/>
              <a:sym typeface="宋体" pitchFamily="2" charset="-122"/>
            </a:endParaRPr>
          </a:p>
        </p:txBody>
      </p:sp>
      <p:grpSp>
        <p:nvGrpSpPr>
          <p:cNvPr id="3" name="组 8"/>
          <p:cNvGrpSpPr>
            <a:grpSpLocks/>
          </p:cNvGrpSpPr>
          <p:nvPr/>
        </p:nvGrpSpPr>
        <p:grpSpPr bwMode="auto">
          <a:xfrm>
            <a:off x="2684870" y="1867711"/>
            <a:ext cx="7276288" cy="3815088"/>
            <a:chOff x="398474" y="1645322"/>
            <a:chExt cx="2226942" cy="1559957"/>
          </a:xfrm>
        </p:grpSpPr>
        <p:sp>
          <p:nvSpPr>
            <p:cNvPr id="4" name="矩形 3"/>
            <p:cNvSpPr/>
            <p:nvPr/>
          </p:nvSpPr>
          <p:spPr>
            <a:xfrm>
              <a:off x="398474" y="1645322"/>
              <a:ext cx="2226942" cy="1559957"/>
            </a:xfrm>
            <a:prstGeom prst="rect">
              <a:avLst/>
            </a:prstGeom>
            <a:solidFill>
              <a:srgbClr val="FBC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noProof="1"/>
            </a:p>
          </p:txBody>
        </p:sp>
        <p:sp>
          <p:nvSpPr>
            <p:cNvPr id="6" name="文本框 26"/>
            <p:cNvSpPr txBox="1">
              <a:spLocks noChangeArrowheads="1"/>
            </p:cNvSpPr>
            <p:nvPr/>
          </p:nvSpPr>
          <p:spPr bwMode="auto">
            <a:xfrm>
              <a:off x="813847" y="1915647"/>
              <a:ext cx="1613098" cy="181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健康武汉项目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Ⅰ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期的具体运营点？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文本框 26"/>
          <p:cNvSpPr txBox="1">
            <a:spLocks noChangeArrowheads="1"/>
          </p:cNvSpPr>
          <p:nvPr/>
        </p:nvSpPr>
        <p:spPr bwMode="auto">
          <a:xfrm>
            <a:off x="4019505" y="3374011"/>
            <a:ext cx="50028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健康武汉项目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Ⅰ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期合作厂商清单？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26"/>
          <p:cNvSpPr txBox="1">
            <a:spLocks noChangeArrowheads="1"/>
          </p:cNvSpPr>
          <p:nvPr/>
        </p:nvSpPr>
        <p:spPr bwMode="auto">
          <a:xfrm>
            <a:off x="4006405" y="4152224"/>
            <a:ext cx="55170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合作厂商与健康武汉项目对接产品功能分析？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7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18"/>
          <p:cNvSpPr txBox="1">
            <a:spLocks noChangeArrowheads="1"/>
          </p:cNvSpPr>
          <p:nvPr/>
        </p:nvSpPr>
        <p:spPr bwMode="auto">
          <a:xfrm>
            <a:off x="2319338" y="1312863"/>
            <a:ext cx="16637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rgbClr val="E3950D"/>
                </a:solidFill>
                <a:latin typeface="微软雅黑" pitchFamily="34" charset="-122"/>
                <a:ea typeface="微软雅黑" pitchFamily="34" charset="-122"/>
              </a:rPr>
              <a:t>目  录</a:t>
            </a:r>
          </a:p>
        </p:txBody>
      </p:sp>
      <p:sp>
        <p:nvSpPr>
          <p:cNvPr id="10242" name="文本框 18"/>
          <p:cNvSpPr txBox="1">
            <a:spLocks noChangeArrowheads="1"/>
          </p:cNvSpPr>
          <p:nvPr/>
        </p:nvSpPr>
        <p:spPr bwMode="auto">
          <a:xfrm>
            <a:off x="1925638" y="2132013"/>
            <a:ext cx="21717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E7772C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  <p:sp>
        <p:nvSpPr>
          <p:cNvPr id="219" name=" 219"/>
          <p:cNvSpPr/>
          <p:nvPr/>
        </p:nvSpPr>
        <p:spPr>
          <a:xfrm>
            <a:off x="1827213" y="1411288"/>
            <a:ext cx="2460625" cy="6905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zh-CN" sz="36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600" b="1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2152112" y="1603202"/>
            <a:ext cx="352938" cy="299731"/>
            <a:chOff x="2950272" y="1314466"/>
            <a:chExt cx="496661" cy="421788"/>
          </a:xfrm>
          <a:solidFill>
            <a:schemeClr val="bg1"/>
          </a:solidFill>
        </p:grpSpPr>
        <p:sp>
          <p:nvSpPr>
            <p:cNvPr id="81" name="Freeform 12"/>
            <p:cNvSpPr/>
            <p:nvPr/>
          </p:nvSpPr>
          <p:spPr bwMode="auto">
            <a:xfrm>
              <a:off x="3107507" y="1559052"/>
              <a:ext cx="89848" cy="89848"/>
            </a:xfrm>
            <a:custGeom>
              <a:avLst/>
              <a:gdLst>
                <a:gd name="T0" fmla="*/ 36 w 36"/>
                <a:gd name="T1" fmla="*/ 20 h 36"/>
                <a:gd name="T2" fmla="*/ 16 w 36"/>
                <a:gd name="T3" fmla="*/ 0 h 36"/>
                <a:gd name="T4" fmla="*/ 16 w 36"/>
                <a:gd name="T5" fmla="*/ 0 h 36"/>
                <a:gd name="T6" fmla="*/ 0 w 36"/>
                <a:gd name="T7" fmla="*/ 36 h 36"/>
                <a:gd name="T8" fmla="*/ 36 w 36"/>
                <a:gd name="T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3197355" y="1608968"/>
              <a:ext cx="2497" cy="24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3" name="Freeform 14"/>
            <p:cNvSpPr/>
            <p:nvPr/>
          </p:nvSpPr>
          <p:spPr bwMode="auto">
            <a:xfrm>
              <a:off x="3159917" y="1344415"/>
              <a:ext cx="227117" cy="222125"/>
            </a:xfrm>
            <a:custGeom>
              <a:avLst/>
              <a:gdLst>
                <a:gd name="T0" fmla="*/ 81 w 91"/>
                <a:gd name="T1" fmla="*/ 0 h 89"/>
                <a:gd name="T2" fmla="*/ 0 w 91"/>
                <a:gd name="T3" fmla="*/ 81 h 89"/>
                <a:gd name="T4" fmla="*/ 8 w 91"/>
                <a:gd name="T5" fmla="*/ 89 h 89"/>
                <a:gd name="T6" fmla="*/ 91 w 91"/>
                <a:gd name="T7" fmla="*/ 8 h 89"/>
                <a:gd name="T8" fmla="*/ 81 w 9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4" name="Freeform 15"/>
            <p:cNvSpPr/>
            <p:nvPr/>
          </p:nvSpPr>
          <p:spPr bwMode="auto">
            <a:xfrm>
              <a:off x="3189867" y="1374365"/>
              <a:ext cx="227117" cy="224620"/>
            </a:xfrm>
            <a:custGeom>
              <a:avLst/>
              <a:gdLst>
                <a:gd name="T0" fmla="*/ 0 w 91"/>
                <a:gd name="T1" fmla="*/ 82 h 90"/>
                <a:gd name="T2" fmla="*/ 8 w 91"/>
                <a:gd name="T3" fmla="*/ 90 h 90"/>
                <a:gd name="T4" fmla="*/ 91 w 91"/>
                <a:gd name="T5" fmla="*/ 8 h 90"/>
                <a:gd name="T6" fmla="*/ 83 w 91"/>
                <a:gd name="T7" fmla="*/ 0 h 90"/>
                <a:gd name="T8" fmla="*/ 0 w 91"/>
                <a:gd name="T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5" name="Freeform 16"/>
            <p:cNvSpPr/>
            <p:nvPr/>
          </p:nvSpPr>
          <p:spPr bwMode="auto">
            <a:xfrm>
              <a:off x="3377051" y="1314466"/>
              <a:ext cx="69882" cy="64890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6" name="Freeform 17"/>
            <p:cNvSpPr/>
            <p:nvPr/>
          </p:nvSpPr>
          <p:spPr bwMode="auto">
            <a:xfrm>
              <a:off x="2950272" y="1324449"/>
              <a:ext cx="416796" cy="411805"/>
            </a:xfrm>
            <a:custGeom>
              <a:avLst/>
              <a:gdLst>
                <a:gd name="T0" fmla="*/ 147 w 167"/>
                <a:gd name="T1" fmla="*/ 145 h 165"/>
                <a:gd name="T2" fmla="*/ 20 w 167"/>
                <a:gd name="T3" fmla="*/ 145 h 165"/>
                <a:gd name="T4" fmla="*/ 20 w 167"/>
                <a:gd name="T5" fmla="*/ 20 h 165"/>
                <a:gd name="T6" fmla="*/ 139 w 167"/>
                <a:gd name="T7" fmla="*/ 20 h 165"/>
                <a:gd name="T8" fmla="*/ 160 w 167"/>
                <a:gd name="T9" fmla="*/ 0 h 165"/>
                <a:gd name="T10" fmla="*/ 0 w 167"/>
                <a:gd name="T11" fmla="*/ 0 h 165"/>
                <a:gd name="T12" fmla="*/ 0 w 167"/>
                <a:gd name="T13" fmla="*/ 165 h 165"/>
                <a:gd name="T14" fmla="*/ 167 w 167"/>
                <a:gd name="T15" fmla="*/ 165 h 165"/>
                <a:gd name="T16" fmla="*/ 167 w 167"/>
                <a:gd name="T17" fmla="*/ 61 h 165"/>
                <a:gd name="T18" fmla="*/ 147 w 167"/>
                <a:gd name="T19" fmla="*/ 81 h 165"/>
                <a:gd name="T20" fmla="*/ 147 w 167"/>
                <a:gd name="T21" fmla="*/ 14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 rot="13500000">
            <a:off x="5068888" y="1535113"/>
            <a:ext cx="525462" cy="525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32" name="剪去单角的矩形 31"/>
          <p:cNvSpPr/>
          <p:nvPr/>
        </p:nvSpPr>
        <p:spPr>
          <a:xfrm>
            <a:off x="5337174" y="1427163"/>
            <a:ext cx="5859362" cy="741362"/>
          </a:xfrm>
          <a:prstGeom prst="snip1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3200" b="1" noProof="1">
                <a:solidFill>
                  <a:srgbClr val="FB87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 云</a:t>
            </a:r>
            <a:r>
              <a:rPr lang="zh-CN" altLang="en-US" sz="3200" b="1" noProof="1" smtClean="0">
                <a:solidFill>
                  <a:srgbClr val="FB87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药房运营点</a:t>
            </a:r>
            <a:r>
              <a:rPr lang="en-US" altLang="zh-CN" sz="3200" b="1" noProof="1" smtClean="0">
                <a:solidFill>
                  <a:srgbClr val="FB87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200" b="1" noProof="1" smtClean="0">
                <a:solidFill>
                  <a:srgbClr val="FB870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产品分析</a:t>
            </a:r>
            <a:endParaRPr lang="en-US" altLang="zh-CN" sz="3200" b="1" noProof="1">
              <a:solidFill>
                <a:srgbClr val="FB870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 rot="13500000">
            <a:off x="5068887" y="2343151"/>
            <a:ext cx="525463" cy="525462"/>
          </a:xfrm>
          <a:prstGeom prst="rect">
            <a:avLst/>
          </a:prstGeom>
          <a:solidFill>
            <a:srgbClr val="2D9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2" name="剪去单角的矩形 11"/>
          <p:cNvSpPr/>
          <p:nvPr/>
        </p:nvSpPr>
        <p:spPr>
          <a:xfrm>
            <a:off x="5337174" y="2235200"/>
            <a:ext cx="5859361" cy="742950"/>
          </a:xfrm>
          <a:prstGeom prst="snip1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3200" b="1" noProof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 </a:t>
            </a:r>
            <a:r>
              <a:rPr lang="en-US" altLang="zh-CN" sz="3200" b="1" noProof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</p:txBody>
      </p:sp>
      <p:sp>
        <p:nvSpPr>
          <p:cNvPr id="13" name="矩形 12"/>
          <p:cNvSpPr/>
          <p:nvPr/>
        </p:nvSpPr>
        <p:spPr>
          <a:xfrm rot="13500000">
            <a:off x="5068887" y="3136901"/>
            <a:ext cx="525463" cy="525462"/>
          </a:xfrm>
          <a:prstGeom prst="rect">
            <a:avLst/>
          </a:prstGeom>
          <a:solidFill>
            <a:srgbClr val="2D9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4" name="剪去单角的矩形 13"/>
          <p:cNvSpPr/>
          <p:nvPr/>
        </p:nvSpPr>
        <p:spPr>
          <a:xfrm>
            <a:off x="5337175" y="3028950"/>
            <a:ext cx="5859361" cy="742950"/>
          </a:xfrm>
          <a:prstGeom prst="snip1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3200" b="1" noProof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 </a:t>
            </a:r>
            <a:r>
              <a:rPr lang="en-US" altLang="zh-CN" sz="3200" b="1" noProof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3280815" y="1970088"/>
            <a:ext cx="7409842" cy="1042987"/>
          </a:xfrm>
          <a:prstGeom prst="roundRect">
            <a:avLst/>
          </a:prstGeom>
          <a:gradFill>
            <a:gsLst>
              <a:gs pos="0">
                <a:srgbClr val="00B0F0">
                  <a:alpha val="90000"/>
                </a:srgbClr>
              </a:gs>
              <a:gs pos="100000">
                <a:srgbClr val="0062A6"/>
              </a:gs>
            </a:gsLst>
            <a:lin ang="81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r>
              <a:rPr lang="zh-CN" altLang="en-US" sz="40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000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000" b="1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4000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药房运营点</a:t>
            </a:r>
            <a:r>
              <a:rPr lang="en-US" altLang="zh-CN" sz="4000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产品分析</a:t>
            </a:r>
            <a:r>
              <a:rPr lang="en-US" altLang="zh-CN" sz="4000" b="1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>
            <a:spLocks noGrp="1" noChangeArrowheads="1"/>
          </p:cNvSpPr>
          <p:nvPr/>
        </p:nvSpPr>
        <p:spPr bwMode="auto">
          <a:xfrm>
            <a:off x="457200" y="585788"/>
            <a:ext cx="80343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药占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比与处方外流的逻辑关系</a:t>
            </a:r>
            <a:endParaRPr lang="zh-CN" altLang="en-US" sz="3200" b="1" dirty="0">
              <a:solidFill>
                <a:srgbClr val="EC9F0E"/>
              </a:solidFill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34" name="左箭头 33"/>
          <p:cNvSpPr/>
          <p:nvPr/>
        </p:nvSpPr>
        <p:spPr>
          <a:xfrm>
            <a:off x="745956" y="1949116"/>
            <a:ext cx="4559968" cy="3092116"/>
          </a:xfrm>
          <a:prstGeom prst="leftArrow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996751" y="2620163"/>
            <a:ext cx="3309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年下半年开始实际落地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控制药费的主要手段之一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药品品类结构调整的推手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以药养医到以医养医的手段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5955" y="1949116"/>
            <a:ext cx="12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药占比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5710328" y="1866122"/>
            <a:ext cx="5691680" cy="3377682"/>
          </a:xfrm>
          <a:prstGeom prst="rightArrow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569987" y="2680395"/>
            <a:ext cx="3507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药占比推动处方药外流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DTP/C/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慢病市场推动外流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病便利性需求催生外流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保控费推动处方外流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77069" y="4592024"/>
            <a:ext cx="150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处方外流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3078" y="5141163"/>
            <a:ext cx="5766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药占比势必推动处方外流，是主动原因；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但是处方外流是多种原因引起的。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0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229" y="1407146"/>
            <a:ext cx="9708636" cy="500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4"/>
          <p:cNvSpPr>
            <a:spLocks noGrp="1" noChangeArrowheads="1"/>
          </p:cNvSpPr>
          <p:nvPr/>
        </p:nvSpPr>
        <p:spPr bwMode="auto">
          <a:xfrm>
            <a:off x="457199" y="520471"/>
            <a:ext cx="10356981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HIS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系统</a:t>
            </a:r>
            <a:r>
              <a:rPr lang="en-US" altLang="zh-CN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—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门诊挂号界面</a:t>
            </a:r>
            <a:endParaRPr lang="zh-CN" altLang="en-US" sz="3200" b="1" dirty="0">
              <a:solidFill>
                <a:srgbClr val="EC9F0E"/>
              </a:solidFill>
              <a:ea typeface="微软雅黑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6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0" y="1392703"/>
            <a:ext cx="1198806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4"/>
          <p:cNvSpPr>
            <a:spLocks noGrp="1" noChangeArrowheads="1"/>
          </p:cNvSpPr>
          <p:nvPr/>
        </p:nvSpPr>
        <p:spPr bwMode="auto">
          <a:xfrm>
            <a:off x="457199" y="520471"/>
            <a:ext cx="10356981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HIS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系统</a:t>
            </a:r>
            <a:r>
              <a:rPr lang="en-US" altLang="zh-CN" sz="3200" b="1" dirty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—①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门诊</a:t>
            </a:r>
            <a:r>
              <a:rPr lang="zh-CN" altLang="en-US" sz="3200" b="1" dirty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医生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站诊断记录</a:t>
            </a:r>
            <a:endParaRPr lang="zh-CN" altLang="en-US" sz="3200" b="1" dirty="0">
              <a:solidFill>
                <a:srgbClr val="EC9F0E"/>
              </a:solidFill>
              <a:ea typeface="微软雅黑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0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 noChangeArrowheads="1"/>
          </p:cNvSpPr>
          <p:nvPr/>
        </p:nvSpPr>
        <p:spPr bwMode="auto">
          <a:xfrm>
            <a:off x="457199" y="520471"/>
            <a:ext cx="10356981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HIS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系统</a:t>
            </a:r>
            <a:r>
              <a:rPr lang="en-US" altLang="zh-CN" sz="3200" b="1" dirty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—②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门诊</a:t>
            </a:r>
            <a:r>
              <a:rPr lang="zh-CN" altLang="en-US" sz="3200" b="1" dirty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医生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站检验记录</a:t>
            </a:r>
            <a:endParaRPr lang="zh-CN" altLang="en-US" sz="3200" b="1" dirty="0">
              <a:solidFill>
                <a:srgbClr val="EC9F0E"/>
              </a:solidFill>
              <a:ea typeface="微软雅黑" pitchFamily="34" charset="-122"/>
              <a:sym typeface="宋体" pitchFamily="2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92" y="1399293"/>
            <a:ext cx="9848479" cy="50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0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47" y="1380646"/>
            <a:ext cx="9871312" cy="505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4"/>
          <p:cNvSpPr>
            <a:spLocks noGrp="1" noChangeArrowheads="1"/>
          </p:cNvSpPr>
          <p:nvPr/>
        </p:nvSpPr>
        <p:spPr bwMode="auto">
          <a:xfrm>
            <a:off x="457199" y="520471"/>
            <a:ext cx="10356981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HIS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系统</a:t>
            </a:r>
            <a:r>
              <a:rPr lang="en-US" altLang="zh-CN" sz="3200" b="1" dirty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—③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门诊</a:t>
            </a:r>
            <a:r>
              <a:rPr lang="zh-CN" altLang="en-US" sz="3200" b="1" dirty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医生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站</a:t>
            </a:r>
            <a:r>
              <a:rPr lang="zh-CN" altLang="en-US" sz="3200" b="1" dirty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检查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记录</a:t>
            </a:r>
            <a:endParaRPr lang="zh-CN" altLang="en-US" sz="3200" b="1" dirty="0">
              <a:solidFill>
                <a:srgbClr val="EC9F0E"/>
              </a:solidFill>
              <a:ea typeface="微软雅黑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49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09" y="1405601"/>
            <a:ext cx="9776907" cy="503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4"/>
          <p:cNvSpPr>
            <a:spLocks noGrp="1" noChangeArrowheads="1"/>
          </p:cNvSpPr>
          <p:nvPr/>
        </p:nvSpPr>
        <p:spPr bwMode="auto">
          <a:xfrm>
            <a:off x="457199" y="520471"/>
            <a:ext cx="10356981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HIS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系统</a:t>
            </a:r>
            <a:r>
              <a:rPr lang="en-US" altLang="zh-CN" sz="3200" b="1" dirty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—④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门诊</a:t>
            </a:r>
            <a:r>
              <a:rPr lang="zh-CN" altLang="en-US" sz="3200" b="1" dirty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医生</a:t>
            </a:r>
            <a:r>
              <a:rPr lang="zh-CN" altLang="en-US" sz="3200" b="1" dirty="0" smtClean="0">
                <a:solidFill>
                  <a:srgbClr val="EC9F0E"/>
                </a:solidFill>
                <a:ea typeface="微软雅黑" pitchFamily="34" charset="-122"/>
                <a:sym typeface="宋体" pitchFamily="2" charset="-122"/>
              </a:rPr>
              <a:t>站电子处方</a:t>
            </a:r>
            <a:endParaRPr lang="zh-CN" altLang="en-US" sz="3200" b="1" dirty="0">
              <a:solidFill>
                <a:srgbClr val="EC9F0E"/>
              </a:solidFill>
              <a:ea typeface="微软雅黑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8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Pages>0</Pages>
  <Words>255</Words>
  <Characters>0</Characters>
  <Application>Microsoft Office PowerPoint</Application>
  <DocSecurity>0</DocSecurity>
  <PresentationFormat>自定义</PresentationFormat>
  <Lines>0</Lines>
  <Paragraphs>37</Paragraphs>
  <Slides>14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hjy</dc:creator>
  <cp:lastModifiedBy>alie</cp:lastModifiedBy>
  <cp:revision>80</cp:revision>
  <dcterms:created xsi:type="dcterms:W3CDTF">2016-07-19T02:21:00Z</dcterms:created>
  <dcterms:modified xsi:type="dcterms:W3CDTF">2018-04-11T05:34:10Z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