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12192000"/>
  <p:notesSz cx="6858000" cy="9144000"/>
  <p:embeddedFontLst>
    <p:embeddedFont>
      <p:font typeface="Play"/>
      <p:regular r:id="rId53"/>
      <p:bold r:id="rId54"/>
    </p:embeddedFont>
    <p:embeddedFont>
      <p:font typeface="Robo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Kiana Robinson"/>
  <p:cmAuthor clrIdx="1" id="1" initials="" lastIdx="2" name="Chris Reid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Play-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regular.fntdata"/><Relationship Id="rId10" Type="http://schemas.openxmlformats.org/officeDocument/2006/relationships/slide" Target="slides/slide5.xml"/><Relationship Id="rId54" Type="http://schemas.openxmlformats.org/officeDocument/2006/relationships/font" Target="fonts/Play-bold.fntdata"/><Relationship Id="rId13" Type="http://schemas.openxmlformats.org/officeDocument/2006/relationships/slide" Target="slides/slide8.xml"/><Relationship Id="rId57" Type="http://schemas.openxmlformats.org/officeDocument/2006/relationships/font" Target="fonts/Roboto-italic.fntdata"/><Relationship Id="rId12" Type="http://schemas.openxmlformats.org/officeDocument/2006/relationships/slide" Target="slides/slide7.xml"/><Relationship Id="rId56"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26T21:38:52.030">
    <p:pos x="3952" y="2899"/>
    <p:text>This slide needs context. What is it describing?</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4-29T18:39:49.719">
    <p:pos x="0" y="0"/>
    <p:text>red arrows should have text or caption explaining what's going on</p:text>
  </p:cm>
  <p:cm authorId="1" idx="1" dt="2024-04-29T18:39:49.719">
    <p:pos x="0" y="0"/>
    <p:text>Ok</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4-29T18:42:00.611">
    <p:pos x="6000" y="0"/>
    <p:text>written step by step instructions on set-up on the next few slides</p:text>
  </p:cm>
  <p:cm authorId="1" idx="2" dt="2024-04-29T18:42:00.611">
    <p:pos x="6000" y="0"/>
    <p:text>Done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4-26T21:24:08.729">
    <p:pos x="6000" y="0"/>
    <p:text>References here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After selecting the resources you will see this status screen while you wait for the session to start. How long that takes depends on how long the queue is.  When your session has started, it looks like this with the name of the Host (compute node), time remaining, and a button for you to Launch Matlab GUI</a:t>
            </a:r>
            <a:endParaRPr/>
          </a:p>
        </p:txBody>
      </p:sp>
      <p:sp>
        <p:nvSpPr>
          <p:cNvPr id="193" name="Google Shape;1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session starts connected to your home directory (top arrow)</a:t>
            </a:r>
            <a:endParaRPr/>
          </a:p>
          <a:p>
            <a:pPr indent="0" lvl="0" marL="0" rtl="0" algn="l">
              <a:spcBef>
                <a:spcPts val="0"/>
              </a:spcBef>
              <a:spcAft>
                <a:spcPts val="0"/>
              </a:spcAft>
              <a:buNone/>
            </a:pPr>
            <a:r>
              <a:rPr lang="en-US"/>
              <a:t>And starts with two cores as we requested (bottom arrow)</a:t>
            </a:r>
            <a:endParaRPr/>
          </a:p>
        </p:txBody>
      </p:sp>
      <p:sp>
        <p:nvSpPr>
          <p:cNvPr id="207" name="Google Shape;2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slide has an additional section that shows how to Cut and Paste, which is not intuitive</a:t>
            </a:r>
            <a:endParaRPr/>
          </a:p>
        </p:txBody>
      </p:sp>
      <p:sp>
        <p:nvSpPr>
          <p:cNvPr id="253" name="Google Shape;25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workshop is one in our series of introductory topics using HPC.  All the examples can be performed on one of our supercomputers. But they can be equally run on a laptop with Matlab installed</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where we introduce Matlab and mention the campus license for all students and faculty. And that it is licensed for use on HPC</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Matlab has separate toolboxes. We will be focusing on the Statistics and Machine Learning Toolbox</a:t>
            </a:r>
            <a:endParaRPr/>
          </a:p>
        </p:txBody>
      </p:sp>
      <p:sp>
        <p:nvSpPr>
          <p:cNvPr id="152" name="Google Shape;15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After you select the Matlab application, fill out the form. In this example, we chose the ElGato Cluster, 4 hours and 2 cores. Matlab will use the number of cores you select here.</a:t>
            </a:r>
            <a:endParaRPr/>
          </a:p>
        </p:txBody>
      </p:sp>
      <p:sp>
        <p:nvSpPr>
          <p:cNvPr id="178" name="Google Shape;17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2.jpg"/><Relationship Id="rId5"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3.jpg"/><Relationship Id="rId5"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15.jpg"/><Relationship Id="rId5"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16.jpg"/><Relationship Id="rId6"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2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2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2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2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2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2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jpg"/><Relationship Id="rId4"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2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3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jpg"/><Relationship Id="rId4"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4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3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30.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3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jpg"/><Relationship Id="rId4" Type="http://schemas.openxmlformats.org/officeDocument/2006/relationships/image" Target="../media/image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3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3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3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37.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38.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jpg"/><Relationship Id="rId4" Type="http://schemas.openxmlformats.org/officeDocument/2006/relationships/image" Target="../media/image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hyperlink" Target="https://www.mathworks.com/help/stats/controlchart.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39.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comments" Target="../comments/comment4.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9.jpg"/><Relationship Id="rId5"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11.jpg"/><Relationship Id="rId5" Type="http://schemas.openxmlformats.org/officeDocument/2006/relationships/image" Target="../media/image3.jpg"/><Relationship Id="rId6"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3.xml"/><Relationship Id="rId4" Type="http://schemas.openxmlformats.org/officeDocument/2006/relationships/image" Target="../media/image14.jpg"/><Relationship Id="rId5" Type="http://schemas.openxmlformats.org/officeDocument/2006/relationships/image" Target="../media/image3.jpg"/><Relationship Id="rId6"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descr="Aerial view of a city&#10;&#10;Description automatically generated" id="86" name="Google Shape;86;p13"/>
          <p:cNvPicPr preferRelativeResize="0"/>
          <p:nvPr/>
        </p:nvPicPr>
        <p:blipFill rotWithShape="1">
          <a:blip r:embed="rId3">
            <a:alphaModFix/>
          </a:blip>
          <a:srcRect b="3815" l="0" r="0" t="8482"/>
          <a:stretch/>
        </p:blipFill>
        <p:spPr>
          <a:xfrm>
            <a:off x="0" y="10510"/>
            <a:ext cx="12192000" cy="6866421"/>
          </a:xfrm>
          <a:prstGeom prst="rect">
            <a:avLst/>
          </a:prstGeom>
          <a:solidFill>
            <a:schemeClr val="accent1">
              <a:alpha val="51764"/>
            </a:schemeClr>
          </a:solidFill>
          <a:ln>
            <a:noFill/>
          </a:ln>
        </p:spPr>
      </p:pic>
      <p:sp>
        <p:nvSpPr>
          <p:cNvPr id="87" name="Google Shape;87;p13"/>
          <p:cNvSpPr txBox="1"/>
          <p:nvPr/>
        </p:nvSpPr>
        <p:spPr>
          <a:xfrm>
            <a:off x="3284846" y="2767280"/>
            <a:ext cx="6178230" cy="144655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chemeClr val="dk1"/>
                </a:solidFill>
                <a:latin typeface="Arial"/>
                <a:ea typeface="Arial"/>
                <a:cs typeface="Arial"/>
                <a:sym typeface="Arial"/>
              </a:rPr>
              <a:t>Introduction to Statistics</a:t>
            </a:r>
            <a:endParaRPr/>
          </a:p>
          <a:p>
            <a:pPr indent="0" lvl="0" marL="0" marR="0" rtl="0" algn="l">
              <a:spcBef>
                <a:spcPts val="0"/>
              </a:spcBef>
              <a:spcAft>
                <a:spcPts val="0"/>
              </a:spcAft>
              <a:buNone/>
            </a:pPr>
            <a:r>
              <a:rPr lang="en-US" sz="4400">
                <a:solidFill>
                  <a:schemeClr val="dk1"/>
                </a:solidFill>
                <a:latin typeface="Arial"/>
                <a:ea typeface="Arial"/>
                <a:cs typeface="Arial"/>
                <a:sym typeface="Arial"/>
              </a:rPr>
              <a:t> on HPC Using Matlab</a:t>
            </a:r>
            <a:endParaRPr sz="4400">
              <a:solidFill>
                <a:schemeClr val="dk1"/>
              </a:solidFill>
              <a:latin typeface="Arial"/>
              <a:ea typeface="Arial"/>
              <a:cs typeface="Arial"/>
              <a:sym typeface="Arial"/>
            </a:endParaRPr>
          </a:p>
        </p:txBody>
      </p:sp>
      <p:pic>
        <p:nvPicPr>
          <p:cNvPr id="88" name="Google Shape;88;p13"/>
          <p:cNvPicPr preferRelativeResize="0"/>
          <p:nvPr/>
        </p:nvPicPr>
        <p:blipFill rotWithShape="1">
          <a:blip r:embed="rId4">
            <a:alphaModFix/>
          </a:blip>
          <a:srcRect b="0" l="0" r="0" t="0"/>
          <a:stretch/>
        </p:blipFill>
        <p:spPr>
          <a:xfrm>
            <a:off x="3820440" y="707542"/>
            <a:ext cx="4482731" cy="1254189"/>
          </a:xfrm>
          <a:prstGeom prst="rect">
            <a:avLst/>
          </a:prstGeom>
          <a:solidFill>
            <a:schemeClr val="accent1">
              <a:alpha val="55686"/>
            </a:schemeClr>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6" name="Google Shape;196;p22"/>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22"/>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8" name="Google Shape;198;p22"/>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22"/>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22"/>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22"/>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202" name="Google Shape;202;p22"/>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A screenshot of a computer&#10;&#10;Description automatically generated" id="203" name="Google Shape;203;p22"/>
          <p:cNvPicPr preferRelativeResize="0"/>
          <p:nvPr/>
        </p:nvPicPr>
        <p:blipFill rotWithShape="1">
          <a:blip r:embed="rId4">
            <a:alphaModFix/>
          </a:blip>
          <a:srcRect b="0" l="0" r="0" t="0"/>
          <a:stretch/>
        </p:blipFill>
        <p:spPr>
          <a:xfrm>
            <a:off x="1229850" y="740418"/>
            <a:ext cx="10317748" cy="5259848"/>
          </a:xfrm>
          <a:prstGeom prst="rect">
            <a:avLst/>
          </a:prstGeom>
          <a:noFill/>
          <a:ln>
            <a:noFill/>
          </a:ln>
        </p:spPr>
      </p:pic>
      <p:pic>
        <p:nvPicPr>
          <p:cNvPr descr="MATLAB Logo and symbol, meaning, history, PNG, brand" id="204" name="Google Shape;204;p22"/>
          <p:cNvPicPr preferRelativeResize="0"/>
          <p:nvPr/>
        </p:nvPicPr>
        <p:blipFill rotWithShape="1">
          <a:blip r:embed="rId5">
            <a:alphaModFix/>
          </a:blip>
          <a:srcRect b="35752" l="0" r="0" t="29862"/>
          <a:stretch/>
        </p:blipFill>
        <p:spPr>
          <a:xfrm>
            <a:off x="10043501" y="6412552"/>
            <a:ext cx="2078564" cy="4017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0" name="Google Shape;210;p23"/>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23"/>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23"/>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23"/>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23"/>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5" name="Google Shape;215;p23"/>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216" name="Google Shape;216;p23"/>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A screenshot of a computer&#10;&#10;Description automatically generated" id="217" name="Google Shape;217;p23"/>
          <p:cNvPicPr preferRelativeResize="0"/>
          <p:nvPr/>
        </p:nvPicPr>
        <p:blipFill rotWithShape="1">
          <a:blip r:embed="rId4">
            <a:alphaModFix/>
          </a:blip>
          <a:srcRect b="0" l="0" r="0" t="0"/>
          <a:stretch/>
        </p:blipFill>
        <p:spPr>
          <a:xfrm>
            <a:off x="1698457" y="602187"/>
            <a:ext cx="7772400" cy="5586412"/>
          </a:xfrm>
          <a:prstGeom prst="rect">
            <a:avLst/>
          </a:prstGeom>
          <a:noFill/>
          <a:ln>
            <a:noFill/>
          </a:ln>
        </p:spPr>
      </p:pic>
      <p:sp>
        <p:nvSpPr>
          <p:cNvPr id="218" name="Google Shape;218;p23"/>
          <p:cNvSpPr/>
          <p:nvPr/>
        </p:nvSpPr>
        <p:spPr>
          <a:xfrm rot="2740086">
            <a:off x="2131026" y="1075513"/>
            <a:ext cx="1634137" cy="144088"/>
          </a:xfrm>
          <a:prstGeom prst="rightArrow">
            <a:avLst>
              <a:gd fmla="val 50000" name="adj1"/>
              <a:gd fmla="val 50000" name="adj2"/>
            </a:avLst>
          </a:prstGeom>
          <a:solidFill>
            <a:srgbClr val="C00000"/>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23"/>
          <p:cNvSpPr/>
          <p:nvPr/>
        </p:nvSpPr>
        <p:spPr>
          <a:xfrm rot="-6021136">
            <a:off x="4378539" y="3341478"/>
            <a:ext cx="1285723" cy="132704"/>
          </a:xfrm>
          <a:prstGeom prst="rightArrow">
            <a:avLst>
              <a:gd fmla="val 50000" name="adj1"/>
              <a:gd fmla="val 50000" name="adj2"/>
            </a:avLst>
          </a:prstGeom>
          <a:solidFill>
            <a:srgbClr val="C00000"/>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MATLAB Logo and symbol, meaning, history, PNG, brand" id="220" name="Google Shape;220;p23"/>
          <p:cNvPicPr preferRelativeResize="0"/>
          <p:nvPr/>
        </p:nvPicPr>
        <p:blipFill rotWithShape="1">
          <a:blip r:embed="rId5">
            <a:alphaModFix/>
          </a:blip>
          <a:srcRect b="35752" l="0" r="0" t="29862"/>
          <a:stretch/>
        </p:blipFill>
        <p:spPr>
          <a:xfrm>
            <a:off x="10043501" y="6412552"/>
            <a:ext cx="2078564" cy="4017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6" name="Google Shape;226;p24"/>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p24"/>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 name="Google Shape;228;p24"/>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 name="Google Shape;229;p24"/>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24"/>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24"/>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232" name="Google Shape;232;p24"/>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A blue background with white text&#10;&#10;Description automatically generated" id="233" name="Google Shape;233;p24"/>
          <p:cNvPicPr preferRelativeResize="0"/>
          <p:nvPr/>
        </p:nvPicPr>
        <p:blipFill rotWithShape="1">
          <a:blip r:embed="rId4">
            <a:alphaModFix/>
          </a:blip>
          <a:srcRect b="0" l="0" r="0" t="0"/>
          <a:stretch/>
        </p:blipFill>
        <p:spPr>
          <a:xfrm>
            <a:off x="1698457" y="467075"/>
            <a:ext cx="7772399" cy="1829407"/>
          </a:xfrm>
          <a:prstGeom prst="rect">
            <a:avLst/>
          </a:prstGeom>
          <a:noFill/>
          <a:ln>
            <a:noFill/>
          </a:ln>
        </p:spPr>
      </p:pic>
      <p:pic>
        <p:nvPicPr>
          <p:cNvPr descr="MATLAB Logo and symbol, meaning, history, PNG, brand" id="234" name="Google Shape;234;p24"/>
          <p:cNvPicPr preferRelativeResize="0"/>
          <p:nvPr/>
        </p:nvPicPr>
        <p:blipFill rotWithShape="1">
          <a:blip r:embed="rId5">
            <a:alphaModFix/>
          </a:blip>
          <a:srcRect b="35752" l="0" r="0" t="29862"/>
          <a:stretch/>
        </p:blipFill>
        <p:spPr>
          <a:xfrm>
            <a:off x="10043501" y="6412552"/>
            <a:ext cx="2078564" cy="401762"/>
          </a:xfrm>
          <a:prstGeom prst="rect">
            <a:avLst/>
          </a:prstGeom>
          <a:noFill/>
          <a:ln>
            <a:noFill/>
          </a:ln>
        </p:spPr>
      </p:pic>
      <p:sp>
        <p:nvSpPr>
          <p:cNvPr id="235" name="Google Shape;235;p24"/>
          <p:cNvSpPr txBox="1"/>
          <p:nvPr/>
        </p:nvSpPr>
        <p:spPr>
          <a:xfrm>
            <a:off x="1670681" y="2623198"/>
            <a:ext cx="9747300" cy="3417000"/>
          </a:xfrm>
          <a:prstGeom prst="rect">
            <a:avLst/>
          </a:prstGeom>
          <a:solidFill>
            <a:srgbClr val="C0E4F5"/>
          </a:solid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Descriptive Statistics	</a:t>
            </a:r>
            <a:endParaRPr sz="2400">
              <a:solidFill>
                <a:schemeClr val="dk1"/>
              </a:solidFill>
              <a:latin typeface="Arial"/>
              <a:ea typeface="Arial"/>
              <a:cs typeface="Arial"/>
              <a:sym typeface="Arial"/>
            </a:endParaRPr>
          </a:p>
          <a:p>
            <a:pPr indent="-3810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Cluster Analysis	ANOVA</a:t>
            </a:r>
            <a:endParaRPr/>
          </a:p>
          <a:p>
            <a:pPr indent="-3810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Regression</a:t>
            </a:r>
            <a:r>
              <a:rPr lang="en-US" sz="2400">
                <a:solidFill>
                  <a:schemeClr val="dk1"/>
                </a:solidFill>
              </a:rPr>
              <a:t> and </a:t>
            </a:r>
            <a:r>
              <a:rPr lang="en-US" sz="2400">
                <a:solidFill>
                  <a:schemeClr val="dk1"/>
                </a:solidFill>
                <a:latin typeface="Arial"/>
                <a:ea typeface="Arial"/>
                <a:cs typeface="Arial"/>
                <a:sym typeface="Arial"/>
              </a:rPr>
              <a:t>Classification		</a:t>
            </a:r>
            <a:endParaRPr sz="2400">
              <a:solidFill>
                <a:schemeClr val="dk1"/>
              </a:solidFill>
              <a:latin typeface="Arial"/>
              <a:ea typeface="Arial"/>
              <a:cs typeface="Arial"/>
              <a:sym typeface="Arial"/>
            </a:endParaRPr>
          </a:p>
          <a:p>
            <a:pPr indent="-3810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Dimensionality Reduction</a:t>
            </a:r>
            <a:endParaRPr/>
          </a:p>
          <a:p>
            <a:pPr indent="-3810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Probability Distributions	</a:t>
            </a:r>
            <a:endParaRPr sz="2400">
              <a:solidFill>
                <a:schemeClr val="dk1"/>
              </a:solidFill>
              <a:latin typeface="Arial"/>
              <a:ea typeface="Arial"/>
              <a:cs typeface="Arial"/>
              <a:sym typeface="Arial"/>
            </a:endParaRPr>
          </a:p>
          <a:p>
            <a:pPr indent="-3810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Hypothesis Tests	</a:t>
            </a:r>
            <a:endParaRPr sz="2400">
              <a:solidFill>
                <a:schemeClr val="dk1"/>
              </a:solidFill>
              <a:latin typeface="Arial"/>
              <a:ea typeface="Arial"/>
              <a:cs typeface="Arial"/>
              <a:sym typeface="Arial"/>
            </a:endParaRPr>
          </a:p>
          <a:p>
            <a:pPr indent="-3810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Industrial Statistics</a:t>
            </a:r>
            <a:endParaRPr/>
          </a:p>
          <a:p>
            <a:pPr indent="-3810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Analysis of Big Data		</a:t>
            </a:r>
            <a:endParaRPr sz="2400">
              <a:solidFill>
                <a:schemeClr val="dk1"/>
              </a:solidFill>
              <a:latin typeface="Arial"/>
              <a:ea typeface="Arial"/>
              <a:cs typeface="Arial"/>
              <a:sym typeface="Arial"/>
            </a:endParaRPr>
          </a:p>
          <a:p>
            <a:pPr indent="-3810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Code Generation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239" name="Shape 239"/>
        <p:cNvGrpSpPr/>
        <p:nvPr/>
      </p:nvGrpSpPr>
      <p:grpSpPr>
        <a:xfrm>
          <a:off x="0" y="0"/>
          <a:ext cx="0" cy="0"/>
          <a:chOff x="0" y="0"/>
          <a:chExt cx="0" cy="0"/>
        </a:xfrm>
      </p:grpSpPr>
      <p:sp>
        <p:nvSpPr>
          <p:cNvPr id="240" name="Google Shape;240;p25"/>
          <p:cNvSpPr/>
          <p:nvPr/>
        </p:nvSpPr>
        <p:spPr>
          <a:xfrm>
            <a:off x="0" y="-69817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1" name="Google Shape;241;p25"/>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2" name="Google Shape;242;p25"/>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3" name="Google Shape;243;p25"/>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4" name="Google Shape;244;p25"/>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5" name="Google Shape;245;p25"/>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6" name="Google Shape;246;p25"/>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247" name="Google Shape;247;p25"/>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248" name="Google Shape;248;p25"/>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249" name="Google Shape;249;p25"/>
          <p:cNvSpPr txBox="1"/>
          <p:nvPr/>
        </p:nvSpPr>
        <p:spPr>
          <a:xfrm>
            <a:off x="2266026" y="6650"/>
            <a:ext cx="4240800" cy="8928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Descriptive Statistics</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Visualizing Multivariate Data</a:t>
            </a:r>
            <a:endParaRPr/>
          </a:p>
        </p:txBody>
      </p:sp>
      <p:sp>
        <p:nvSpPr>
          <p:cNvPr id="250" name="Google Shape;250;p25"/>
          <p:cNvSpPr txBox="1"/>
          <p:nvPr/>
        </p:nvSpPr>
        <p:spPr>
          <a:xfrm>
            <a:off x="2266025" y="1349450"/>
            <a:ext cx="8118900" cy="2678100"/>
          </a:xfrm>
          <a:prstGeom prst="rect">
            <a:avLst/>
          </a:prstGeom>
          <a:solidFill>
            <a:srgbClr val="C0E4F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212121"/>
                </a:solidFill>
                <a:latin typeface="Roboto"/>
                <a:ea typeface="Roboto"/>
                <a:cs typeface="Roboto"/>
                <a:sym typeface="Roboto"/>
              </a:rPr>
              <a:t>Efficiently summarize and validate large datasets </a:t>
            </a:r>
            <a:r>
              <a:rPr b="0" i="0" lang="en-US" sz="2400">
                <a:solidFill>
                  <a:srgbClr val="212121"/>
                </a:solidFill>
                <a:latin typeface="Roboto"/>
                <a:ea typeface="Roboto"/>
                <a:cs typeface="Roboto"/>
                <a:sym typeface="Roboto"/>
              </a:rPr>
              <a:t>using descriptive statistics</a:t>
            </a:r>
            <a:r>
              <a:rPr lang="en-US" sz="2400">
                <a:solidFill>
                  <a:srgbClr val="212121"/>
                </a:solidFill>
                <a:latin typeface="Roboto"/>
                <a:ea typeface="Roboto"/>
                <a:cs typeface="Roboto"/>
                <a:sym typeface="Roboto"/>
              </a:rPr>
              <a:t> and frequency distributions,</a:t>
            </a:r>
            <a:r>
              <a:rPr b="0" i="0" lang="en-US" sz="2400">
                <a:solidFill>
                  <a:srgbClr val="212121"/>
                </a:solidFill>
                <a:latin typeface="Roboto"/>
                <a:ea typeface="Roboto"/>
                <a:cs typeface="Roboto"/>
                <a:sym typeface="Roboto"/>
              </a:rPr>
              <a:t> including measures of central tendency</a:t>
            </a:r>
            <a:r>
              <a:rPr lang="en-US" sz="2400">
                <a:solidFill>
                  <a:srgbClr val="212121"/>
                </a:solidFill>
                <a:latin typeface="Roboto"/>
                <a:ea typeface="Roboto"/>
                <a:cs typeface="Roboto"/>
                <a:sym typeface="Roboto"/>
              </a:rPr>
              <a:t> and </a:t>
            </a:r>
            <a:r>
              <a:rPr b="0" i="0" lang="en-US" sz="2400">
                <a:solidFill>
                  <a:srgbClr val="212121"/>
                </a:solidFill>
                <a:latin typeface="Roboto"/>
                <a:ea typeface="Roboto"/>
                <a:cs typeface="Roboto"/>
                <a:sym typeface="Roboto"/>
              </a:rPr>
              <a:t>dispersion, </a:t>
            </a:r>
            <a:r>
              <a:rPr lang="en-US" sz="2400">
                <a:solidFill>
                  <a:srgbClr val="212121"/>
                </a:solidFill>
                <a:latin typeface="Roboto"/>
                <a:ea typeface="Roboto"/>
                <a:cs typeface="Roboto"/>
                <a:sym typeface="Roboto"/>
              </a:rPr>
              <a:t>stem plots, bar/pie charts and histograms. </a:t>
            </a:r>
            <a:r>
              <a:rPr b="0" i="0" lang="en-US" sz="2400">
                <a:solidFill>
                  <a:srgbClr val="212121"/>
                </a:solidFill>
                <a:latin typeface="Roboto"/>
                <a:ea typeface="Roboto"/>
                <a:cs typeface="Roboto"/>
                <a:sym typeface="Roboto"/>
              </a:rPr>
              <a:t> </a:t>
            </a:r>
            <a:endParaRPr sz="2400">
              <a:solidFill>
                <a:srgbClr val="212121"/>
              </a:solidFill>
              <a:latin typeface="Roboto"/>
              <a:ea typeface="Roboto"/>
              <a:cs typeface="Roboto"/>
              <a:sym typeface="Roboto"/>
            </a:endParaRPr>
          </a:p>
          <a:p>
            <a:pPr indent="0" lvl="0" marL="0" marR="0" rtl="0" algn="l">
              <a:spcBef>
                <a:spcPts val="0"/>
              </a:spcBef>
              <a:spcAft>
                <a:spcPts val="0"/>
              </a:spcAft>
              <a:buNone/>
            </a:pPr>
            <a:r>
              <a:t/>
            </a:r>
            <a:endParaRPr sz="2400">
              <a:solidFill>
                <a:srgbClr val="212121"/>
              </a:solidFill>
              <a:latin typeface="Roboto"/>
              <a:ea typeface="Roboto"/>
              <a:cs typeface="Roboto"/>
              <a:sym typeface="Roboto"/>
            </a:endParaRPr>
          </a:p>
          <a:p>
            <a:pPr indent="0" lvl="0" marL="0" marR="0" rtl="0" algn="l">
              <a:spcBef>
                <a:spcPts val="0"/>
              </a:spcBef>
              <a:spcAft>
                <a:spcPts val="0"/>
              </a:spcAft>
              <a:buNone/>
            </a:pPr>
            <a:r>
              <a:rPr lang="en-US" sz="2400">
                <a:solidFill>
                  <a:srgbClr val="212121"/>
                </a:solidFill>
                <a:latin typeface="Roboto"/>
                <a:ea typeface="Roboto"/>
                <a:cs typeface="Roboto"/>
                <a:sym typeface="Roboto"/>
              </a:rPr>
              <a:t>Of the available examples we choose Visualizing Multivariate Data using three different statistical plots.</a:t>
            </a:r>
            <a:endParaRPr sz="24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254" name="Shape 254"/>
        <p:cNvGrpSpPr/>
        <p:nvPr/>
      </p:nvGrpSpPr>
      <p:grpSpPr>
        <a:xfrm>
          <a:off x="0" y="0"/>
          <a:ext cx="0" cy="0"/>
          <a:chOff x="0" y="0"/>
          <a:chExt cx="0" cy="0"/>
        </a:xfrm>
      </p:grpSpPr>
      <p:sp>
        <p:nvSpPr>
          <p:cNvPr id="255" name="Google Shape;255;p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6" name="Google Shape;256;p26"/>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26"/>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26"/>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26"/>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0" name="Google Shape;260;p26"/>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1" name="Google Shape;261;p26"/>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262" name="Google Shape;262;p26"/>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263" name="Google Shape;263;p26"/>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264" name="Google Shape;264;p26"/>
          <p:cNvSpPr txBox="1"/>
          <p:nvPr/>
        </p:nvSpPr>
        <p:spPr>
          <a:xfrm>
            <a:off x="2266027" y="6650"/>
            <a:ext cx="4499700" cy="8928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Descriptive Statistics</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Visualizing Multivariate</a:t>
            </a:r>
            <a:r>
              <a:rPr lang="en-US" sz="2400">
                <a:solidFill>
                  <a:schemeClr val="dk1"/>
                </a:solidFill>
              </a:rPr>
              <a:t> </a:t>
            </a:r>
            <a:r>
              <a:rPr lang="en-US" sz="2400">
                <a:solidFill>
                  <a:schemeClr val="dk1"/>
                </a:solidFill>
                <a:latin typeface="Arial"/>
                <a:ea typeface="Arial"/>
                <a:cs typeface="Arial"/>
                <a:sym typeface="Arial"/>
              </a:rPr>
              <a:t>Da</a:t>
            </a:r>
            <a:r>
              <a:rPr lang="en-US" sz="2400">
                <a:solidFill>
                  <a:schemeClr val="dk1"/>
                </a:solidFill>
                <a:latin typeface="Arial"/>
                <a:ea typeface="Arial"/>
                <a:cs typeface="Arial"/>
                <a:sym typeface="Arial"/>
              </a:rPr>
              <a:t>ta</a:t>
            </a:r>
            <a:endParaRPr/>
          </a:p>
        </p:txBody>
      </p:sp>
      <p:pic>
        <p:nvPicPr>
          <p:cNvPr descr="A screenshot of a computer&#10;&#10;Description automatically generated" id="265" name="Google Shape;265;p26"/>
          <p:cNvPicPr preferRelativeResize="0"/>
          <p:nvPr/>
        </p:nvPicPr>
        <p:blipFill rotWithShape="1">
          <a:blip r:embed="rId5">
            <a:alphaModFix/>
          </a:blip>
          <a:srcRect b="0" l="0" r="0" t="0"/>
          <a:stretch/>
        </p:blipFill>
        <p:spPr>
          <a:xfrm>
            <a:off x="2169151" y="1141826"/>
            <a:ext cx="7772400" cy="5715756"/>
          </a:xfrm>
          <a:prstGeom prst="rect">
            <a:avLst/>
          </a:prstGeom>
          <a:noFill/>
          <a:ln>
            <a:noFill/>
          </a:ln>
        </p:spPr>
      </p:pic>
      <p:sp>
        <p:nvSpPr>
          <p:cNvPr id="266" name="Google Shape;266;p26"/>
          <p:cNvSpPr/>
          <p:nvPr/>
        </p:nvSpPr>
        <p:spPr>
          <a:xfrm rot="874661">
            <a:off x="1328024" y="3839120"/>
            <a:ext cx="1285723" cy="132704"/>
          </a:xfrm>
          <a:prstGeom prst="rightArrow">
            <a:avLst>
              <a:gd fmla="val 50000" name="adj1"/>
              <a:gd fmla="val 50000" name="adj2"/>
            </a:avLst>
          </a:prstGeom>
          <a:solidFill>
            <a:srgbClr val="C00000"/>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7" name="Google Shape;267;p26"/>
          <p:cNvSpPr txBox="1"/>
          <p:nvPr/>
        </p:nvSpPr>
        <p:spPr>
          <a:xfrm>
            <a:off x="122600" y="2543500"/>
            <a:ext cx="1944600" cy="2586000"/>
          </a:xfrm>
          <a:prstGeom prst="rect">
            <a:avLst/>
          </a:prstGeom>
          <a:solidFill>
            <a:srgbClr val="C0E4F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rPr>
              <a:t>To Cut and Paste:</a:t>
            </a:r>
            <a:endParaRPr b="1"/>
          </a:p>
          <a:p>
            <a:pPr indent="-342900" lvl="0" marL="4572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Open Arrow </a:t>
            </a:r>
            <a:endParaRPr sz="1800">
              <a:solidFill>
                <a:schemeClr val="dk1"/>
              </a:solidFill>
              <a:latin typeface="Arial"/>
              <a:ea typeface="Arial"/>
              <a:cs typeface="Arial"/>
              <a:sym typeface="Arial"/>
            </a:endParaRPr>
          </a:p>
          <a:p>
            <a:pPr indent="-342900" lvl="0" marL="4572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Select Clipboard</a:t>
            </a:r>
            <a:endParaRPr/>
          </a:p>
          <a:p>
            <a:pPr indent="-342900" lvl="0" marL="4572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Paste with cmd-V</a:t>
            </a:r>
            <a:endParaRPr/>
          </a:p>
          <a:p>
            <a:pPr indent="-342900" lvl="0" marL="457200" marR="0" rtl="0" algn="l">
              <a:spcBef>
                <a:spcPts val="0"/>
              </a:spcBef>
              <a:spcAft>
                <a:spcPts val="0"/>
              </a:spcAft>
              <a:buClr>
                <a:schemeClr val="dk1"/>
              </a:buClr>
              <a:buSzPts val="1800"/>
              <a:buFont typeface="Arial"/>
              <a:buAutoNum type="arabicPeriod"/>
            </a:pPr>
            <a:r>
              <a:rPr lang="en-US" sz="1800">
                <a:solidFill>
                  <a:schemeClr val="dk1"/>
                </a:solidFill>
              </a:rPr>
              <a:t>R</a:t>
            </a:r>
            <a:r>
              <a:rPr lang="en-US" sz="1800">
                <a:solidFill>
                  <a:schemeClr val="dk1"/>
                </a:solidFill>
                <a:latin typeface="Arial"/>
                <a:ea typeface="Arial"/>
                <a:cs typeface="Arial"/>
                <a:sym typeface="Arial"/>
              </a:rPr>
              <a:t>ight click</a:t>
            </a:r>
            <a:endParaRPr/>
          </a:p>
          <a:p>
            <a:pPr indent="-342900" lvl="0" marL="4572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Paste</a:t>
            </a:r>
            <a:endParaRPr/>
          </a:p>
        </p:txBody>
      </p:sp>
      <p:pic>
        <p:nvPicPr>
          <p:cNvPr descr="A screenshot of a computer program&#10;&#10;Description automatically generated" id="268" name="Google Shape;268;p26"/>
          <p:cNvPicPr preferRelativeResize="0"/>
          <p:nvPr/>
        </p:nvPicPr>
        <p:blipFill rotWithShape="1">
          <a:blip r:embed="rId6">
            <a:alphaModFix/>
          </a:blip>
          <a:srcRect b="0" l="0" r="0" t="0"/>
          <a:stretch/>
        </p:blipFill>
        <p:spPr>
          <a:xfrm>
            <a:off x="7774753" y="3174124"/>
            <a:ext cx="2188190" cy="28915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272" name="Shape 272"/>
        <p:cNvGrpSpPr/>
        <p:nvPr/>
      </p:nvGrpSpPr>
      <p:grpSpPr>
        <a:xfrm>
          <a:off x="0" y="0"/>
          <a:ext cx="0" cy="0"/>
          <a:chOff x="0" y="0"/>
          <a:chExt cx="0" cy="0"/>
        </a:xfrm>
      </p:grpSpPr>
      <p:sp>
        <p:nvSpPr>
          <p:cNvPr id="273" name="Google Shape;273;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4" name="Google Shape;274;p27"/>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5" name="Google Shape;275;p27"/>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27"/>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27"/>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8" name="Google Shape;278;p27"/>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9" name="Google Shape;279;p27"/>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280" name="Google Shape;280;p27"/>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281" name="Google Shape;281;p27"/>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282" name="Google Shape;282;p27"/>
          <p:cNvSpPr txBox="1"/>
          <p:nvPr/>
        </p:nvSpPr>
        <p:spPr>
          <a:xfrm>
            <a:off x="2266027" y="6650"/>
            <a:ext cx="4797300" cy="8928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Descriptive Statistics</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Visualizing Multivariate Data</a:t>
            </a:r>
            <a:endParaRPr/>
          </a:p>
        </p:txBody>
      </p:sp>
      <p:sp>
        <p:nvSpPr>
          <p:cNvPr id="283" name="Google Shape;283;p27"/>
          <p:cNvSpPr/>
          <p:nvPr/>
        </p:nvSpPr>
        <p:spPr>
          <a:xfrm rot="874661">
            <a:off x="1328024" y="3839120"/>
            <a:ext cx="1285723" cy="132704"/>
          </a:xfrm>
          <a:prstGeom prst="rightArrow">
            <a:avLst>
              <a:gd fmla="val 50000" name="adj1"/>
              <a:gd fmla="val 50000" name="adj2"/>
            </a:avLst>
          </a:prstGeom>
          <a:solidFill>
            <a:srgbClr val="C00000"/>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computer screen shot of a computer screen&#10;&#10;Description automatically generated" id="284" name="Google Shape;284;p27"/>
          <p:cNvPicPr preferRelativeResize="0"/>
          <p:nvPr/>
        </p:nvPicPr>
        <p:blipFill rotWithShape="1">
          <a:blip r:embed="rId5">
            <a:alphaModFix/>
          </a:blip>
          <a:srcRect b="0" l="0" r="0" t="0"/>
          <a:stretch/>
        </p:blipFill>
        <p:spPr>
          <a:xfrm>
            <a:off x="0" y="1176960"/>
            <a:ext cx="12191999" cy="4912455"/>
          </a:xfrm>
          <a:prstGeom prst="rect">
            <a:avLst/>
          </a:prstGeom>
          <a:noFill/>
          <a:ln>
            <a:noFill/>
          </a:ln>
        </p:spPr>
      </p:pic>
      <p:sp>
        <p:nvSpPr>
          <p:cNvPr id="285" name="Google Shape;285;p27"/>
          <p:cNvSpPr txBox="1"/>
          <p:nvPr/>
        </p:nvSpPr>
        <p:spPr>
          <a:xfrm>
            <a:off x="1156150" y="4246172"/>
            <a:ext cx="2258700" cy="6465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Scatter Plot Matrices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289" name="Shape 289"/>
        <p:cNvGrpSpPr/>
        <p:nvPr/>
      </p:nvGrpSpPr>
      <p:grpSpPr>
        <a:xfrm>
          <a:off x="0" y="0"/>
          <a:ext cx="0" cy="0"/>
          <a:chOff x="0" y="0"/>
          <a:chExt cx="0" cy="0"/>
        </a:xfrm>
      </p:grpSpPr>
      <p:sp>
        <p:nvSpPr>
          <p:cNvPr id="290" name="Google Shape;290;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1" name="Google Shape;291;p28"/>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2" name="Google Shape;292;p28"/>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p28"/>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28"/>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28"/>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Google Shape;296;p28"/>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297" name="Google Shape;297;p28"/>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298" name="Google Shape;298;p28"/>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299" name="Google Shape;299;p28"/>
          <p:cNvSpPr txBox="1"/>
          <p:nvPr/>
        </p:nvSpPr>
        <p:spPr>
          <a:xfrm>
            <a:off x="2266028" y="6650"/>
            <a:ext cx="4956000" cy="8928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Descriptive Statistics</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Visualizing Multivariate Data</a:t>
            </a:r>
            <a:endParaRPr/>
          </a:p>
        </p:txBody>
      </p:sp>
      <p:pic>
        <p:nvPicPr>
          <p:cNvPr descr="A computer screen shot of a graph&#10;&#10;Description automatically generated" id="300" name="Google Shape;300;p28"/>
          <p:cNvPicPr preferRelativeResize="0"/>
          <p:nvPr/>
        </p:nvPicPr>
        <p:blipFill rotWithShape="1">
          <a:blip r:embed="rId5">
            <a:alphaModFix/>
          </a:blip>
          <a:srcRect b="0" l="0" r="0" t="0"/>
          <a:stretch/>
        </p:blipFill>
        <p:spPr>
          <a:xfrm>
            <a:off x="951199" y="945035"/>
            <a:ext cx="10786562" cy="5378201"/>
          </a:xfrm>
          <a:prstGeom prst="rect">
            <a:avLst/>
          </a:prstGeom>
          <a:noFill/>
          <a:ln>
            <a:noFill/>
          </a:ln>
        </p:spPr>
      </p:pic>
      <p:sp>
        <p:nvSpPr>
          <p:cNvPr id="301" name="Google Shape;301;p28"/>
          <p:cNvSpPr txBox="1"/>
          <p:nvPr/>
        </p:nvSpPr>
        <p:spPr>
          <a:xfrm>
            <a:off x="1670675" y="4564220"/>
            <a:ext cx="2641800" cy="6465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Parallel Coordinates Plot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305" name="Shape 305"/>
        <p:cNvGrpSpPr/>
        <p:nvPr/>
      </p:nvGrpSpPr>
      <p:grpSpPr>
        <a:xfrm>
          <a:off x="0" y="0"/>
          <a:ext cx="0" cy="0"/>
          <a:chOff x="0" y="0"/>
          <a:chExt cx="0" cy="0"/>
        </a:xfrm>
      </p:grpSpPr>
      <p:sp>
        <p:nvSpPr>
          <p:cNvPr id="306" name="Google Shape;306;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29"/>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29"/>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9" name="Google Shape;309;p29"/>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0" name="Google Shape;310;p29"/>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29"/>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29"/>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313" name="Google Shape;313;p29"/>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314" name="Google Shape;314;p29"/>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315" name="Google Shape;315;p29"/>
          <p:cNvSpPr txBox="1"/>
          <p:nvPr/>
        </p:nvSpPr>
        <p:spPr>
          <a:xfrm>
            <a:off x="2266027" y="6650"/>
            <a:ext cx="4698000" cy="8928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Descriptive Statistics</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Visualizing Multivariate Data</a:t>
            </a:r>
            <a:endParaRPr/>
          </a:p>
        </p:txBody>
      </p:sp>
      <p:pic>
        <p:nvPicPr>
          <p:cNvPr descr="A screenshot of a computer&#10;&#10;Description automatically generated" id="316" name="Google Shape;316;p29"/>
          <p:cNvPicPr preferRelativeResize="0"/>
          <p:nvPr/>
        </p:nvPicPr>
        <p:blipFill rotWithShape="1">
          <a:blip r:embed="rId5">
            <a:alphaModFix/>
          </a:blip>
          <a:srcRect b="0" l="0" r="0" t="0"/>
          <a:stretch/>
        </p:blipFill>
        <p:spPr>
          <a:xfrm>
            <a:off x="646583" y="932013"/>
            <a:ext cx="10226752" cy="5445160"/>
          </a:xfrm>
          <a:prstGeom prst="rect">
            <a:avLst/>
          </a:prstGeom>
          <a:noFill/>
          <a:ln>
            <a:noFill/>
          </a:ln>
        </p:spPr>
      </p:pic>
      <p:sp>
        <p:nvSpPr>
          <p:cNvPr id="317" name="Google Shape;317;p29"/>
          <p:cNvSpPr txBox="1"/>
          <p:nvPr/>
        </p:nvSpPr>
        <p:spPr>
          <a:xfrm>
            <a:off x="1670675" y="4564220"/>
            <a:ext cx="1491300" cy="6465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Andrews Plot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321" name="Shape 321"/>
        <p:cNvGrpSpPr/>
        <p:nvPr/>
      </p:nvGrpSpPr>
      <p:grpSpPr>
        <a:xfrm>
          <a:off x="0" y="0"/>
          <a:ext cx="0" cy="0"/>
          <a:chOff x="0" y="0"/>
          <a:chExt cx="0" cy="0"/>
        </a:xfrm>
      </p:grpSpPr>
      <p:sp>
        <p:nvSpPr>
          <p:cNvPr id="322" name="Google Shape;322;p3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3" name="Google Shape;323;p30"/>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4" name="Google Shape;324;p30"/>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5" name="Google Shape;325;p30"/>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6" name="Google Shape;326;p30"/>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7" name="Google Shape;327;p30"/>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8" name="Google Shape;328;p30"/>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329" name="Google Shape;329;p30"/>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330" name="Google Shape;330;p30"/>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331" name="Google Shape;331;p30"/>
          <p:cNvSpPr txBox="1"/>
          <p:nvPr/>
        </p:nvSpPr>
        <p:spPr>
          <a:xfrm>
            <a:off x="2266028" y="6650"/>
            <a:ext cx="3557100" cy="8928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Cluster Analysis</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K-Means Clustering</a:t>
            </a:r>
            <a:endParaRPr/>
          </a:p>
        </p:txBody>
      </p:sp>
      <p:sp>
        <p:nvSpPr>
          <p:cNvPr id="332" name="Google Shape;332;p30"/>
          <p:cNvSpPr txBox="1"/>
          <p:nvPr/>
        </p:nvSpPr>
        <p:spPr>
          <a:xfrm>
            <a:off x="2266014" y="1902372"/>
            <a:ext cx="9357000" cy="1939500"/>
          </a:xfrm>
          <a:prstGeom prst="rect">
            <a:avLst/>
          </a:prstGeom>
          <a:solidFill>
            <a:srgbClr val="C0E4F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Data often naturally </a:t>
            </a:r>
            <a:r>
              <a:rPr lang="en-US" sz="2400">
                <a:solidFill>
                  <a:srgbClr val="212121"/>
                </a:solidFill>
                <a:latin typeface="Roboto"/>
                <a:ea typeface="Roboto"/>
                <a:cs typeface="Roboto"/>
                <a:sym typeface="Roboto"/>
              </a:rPr>
              <a:t>fall </a:t>
            </a:r>
            <a:r>
              <a:rPr b="0" i="0" lang="en-US" sz="2400" u="none" strike="noStrike">
                <a:solidFill>
                  <a:srgbClr val="212121"/>
                </a:solidFill>
                <a:latin typeface="Roboto"/>
                <a:ea typeface="Roboto"/>
                <a:cs typeface="Roboto"/>
                <a:sym typeface="Roboto"/>
              </a:rPr>
              <a:t>into groups (or clusters) of observations, </a:t>
            </a:r>
            <a:endParaRPr/>
          </a:p>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where the characteristics of objects in the same cluster are similar.</a:t>
            </a:r>
            <a:endParaRPr/>
          </a:p>
          <a:p>
            <a:pPr indent="0" lvl="0" marL="0" marR="0" rtl="0" algn="l">
              <a:spcBef>
                <a:spcPts val="0"/>
              </a:spcBef>
              <a:spcAft>
                <a:spcPts val="0"/>
              </a:spcAft>
              <a:buNone/>
            </a:pPr>
            <a:r>
              <a:t/>
            </a:r>
            <a:endParaRPr sz="2400">
              <a:solidFill>
                <a:srgbClr val="212121"/>
              </a:solidFill>
              <a:latin typeface="Roboto"/>
              <a:ea typeface="Roboto"/>
              <a:cs typeface="Roboto"/>
              <a:sym typeface="Roboto"/>
            </a:endParaRPr>
          </a:p>
          <a:p>
            <a:pPr indent="0" lvl="0" marL="0" marR="0" rtl="0" algn="l">
              <a:spcBef>
                <a:spcPts val="0"/>
              </a:spcBef>
              <a:spcAft>
                <a:spcPts val="0"/>
              </a:spcAft>
              <a:buNone/>
            </a:pPr>
            <a:r>
              <a:rPr lang="en-US" sz="2400">
                <a:solidFill>
                  <a:schemeClr val="dk1"/>
                </a:solidFill>
                <a:latin typeface="Roboto"/>
                <a:ea typeface="Roboto"/>
                <a:cs typeface="Roboto"/>
                <a:sym typeface="Roboto"/>
              </a:rPr>
              <a:t>This K-means example is extensive, and we just demonstrate </a:t>
            </a:r>
            <a:endParaRPr/>
          </a:p>
          <a:p>
            <a:pPr indent="0" lvl="0" marL="0" marR="0" rtl="0" algn="l">
              <a:spcBef>
                <a:spcPts val="0"/>
              </a:spcBef>
              <a:spcAft>
                <a:spcPts val="0"/>
              </a:spcAft>
              <a:buNone/>
            </a:pPr>
            <a:r>
              <a:rPr lang="en-US" sz="2400">
                <a:solidFill>
                  <a:schemeClr val="dk1"/>
                </a:solidFill>
                <a:latin typeface="Roboto"/>
                <a:ea typeface="Roboto"/>
                <a:cs typeface="Roboto"/>
                <a:sym typeface="Roboto"/>
              </a:rPr>
              <a:t>the first features.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336" name="Shape 336"/>
        <p:cNvGrpSpPr/>
        <p:nvPr/>
      </p:nvGrpSpPr>
      <p:grpSpPr>
        <a:xfrm>
          <a:off x="0" y="0"/>
          <a:ext cx="0" cy="0"/>
          <a:chOff x="0" y="0"/>
          <a:chExt cx="0" cy="0"/>
        </a:xfrm>
      </p:grpSpPr>
      <p:sp>
        <p:nvSpPr>
          <p:cNvPr id="337" name="Google Shape;337;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8" name="Google Shape;338;p31"/>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9" name="Google Shape;339;p31"/>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0" name="Google Shape;340;p31"/>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1" name="Google Shape;341;p31"/>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2" name="Google Shape;342;p31"/>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3" name="Google Shape;343;p31"/>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344" name="Google Shape;344;p31"/>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345" name="Google Shape;345;p31"/>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346" name="Google Shape;346;p31"/>
          <p:cNvSpPr txBox="1"/>
          <p:nvPr/>
        </p:nvSpPr>
        <p:spPr>
          <a:xfrm>
            <a:off x="2266028" y="6650"/>
            <a:ext cx="3537300" cy="8928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Cluster Analysis</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K-Means Clustering</a:t>
            </a:r>
            <a:endParaRPr/>
          </a:p>
        </p:txBody>
      </p:sp>
      <p:pic>
        <p:nvPicPr>
          <p:cNvPr descr="A screenshot of a computer&#10;&#10;Description automatically generated" id="347" name="Google Shape;347;p31"/>
          <p:cNvPicPr preferRelativeResize="0"/>
          <p:nvPr/>
        </p:nvPicPr>
        <p:blipFill rotWithShape="1">
          <a:blip r:embed="rId5">
            <a:alphaModFix/>
          </a:blip>
          <a:srcRect b="0" l="0" r="0" t="0"/>
          <a:stretch/>
        </p:blipFill>
        <p:spPr>
          <a:xfrm>
            <a:off x="951200" y="998875"/>
            <a:ext cx="10336910" cy="53217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 name="Google Shape;94;p14"/>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 name="Google Shape;95;p14"/>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 name="Google Shape;96;p14"/>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7" name="Google Shape;97;p14"/>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14"/>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14"/>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100" name="Google Shape;100;p14"/>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101" name="Google Shape;101;p14"/>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102" name="Google Shape;102;p14"/>
          <p:cNvSpPr txBox="1"/>
          <p:nvPr/>
        </p:nvSpPr>
        <p:spPr>
          <a:xfrm>
            <a:off x="3468427" y="2154625"/>
            <a:ext cx="6632400" cy="2370300"/>
          </a:xfrm>
          <a:prstGeom prst="rect">
            <a:avLst/>
          </a:prstGeom>
          <a:noFill/>
          <a:ln>
            <a:noFill/>
          </a:ln>
        </p:spPr>
        <p:txBody>
          <a:bodyPr anchorCtr="0" anchor="t" bIns="45700" lIns="91425" spcFirstLastPara="1" rIns="91425" wrap="square" tIns="45700">
            <a:spAutoFit/>
          </a:bodyPr>
          <a:lstStyle/>
          <a:p>
            <a:pPr indent="-393700" lvl="0" marL="342900" marR="0" rtl="0" algn="l">
              <a:spcBef>
                <a:spcPts val="0"/>
              </a:spcBef>
              <a:spcAft>
                <a:spcPts val="0"/>
              </a:spcAft>
              <a:buClr>
                <a:schemeClr val="dk1"/>
              </a:buClr>
              <a:buSzPts val="3200"/>
              <a:buFont typeface="Arial"/>
              <a:buChar char="•"/>
            </a:pPr>
            <a:r>
              <a:rPr lang="en-US" sz="2600">
                <a:solidFill>
                  <a:schemeClr val="dk1"/>
                </a:solidFill>
              </a:rPr>
              <a:t>A</a:t>
            </a:r>
            <a:r>
              <a:rPr lang="en-US" sz="2600">
                <a:solidFill>
                  <a:schemeClr val="dk1"/>
                </a:solidFill>
                <a:latin typeface="Arial"/>
                <a:ea typeface="Arial"/>
                <a:cs typeface="Arial"/>
                <a:sym typeface="Arial"/>
              </a:rPr>
              <a:t>nother Introduction to HPC workshop</a:t>
            </a:r>
            <a:endParaRPr sz="1600"/>
          </a:p>
          <a:p>
            <a:pPr indent="-190500" lvl="0" marL="342900" marR="0" rtl="0" algn="l">
              <a:spcBef>
                <a:spcPts val="0"/>
              </a:spcBef>
              <a:spcAft>
                <a:spcPts val="0"/>
              </a:spcAft>
              <a:buClr>
                <a:schemeClr val="dk1"/>
              </a:buClr>
              <a:buSzPts val="2400"/>
              <a:buFont typeface="Arial"/>
              <a:buNone/>
            </a:pPr>
            <a:r>
              <a:t/>
            </a:r>
            <a:endParaRPr sz="2600">
              <a:solidFill>
                <a:schemeClr val="dk1"/>
              </a:solidFill>
              <a:latin typeface="Arial"/>
              <a:ea typeface="Arial"/>
              <a:cs typeface="Arial"/>
              <a:sym typeface="Arial"/>
            </a:endParaRPr>
          </a:p>
          <a:p>
            <a:pPr indent="-393700" lvl="0" marL="342900" marR="0" rtl="0" algn="l">
              <a:spcBef>
                <a:spcPts val="0"/>
              </a:spcBef>
              <a:spcAft>
                <a:spcPts val="0"/>
              </a:spcAft>
              <a:buClr>
                <a:schemeClr val="dk1"/>
              </a:buClr>
              <a:buSzPts val="3200"/>
              <a:buFont typeface="Arial"/>
              <a:buChar char="•"/>
            </a:pPr>
            <a:r>
              <a:rPr lang="en-US" sz="2600">
                <a:solidFill>
                  <a:schemeClr val="dk1"/>
                </a:solidFill>
                <a:latin typeface="Arial"/>
                <a:ea typeface="Arial"/>
                <a:cs typeface="Arial"/>
                <a:sym typeface="Arial"/>
              </a:rPr>
              <a:t>Leverages Matlab Statistics Toolbox</a:t>
            </a:r>
            <a:endParaRPr sz="1600"/>
          </a:p>
          <a:p>
            <a:pPr indent="-190500" lvl="0" marL="342900" marR="0" rtl="0" algn="l">
              <a:spcBef>
                <a:spcPts val="0"/>
              </a:spcBef>
              <a:spcAft>
                <a:spcPts val="0"/>
              </a:spcAft>
              <a:buClr>
                <a:schemeClr val="dk1"/>
              </a:buClr>
              <a:buSzPts val="2400"/>
              <a:buFont typeface="Arial"/>
              <a:buNone/>
            </a:pPr>
            <a:r>
              <a:t/>
            </a:r>
            <a:endParaRPr sz="2600">
              <a:solidFill>
                <a:schemeClr val="dk1"/>
              </a:solidFill>
              <a:latin typeface="Arial"/>
              <a:ea typeface="Arial"/>
              <a:cs typeface="Arial"/>
              <a:sym typeface="Arial"/>
            </a:endParaRPr>
          </a:p>
          <a:p>
            <a:pPr indent="-393700" lvl="0" marL="342900" marR="0" rtl="0" algn="l">
              <a:spcBef>
                <a:spcPts val="0"/>
              </a:spcBef>
              <a:spcAft>
                <a:spcPts val="0"/>
              </a:spcAft>
              <a:buClr>
                <a:schemeClr val="dk1"/>
              </a:buClr>
              <a:buSzPts val="3200"/>
              <a:buFont typeface="Arial"/>
              <a:buChar char="•"/>
            </a:pPr>
            <a:r>
              <a:rPr lang="en-US" sz="2600">
                <a:solidFill>
                  <a:schemeClr val="dk1"/>
                </a:solidFill>
                <a:latin typeface="Arial"/>
                <a:ea typeface="Arial"/>
                <a:cs typeface="Arial"/>
                <a:sym typeface="Arial"/>
              </a:rPr>
              <a:t>Examples shown on HPC</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351" name="Shape 351"/>
        <p:cNvGrpSpPr/>
        <p:nvPr/>
      </p:nvGrpSpPr>
      <p:grpSpPr>
        <a:xfrm>
          <a:off x="0" y="0"/>
          <a:ext cx="0" cy="0"/>
          <a:chOff x="0" y="0"/>
          <a:chExt cx="0" cy="0"/>
        </a:xfrm>
      </p:grpSpPr>
      <p:sp>
        <p:nvSpPr>
          <p:cNvPr id="352" name="Google Shape;352;p3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3" name="Google Shape;353;p32"/>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4" name="Google Shape;354;p32"/>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5" name="Google Shape;355;p32"/>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6" name="Google Shape;356;p32"/>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7" name="Google Shape;357;p32"/>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8" name="Google Shape;358;p32"/>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359" name="Google Shape;359;p32"/>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360" name="Google Shape;360;p32"/>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361" name="Google Shape;361;p32"/>
          <p:cNvSpPr txBox="1"/>
          <p:nvPr/>
        </p:nvSpPr>
        <p:spPr>
          <a:xfrm>
            <a:off x="2266027" y="6650"/>
            <a:ext cx="3398400" cy="8928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Cluster Analysis</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K-Means Clustering</a:t>
            </a:r>
            <a:endParaRPr/>
          </a:p>
        </p:txBody>
      </p:sp>
      <p:pic>
        <p:nvPicPr>
          <p:cNvPr descr="A screenshot of a computer&#10;&#10;Description automatically generated" id="362" name="Google Shape;362;p32"/>
          <p:cNvPicPr preferRelativeResize="0"/>
          <p:nvPr/>
        </p:nvPicPr>
        <p:blipFill rotWithShape="1">
          <a:blip r:embed="rId5">
            <a:alphaModFix/>
          </a:blip>
          <a:srcRect b="0" l="0" r="0" t="0"/>
          <a:stretch/>
        </p:blipFill>
        <p:spPr>
          <a:xfrm>
            <a:off x="951200" y="993395"/>
            <a:ext cx="10972282" cy="535184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366" name="Shape 366"/>
        <p:cNvGrpSpPr/>
        <p:nvPr/>
      </p:nvGrpSpPr>
      <p:grpSpPr>
        <a:xfrm>
          <a:off x="0" y="0"/>
          <a:ext cx="0" cy="0"/>
          <a:chOff x="0" y="0"/>
          <a:chExt cx="0" cy="0"/>
        </a:xfrm>
      </p:grpSpPr>
      <p:sp>
        <p:nvSpPr>
          <p:cNvPr id="367" name="Google Shape;367;p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8" name="Google Shape;368;p33"/>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9" name="Google Shape;369;p33"/>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0" name="Google Shape;370;p33"/>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1" name="Google Shape;371;p33"/>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2" name="Google Shape;372;p33"/>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3" name="Google Shape;373;p33"/>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374" name="Google Shape;374;p33"/>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375" name="Google Shape;375;p33"/>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376" name="Google Shape;376;p33"/>
          <p:cNvSpPr txBox="1"/>
          <p:nvPr/>
        </p:nvSpPr>
        <p:spPr>
          <a:xfrm>
            <a:off x="2266028" y="6650"/>
            <a:ext cx="3567000" cy="8928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ANOVA</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Analysis of Variance</a:t>
            </a:r>
            <a:endParaRPr/>
          </a:p>
        </p:txBody>
      </p:sp>
      <p:sp>
        <p:nvSpPr>
          <p:cNvPr id="377" name="Google Shape;377;p33"/>
          <p:cNvSpPr txBox="1"/>
          <p:nvPr/>
        </p:nvSpPr>
        <p:spPr>
          <a:xfrm>
            <a:off x="2266014" y="1993596"/>
            <a:ext cx="9716100" cy="3047700"/>
          </a:xfrm>
          <a:prstGeom prst="rect">
            <a:avLst/>
          </a:prstGeom>
          <a:solidFill>
            <a:srgbClr val="C0E4F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In an ANOVA model, each grouping variable represents a fixed factor. </a:t>
            </a:r>
            <a:endParaRPr/>
          </a:p>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The levels of that factor are a fixed set of values. </a:t>
            </a:r>
            <a:endParaRPr/>
          </a:p>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The goal is to determine whether different factor levels lead to </a:t>
            </a:r>
            <a:r>
              <a:rPr lang="en-US" sz="2400">
                <a:solidFill>
                  <a:srgbClr val="212121"/>
                </a:solidFill>
                <a:latin typeface="Roboto"/>
                <a:ea typeface="Roboto"/>
                <a:cs typeface="Roboto"/>
                <a:sym typeface="Roboto"/>
              </a:rPr>
              <a:t>significantly </a:t>
            </a:r>
            <a:r>
              <a:rPr b="0" i="0" lang="en-US" sz="2400" u="none" strike="noStrike">
                <a:solidFill>
                  <a:srgbClr val="212121"/>
                </a:solidFill>
                <a:latin typeface="Roboto"/>
                <a:ea typeface="Roboto"/>
                <a:cs typeface="Roboto"/>
                <a:sym typeface="Roboto"/>
              </a:rPr>
              <a:t>different response values</a:t>
            </a:r>
            <a:r>
              <a:rPr lang="en-US" sz="2400">
                <a:solidFill>
                  <a:srgbClr val="212121"/>
                </a:solidFill>
                <a:latin typeface="Roboto"/>
                <a:ea typeface="Roboto"/>
                <a:cs typeface="Roboto"/>
                <a:sym typeface="Roboto"/>
              </a:rPr>
              <a:t> or outcomes.</a:t>
            </a:r>
            <a:endParaRPr sz="2400">
              <a:solidFill>
                <a:srgbClr val="212121"/>
              </a:solidFill>
              <a:latin typeface="Roboto"/>
              <a:ea typeface="Roboto"/>
              <a:cs typeface="Roboto"/>
              <a:sym typeface="Roboto"/>
            </a:endParaRPr>
          </a:p>
          <a:p>
            <a:pPr indent="0" lvl="0" marL="0" marR="0" rtl="0" algn="l">
              <a:spcBef>
                <a:spcPts val="0"/>
              </a:spcBef>
              <a:spcAft>
                <a:spcPts val="0"/>
              </a:spcAft>
              <a:buNone/>
            </a:pPr>
            <a:r>
              <a:t/>
            </a:r>
            <a:endParaRPr sz="2400">
              <a:solidFill>
                <a:srgbClr val="212121"/>
              </a:solidFill>
              <a:latin typeface="Roboto"/>
              <a:ea typeface="Roboto"/>
              <a:cs typeface="Roboto"/>
              <a:sym typeface="Roboto"/>
            </a:endParaRPr>
          </a:p>
          <a:p>
            <a:pPr indent="0" lvl="0" marL="0" marR="0" rtl="0" algn="l">
              <a:spcBef>
                <a:spcPts val="0"/>
              </a:spcBef>
              <a:spcAft>
                <a:spcPts val="0"/>
              </a:spcAft>
              <a:buNone/>
            </a:pPr>
            <a:r>
              <a:rPr lang="en-US" sz="2400">
                <a:solidFill>
                  <a:schemeClr val="dk1"/>
                </a:solidFill>
                <a:latin typeface="Roboto"/>
                <a:ea typeface="Roboto"/>
                <a:cs typeface="Roboto"/>
                <a:sym typeface="Roboto"/>
              </a:rPr>
              <a:t>This example starts the ANOVA process. </a:t>
            </a:r>
            <a:endParaRPr/>
          </a:p>
          <a:p>
            <a:pPr indent="0" lvl="0" marL="0" marR="0" rtl="0" algn="l">
              <a:spcBef>
                <a:spcPts val="0"/>
              </a:spcBef>
              <a:spcAft>
                <a:spcPts val="0"/>
              </a:spcAft>
              <a:buNone/>
            </a:pPr>
            <a:r>
              <a:rPr lang="en-US" sz="2400">
                <a:solidFill>
                  <a:schemeClr val="dk1"/>
                </a:solidFill>
                <a:latin typeface="Roboto"/>
                <a:ea typeface="Roboto"/>
                <a:cs typeface="Roboto"/>
                <a:sym typeface="Roboto"/>
              </a:rPr>
              <a:t>It continues with F-Statistics  and Variance Components </a:t>
            </a:r>
            <a:endParaRPr/>
          </a:p>
          <a:p>
            <a:pPr indent="0" lvl="0" marL="0" marR="0" rtl="0" algn="l">
              <a:spcBef>
                <a:spcPts val="0"/>
              </a:spcBef>
              <a:spcAft>
                <a:spcPts val="0"/>
              </a:spcAft>
              <a:buNone/>
            </a:pPr>
            <a:r>
              <a:rPr lang="en-US" sz="2400">
                <a:solidFill>
                  <a:schemeClr val="dk1"/>
                </a:solidFill>
                <a:latin typeface="Roboto"/>
                <a:ea typeface="Roboto"/>
                <a:cs typeface="Roboto"/>
                <a:sym typeface="Roboto"/>
              </a:rPr>
              <a:t>using mean squares and confidence bounds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381" name="Shape 381"/>
        <p:cNvGrpSpPr/>
        <p:nvPr/>
      </p:nvGrpSpPr>
      <p:grpSpPr>
        <a:xfrm>
          <a:off x="0" y="0"/>
          <a:ext cx="0" cy="0"/>
          <a:chOff x="0" y="0"/>
          <a:chExt cx="0" cy="0"/>
        </a:xfrm>
      </p:grpSpPr>
      <p:sp>
        <p:nvSpPr>
          <p:cNvPr id="382" name="Google Shape;382;p3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3" name="Google Shape;383;p34"/>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4" name="Google Shape;384;p34"/>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5" name="Google Shape;385;p34"/>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6" name="Google Shape;386;p34"/>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7" name="Google Shape;387;p34"/>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8" name="Google Shape;388;p34"/>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389" name="Google Shape;389;p34"/>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390" name="Google Shape;390;p34"/>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391" name="Google Shape;391;p34"/>
          <p:cNvSpPr txBox="1"/>
          <p:nvPr/>
        </p:nvSpPr>
        <p:spPr>
          <a:xfrm>
            <a:off x="2266028" y="6650"/>
            <a:ext cx="3715800" cy="8928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ANOVA</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Analysis of Variance</a:t>
            </a:r>
            <a:endParaRPr/>
          </a:p>
        </p:txBody>
      </p:sp>
      <p:pic>
        <p:nvPicPr>
          <p:cNvPr descr="A screenshot of a computer&#10;&#10;Description automatically generated" id="392" name="Google Shape;392;p34"/>
          <p:cNvPicPr preferRelativeResize="0"/>
          <p:nvPr/>
        </p:nvPicPr>
        <p:blipFill rotWithShape="1">
          <a:blip r:embed="rId5">
            <a:alphaModFix/>
          </a:blip>
          <a:srcRect b="0" l="0" r="0" t="0"/>
          <a:stretch/>
        </p:blipFill>
        <p:spPr>
          <a:xfrm>
            <a:off x="2243314" y="1044851"/>
            <a:ext cx="7469564" cy="5408291"/>
          </a:xfrm>
          <a:prstGeom prst="rect">
            <a:avLst/>
          </a:prstGeom>
          <a:noFill/>
          <a:ln>
            <a:noFill/>
          </a:ln>
        </p:spPr>
      </p:pic>
      <p:sp>
        <p:nvSpPr>
          <p:cNvPr id="393" name="Google Shape;393;p34"/>
          <p:cNvSpPr txBox="1"/>
          <p:nvPr/>
        </p:nvSpPr>
        <p:spPr>
          <a:xfrm>
            <a:off x="569850" y="1895040"/>
            <a:ext cx="945300" cy="8310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Part 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397" name="Shape 397"/>
        <p:cNvGrpSpPr/>
        <p:nvPr/>
      </p:nvGrpSpPr>
      <p:grpSpPr>
        <a:xfrm>
          <a:off x="0" y="0"/>
          <a:ext cx="0" cy="0"/>
          <a:chOff x="0" y="0"/>
          <a:chExt cx="0" cy="0"/>
        </a:xfrm>
      </p:grpSpPr>
      <p:sp>
        <p:nvSpPr>
          <p:cNvPr id="398" name="Google Shape;398;p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9" name="Google Shape;399;p35"/>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0" name="Google Shape;400;p35"/>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1" name="Google Shape;401;p35"/>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2" name="Google Shape;402;p35"/>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3" name="Google Shape;403;p35"/>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4" name="Google Shape;404;p35"/>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405" name="Google Shape;405;p35"/>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406" name="Google Shape;406;p35"/>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407" name="Google Shape;407;p35"/>
          <p:cNvSpPr txBox="1"/>
          <p:nvPr/>
        </p:nvSpPr>
        <p:spPr>
          <a:xfrm>
            <a:off x="2266029" y="6650"/>
            <a:ext cx="3765600" cy="8928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ANOVA</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Analysis of Variance</a:t>
            </a:r>
            <a:endParaRPr/>
          </a:p>
        </p:txBody>
      </p:sp>
      <p:pic>
        <p:nvPicPr>
          <p:cNvPr descr="A screenshot of a computer&#10;&#10;Description automatically generated" id="408" name="Google Shape;408;p35"/>
          <p:cNvPicPr preferRelativeResize="0"/>
          <p:nvPr/>
        </p:nvPicPr>
        <p:blipFill rotWithShape="1">
          <a:blip r:embed="rId5">
            <a:alphaModFix/>
          </a:blip>
          <a:srcRect b="0" l="0" r="0" t="0"/>
          <a:stretch/>
        </p:blipFill>
        <p:spPr>
          <a:xfrm>
            <a:off x="1670669" y="978035"/>
            <a:ext cx="9646687" cy="5377194"/>
          </a:xfrm>
          <a:prstGeom prst="rect">
            <a:avLst/>
          </a:prstGeom>
          <a:noFill/>
          <a:ln>
            <a:noFill/>
          </a:ln>
        </p:spPr>
      </p:pic>
      <p:sp>
        <p:nvSpPr>
          <p:cNvPr id="409" name="Google Shape;409;p35"/>
          <p:cNvSpPr txBox="1"/>
          <p:nvPr/>
        </p:nvSpPr>
        <p:spPr>
          <a:xfrm>
            <a:off x="569850" y="1895039"/>
            <a:ext cx="945300" cy="8310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Part 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413" name="Shape 413"/>
        <p:cNvGrpSpPr/>
        <p:nvPr/>
      </p:nvGrpSpPr>
      <p:grpSpPr>
        <a:xfrm>
          <a:off x="0" y="0"/>
          <a:ext cx="0" cy="0"/>
          <a:chOff x="0" y="0"/>
          <a:chExt cx="0" cy="0"/>
        </a:xfrm>
      </p:grpSpPr>
      <p:sp>
        <p:nvSpPr>
          <p:cNvPr id="414" name="Google Shape;414;p3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5" name="Google Shape;415;p36"/>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6" name="Google Shape;416;p36"/>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7" name="Google Shape;417;p36"/>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8" name="Google Shape;418;p36"/>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9" name="Google Shape;419;p36"/>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0" name="Google Shape;420;p36"/>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421" name="Google Shape;421;p36"/>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422" name="Google Shape;422;p36"/>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423" name="Google Shape;423;p36"/>
          <p:cNvSpPr txBox="1"/>
          <p:nvPr/>
        </p:nvSpPr>
        <p:spPr>
          <a:xfrm>
            <a:off x="2266026" y="6650"/>
            <a:ext cx="7594800" cy="12621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Statistics and Machine Learning Toolbox</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Regression</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Bayesian Analysis for a Logistic Regression Model</a:t>
            </a:r>
            <a:endParaRPr/>
          </a:p>
        </p:txBody>
      </p:sp>
      <p:sp>
        <p:nvSpPr>
          <p:cNvPr id="424" name="Google Shape;424;p36"/>
          <p:cNvSpPr txBox="1"/>
          <p:nvPr/>
        </p:nvSpPr>
        <p:spPr>
          <a:xfrm>
            <a:off x="2266014" y="2336582"/>
            <a:ext cx="8141972" cy="3046988"/>
          </a:xfrm>
          <a:prstGeom prst="rect">
            <a:avLst/>
          </a:prstGeom>
          <a:solidFill>
            <a:srgbClr val="C0E4F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Use the Regression Learner app or programmatically train </a:t>
            </a:r>
            <a:endParaRPr/>
          </a:p>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and assess models such as linear regression, </a:t>
            </a:r>
            <a:endParaRPr/>
          </a:p>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Gaussian processes, support vector machines, </a:t>
            </a:r>
            <a:endParaRPr/>
          </a:p>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neural networks, and ensembles.</a:t>
            </a:r>
            <a:endParaRPr/>
          </a:p>
          <a:p>
            <a:pPr indent="0" lvl="0" marL="0" marR="0" rtl="0" algn="l">
              <a:spcBef>
                <a:spcPts val="0"/>
              </a:spcBef>
              <a:spcAft>
                <a:spcPts val="0"/>
              </a:spcAft>
              <a:buNone/>
            </a:pPr>
            <a:r>
              <a:t/>
            </a:r>
            <a:endParaRPr sz="2400">
              <a:solidFill>
                <a:schemeClr val="dk1"/>
              </a:solidFill>
              <a:latin typeface="Roboto"/>
              <a:ea typeface="Roboto"/>
              <a:cs typeface="Roboto"/>
              <a:sym typeface="Roboto"/>
            </a:endParaRPr>
          </a:p>
          <a:p>
            <a:pPr indent="0" lvl="0" marL="0" marR="0" rtl="0" algn="l">
              <a:spcBef>
                <a:spcPts val="0"/>
              </a:spcBef>
              <a:spcAft>
                <a:spcPts val="0"/>
              </a:spcAft>
              <a:buNone/>
            </a:pPr>
            <a:r>
              <a:rPr lang="en-US" sz="2400">
                <a:solidFill>
                  <a:schemeClr val="dk1"/>
                </a:solidFill>
                <a:latin typeface="Roboto"/>
                <a:ea typeface="Roboto"/>
                <a:cs typeface="Roboto"/>
                <a:sym typeface="Roboto"/>
              </a:rPr>
              <a:t>This example starts on Bayesian inferences </a:t>
            </a:r>
            <a:endParaRPr/>
          </a:p>
          <a:p>
            <a:pPr indent="0" lvl="0" marL="0" marR="0" rtl="0" algn="l">
              <a:spcBef>
                <a:spcPts val="0"/>
              </a:spcBef>
              <a:spcAft>
                <a:spcPts val="0"/>
              </a:spcAft>
              <a:buNone/>
            </a:pPr>
            <a:r>
              <a:rPr lang="en-US" sz="2400">
                <a:solidFill>
                  <a:schemeClr val="dk1"/>
                </a:solidFill>
                <a:latin typeface="Roboto"/>
                <a:ea typeface="Roboto"/>
                <a:cs typeface="Roboto"/>
                <a:sym typeface="Roboto"/>
              </a:rPr>
              <a:t>for a logistic regression model. Try the whole example</a:t>
            </a:r>
            <a:endParaRPr/>
          </a:p>
          <a:p>
            <a:pPr indent="0" lvl="0" marL="0" marR="0" rtl="0" algn="l">
              <a:spcBef>
                <a:spcPts val="0"/>
              </a:spcBef>
              <a:spcAft>
                <a:spcPts val="0"/>
              </a:spcAft>
              <a:buNone/>
            </a:pPr>
            <a:r>
              <a:rPr lang="en-US" sz="2400">
                <a:solidFill>
                  <a:schemeClr val="dk1"/>
                </a:solidFill>
                <a:latin typeface="Roboto"/>
                <a:ea typeface="Roboto"/>
                <a:cs typeface="Roboto"/>
                <a:sym typeface="Roboto"/>
              </a:rPr>
              <a:t>on your own.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428" name="Shape 428"/>
        <p:cNvGrpSpPr/>
        <p:nvPr/>
      </p:nvGrpSpPr>
      <p:grpSpPr>
        <a:xfrm>
          <a:off x="0" y="0"/>
          <a:ext cx="0" cy="0"/>
          <a:chOff x="0" y="0"/>
          <a:chExt cx="0" cy="0"/>
        </a:xfrm>
      </p:grpSpPr>
      <p:sp>
        <p:nvSpPr>
          <p:cNvPr id="429" name="Google Shape;429;p3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0" name="Google Shape;430;p37"/>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1" name="Google Shape;431;p37"/>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2" name="Google Shape;432;p37"/>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3" name="Google Shape;433;p37"/>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4" name="Google Shape;434;p37"/>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5" name="Google Shape;435;p37"/>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436" name="Google Shape;436;p37"/>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437" name="Google Shape;437;p37"/>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438" name="Google Shape;438;p37"/>
          <p:cNvSpPr txBox="1"/>
          <p:nvPr/>
        </p:nvSpPr>
        <p:spPr>
          <a:xfrm>
            <a:off x="2266026" y="6650"/>
            <a:ext cx="7525200" cy="12621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Statistics and Machine Learning Toolbox</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Regression</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Bayesian Analysis for a Logistic Regression Model</a:t>
            </a:r>
            <a:endParaRPr/>
          </a:p>
        </p:txBody>
      </p:sp>
      <p:pic>
        <p:nvPicPr>
          <p:cNvPr descr="A computer screen shot of a graph&#10;&#10;Description automatically generated" id="439" name="Google Shape;439;p37"/>
          <p:cNvPicPr preferRelativeResize="0"/>
          <p:nvPr/>
        </p:nvPicPr>
        <p:blipFill rotWithShape="1">
          <a:blip r:embed="rId5">
            <a:alphaModFix/>
          </a:blip>
          <a:srcRect b="0" l="0" r="0" t="0"/>
          <a:stretch/>
        </p:blipFill>
        <p:spPr>
          <a:xfrm>
            <a:off x="537662" y="1342828"/>
            <a:ext cx="11456725" cy="49370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443" name="Shape 443"/>
        <p:cNvGrpSpPr/>
        <p:nvPr/>
      </p:nvGrpSpPr>
      <p:grpSpPr>
        <a:xfrm>
          <a:off x="0" y="0"/>
          <a:ext cx="0" cy="0"/>
          <a:chOff x="0" y="0"/>
          <a:chExt cx="0" cy="0"/>
        </a:xfrm>
      </p:grpSpPr>
      <p:sp>
        <p:nvSpPr>
          <p:cNvPr id="444" name="Google Shape;444;p3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5" name="Google Shape;445;p38"/>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6" name="Google Shape;446;p38"/>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7" name="Google Shape;447;p38"/>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8" name="Google Shape;448;p38"/>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9" name="Google Shape;449;p38"/>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0" name="Google Shape;450;p38"/>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451" name="Google Shape;451;p38"/>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452" name="Google Shape;452;p38"/>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453" name="Google Shape;453;p38"/>
          <p:cNvSpPr txBox="1"/>
          <p:nvPr/>
        </p:nvSpPr>
        <p:spPr>
          <a:xfrm>
            <a:off x="2266027" y="6650"/>
            <a:ext cx="7822800" cy="12621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Statistics and Machine Learning Toolbox</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Regression</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Bayesian Analysis for a Logistic Regression Model</a:t>
            </a:r>
            <a:endParaRPr/>
          </a:p>
        </p:txBody>
      </p:sp>
      <p:pic>
        <p:nvPicPr>
          <p:cNvPr descr="A screenshot of a computer&#10;&#10;Description automatically generated" id="454" name="Google Shape;454;p38"/>
          <p:cNvPicPr preferRelativeResize="0"/>
          <p:nvPr/>
        </p:nvPicPr>
        <p:blipFill rotWithShape="1">
          <a:blip r:embed="rId5">
            <a:alphaModFix/>
          </a:blip>
          <a:srcRect b="0" l="0" r="0" t="0"/>
          <a:stretch/>
        </p:blipFill>
        <p:spPr>
          <a:xfrm>
            <a:off x="189186" y="1316003"/>
            <a:ext cx="12002259" cy="502600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458" name="Shape 458"/>
        <p:cNvGrpSpPr/>
        <p:nvPr/>
      </p:nvGrpSpPr>
      <p:grpSpPr>
        <a:xfrm>
          <a:off x="0" y="0"/>
          <a:ext cx="0" cy="0"/>
          <a:chOff x="0" y="0"/>
          <a:chExt cx="0" cy="0"/>
        </a:xfrm>
      </p:grpSpPr>
      <p:sp>
        <p:nvSpPr>
          <p:cNvPr id="459" name="Google Shape;459;p3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0" name="Google Shape;460;p39"/>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1" name="Google Shape;461;p39"/>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2" name="Google Shape;462;p39"/>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3" name="Google Shape;463;p39"/>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4" name="Google Shape;464;p39"/>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5" name="Google Shape;465;p39"/>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466" name="Google Shape;466;p39"/>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467" name="Google Shape;467;p39"/>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468" name="Google Shape;468;p39"/>
          <p:cNvSpPr txBox="1"/>
          <p:nvPr/>
        </p:nvSpPr>
        <p:spPr>
          <a:xfrm>
            <a:off x="2266028" y="6650"/>
            <a:ext cx="7777500" cy="12621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Statistics and Machine Learning Toolbox</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Classification</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Train Classification Ensemble</a:t>
            </a:r>
            <a:endParaRPr/>
          </a:p>
        </p:txBody>
      </p:sp>
      <p:sp>
        <p:nvSpPr>
          <p:cNvPr id="469" name="Google Shape;469;p39"/>
          <p:cNvSpPr txBox="1"/>
          <p:nvPr/>
        </p:nvSpPr>
        <p:spPr>
          <a:xfrm>
            <a:off x="2266014" y="2406869"/>
            <a:ext cx="9736961" cy="1938992"/>
          </a:xfrm>
          <a:prstGeom prst="rect">
            <a:avLst/>
          </a:prstGeom>
          <a:solidFill>
            <a:srgbClr val="C0E4F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Use the Classification Learner app or programmatically train </a:t>
            </a:r>
            <a:endParaRPr/>
          </a:p>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and validate models such as logistic regression, </a:t>
            </a:r>
            <a:endParaRPr/>
          </a:p>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support vector machines, boosted trees, and shallow neural networks.</a:t>
            </a:r>
            <a:endParaRPr/>
          </a:p>
          <a:p>
            <a:pPr indent="0" lvl="0" marL="0" marR="0" rtl="0" algn="l">
              <a:spcBef>
                <a:spcPts val="0"/>
              </a:spcBef>
              <a:spcAft>
                <a:spcPts val="0"/>
              </a:spcAft>
              <a:buNone/>
            </a:pPr>
            <a:r>
              <a:t/>
            </a:r>
            <a:endParaRPr sz="2400">
              <a:solidFill>
                <a:srgbClr val="212121"/>
              </a:solidFill>
              <a:latin typeface="Roboto"/>
              <a:ea typeface="Roboto"/>
              <a:cs typeface="Roboto"/>
              <a:sym typeface="Roboto"/>
            </a:endParaRPr>
          </a:p>
          <a:p>
            <a:pPr indent="0" lvl="0" marL="0" marR="0" rtl="0" algn="l">
              <a:spcBef>
                <a:spcPts val="0"/>
              </a:spcBef>
              <a:spcAft>
                <a:spcPts val="0"/>
              </a:spcAft>
              <a:buNone/>
            </a:pPr>
            <a:r>
              <a:rPr lang="en-US" sz="2400">
                <a:solidFill>
                  <a:srgbClr val="212121"/>
                </a:solidFill>
                <a:latin typeface="Roboto"/>
                <a:ea typeface="Roboto"/>
                <a:cs typeface="Roboto"/>
                <a:sym typeface="Roboto"/>
              </a:rPr>
              <a:t>This example shows how to create a classification tree ensemble.</a:t>
            </a:r>
            <a:endParaRPr sz="24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473" name="Shape 473"/>
        <p:cNvGrpSpPr/>
        <p:nvPr/>
      </p:nvGrpSpPr>
      <p:grpSpPr>
        <a:xfrm>
          <a:off x="0" y="0"/>
          <a:ext cx="0" cy="0"/>
          <a:chOff x="0" y="0"/>
          <a:chExt cx="0" cy="0"/>
        </a:xfrm>
      </p:grpSpPr>
      <p:sp>
        <p:nvSpPr>
          <p:cNvPr id="474" name="Google Shape;474;p4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5" name="Google Shape;475;p40"/>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6" name="Google Shape;476;p40"/>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7" name="Google Shape;477;p40"/>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8" name="Google Shape;478;p40"/>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9" name="Google Shape;479;p40"/>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0" name="Google Shape;480;p40"/>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481" name="Google Shape;481;p40"/>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482" name="Google Shape;482;p40"/>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483" name="Google Shape;483;p40"/>
          <p:cNvSpPr txBox="1"/>
          <p:nvPr/>
        </p:nvSpPr>
        <p:spPr>
          <a:xfrm>
            <a:off x="2266026" y="6650"/>
            <a:ext cx="7204800" cy="12621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Statistics and Machine Learning Toolbox</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Classification</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Train Classification Ensemble</a:t>
            </a:r>
            <a:endParaRPr/>
          </a:p>
        </p:txBody>
      </p:sp>
      <p:pic>
        <p:nvPicPr>
          <p:cNvPr descr="A screenshot of a computer&#10;&#10;Description automatically generated" id="484" name="Google Shape;484;p40"/>
          <p:cNvPicPr preferRelativeResize="0"/>
          <p:nvPr/>
        </p:nvPicPr>
        <p:blipFill rotWithShape="1">
          <a:blip r:embed="rId5">
            <a:alphaModFix/>
          </a:blip>
          <a:srcRect b="0" l="0" r="0" t="0"/>
          <a:stretch/>
        </p:blipFill>
        <p:spPr>
          <a:xfrm>
            <a:off x="646582" y="1339744"/>
            <a:ext cx="10557445" cy="500873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488" name="Shape 488"/>
        <p:cNvGrpSpPr/>
        <p:nvPr/>
      </p:nvGrpSpPr>
      <p:grpSpPr>
        <a:xfrm>
          <a:off x="0" y="0"/>
          <a:ext cx="0" cy="0"/>
          <a:chOff x="0" y="0"/>
          <a:chExt cx="0" cy="0"/>
        </a:xfrm>
      </p:grpSpPr>
      <p:sp>
        <p:nvSpPr>
          <p:cNvPr id="489" name="Google Shape;489;p4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0" name="Google Shape;490;p41"/>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1" name="Google Shape;491;p41"/>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2" name="Google Shape;492;p41"/>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3" name="Google Shape;493;p41"/>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4" name="Google Shape;494;p41"/>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5" name="Google Shape;495;p41"/>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496" name="Google Shape;496;p41"/>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497" name="Google Shape;497;p41"/>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498" name="Google Shape;498;p41"/>
          <p:cNvSpPr txBox="1"/>
          <p:nvPr/>
        </p:nvSpPr>
        <p:spPr>
          <a:xfrm>
            <a:off x="2266027" y="6650"/>
            <a:ext cx="7575000" cy="12621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Statistics and Machine Learning Toolbox</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Classification</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Train Classification Ensemble</a:t>
            </a:r>
            <a:endParaRPr/>
          </a:p>
        </p:txBody>
      </p:sp>
      <p:pic>
        <p:nvPicPr>
          <p:cNvPr descr="A screenshot of a computer program&#10;&#10;Description automatically generated" id="499" name="Google Shape;499;p41"/>
          <p:cNvPicPr preferRelativeResize="0"/>
          <p:nvPr/>
        </p:nvPicPr>
        <p:blipFill rotWithShape="1">
          <a:blip r:embed="rId5">
            <a:alphaModFix/>
          </a:blip>
          <a:srcRect b="0" l="0" r="0" t="0"/>
          <a:stretch/>
        </p:blipFill>
        <p:spPr>
          <a:xfrm>
            <a:off x="646583" y="1371952"/>
            <a:ext cx="10368258" cy="48330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15"/>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15"/>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15"/>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15"/>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 name="Google Shape;112;p15"/>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3" name="Google Shape;113;p15"/>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114" name="Google Shape;114;p15"/>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115" name="Google Shape;115;p15"/>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116" name="Google Shape;116;p15"/>
          <p:cNvSpPr txBox="1"/>
          <p:nvPr/>
        </p:nvSpPr>
        <p:spPr>
          <a:xfrm>
            <a:off x="1912776" y="1934950"/>
            <a:ext cx="9695400" cy="33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dk1"/>
                </a:solidFill>
                <a:latin typeface="Arial"/>
                <a:ea typeface="Arial"/>
                <a:cs typeface="Arial"/>
                <a:sym typeface="Arial"/>
              </a:rPr>
              <a:t>Statistics and AI</a:t>
            </a:r>
            <a:endParaRPr sz="1600"/>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b="0" i="0" lang="en-US" sz="2100">
                <a:solidFill>
                  <a:srgbClr val="616161"/>
                </a:solidFill>
                <a:latin typeface="Arial"/>
                <a:ea typeface="Arial"/>
                <a:cs typeface="Arial"/>
                <a:sym typeface="Arial"/>
              </a:rPr>
              <a:t>Statistics plays a crucial role in AI by providing the foundation for data analysis, </a:t>
            </a:r>
            <a:endParaRPr sz="1700"/>
          </a:p>
          <a:p>
            <a:pPr indent="0" lvl="0" marL="0" marR="0" rtl="0" algn="l">
              <a:spcBef>
                <a:spcPts val="0"/>
              </a:spcBef>
              <a:spcAft>
                <a:spcPts val="0"/>
              </a:spcAft>
              <a:buNone/>
            </a:pPr>
            <a:r>
              <a:rPr b="0" i="0" lang="en-US" sz="2100">
                <a:solidFill>
                  <a:srgbClr val="616161"/>
                </a:solidFill>
                <a:latin typeface="Arial"/>
                <a:ea typeface="Arial"/>
                <a:cs typeface="Arial"/>
                <a:sym typeface="Arial"/>
              </a:rPr>
              <a:t>modeling, and decision-making. </a:t>
            </a:r>
            <a:endParaRPr sz="1700"/>
          </a:p>
          <a:p>
            <a:pPr indent="0" lvl="0" marL="0" marR="0" rtl="0" algn="l">
              <a:spcBef>
                <a:spcPts val="0"/>
              </a:spcBef>
              <a:spcAft>
                <a:spcPts val="0"/>
              </a:spcAft>
              <a:buNone/>
            </a:pPr>
            <a:r>
              <a:t/>
            </a:r>
            <a:endParaRPr b="0" i="0" sz="2100">
              <a:solidFill>
                <a:srgbClr val="616161"/>
              </a:solidFill>
              <a:latin typeface="Arial"/>
              <a:ea typeface="Arial"/>
              <a:cs typeface="Arial"/>
              <a:sym typeface="Arial"/>
            </a:endParaRPr>
          </a:p>
          <a:p>
            <a:pPr indent="0" lvl="0" marL="0" marR="0" rtl="0" algn="l">
              <a:spcBef>
                <a:spcPts val="0"/>
              </a:spcBef>
              <a:spcAft>
                <a:spcPts val="0"/>
              </a:spcAft>
              <a:buNone/>
            </a:pPr>
            <a:r>
              <a:rPr b="0" i="0" lang="en-US" sz="2100">
                <a:solidFill>
                  <a:srgbClr val="616161"/>
                </a:solidFill>
                <a:latin typeface="Arial"/>
                <a:ea typeface="Arial"/>
                <a:cs typeface="Arial"/>
                <a:sym typeface="Arial"/>
              </a:rPr>
              <a:t>Within AI, statistics serves as the backbone for various tasks </a:t>
            </a:r>
            <a:endParaRPr sz="1700"/>
          </a:p>
          <a:p>
            <a:pPr indent="0" lvl="0" marL="0" marR="0" rtl="0" algn="l">
              <a:spcBef>
                <a:spcPts val="0"/>
              </a:spcBef>
              <a:spcAft>
                <a:spcPts val="0"/>
              </a:spcAft>
              <a:buNone/>
            </a:pPr>
            <a:r>
              <a:rPr b="0" i="0" lang="en-US" sz="2100">
                <a:solidFill>
                  <a:srgbClr val="616161"/>
                </a:solidFill>
                <a:latin typeface="Arial"/>
                <a:ea typeface="Arial"/>
                <a:cs typeface="Arial"/>
                <a:sym typeface="Arial"/>
              </a:rPr>
              <a:t>such as predictive modeling, pattern recognition, and data interpretation. </a:t>
            </a:r>
            <a:endParaRPr sz="1700"/>
          </a:p>
          <a:p>
            <a:pPr indent="0" lvl="0" marL="0" marR="0" rtl="0" algn="l">
              <a:spcBef>
                <a:spcPts val="0"/>
              </a:spcBef>
              <a:spcAft>
                <a:spcPts val="0"/>
              </a:spcAft>
              <a:buNone/>
            </a:pPr>
            <a:r>
              <a:t/>
            </a:r>
            <a:endParaRPr b="0" i="0" sz="2100">
              <a:solidFill>
                <a:srgbClr val="616161"/>
              </a:solidFill>
              <a:latin typeface="Arial"/>
              <a:ea typeface="Arial"/>
              <a:cs typeface="Arial"/>
              <a:sym typeface="Arial"/>
            </a:endParaRPr>
          </a:p>
          <a:p>
            <a:pPr indent="0" lvl="0" marL="0" marR="0" rtl="0" algn="l">
              <a:spcBef>
                <a:spcPts val="0"/>
              </a:spcBef>
              <a:spcAft>
                <a:spcPts val="0"/>
              </a:spcAft>
              <a:buNone/>
            </a:pPr>
            <a:r>
              <a:rPr b="0" i="0" lang="en-US" sz="2100">
                <a:solidFill>
                  <a:srgbClr val="616161"/>
                </a:solidFill>
                <a:latin typeface="Arial"/>
                <a:ea typeface="Arial"/>
                <a:cs typeface="Arial"/>
                <a:sym typeface="Arial"/>
              </a:rPr>
              <a:t>By leveraging statistical techniques, AI systems can analyze complex data sets, </a:t>
            </a:r>
            <a:endParaRPr sz="1700"/>
          </a:p>
          <a:p>
            <a:pPr indent="0" lvl="0" marL="0" marR="0" rtl="0" algn="l">
              <a:spcBef>
                <a:spcPts val="0"/>
              </a:spcBef>
              <a:spcAft>
                <a:spcPts val="0"/>
              </a:spcAft>
              <a:buNone/>
            </a:pPr>
            <a:r>
              <a:rPr b="0" i="0" lang="en-US" sz="2100">
                <a:solidFill>
                  <a:srgbClr val="616161"/>
                </a:solidFill>
                <a:latin typeface="Arial"/>
                <a:ea typeface="Arial"/>
                <a:cs typeface="Arial"/>
                <a:sym typeface="Arial"/>
              </a:rPr>
              <a:t>identify patterns, and make informed decisions based on empirical evidence.</a:t>
            </a:r>
            <a:endParaRPr sz="21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503" name="Shape 503"/>
        <p:cNvGrpSpPr/>
        <p:nvPr/>
      </p:nvGrpSpPr>
      <p:grpSpPr>
        <a:xfrm>
          <a:off x="0" y="0"/>
          <a:ext cx="0" cy="0"/>
          <a:chOff x="0" y="0"/>
          <a:chExt cx="0" cy="0"/>
        </a:xfrm>
      </p:grpSpPr>
      <p:sp>
        <p:nvSpPr>
          <p:cNvPr id="504" name="Google Shape;504;p4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5" name="Google Shape;505;p42"/>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6" name="Google Shape;506;p42"/>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7" name="Google Shape;507;p42"/>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8" name="Google Shape;508;p42"/>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9" name="Google Shape;509;p42"/>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0" name="Google Shape;510;p42"/>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511" name="Google Shape;511;p42"/>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512" name="Google Shape;512;p42"/>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513" name="Google Shape;513;p42"/>
          <p:cNvSpPr txBox="1"/>
          <p:nvPr/>
        </p:nvSpPr>
        <p:spPr>
          <a:xfrm>
            <a:off x="2266027" y="6650"/>
            <a:ext cx="7777500" cy="8928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Statistics and Machine Learning Toolbox</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Dimensionality Reduction and Feature Extraction</a:t>
            </a:r>
            <a:endParaRPr/>
          </a:p>
        </p:txBody>
      </p:sp>
      <p:sp>
        <p:nvSpPr>
          <p:cNvPr id="514" name="Google Shape;514;p42"/>
          <p:cNvSpPr txBox="1"/>
          <p:nvPr/>
        </p:nvSpPr>
        <p:spPr>
          <a:xfrm>
            <a:off x="2293050" y="1229350"/>
            <a:ext cx="5224800" cy="5264100"/>
          </a:xfrm>
          <a:prstGeom prst="rect">
            <a:avLst/>
          </a:prstGeom>
          <a:solidFill>
            <a:srgbClr val="C0E4F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This toolbox has many tools including:</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Sequential feature selection</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Partial least squares regression</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Principal components regression </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Principal components analysis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Discriminant Analysis Classifier</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Random forest predictors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Feature extraction workflow</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Extract mixed signals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Visualize high-dimensional data</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Factor analysis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Nonnegative matrix factorization</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Multidimensional scaling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518" name="Shape 518"/>
        <p:cNvGrpSpPr/>
        <p:nvPr/>
      </p:nvGrpSpPr>
      <p:grpSpPr>
        <a:xfrm>
          <a:off x="0" y="0"/>
          <a:ext cx="0" cy="0"/>
          <a:chOff x="0" y="0"/>
          <a:chExt cx="0" cy="0"/>
        </a:xfrm>
      </p:grpSpPr>
      <p:sp>
        <p:nvSpPr>
          <p:cNvPr id="519" name="Google Shape;519;p4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0" name="Google Shape;520;p43"/>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1" name="Google Shape;521;p43"/>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2" name="Google Shape;522;p43"/>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3" name="Google Shape;523;p43"/>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4" name="Google Shape;524;p43"/>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5" name="Google Shape;525;p43"/>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526" name="Google Shape;526;p43"/>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527" name="Google Shape;527;p43"/>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528" name="Google Shape;528;p43"/>
          <p:cNvSpPr txBox="1"/>
          <p:nvPr/>
        </p:nvSpPr>
        <p:spPr>
          <a:xfrm>
            <a:off x="2266027" y="6650"/>
            <a:ext cx="7635000" cy="12621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Statistics and Machine Learning Toolbox</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Dimensionality Reduction and Feature Extraction</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Classical Multidimension Scaling</a:t>
            </a:r>
            <a:endParaRPr/>
          </a:p>
        </p:txBody>
      </p:sp>
      <p:pic>
        <p:nvPicPr>
          <p:cNvPr descr="A computer screen shot of a program&#10;&#10;Description automatically generated" id="529" name="Google Shape;529;p43"/>
          <p:cNvPicPr preferRelativeResize="0"/>
          <p:nvPr/>
        </p:nvPicPr>
        <p:blipFill rotWithShape="1">
          <a:blip r:embed="rId5">
            <a:alphaModFix/>
          </a:blip>
          <a:srcRect b="28752" l="0" r="0" t="0"/>
          <a:stretch/>
        </p:blipFill>
        <p:spPr>
          <a:xfrm>
            <a:off x="2243313" y="1310772"/>
            <a:ext cx="8768921" cy="4592417"/>
          </a:xfrm>
          <a:prstGeom prst="rect">
            <a:avLst/>
          </a:prstGeom>
          <a:noFill/>
          <a:ln>
            <a:noFill/>
          </a:ln>
        </p:spPr>
      </p:pic>
      <p:sp>
        <p:nvSpPr>
          <p:cNvPr id="530" name="Google Shape;530;p43"/>
          <p:cNvSpPr txBox="1"/>
          <p:nvPr/>
        </p:nvSpPr>
        <p:spPr>
          <a:xfrm>
            <a:off x="569850" y="1895041"/>
            <a:ext cx="945300" cy="8310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Part 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534" name="Shape 534"/>
        <p:cNvGrpSpPr/>
        <p:nvPr/>
      </p:nvGrpSpPr>
      <p:grpSpPr>
        <a:xfrm>
          <a:off x="0" y="0"/>
          <a:ext cx="0" cy="0"/>
          <a:chOff x="0" y="0"/>
          <a:chExt cx="0" cy="0"/>
        </a:xfrm>
      </p:grpSpPr>
      <p:sp>
        <p:nvSpPr>
          <p:cNvPr id="535" name="Google Shape;535;p4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6" name="Google Shape;536;p44"/>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7" name="Google Shape;537;p44"/>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8" name="Google Shape;538;p44"/>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9" name="Google Shape;539;p44"/>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0" name="Google Shape;540;p44"/>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1" name="Google Shape;541;p44"/>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542" name="Google Shape;542;p44"/>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543" name="Google Shape;543;p44"/>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544" name="Google Shape;544;p44"/>
          <p:cNvSpPr txBox="1"/>
          <p:nvPr/>
        </p:nvSpPr>
        <p:spPr>
          <a:xfrm>
            <a:off x="2266027" y="6650"/>
            <a:ext cx="7635000" cy="12621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Statistics and Machine Learning Toolbox</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Dimensionality Reduction and Feature Extraction</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Classical Multidimension Scaling</a:t>
            </a:r>
            <a:endParaRPr/>
          </a:p>
        </p:txBody>
      </p:sp>
      <p:sp>
        <p:nvSpPr>
          <p:cNvPr id="545" name="Google Shape;545;p44"/>
          <p:cNvSpPr txBox="1"/>
          <p:nvPr/>
        </p:nvSpPr>
        <p:spPr>
          <a:xfrm>
            <a:off x="569850" y="1895039"/>
            <a:ext cx="945300" cy="8310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Part 2</a:t>
            </a:r>
            <a:endParaRPr/>
          </a:p>
        </p:txBody>
      </p:sp>
      <p:pic>
        <p:nvPicPr>
          <p:cNvPr descr="A screenshot of a computer program&#10;&#10;Description automatically generated" id="546" name="Google Shape;546;p44"/>
          <p:cNvPicPr preferRelativeResize="0"/>
          <p:nvPr/>
        </p:nvPicPr>
        <p:blipFill rotWithShape="1">
          <a:blip r:embed="rId5">
            <a:alphaModFix/>
          </a:blip>
          <a:srcRect b="0" l="0" r="0" t="0"/>
          <a:stretch/>
        </p:blipFill>
        <p:spPr>
          <a:xfrm>
            <a:off x="2238507" y="1398923"/>
            <a:ext cx="7772400" cy="52133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550" name="Shape 550"/>
        <p:cNvGrpSpPr/>
        <p:nvPr/>
      </p:nvGrpSpPr>
      <p:grpSpPr>
        <a:xfrm>
          <a:off x="0" y="0"/>
          <a:ext cx="0" cy="0"/>
          <a:chOff x="0" y="0"/>
          <a:chExt cx="0" cy="0"/>
        </a:xfrm>
      </p:grpSpPr>
      <p:sp>
        <p:nvSpPr>
          <p:cNvPr id="551" name="Google Shape;551;p4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2" name="Google Shape;552;p45"/>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3" name="Google Shape;553;p45"/>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4" name="Google Shape;554;p45"/>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5" name="Google Shape;555;p45"/>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6" name="Google Shape;556;p45"/>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7" name="Google Shape;557;p45"/>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558" name="Google Shape;558;p45"/>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559" name="Google Shape;559;p45"/>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560" name="Google Shape;560;p45"/>
          <p:cNvSpPr txBox="1"/>
          <p:nvPr/>
        </p:nvSpPr>
        <p:spPr>
          <a:xfrm>
            <a:off x="2266027" y="6650"/>
            <a:ext cx="5710200" cy="8928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Probability Distributions</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Compare Multiple Distribution Fits</a:t>
            </a:r>
            <a:endParaRPr/>
          </a:p>
        </p:txBody>
      </p:sp>
      <p:sp>
        <p:nvSpPr>
          <p:cNvPr id="561" name="Google Shape;561;p45"/>
          <p:cNvSpPr txBox="1"/>
          <p:nvPr/>
        </p:nvSpPr>
        <p:spPr>
          <a:xfrm>
            <a:off x="2266014" y="1903589"/>
            <a:ext cx="9842759" cy="2308324"/>
          </a:xfrm>
          <a:prstGeom prst="rect">
            <a:avLst/>
          </a:prstGeom>
          <a:solidFill>
            <a:srgbClr val="C0E4F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Fit continuous and discrete distributions, </a:t>
            </a:r>
            <a:endParaRPr/>
          </a:p>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use statistical plots to evaluate goodness-of-fit, </a:t>
            </a:r>
            <a:endParaRPr/>
          </a:p>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and compute probability density functions.</a:t>
            </a:r>
            <a:endParaRPr/>
          </a:p>
          <a:p>
            <a:pPr indent="0" lvl="0" marL="0" marR="0" rtl="0" algn="l">
              <a:spcBef>
                <a:spcPts val="0"/>
              </a:spcBef>
              <a:spcAft>
                <a:spcPts val="0"/>
              </a:spcAft>
              <a:buNone/>
            </a:pPr>
            <a:r>
              <a:t/>
            </a:r>
            <a:endParaRPr sz="2400">
              <a:solidFill>
                <a:srgbClr val="212121"/>
              </a:solidFill>
              <a:latin typeface="Roboto"/>
              <a:ea typeface="Roboto"/>
              <a:cs typeface="Roboto"/>
              <a:sym typeface="Roboto"/>
            </a:endParaRPr>
          </a:p>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This example shows how to fit multiple probability distribution objects </a:t>
            </a:r>
            <a:endParaRPr/>
          </a:p>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to the same set of sample data.</a:t>
            </a:r>
            <a:endParaRPr sz="24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565" name="Shape 565"/>
        <p:cNvGrpSpPr/>
        <p:nvPr/>
      </p:nvGrpSpPr>
      <p:grpSpPr>
        <a:xfrm>
          <a:off x="0" y="0"/>
          <a:ext cx="0" cy="0"/>
          <a:chOff x="0" y="0"/>
          <a:chExt cx="0" cy="0"/>
        </a:xfrm>
      </p:grpSpPr>
      <p:sp>
        <p:nvSpPr>
          <p:cNvPr id="566" name="Google Shape;566;p4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7" name="Google Shape;567;p46"/>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8" name="Google Shape;568;p46"/>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9" name="Google Shape;569;p46"/>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0" name="Google Shape;570;p46"/>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1" name="Google Shape;571;p46"/>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2" name="Google Shape;572;p46"/>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573" name="Google Shape;573;p46"/>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574" name="Google Shape;574;p46"/>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575" name="Google Shape;575;p46"/>
          <p:cNvSpPr txBox="1"/>
          <p:nvPr/>
        </p:nvSpPr>
        <p:spPr>
          <a:xfrm>
            <a:off x="2266027" y="6650"/>
            <a:ext cx="5471700" cy="8928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Probability Distributions</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Compare Multiple Distribution Fits</a:t>
            </a:r>
            <a:endParaRPr/>
          </a:p>
        </p:txBody>
      </p:sp>
      <p:sp>
        <p:nvSpPr>
          <p:cNvPr id="576" name="Google Shape;576;p46"/>
          <p:cNvSpPr txBox="1"/>
          <p:nvPr/>
        </p:nvSpPr>
        <p:spPr>
          <a:xfrm>
            <a:off x="569850" y="1895041"/>
            <a:ext cx="945300" cy="8310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Part 1</a:t>
            </a:r>
            <a:endParaRPr/>
          </a:p>
        </p:txBody>
      </p:sp>
      <p:pic>
        <p:nvPicPr>
          <p:cNvPr descr="A computer screen shot of a program&#10;&#10;Description automatically generated" id="577" name="Google Shape;577;p46"/>
          <p:cNvPicPr preferRelativeResize="0"/>
          <p:nvPr/>
        </p:nvPicPr>
        <p:blipFill rotWithShape="1">
          <a:blip r:embed="rId5">
            <a:alphaModFix/>
          </a:blip>
          <a:srcRect b="0" l="0" r="0" t="0"/>
          <a:stretch/>
        </p:blipFill>
        <p:spPr>
          <a:xfrm>
            <a:off x="2242915" y="968974"/>
            <a:ext cx="7772400" cy="565839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581" name="Shape 581"/>
        <p:cNvGrpSpPr/>
        <p:nvPr/>
      </p:nvGrpSpPr>
      <p:grpSpPr>
        <a:xfrm>
          <a:off x="0" y="0"/>
          <a:ext cx="0" cy="0"/>
          <a:chOff x="0" y="0"/>
          <a:chExt cx="0" cy="0"/>
        </a:xfrm>
      </p:grpSpPr>
      <p:sp>
        <p:nvSpPr>
          <p:cNvPr id="582" name="Google Shape;582;p4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3" name="Google Shape;583;p47"/>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4" name="Google Shape;584;p47"/>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5" name="Google Shape;585;p47"/>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6" name="Google Shape;586;p47"/>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7" name="Google Shape;587;p47"/>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8" name="Google Shape;588;p47"/>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589" name="Google Shape;589;p47"/>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590" name="Google Shape;590;p47"/>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591" name="Google Shape;591;p47"/>
          <p:cNvSpPr txBox="1"/>
          <p:nvPr/>
        </p:nvSpPr>
        <p:spPr>
          <a:xfrm>
            <a:off x="2266027" y="6650"/>
            <a:ext cx="5481600" cy="8928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Probability Distributions</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Compare Multiple Distribution Fits</a:t>
            </a:r>
            <a:endParaRPr/>
          </a:p>
        </p:txBody>
      </p:sp>
      <p:sp>
        <p:nvSpPr>
          <p:cNvPr id="592" name="Google Shape;592;p47"/>
          <p:cNvSpPr txBox="1"/>
          <p:nvPr/>
        </p:nvSpPr>
        <p:spPr>
          <a:xfrm>
            <a:off x="569850" y="1895040"/>
            <a:ext cx="945300" cy="8310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Part 2</a:t>
            </a:r>
            <a:endParaRPr/>
          </a:p>
        </p:txBody>
      </p:sp>
      <p:pic>
        <p:nvPicPr>
          <p:cNvPr descr="A computer screen shot of a graph&#10;&#10;Description automatically generated" id="593" name="Google Shape;593;p47"/>
          <p:cNvPicPr preferRelativeResize="0"/>
          <p:nvPr/>
        </p:nvPicPr>
        <p:blipFill rotWithShape="1">
          <a:blip r:embed="rId5">
            <a:alphaModFix/>
          </a:blip>
          <a:srcRect b="0" l="0" r="0" t="0"/>
          <a:stretch/>
        </p:blipFill>
        <p:spPr>
          <a:xfrm>
            <a:off x="1670670" y="987805"/>
            <a:ext cx="9935095" cy="537911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597" name="Shape 597"/>
        <p:cNvGrpSpPr/>
        <p:nvPr/>
      </p:nvGrpSpPr>
      <p:grpSpPr>
        <a:xfrm>
          <a:off x="0" y="0"/>
          <a:ext cx="0" cy="0"/>
          <a:chOff x="0" y="0"/>
          <a:chExt cx="0" cy="0"/>
        </a:xfrm>
      </p:grpSpPr>
      <p:sp>
        <p:nvSpPr>
          <p:cNvPr id="598" name="Google Shape;598;p4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9" name="Google Shape;599;p48"/>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0" name="Google Shape;600;p48"/>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1" name="Google Shape;601;p48"/>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2" name="Google Shape;602;p48"/>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3" name="Google Shape;603;p48"/>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4" name="Google Shape;604;p48"/>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605" name="Google Shape;605;p48"/>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606" name="Google Shape;606;p48"/>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607" name="Google Shape;607;p48"/>
          <p:cNvSpPr txBox="1"/>
          <p:nvPr/>
        </p:nvSpPr>
        <p:spPr>
          <a:xfrm>
            <a:off x="2266027" y="6650"/>
            <a:ext cx="5432100" cy="8928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Probability Distributions</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Compare Multiple Distribution Fits</a:t>
            </a:r>
            <a:endParaRPr/>
          </a:p>
        </p:txBody>
      </p:sp>
      <p:sp>
        <p:nvSpPr>
          <p:cNvPr id="608" name="Google Shape;608;p48"/>
          <p:cNvSpPr txBox="1"/>
          <p:nvPr/>
        </p:nvSpPr>
        <p:spPr>
          <a:xfrm>
            <a:off x="430975" y="1875189"/>
            <a:ext cx="945300" cy="8310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Part 3</a:t>
            </a:r>
            <a:endParaRPr/>
          </a:p>
        </p:txBody>
      </p:sp>
      <p:pic>
        <p:nvPicPr>
          <p:cNvPr descr="A screenshot of a computer&#10;&#10;Description automatically generated" id="609" name="Google Shape;609;p48"/>
          <p:cNvPicPr preferRelativeResize="0"/>
          <p:nvPr/>
        </p:nvPicPr>
        <p:blipFill rotWithShape="1">
          <a:blip r:embed="rId5">
            <a:alphaModFix/>
          </a:blip>
          <a:srcRect b="0" l="0" r="0" t="0"/>
          <a:stretch/>
        </p:blipFill>
        <p:spPr>
          <a:xfrm>
            <a:off x="1515166" y="942498"/>
            <a:ext cx="10613156" cy="533743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613" name="Shape 613"/>
        <p:cNvGrpSpPr/>
        <p:nvPr/>
      </p:nvGrpSpPr>
      <p:grpSpPr>
        <a:xfrm>
          <a:off x="0" y="0"/>
          <a:ext cx="0" cy="0"/>
          <a:chOff x="0" y="0"/>
          <a:chExt cx="0" cy="0"/>
        </a:xfrm>
      </p:grpSpPr>
      <p:sp>
        <p:nvSpPr>
          <p:cNvPr id="614" name="Google Shape;614;p4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5" name="Google Shape;615;p49"/>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6" name="Google Shape;616;p49"/>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7" name="Google Shape;617;p49"/>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8" name="Google Shape;618;p49"/>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9" name="Google Shape;619;p49"/>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0" name="Google Shape;620;p49"/>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621" name="Google Shape;621;p49"/>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622" name="Google Shape;622;p49"/>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623" name="Google Shape;623;p49"/>
          <p:cNvSpPr txBox="1"/>
          <p:nvPr/>
        </p:nvSpPr>
        <p:spPr>
          <a:xfrm>
            <a:off x="2266027" y="6650"/>
            <a:ext cx="5660400" cy="8928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Probability Distributions</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Compare Multiple Distribution Fits</a:t>
            </a:r>
            <a:endParaRPr/>
          </a:p>
        </p:txBody>
      </p:sp>
      <p:sp>
        <p:nvSpPr>
          <p:cNvPr id="624" name="Google Shape;624;p49"/>
          <p:cNvSpPr txBox="1"/>
          <p:nvPr/>
        </p:nvSpPr>
        <p:spPr>
          <a:xfrm>
            <a:off x="569850" y="1895039"/>
            <a:ext cx="945300" cy="8310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Part 4</a:t>
            </a:r>
            <a:endParaRPr/>
          </a:p>
        </p:txBody>
      </p:sp>
      <p:pic>
        <p:nvPicPr>
          <p:cNvPr descr="A screenshot of a computer&#10;&#10;Description automatically generated" id="625" name="Google Shape;625;p49"/>
          <p:cNvPicPr preferRelativeResize="0"/>
          <p:nvPr/>
        </p:nvPicPr>
        <p:blipFill rotWithShape="1">
          <a:blip r:embed="rId5">
            <a:alphaModFix/>
          </a:blip>
          <a:srcRect b="0" l="0" r="0" t="0"/>
          <a:stretch/>
        </p:blipFill>
        <p:spPr>
          <a:xfrm>
            <a:off x="1584242" y="969614"/>
            <a:ext cx="9136309" cy="541710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629" name="Shape 629"/>
        <p:cNvGrpSpPr/>
        <p:nvPr/>
      </p:nvGrpSpPr>
      <p:grpSpPr>
        <a:xfrm>
          <a:off x="0" y="0"/>
          <a:ext cx="0" cy="0"/>
          <a:chOff x="0" y="0"/>
          <a:chExt cx="0" cy="0"/>
        </a:xfrm>
      </p:grpSpPr>
      <p:sp>
        <p:nvSpPr>
          <p:cNvPr id="630" name="Google Shape;630;p5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1" name="Google Shape;631;p50"/>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2" name="Google Shape;632;p50"/>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3" name="Google Shape;633;p50"/>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4" name="Google Shape;634;p50"/>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5" name="Google Shape;635;p50"/>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6" name="Google Shape;636;p50"/>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637" name="Google Shape;637;p50"/>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638" name="Google Shape;638;p50"/>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639" name="Google Shape;639;p50"/>
          <p:cNvSpPr txBox="1"/>
          <p:nvPr/>
        </p:nvSpPr>
        <p:spPr>
          <a:xfrm>
            <a:off x="2266029" y="6650"/>
            <a:ext cx="4341000" cy="5232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Hypothesis Testing</a:t>
            </a:r>
            <a:endParaRPr/>
          </a:p>
        </p:txBody>
      </p:sp>
      <p:sp>
        <p:nvSpPr>
          <p:cNvPr id="640" name="Google Shape;640;p50"/>
          <p:cNvSpPr txBox="1"/>
          <p:nvPr/>
        </p:nvSpPr>
        <p:spPr>
          <a:xfrm>
            <a:off x="2266014" y="1930196"/>
            <a:ext cx="9416400" cy="2678100"/>
          </a:xfrm>
          <a:prstGeom prst="rect">
            <a:avLst/>
          </a:prstGeom>
          <a:solidFill>
            <a:srgbClr val="C0E4F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Draw inferences about a population </a:t>
            </a:r>
            <a:endParaRPr/>
          </a:p>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based on statistical evidence from a sample. </a:t>
            </a:r>
            <a:endParaRPr/>
          </a:p>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Perform </a:t>
            </a:r>
            <a:r>
              <a:rPr lang="en-US" sz="2400">
                <a:solidFill>
                  <a:srgbClr val="212121"/>
                </a:solidFill>
                <a:latin typeface="Roboto"/>
                <a:ea typeface="Roboto"/>
                <a:cs typeface="Roboto"/>
                <a:sym typeface="Roboto"/>
              </a:rPr>
              <a:t>parametric</a:t>
            </a:r>
            <a:r>
              <a:rPr b="0" i="0" lang="en-US" sz="2400" u="none" strike="noStrike">
                <a:solidFill>
                  <a:srgbClr val="212121"/>
                </a:solidFill>
                <a:latin typeface="Roboto"/>
                <a:ea typeface="Roboto"/>
                <a:cs typeface="Roboto"/>
                <a:sym typeface="Roboto"/>
              </a:rPr>
              <a:t> and nonparametric tests.</a:t>
            </a:r>
            <a:endParaRPr/>
          </a:p>
          <a:p>
            <a:pPr indent="0" lvl="0" marL="0" marR="0" rtl="0" algn="l">
              <a:spcBef>
                <a:spcPts val="0"/>
              </a:spcBef>
              <a:spcAft>
                <a:spcPts val="0"/>
              </a:spcAft>
              <a:buNone/>
            </a:pPr>
            <a:r>
              <a:t/>
            </a:r>
            <a:endParaRPr sz="2400">
              <a:solidFill>
                <a:srgbClr val="212121"/>
              </a:solidFill>
              <a:latin typeface="Roboto"/>
              <a:ea typeface="Roboto"/>
              <a:cs typeface="Roboto"/>
              <a:sym typeface="Roboto"/>
            </a:endParaRPr>
          </a:p>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This example shows how to use hypothesis testing </a:t>
            </a:r>
            <a:endParaRPr/>
          </a:p>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to analyze gas prices measured across the state of Massachusetts </a:t>
            </a:r>
            <a:endParaRPr/>
          </a:p>
          <a:p>
            <a:pPr indent="0" lvl="0" marL="0" marR="0" rtl="0" algn="l">
              <a:spcBef>
                <a:spcPts val="0"/>
              </a:spcBef>
              <a:spcAft>
                <a:spcPts val="0"/>
              </a:spcAft>
              <a:buNone/>
            </a:pPr>
            <a:r>
              <a:rPr b="0" i="0" lang="en-US" sz="2400" u="none" strike="noStrike">
                <a:solidFill>
                  <a:srgbClr val="212121"/>
                </a:solidFill>
                <a:latin typeface="Roboto"/>
                <a:ea typeface="Roboto"/>
                <a:cs typeface="Roboto"/>
                <a:sym typeface="Roboto"/>
              </a:rPr>
              <a:t>during two separate months.</a:t>
            </a:r>
            <a:endParaRPr sz="2400">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644" name="Shape 644"/>
        <p:cNvGrpSpPr/>
        <p:nvPr/>
      </p:nvGrpSpPr>
      <p:grpSpPr>
        <a:xfrm>
          <a:off x="0" y="0"/>
          <a:ext cx="0" cy="0"/>
          <a:chOff x="0" y="0"/>
          <a:chExt cx="0" cy="0"/>
        </a:xfrm>
      </p:grpSpPr>
      <p:sp>
        <p:nvSpPr>
          <p:cNvPr id="645" name="Google Shape;645;p5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6" name="Google Shape;646;p51"/>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7" name="Google Shape;647;p51"/>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8" name="Google Shape;648;p51"/>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9" name="Google Shape;649;p51"/>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0" name="Google Shape;650;p51"/>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1" name="Google Shape;651;p51"/>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652" name="Google Shape;652;p51"/>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653" name="Google Shape;653;p51"/>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654" name="Google Shape;654;p51"/>
          <p:cNvSpPr txBox="1"/>
          <p:nvPr/>
        </p:nvSpPr>
        <p:spPr>
          <a:xfrm>
            <a:off x="2266031" y="6650"/>
            <a:ext cx="4678200" cy="5232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Hypothesis Testing</a:t>
            </a:r>
            <a:endParaRPr/>
          </a:p>
        </p:txBody>
      </p:sp>
      <p:pic>
        <p:nvPicPr>
          <p:cNvPr descr="A computer screen shot of a computer&#10;&#10;Description automatically generated" id="655" name="Google Shape;655;p51"/>
          <p:cNvPicPr preferRelativeResize="0"/>
          <p:nvPr/>
        </p:nvPicPr>
        <p:blipFill rotWithShape="1">
          <a:blip r:embed="rId5">
            <a:alphaModFix/>
          </a:blip>
          <a:srcRect b="0" l="0" r="0" t="0"/>
          <a:stretch/>
        </p:blipFill>
        <p:spPr>
          <a:xfrm>
            <a:off x="1286571" y="755107"/>
            <a:ext cx="9586764" cy="54387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16"/>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16"/>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 name="Google Shape;124;p16"/>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5" name="Google Shape;125;p16"/>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16"/>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16"/>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128" name="Google Shape;128;p16"/>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129" name="Google Shape;129;p16"/>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130" name="Google Shape;130;p16"/>
          <p:cNvSpPr txBox="1"/>
          <p:nvPr/>
        </p:nvSpPr>
        <p:spPr>
          <a:xfrm>
            <a:off x="882001" y="1934950"/>
            <a:ext cx="10500000" cy="3570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dk1"/>
                </a:solidFill>
                <a:latin typeface="Arial"/>
                <a:ea typeface="Arial"/>
                <a:cs typeface="Arial"/>
                <a:sym typeface="Arial"/>
              </a:rPr>
              <a:t>David Blackwell</a:t>
            </a:r>
            <a:endParaRPr sz="1600"/>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b="0" i="0" lang="en-US" sz="2000">
                <a:solidFill>
                  <a:srgbClr val="616161"/>
                </a:solidFill>
                <a:latin typeface="Arial"/>
                <a:ea typeface="Arial"/>
                <a:cs typeface="Arial"/>
                <a:sym typeface="Arial"/>
              </a:rPr>
              <a:t>Nvidia has named their new GPU after David Blackwell, </a:t>
            </a:r>
            <a:endParaRPr sz="1600"/>
          </a:p>
          <a:p>
            <a:pPr indent="0" lvl="0" marL="0" marR="0" rtl="0" algn="l">
              <a:spcBef>
                <a:spcPts val="0"/>
              </a:spcBef>
              <a:spcAft>
                <a:spcPts val="0"/>
              </a:spcAft>
              <a:buNone/>
            </a:pPr>
            <a:r>
              <a:rPr b="0" i="0" lang="en-US" sz="2000">
                <a:solidFill>
                  <a:srgbClr val="616161"/>
                </a:solidFill>
                <a:latin typeface="Arial"/>
                <a:ea typeface="Arial"/>
                <a:cs typeface="Arial"/>
                <a:sym typeface="Arial"/>
              </a:rPr>
              <a:t>an American mathematician </a:t>
            </a:r>
            <a:r>
              <a:rPr lang="en-US" sz="2000">
                <a:solidFill>
                  <a:srgbClr val="616161"/>
                </a:solidFill>
                <a:latin typeface="Arial"/>
                <a:ea typeface="Arial"/>
                <a:cs typeface="Arial"/>
                <a:sym typeface="Arial"/>
              </a:rPr>
              <a:t>and statistician</a:t>
            </a:r>
            <a:r>
              <a:rPr b="0" i="0" lang="en-US" sz="2000">
                <a:solidFill>
                  <a:srgbClr val="616161"/>
                </a:solidFill>
                <a:latin typeface="Arial"/>
                <a:ea typeface="Arial"/>
                <a:cs typeface="Arial"/>
                <a:sym typeface="Arial"/>
              </a:rPr>
              <a:t>. </a:t>
            </a:r>
            <a:endParaRPr sz="1600"/>
          </a:p>
          <a:p>
            <a:pPr indent="0" lvl="0" marL="0" marR="0" rtl="0" algn="l">
              <a:spcBef>
                <a:spcPts val="0"/>
              </a:spcBef>
              <a:spcAft>
                <a:spcPts val="0"/>
              </a:spcAft>
              <a:buNone/>
            </a:pPr>
            <a:r>
              <a:t/>
            </a:r>
            <a:endParaRPr b="0" i="0" sz="2000">
              <a:solidFill>
                <a:srgbClr val="616161"/>
              </a:solidFill>
              <a:latin typeface="Arial"/>
              <a:ea typeface="Arial"/>
              <a:cs typeface="Arial"/>
              <a:sym typeface="Arial"/>
            </a:endParaRPr>
          </a:p>
          <a:p>
            <a:pPr indent="0" lvl="0" marL="0" marR="0" rtl="0" algn="l">
              <a:spcBef>
                <a:spcPts val="0"/>
              </a:spcBef>
              <a:spcAft>
                <a:spcPts val="0"/>
              </a:spcAft>
              <a:buNone/>
            </a:pPr>
            <a:r>
              <a:rPr b="0" i="0" lang="en-US" sz="2000">
                <a:solidFill>
                  <a:srgbClr val="616161"/>
                </a:solidFill>
                <a:latin typeface="Arial"/>
                <a:ea typeface="Arial"/>
                <a:cs typeface="Arial"/>
                <a:sym typeface="Arial"/>
              </a:rPr>
              <a:t>Blackwell provided pioneering work in Bayesian statistics. </a:t>
            </a:r>
            <a:endParaRPr sz="1600"/>
          </a:p>
          <a:p>
            <a:pPr indent="0" lvl="0" marL="0" marR="0" rtl="0" algn="l">
              <a:spcBef>
                <a:spcPts val="0"/>
              </a:spcBef>
              <a:spcAft>
                <a:spcPts val="0"/>
              </a:spcAft>
              <a:buNone/>
            </a:pPr>
            <a:r>
              <a:rPr b="0" i="0" lang="en-US" sz="2000">
                <a:solidFill>
                  <a:srgbClr val="616161"/>
                </a:solidFill>
                <a:latin typeface="Arial"/>
                <a:ea typeface="Arial"/>
                <a:cs typeface="Arial"/>
                <a:sym typeface="Arial"/>
              </a:rPr>
              <a:t>Bayesian statistics is a powerful framework that uses probability theory </a:t>
            </a:r>
            <a:endParaRPr sz="1600"/>
          </a:p>
          <a:p>
            <a:pPr indent="0" lvl="0" marL="0" marR="0" rtl="0" algn="l">
              <a:spcBef>
                <a:spcPts val="0"/>
              </a:spcBef>
              <a:spcAft>
                <a:spcPts val="0"/>
              </a:spcAft>
              <a:buNone/>
            </a:pPr>
            <a:r>
              <a:rPr b="0" i="0" lang="en-US" sz="2000">
                <a:solidFill>
                  <a:srgbClr val="616161"/>
                </a:solidFill>
                <a:latin typeface="Arial"/>
                <a:ea typeface="Arial"/>
                <a:cs typeface="Arial"/>
                <a:sym typeface="Arial"/>
              </a:rPr>
              <a:t>to quantify uncertainty and update beliefs based on new evidence.</a:t>
            </a:r>
            <a:endParaRPr sz="1600"/>
          </a:p>
          <a:p>
            <a:pPr indent="0" lvl="0" marL="0" marR="0" rtl="0" algn="l">
              <a:spcBef>
                <a:spcPts val="0"/>
              </a:spcBef>
              <a:spcAft>
                <a:spcPts val="0"/>
              </a:spcAft>
              <a:buNone/>
            </a:pPr>
            <a:r>
              <a:t/>
            </a:r>
            <a:endParaRPr b="0" i="0" sz="2000">
              <a:solidFill>
                <a:srgbClr val="616161"/>
              </a:solidFill>
              <a:latin typeface="Arial"/>
              <a:ea typeface="Arial"/>
              <a:cs typeface="Arial"/>
              <a:sym typeface="Arial"/>
            </a:endParaRPr>
          </a:p>
          <a:p>
            <a:pPr indent="0" lvl="0" marL="0" marR="0" rtl="0" algn="l">
              <a:spcBef>
                <a:spcPts val="0"/>
              </a:spcBef>
              <a:spcAft>
                <a:spcPts val="0"/>
              </a:spcAft>
              <a:buNone/>
            </a:pPr>
            <a:r>
              <a:rPr b="0" i="0" lang="en-US" sz="2000">
                <a:solidFill>
                  <a:srgbClr val="616161"/>
                </a:solidFill>
                <a:latin typeface="Arial"/>
                <a:ea typeface="Arial"/>
                <a:cs typeface="Arial"/>
                <a:sym typeface="Arial"/>
              </a:rPr>
              <a:t>In AI applications, Bayesian methods play a crucial role in tasks such as machine learning, </a:t>
            </a:r>
            <a:endParaRPr sz="1600"/>
          </a:p>
          <a:p>
            <a:pPr indent="0" lvl="0" marL="0" marR="0" rtl="0" algn="l">
              <a:spcBef>
                <a:spcPts val="0"/>
              </a:spcBef>
              <a:spcAft>
                <a:spcPts val="0"/>
              </a:spcAft>
              <a:buNone/>
            </a:pPr>
            <a:r>
              <a:rPr b="0" i="0" lang="en-US" sz="2000">
                <a:solidFill>
                  <a:srgbClr val="616161"/>
                </a:solidFill>
                <a:latin typeface="Arial"/>
                <a:ea typeface="Arial"/>
                <a:cs typeface="Arial"/>
                <a:sym typeface="Arial"/>
              </a:rPr>
              <a:t>pattern recognition, and probabilistic reasoning.</a:t>
            </a:r>
            <a:endParaRPr sz="2000">
              <a:solidFill>
                <a:schemeClr val="dk1"/>
              </a:solidFill>
              <a:latin typeface="Arial"/>
              <a:ea typeface="Arial"/>
              <a:cs typeface="Arial"/>
              <a:sym typeface="Arial"/>
            </a:endParaRPr>
          </a:p>
        </p:txBody>
      </p:sp>
      <p:pic>
        <p:nvPicPr>
          <p:cNvPr id="131" name="Google Shape;131;p16"/>
          <p:cNvPicPr preferRelativeResize="0"/>
          <p:nvPr/>
        </p:nvPicPr>
        <p:blipFill rotWithShape="1">
          <a:blip r:embed="rId5">
            <a:alphaModFix/>
          </a:blip>
          <a:srcRect b="0" l="0" r="0" t="0"/>
          <a:stretch/>
        </p:blipFill>
        <p:spPr>
          <a:xfrm>
            <a:off x="9821821" y="1714119"/>
            <a:ext cx="1905000" cy="2730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659" name="Shape 659"/>
        <p:cNvGrpSpPr/>
        <p:nvPr/>
      </p:nvGrpSpPr>
      <p:grpSpPr>
        <a:xfrm>
          <a:off x="0" y="0"/>
          <a:ext cx="0" cy="0"/>
          <a:chOff x="0" y="0"/>
          <a:chExt cx="0" cy="0"/>
        </a:xfrm>
      </p:grpSpPr>
      <p:sp>
        <p:nvSpPr>
          <p:cNvPr id="660" name="Google Shape;660;p5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1" name="Google Shape;661;p52"/>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2" name="Google Shape;662;p52"/>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3" name="Google Shape;663;p52"/>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4" name="Google Shape;664;p52"/>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5" name="Google Shape;665;p52"/>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6" name="Google Shape;666;p52"/>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667" name="Google Shape;667;p52"/>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668" name="Google Shape;668;p52"/>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669" name="Google Shape;669;p52"/>
          <p:cNvSpPr txBox="1"/>
          <p:nvPr/>
        </p:nvSpPr>
        <p:spPr>
          <a:xfrm>
            <a:off x="2266030" y="6650"/>
            <a:ext cx="4400400" cy="5232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Hypothesis Testing</a:t>
            </a:r>
            <a:endParaRPr/>
          </a:p>
        </p:txBody>
      </p:sp>
      <p:pic>
        <p:nvPicPr>
          <p:cNvPr descr="A screenshot of a computer&#10;&#10;Description automatically generated" id="670" name="Google Shape;670;p52"/>
          <p:cNvPicPr preferRelativeResize="0"/>
          <p:nvPr/>
        </p:nvPicPr>
        <p:blipFill rotWithShape="1">
          <a:blip r:embed="rId5">
            <a:alphaModFix/>
          </a:blip>
          <a:srcRect b="0" l="0" r="0" t="0"/>
          <a:stretch/>
        </p:blipFill>
        <p:spPr>
          <a:xfrm>
            <a:off x="1286571" y="818347"/>
            <a:ext cx="9223774" cy="5542536"/>
          </a:xfrm>
          <a:prstGeom prst="rect">
            <a:avLst/>
          </a:prstGeom>
          <a:noFill/>
          <a:ln>
            <a:noFill/>
          </a:ln>
        </p:spPr>
      </p:pic>
      <p:sp>
        <p:nvSpPr>
          <p:cNvPr id="671" name="Google Shape;671;p52"/>
          <p:cNvSpPr txBox="1"/>
          <p:nvPr/>
        </p:nvSpPr>
        <p:spPr>
          <a:xfrm>
            <a:off x="170625" y="1899343"/>
            <a:ext cx="945300" cy="8310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Part 1</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675" name="Shape 675"/>
        <p:cNvGrpSpPr/>
        <p:nvPr/>
      </p:nvGrpSpPr>
      <p:grpSpPr>
        <a:xfrm>
          <a:off x="0" y="0"/>
          <a:ext cx="0" cy="0"/>
          <a:chOff x="0" y="0"/>
          <a:chExt cx="0" cy="0"/>
        </a:xfrm>
      </p:grpSpPr>
      <p:sp>
        <p:nvSpPr>
          <p:cNvPr id="676" name="Google Shape;676;p5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7" name="Google Shape;677;p53"/>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8" name="Google Shape;678;p53"/>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9" name="Google Shape;679;p53"/>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0" name="Google Shape;680;p53"/>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1" name="Google Shape;681;p53"/>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2" name="Google Shape;682;p53"/>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683" name="Google Shape;683;p53"/>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684" name="Google Shape;684;p53"/>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685" name="Google Shape;685;p53"/>
          <p:cNvSpPr txBox="1"/>
          <p:nvPr/>
        </p:nvSpPr>
        <p:spPr>
          <a:xfrm>
            <a:off x="2266029" y="6650"/>
            <a:ext cx="4301100" cy="5232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Hypothesis Testing</a:t>
            </a:r>
            <a:endParaRPr/>
          </a:p>
        </p:txBody>
      </p:sp>
      <p:sp>
        <p:nvSpPr>
          <p:cNvPr id="686" name="Google Shape;686;p53"/>
          <p:cNvSpPr txBox="1"/>
          <p:nvPr/>
        </p:nvSpPr>
        <p:spPr>
          <a:xfrm>
            <a:off x="170625" y="1899344"/>
            <a:ext cx="945300" cy="8310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Part 2</a:t>
            </a:r>
            <a:endParaRPr/>
          </a:p>
        </p:txBody>
      </p:sp>
      <p:pic>
        <p:nvPicPr>
          <p:cNvPr descr="A screenshot of a computer program&#10;&#10;Description automatically generated" id="687" name="Google Shape;687;p53"/>
          <p:cNvPicPr preferRelativeResize="0"/>
          <p:nvPr/>
        </p:nvPicPr>
        <p:blipFill rotWithShape="1">
          <a:blip r:embed="rId5">
            <a:alphaModFix/>
          </a:blip>
          <a:srcRect b="0" l="0" r="0" t="0"/>
          <a:stretch/>
        </p:blipFill>
        <p:spPr>
          <a:xfrm>
            <a:off x="1286571" y="792028"/>
            <a:ext cx="7772400" cy="557446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691" name="Shape 691"/>
        <p:cNvGrpSpPr/>
        <p:nvPr/>
      </p:nvGrpSpPr>
      <p:grpSpPr>
        <a:xfrm>
          <a:off x="0" y="0"/>
          <a:ext cx="0" cy="0"/>
          <a:chOff x="0" y="0"/>
          <a:chExt cx="0" cy="0"/>
        </a:xfrm>
      </p:grpSpPr>
      <p:sp>
        <p:nvSpPr>
          <p:cNvPr id="692" name="Google Shape;692;p5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3" name="Google Shape;693;p54"/>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4" name="Google Shape;694;p54"/>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5" name="Google Shape;695;p54"/>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6" name="Google Shape;696;p54"/>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7" name="Google Shape;697;p54"/>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8" name="Google Shape;698;p54"/>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699" name="Google Shape;699;p54"/>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700" name="Google Shape;700;p54"/>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701" name="Google Shape;701;p54"/>
          <p:cNvSpPr txBox="1"/>
          <p:nvPr/>
        </p:nvSpPr>
        <p:spPr>
          <a:xfrm>
            <a:off x="2266028" y="6650"/>
            <a:ext cx="4013400" cy="5232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Hypothesis Testing</a:t>
            </a:r>
            <a:endParaRPr/>
          </a:p>
        </p:txBody>
      </p:sp>
      <p:sp>
        <p:nvSpPr>
          <p:cNvPr id="702" name="Google Shape;702;p54"/>
          <p:cNvSpPr txBox="1"/>
          <p:nvPr/>
        </p:nvSpPr>
        <p:spPr>
          <a:xfrm>
            <a:off x="170625" y="1899344"/>
            <a:ext cx="945300" cy="8310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Part 3</a:t>
            </a:r>
            <a:endParaRPr/>
          </a:p>
        </p:txBody>
      </p:sp>
      <p:pic>
        <p:nvPicPr>
          <p:cNvPr descr="A screenshot of a computer program&#10;&#10;Description automatically generated" id="703" name="Google Shape;703;p54"/>
          <p:cNvPicPr preferRelativeResize="0"/>
          <p:nvPr/>
        </p:nvPicPr>
        <p:blipFill rotWithShape="1">
          <a:blip r:embed="rId5">
            <a:alphaModFix/>
          </a:blip>
          <a:srcRect b="0" l="0" r="0" t="0"/>
          <a:stretch/>
        </p:blipFill>
        <p:spPr>
          <a:xfrm>
            <a:off x="2237781" y="740418"/>
            <a:ext cx="7772400" cy="596979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707" name="Shape 707"/>
        <p:cNvGrpSpPr/>
        <p:nvPr/>
      </p:nvGrpSpPr>
      <p:grpSpPr>
        <a:xfrm>
          <a:off x="0" y="0"/>
          <a:ext cx="0" cy="0"/>
          <a:chOff x="0" y="0"/>
          <a:chExt cx="0" cy="0"/>
        </a:xfrm>
      </p:grpSpPr>
      <p:sp>
        <p:nvSpPr>
          <p:cNvPr id="708" name="Google Shape;708;p5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9" name="Google Shape;709;p55"/>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0" name="Google Shape;710;p55"/>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1" name="Google Shape;711;p55"/>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2" name="Google Shape;712;p55"/>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3" name="Google Shape;713;p55"/>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4" name="Google Shape;714;p55"/>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715" name="Google Shape;715;p55"/>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716" name="Google Shape;716;p55"/>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717" name="Google Shape;717;p55"/>
          <p:cNvSpPr txBox="1"/>
          <p:nvPr/>
        </p:nvSpPr>
        <p:spPr>
          <a:xfrm>
            <a:off x="2266028" y="6650"/>
            <a:ext cx="3815100" cy="5232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Hypothesis Testing</a:t>
            </a:r>
            <a:endParaRPr/>
          </a:p>
        </p:txBody>
      </p:sp>
      <p:sp>
        <p:nvSpPr>
          <p:cNvPr id="718" name="Google Shape;718;p55"/>
          <p:cNvSpPr txBox="1"/>
          <p:nvPr/>
        </p:nvSpPr>
        <p:spPr>
          <a:xfrm>
            <a:off x="170625" y="1899342"/>
            <a:ext cx="945300" cy="83100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Part 4</a:t>
            </a:r>
            <a:endParaRPr/>
          </a:p>
        </p:txBody>
      </p:sp>
      <p:pic>
        <p:nvPicPr>
          <p:cNvPr descr="A screenshot of a computer&#10;&#10;Description automatically generated" id="719" name="Google Shape;719;p55"/>
          <p:cNvPicPr preferRelativeResize="0"/>
          <p:nvPr/>
        </p:nvPicPr>
        <p:blipFill rotWithShape="1">
          <a:blip r:embed="rId5">
            <a:alphaModFix/>
          </a:blip>
          <a:srcRect b="0" l="0" r="0" t="0"/>
          <a:stretch/>
        </p:blipFill>
        <p:spPr>
          <a:xfrm>
            <a:off x="1233056" y="740418"/>
            <a:ext cx="9064532" cy="562830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723" name="Shape 723"/>
        <p:cNvGrpSpPr/>
        <p:nvPr/>
      </p:nvGrpSpPr>
      <p:grpSpPr>
        <a:xfrm>
          <a:off x="0" y="0"/>
          <a:ext cx="0" cy="0"/>
          <a:chOff x="0" y="0"/>
          <a:chExt cx="0" cy="0"/>
        </a:xfrm>
      </p:grpSpPr>
      <p:sp>
        <p:nvSpPr>
          <p:cNvPr id="724" name="Google Shape;724;p5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5" name="Google Shape;725;p56"/>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6" name="Google Shape;726;p56"/>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7" name="Google Shape;727;p56"/>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8" name="Google Shape;728;p56"/>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9" name="Google Shape;729;p56"/>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0" name="Google Shape;730;p56"/>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731" name="Google Shape;731;p56"/>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732" name="Google Shape;732;p56"/>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733" name="Google Shape;733;p56"/>
          <p:cNvSpPr txBox="1"/>
          <p:nvPr/>
        </p:nvSpPr>
        <p:spPr>
          <a:xfrm>
            <a:off x="2266014" y="6642"/>
            <a:ext cx="3170291" cy="523220"/>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Industrial Statistics</a:t>
            </a:r>
            <a:endParaRPr/>
          </a:p>
        </p:txBody>
      </p:sp>
      <p:sp>
        <p:nvSpPr>
          <p:cNvPr id="734" name="Google Shape;734;p56"/>
          <p:cNvSpPr txBox="1"/>
          <p:nvPr/>
        </p:nvSpPr>
        <p:spPr>
          <a:xfrm>
            <a:off x="2266024" y="1074450"/>
            <a:ext cx="8556900" cy="2678100"/>
          </a:xfrm>
          <a:prstGeom prst="rect">
            <a:avLst/>
          </a:prstGeom>
          <a:solidFill>
            <a:srgbClr val="C0E4F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Analyzing Survival or Reliability Data</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Survivor Functions for Two Groups	</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Hazard and Survivor Functions for Different Groups</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Cox Proportional Hazards Model Object</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Cox Proportional Hazards for Censored Data</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Cox Proportional Hazards with Time-Dependent Covariates</a:t>
            </a:r>
            <a:endParaRPr/>
          </a:p>
          <a:p>
            <a:pPr indent="0" lvl="0" marL="0" marR="0" rtl="0" algn="l">
              <a:spcBef>
                <a:spcPts val="0"/>
              </a:spcBef>
              <a:spcAft>
                <a:spcPts val="0"/>
              </a:spcAft>
              <a:buNone/>
            </a:pPr>
            <a:r>
              <a:rPr b="1" lang="en-US" sz="2400">
                <a:solidFill>
                  <a:schemeClr val="dk1"/>
                </a:solidFill>
                <a:latin typeface="Arial"/>
                <a:ea typeface="Arial"/>
                <a:cs typeface="Arial"/>
                <a:sym typeface="Arial"/>
              </a:rPr>
              <a:t>Control Charts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738" name="Shape 738"/>
        <p:cNvGrpSpPr/>
        <p:nvPr/>
      </p:nvGrpSpPr>
      <p:grpSpPr>
        <a:xfrm>
          <a:off x="0" y="0"/>
          <a:ext cx="0" cy="0"/>
          <a:chOff x="0" y="0"/>
          <a:chExt cx="0" cy="0"/>
        </a:xfrm>
      </p:grpSpPr>
      <p:sp>
        <p:nvSpPr>
          <p:cNvPr id="739" name="Google Shape;739;p5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0" name="Google Shape;740;p57"/>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1" name="Google Shape;741;p57"/>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2" name="Google Shape;742;p57"/>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3" name="Google Shape;743;p57"/>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4" name="Google Shape;744;p57"/>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5" name="Google Shape;745;p57"/>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746" name="Google Shape;746;p57"/>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747" name="Google Shape;747;p57"/>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748" name="Google Shape;748;p57"/>
          <p:cNvSpPr txBox="1"/>
          <p:nvPr/>
        </p:nvSpPr>
        <p:spPr>
          <a:xfrm>
            <a:off x="2266014" y="6642"/>
            <a:ext cx="3170291" cy="892552"/>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Industrial Statistics</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Control Charts</a:t>
            </a:r>
            <a:endParaRPr/>
          </a:p>
        </p:txBody>
      </p:sp>
      <p:sp>
        <p:nvSpPr>
          <p:cNvPr id="749" name="Google Shape;749;p57"/>
          <p:cNvSpPr txBox="1"/>
          <p:nvPr/>
        </p:nvSpPr>
        <p:spPr>
          <a:xfrm>
            <a:off x="2266014" y="1236836"/>
            <a:ext cx="8028300" cy="4894800"/>
          </a:xfrm>
          <a:prstGeom prst="rect">
            <a:avLst/>
          </a:prstGeom>
          <a:solidFill>
            <a:srgbClr val="C0E4F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rgbClr val="212121"/>
                </a:solidFill>
                <a:latin typeface="Roboto"/>
                <a:ea typeface="Roboto"/>
                <a:cs typeface="Roboto"/>
                <a:sym typeface="Roboto"/>
              </a:rPr>
              <a:t>Control charts are created with the </a:t>
            </a:r>
            <a:r>
              <a:rPr b="0" i="0" lang="en-US" sz="2400" u="sng" strike="noStrike">
                <a:solidFill>
                  <a:srgbClr val="0076A8"/>
                </a:solidFill>
                <a:latin typeface="Roboto"/>
                <a:ea typeface="Roboto"/>
                <a:cs typeface="Roboto"/>
                <a:sym typeface="Roboto"/>
                <a:hlinkClick r:id="rId5">
                  <a:extLst>
                    <a:ext uri="{A12FA001-AC4F-418D-AE19-62706E023703}">
                      <ahyp:hlinkClr val="tx"/>
                    </a:ext>
                  </a:extLst>
                </a:hlinkClick>
              </a:rPr>
              <a:t>controlchart</a:t>
            </a:r>
            <a:r>
              <a:rPr b="0" i="0" lang="en-US" sz="2400">
                <a:solidFill>
                  <a:srgbClr val="212121"/>
                </a:solidFill>
                <a:latin typeface="Roboto"/>
                <a:ea typeface="Roboto"/>
                <a:cs typeface="Roboto"/>
                <a:sym typeface="Roboto"/>
              </a:rPr>
              <a:t> function. </a:t>
            </a:r>
            <a:endParaRPr/>
          </a:p>
          <a:p>
            <a:pPr indent="0" lvl="0" marL="0" marR="0" rtl="0" algn="l">
              <a:spcBef>
                <a:spcPts val="0"/>
              </a:spcBef>
              <a:spcAft>
                <a:spcPts val="0"/>
              </a:spcAft>
              <a:buNone/>
            </a:pPr>
            <a:r>
              <a:rPr b="0" i="0" lang="en-US" sz="2400">
                <a:solidFill>
                  <a:srgbClr val="212121"/>
                </a:solidFill>
                <a:latin typeface="Roboto"/>
                <a:ea typeface="Roboto"/>
                <a:cs typeface="Roboto"/>
                <a:sym typeface="Roboto"/>
              </a:rPr>
              <a:t>Any of the following chart types may be specified:</a:t>
            </a:r>
            <a:endParaRPr/>
          </a:p>
          <a:p>
            <a:pPr indent="-152400" lvl="0" marL="457200" marR="0" rtl="0" algn="l">
              <a:spcBef>
                <a:spcPts val="0"/>
              </a:spcBef>
              <a:spcAft>
                <a:spcPts val="0"/>
              </a:spcAft>
              <a:buClr>
                <a:srgbClr val="212121"/>
              </a:buClr>
              <a:buSzPts val="2400"/>
              <a:buFont typeface="Arial"/>
              <a:buChar char="•"/>
            </a:pPr>
            <a:r>
              <a:rPr b="0" i="0" lang="en-US" sz="2400">
                <a:solidFill>
                  <a:srgbClr val="212121"/>
                </a:solidFill>
                <a:latin typeface="Roboto"/>
                <a:ea typeface="Roboto"/>
                <a:cs typeface="Roboto"/>
                <a:sym typeface="Roboto"/>
              </a:rPr>
              <a:t>Xbar or mean</a:t>
            </a:r>
            <a:endParaRPr/>
          </a:p>
          <a:p>
            <a:pPr indent="-152400" lvl="0" marL="457200" marR="0" rtl="0" algn="l">
              <a:spcBef>
                <a:spcPts val="0"/>
              </a:spcBef>
              <a:spcAft>
                <a:spcPts val="0"/>
              </a:spcAft>
              <a:buClr>
                <a:srgbClr val="212121"/>
              </a:buClr>
              <a:buSzPts val="2400"/>
              <a:buFont typeface="Arial"/>
              <a:buChar char="•"/>
            </a:pPr>
            <a:r>
              <a:rPr b="0" i="0" lang="en-US" sz="2400">
                <a:solidFill>
                  <a:srgbClr val="212121"/>
                </a:solidFill>
                <a:latin typeface="Roboto"/>
                <a:ea typeface="Roboto"/>
                <a:cs typeface="Roboto"/>
                <a:sym typeface="Roboto"/>
              </a:rPr>
              <a:t>Standard deviation</a:t>
            </a:r>
            <a:endParaRPr/>
          </a:p>
          <a:p>
            <a:pPr indent="-152400" lvl="0" marL="457200" marR="0" rtl="0" algn="l">
              <a:spcBef>
                <a:spcPts val="0"/>
              </a:spcBef>
              <a:spcAft>
                <a:spcPts val="0"/>
              </a:spcAft>
              <a:buClr>
                <a:srgbClr val="212121"/>
              </a:buClr>
              <a:buSzPts val="2400"/>
              <a:buFont typeface="Arial"/>
              <a:buChar char="•"/>
            </a:pPr>
            <a:r>
              <a:rPr b="0" i="0" lang="en-US" sz="2400">
                <a:solidFill>
                  <a:srgbClr val="212121"/>
                </a:solidFill>
                <a:latin typeface="Roboto"/>
                <a:ea typeface="Roboto"/>
                <a:cs typeface="Roboto"/>
                <a:sym typeface="Roboto"/>
              </a:rPr>
              <a:t>Range</a:t>
            </a:r>
            <a:endParaRPr/>
          </a:p>
          <a:p>
            <a:pPr indent="-152400" lvl="0" marL="457200" marR="0" rtl="0" algn="l">
              <a:spcBef>
                <a:spcPts val="0"/>
              </a:spcBef>
              <a:spcAft>
                <a:spcPts val="0"/>
              </a:spcAft>
              <a:buClr>
                <a:srgbClr val="212121"/>
              </a:buClr>
              <a:buSzPts val="2400"/>
              <a:buFont typeface="Arial"/>
              <a:buChar char="•"/>
            </a:pPr>
            <a:r>
              <a:rPr b="0" i="0" lang="en-US" sz="2400">
                <a:solidFill>
                  <a:srgbClr val="212121"/>
                </a:solidFill>
                <a:latin typeface="Roboto"/>
                <a:ea typeface="Roboto"/>
                <a:cs typeface="Roboto"/>
                <a:sym typeface="Roboto"/>
              </a:rPr>
              <a:t>Exponentially weighted moving average</a:t>
            </a:r>
            <a:endParaRPr/>
          </a:p>
          <a:p>
            <a:pPr indent="-152400" lvl="0" marL="457200" marR="0" rtl="0" algn="l">
              <a:spcBef>
                <a:spcPts val="0"/>
              </a:spcBef>
              <a:spcAft>
                <a:spcPts val="0"/>
              </a:spcAft>
              <a:buClr>
                <a:srgbClr val="212121"/>
              </a:buClr>
              <a:buSzPts val="2400"/>
              <a:buFont typeface="Arial"/>
              <a:buChar char="•"/>
            </a:pPr>
            <a:r>
              <a:rPr b="0" i="0" lang="en-US" sz="2400">
                <a:solidFill>
                  <a:srgbClr val="212121"/>
                </a:solidFill>
                <a:latin typeface="Roboto"/>
                <a:ea typeface="Roboto"/>
                <a:cs typeface="Roboto"/>
                <a:sym typeface="Roboto"/>
              </a:rPr>
              <a:t>Individual observation</a:t>
            </a:r>
            <a:endParaRPr/>
          </a:p>
          <a:p>
            <a:pPr indent="-152400" lvl="0" marL="457200" marR="0" rtl="0" algn="l">
              <a:spcBef>
                <a:spcPts val="0"/>
              </a:spcBef>
              <a:spcAft>
                <a:spcPts val="0"/>
              </a:spcAft>
              <a:buClr>
                <a:srgbClr val="212121"/>
              </a:buClr>
              <a:buSzPts val="2400"/>
              <a:buFont typeface="Arial"/>
              <a:buChar char="•"/>
            </a:pPr>
            <a:r>
              <a:rPr b="0" i="0" lang="en-US" sz="2400">
                <a:solidFill>
                  <a:srgbClr val="212121"/>
                </a:solidFill>
                <a:latin typeface="Roboto"/>
                <a:ea typeface="Roboto"/>
                <a:cs typeface="Roboto"/>
                <a:sym typeface="Roboto"/>
              </a:rPr>
              <a:t>Moving range of individual observations</a:t>
            </a:r>
            <a:endParaRPr/>
          </a:p>
          <a:p>
            <a:pPr indent="-152400" lvl="0" marL="457200" marR="0" rtl="0" algn="l">
              <a:spcBef>
                <a:spcPts val="0"/>
              </a:spcBef>
              <a:spcAft>
                <a:spcPts val="0"/>
              </a:spcAft>
              <a:buClr>
                <a:srgbClr val="212121"/>
              </a:buClr>
              <a:buSzPts val="2400"/>
              <a:buFont typeface="Arial"/>
              <a:buChar char="•"/>
            </a:pPr>
            <a:r>
              <a:rPr b="0" i="0" lang="en-US" sz="2400">
                <a:solidFill>
                  <a:srgbClr val="212121"/>
                </a:solidFill>
                <a:latin typeface="Roboto"/>
                <a:ea typeface="Roboto"/>
                <a:cs typeface="Roboto"/>
                <a:sym typeface="Roboto"/>
              </a:rPr>
              <a:t>Moving average of individual observations</a:t>
            </a:r>
            <a:endParaRPr/>
          </a:p>
          <a:p>
            <a:pPr indent="-152400" lvl="0" marL="457200" marR="0" rtl="0" algn="l">
              <a:spcBef>
                <a:spcPts val="0"/>
              </a:spcBef>
              <a:spcAft>
                <a:spcPts val="0"/>
              </a:spcAft>
              <a:buClr>
                <a:srgbClr val="212121"/>
              </a:buClr>
              <a:buSzPts val="2400"/>
              <a:buFont typeface="Arial"/>
              <a:buChar char="•"/>
            </a:pPr>
            <a:r>
              <a:rPr b="0" i="0" lang="en-US" sz="2400">
                <a:solidFill>
                  <a:srgbClr val="212121"/>
                </a:solidFill>
                <a:latin typeface="Roboto"/>
                <a:ea typeface="Roboto"/>
                <a:cs typeface="Roboto"/>
                <a:sym typeface="Roboto"/>
              </a:rPr>
              <a:t>Proportion defective</a:t>
            </a:r>
            <a:endParaRPr/>
          </a:p>
          <a:p>
            <a:pPr indent="-152400" lvl="0" marL="457200" marR="0" rtl="0" algn="l">
              <a:spcBef>
                <a:spcPts val="0"/>
              </a:spcBef>
              <a:spcAft>
                <a:spcPts val="0"/>
              </a:spcAft>
              <a:buClr>
                <a:srgbClr val="212121"/>
              </a:buClr>
              <a:buSzPts val="2400"/>
              <a:buFont typeface="Arial"/>
              <a:buChar char="•"/>
            </a:pPr>
            <a:r>
              <a:rPr b="0" i="0" lang="en-US" sz="2400">
                <a:solidFill>
                  <a:srgbClr val="212121"/>
                </a:solidFill>
                <a:latin typeface="Roboto"/>
                <a:ea typeface="Roboto"/>
                <a:cs typeface="Roboto"/>
                <a:sym typeface="Roboto"/>
              </a:rPr>
              <a:t>Number of defectives</a:t>
            </a:r>
            <a:endParaRPr/>
          </a:p>
          <a:p>
            <a:pPr indent="-152400" lvl="0" marL="457200" marR="0" rtl="0" algn="l">
              <a:spcBef>
                <a:spcPts val="0"/>
              </a:spcBef>
              <a:spcAft>
                <a:spcPts val="0"/>
              </a:spcAft>
              <a:buClr>
                <a:srgbClr val="212121"/>
              </a:buClr>
              <a:buSzPts val="2400"/>
              <a:buFont typeface="Arial"/>
              <a:buChar char="•"/>
            </a:pPr>
            <a:r>
              <a:rPr b="0" i="0" lang="en-US" sz="2400">
                <a:solidFill>
                  <a:srgbClr val="212121"/>
                </a:solidFill>
                <a:latin typeface="Roboto"/>
                <a:ea typeface="Roboto"/>
                <a:cs typeface="Roboto"/>
                <a:sym typeface="Roboto"/>
              </a:rPr>
              <a:t>Defects per unit</a:t>
            </a:r>
            <a:endParaRPr/>
          </a:p>
          <a:p>
            <a:pPr indent="-152400" lvl="0" marL="457200" marR="0" rtl="0" algn="l">
              <a:spcBef>
                <a:spcPts val="0"/>
              </a:spcBef>
              <a:spcAft>
                <a:spcPts val="0"/>
              </a:spcAft>
              <a:buClr>
                <a:srgbClr val="212121"/>
              </a:buClr>
              <a:buSzPts val="2400"/>
              <a:buFont typeface="Arial"/>
              <a:buChar char="•"/>
            </a:pPr>
            <a:r>
              <a:rPr b="0" i="0" lang="en-US" sz="2400">
                <a:solidFill>
                  <a:srgbClr val="212121"/>
                </a:solidFill>
                <a:latin typeface="Roboto"/>
                <a:ea typeface="Roboto"/>
                <a:cs typeface="Roboto"/>
                <a:sym typeface="Roboto"/>
              </a:rPr>
              <a:t>Count of defects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CAEB"/>
        </a:solidFill>
      </p:bgPr>
    </p:bg>
    <p:spTree>
      <p:nvGrpSpPr>
        <p:cNvPr id="753" name="Shape 753"/>
        <p:cNvGrpSpPr/>
        <p:nvPr/>
      </p:nvGrpSpPr>
      <p:grpSpPr>
        <a:xfrm>
          <a:off x="0" y="0"/>
          <a:ext cx="0" cy="0"/>
          <a:chOff x="0" y="0"/>
          <a:chExt cx="0" cy="0"/>
        </a:xfrm>
      </p:grpSpPr>
      <p:sp>
        <p:nvSpPr>
          <p:cNvPr id="754" name="Google Shape;754;p5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5" name="Google Shape;755;p58"/>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6" name="Google Shape;756;p58"/>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7" name="Google Shape;757;p58"/>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8" name="Google Shape;758;p58"/>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9" name="Google Shape;759;p58"/>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0" name="Google Shape;760;p58"/>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761" name="Google Shape;761;p58"/>
          <p:cNvPicPr preferRelativeResize="0"/>
          <p:nvPr/>
        </p:nvPicPr>
        <p:blipFill rotWithShape="1">
          <a:blip r:embed="rId3">
            <a:alphaModFix/>
          </a:blip>
          <a:srcRect b="0" l="0" r="0" t="0"/>
          <a:stretch/>
        </p:blipFill>
        <p:spPr>
          <a:xfrm>
            <a:off x="0" y="6366923"/>
            <a:ext cx="2067157" cy="490649"/>
          </a:xfrm>
          <a:prstGeom prst="rect">
            <a:avLst/>
          </a:prstGeom>
          <a:noFill/>
          <a:ln>
            <a:noFill/>
          </a:ln>
        </p:spPr>
      </p:pic>
      <p:pic>
        <p:nvPicPr>
          <p:cNvPr descr="MATLAB Logo and symbol, meaning, history, PNG, brand" id="762" name="Google Shape;762;p58"/>
          <p:cNvPicPr preferRelativeResize="0"/>
          <p:nvPr/>
        </p:nvPicPr>
        <p:blipFill rotWithShape="1">
          <a:blip r:embed="rId4">
            <a:alphaModFix/>
          </a:blip>
          <a:srcRect b="35752" l="0" r="0" t="29862"/>
          <a:stretch/>
        </p:blipFill>
        <p:spPr>
          <a:xfrm>
            <a:off x="10043501" y="6412552"/>
            <a:ext cx="2078564" cy="401762"/>
          </a:xfrm>
          <a:prstGeom prst="rect">
            <a:avLst/>
          </a:prstGeom>
          <a:noFill/>
          <a:ln>
            <a:noFill/>
          </a:ln>
        </p:spPr>
      </p:pic>
      <p:sp>
        <p:nvSpPr>
          <p:cNvPr id="763" name="Google Shape;763;p58"/>
          <p:cNvSpPr txBox="1"/>
          <p:nvPr/>
        </p:nvSpPr>
        <p:spPr>
          <a:xfrm>
            <a:off x="2266014" y="6642"/>
            <a:ext cx="3170291" cy="892552"/>
          </a:xfrm>
          <a:prstGeom prst="rect">
            <a:avLst/>
          </a:prstGeom>
          <a:solidFill>
            <a:srgbClr val="82CA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Industrial Statistics</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Control Charts</a:t>
            </a:r>
            <a:endParaRPr/>
          </a:p>
        </p:txBody>
      </p:sp>
      <p:pic>
        <p:nvPicPr>
          <p:cNvPr descr="A screenshot of a computer&#10;&#10;Description automatically generated" id="764" name="Google Shape;764;p58"/>
          <p:cNvPicPr preferRelativeResize="0"/>
          <p:nvPr/>
        </p:nvPicPr>
        <p:blipFill rotWithShape="1">
          <a:blip r:embed="rId5">
            <a:alphaModFix/>
          </a:blip>
          <a:srcRect b="0" l="0" r="0" t="0"/>
          <a:stretch/>
        </p:blipFill>
        <p:spPr>
          <a:xfrm>
            <a:off x="1355227" y="957413"/>
            <a:ext cx="9552567" cy="536582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8" name="Shape 768"/>
        <p:cNvGrpSpPr/>
        <p:nvPr/>
      </p:nvGrpSpPr>
      <p:grpSpPr>
        <a:xfrm>
          <a:off x="0" y="0"/>
          <a:ext cx="0" cy="0"/>
          <a:chOff x="0" y="0"/>
          <a:chExt cx="0" cy="0"/>
        </a:xfrm>
      </p:grpSpPr>
      <p:sp>
        <p:nvSpPr>
          <p:cNvPr id="769" name="Google Shape;769;p5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0" name="Google Shape;770;p59"/>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1" name="Google Shape;771;p59"/>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2" name="Google Shape;772;p59"/>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3" name="Google Shape;773;p59"/>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4" name="Google Shape;774;p59"/>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5" name="Google Shape;775;p59"/>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776" name="Google Shape;776;p59"/>
          <p:cNvPicPr preferRelativeResize="0"/>
          <p:nvPr/>
        </p:nvPicPr>
        <p:blipFill rotWithShape="1">
          <a:blip r:embed="rId4">
            <a:alphaModFix/>
          </a:blip>
          <a:srcRect b="0" l="0" r="0" t="0"/>
          <a:stretch/>
        </p:blipFill>
        <p:spPr>
          <a:xfrm>
            <a:off x="0" y="6366923"/>
            <a:ext cx="2067157" cy="490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17"/>
          <p:cNvSpPr/>
          <p:nvPr/>
        </p:nvSpPr>
        <p:spPr>
          <a:xfrm>
            <a:off x="0" y="0"/>
            <a:ext cx="12192000" cy="6858000"/>
          </a:xfrm>
          <a:prstGeom prst="rect">
            <a:avLst/>
          </a:prstGeom>
          <a:solidFill>
            <a:srgbClr val="426F7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 name="Google Shape;137;p17"/>
          <p:cNvSpPr/>
          <p:nvPr/>
        </p:nvSpPr>
        <p:spPr>
          <a:xfrm>
            <a:off x="477012" y="480060"/>
            <a:ext cx="11237976" cy="589788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logo for a company&#10;&#10;Description automatically generated" id="138" name="Google Shape;138;p17"/>
          <p:cNvPicPr preferRelativeResize="0"/>
          <p:nvPr/>
        </p:nvPicPr>
        <p:blipFill rotWithShape="1">
          <a:blip r:embed="rId4">
            <a:alphaModFix/>
          </a:blip>
          <a:srcRect b="0" l="0" r="0" t="0"/>
          <a:stretch/>
        </p:blipFill>
        <p:spPr>
          <a:xfrm>
            <a:off x="643467" y="1061453"/>
            <a:ext cx="10905066" cy="4735094"/>
          </a:xfrm>
          <a:prstGeom prst="rect">
            <a:avLst/>
          </a:prstGeom>
          <a:noFill/>
          <a:ln>
            <a:noFill/>
          </a:ln>
        </p:spPr>
      </p:pic>
      <p:pic>
        <p:nvPicPr>
          <p:cNvPr descr="Arizona logo.jpg" id="139" name="Google Shape;139;p17"/>
          <p:cNvPicPr preferRelativeResize="0"/>
          <p:nvPr/>
        </p:nvPicPr>
        <p:blipFill rotWithShape="1">
          <a:blip r:embed="rId5">
            <a:alphaModFix/>
          </a:blip>
          <a:srcRect b="0" l="0" r="0" t="0"/>
          <a:stretch/>
        </p:blipFill>
        <p:spPr>
          <a:xfrm>
            <a:off x="0" y="6366923"/>
            <a:ext cx="2067157" cy="490649"/>
          </a:xfrm>
          <a:prstGeom prst="rect">
            <a:avLst/>
          </a:prstGeom>
          <a:noFill/>
          <a:ln>
            <a:noFill/>
          </a:ln>
        </p:spPr>
      </p:pic>
      <p:sp>
        <p:nvSpPr>
          <p:cNvPr id="140" name="Google Shape;140;p17"/>
          <p:cNvSpPr txBox="1"/>
          <p:nvPr/>
        </p:nvSpPr>
        <p:spPr>
          <a:xfrm>
            <a:off x="6274675" y="4603525"/>
            <a:ext cx="3021300" cy="831000"/>
          </a:xfrm>
          <a:prstGeom prst="rect">
            <a:avLst/>
          </a:prstGeom>
          <a:solidFill>
            <a:srgbClr val="D8F2CF"/>
          </a:solid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Campus license</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HPC license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18"/>
          <p:cNvSpPr/>
          <p:nvPr/>
        </p:nvSpPr>
        <p:spPr>
          <a:xfrm>
            <a:off x="0" y="0"/>
            <a:ext cx="12192000" cy="6858000"/>
          </a:xfrm>
          <a:prstGeom prst="rect">
            <a:avLst/>
          </a:prstGeom>
          <a:solidFill>
            <a:srgbClr val="426F7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18"/>
          <p:cNvSpPr/>
          <p:nvPr/>
        </p:nvSpPr>
        <p:spPr>
          <a:xfrm>
            <a:off x="477012" y="480060"/>
            <a:ext cx="11237976" cy="589788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147" name="Google Shape;147;p18"/>
          <p:cNvPicPr preferRelativeResize="0"/>
          <p:nvPr/>
        </p:nvPicPr>
        <p:blipFill rotWithShape="1">
          <a:blip r:embed="rId3">
            <a:alphaModFix/>
          </a:blip>
          <a:srcRect b="0" l="0" r="0" t="0"/>
          <a:stretch/>
        </p:blipFill>
        <p:spPr>
          <a:xfrm>
            <a:off x="0" y="6366923"/>
            <a:ext cx="2067157" cy="490649"/>
          </a:xfrm>
          <a:prstGeom prst="rect">
            <a:avLst/>
          </a:prstGeom>
          <a:noFill/>
          <a:ln>
            <a:noFill/>
          </a:ln>
        </p:spPr>
      </p:pic>
      <p:sp>
        <p:nvSpPr>
          <p:cNvPr id="148" name="Google Shape;148;p18"/>
          <p:cNvSpPr txBox="1"/>
          <p:nvPr/>
        </p:nvSpPr>
        <p:spPr>
          <a:xfrm>
            <a:off x="1296725" y="2029300"/>
            <a:ext cx="5260800" cy="2308800"/>
          </a:xfrm>
          <a:prstGeom prst="rect">
            <a:avLst/>
          </a:prstGeom>
          <a:solidFill>
            <a:srgbClr val="D8F2C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Why Use Matlab on HPC?</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Use for large datasets</a:t>
            </a:r>
            <a:endParaRPr sz="2400">
              <a:solidFill>
                <a:schemeClr val="dk1"/>
              </a:solidFill>
            </a:endParaRPr>
          </a:p>
          <a:p>
            <a:pPr indent="-342900" lvl="0" marL="342900" marR="0" rtl="0" algn="l">
              <a:spcBef>
                <a:spcPts val="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Use for multiple concurrent jobs</a:t>
            </a:r>
            <a:endParaRPr/>
          </a:p>
          <a:p>
            <a:pPr indent="-342900" lvl="0" marL="342900" marR="0" rtl="0" algn="l">
              <a:spcBef>
                <a:spcPts val="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Collaboration workspaces</a:t>
            </a:r>
            <a:endParaRPr/>
          </a:p>
          <a:p>
            <a:pPr indent="-342900" lvl="0" marL="342900" marR="0" rtl="0" algn="l">
              <a:spcBef>
                <a:spcPts val="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It looks very similar to laptop</a:t>
            </a:r>
            <a:endParaRPr/>
          </a:p>
        </p:txBody>
      </p:sp>
      <p:pic>
        <p:nvPicPr>
          <p:cNvPr id="149" name="Google Shape;149;p18"/>
          <p:cNvPicPr preferRelativeResize="0"/>
          <p:nvPr/>
        </p:nvPicPr>
        <p:blipFill rotWithShape="1">
          <a:blip r:embed="rId4">
            <a:alphaModFix/>
          </a:blip>
          <a:srcRect b="0" l="0" r="0" t="0"/>
          <a:stretch/>
        </p:blipFill>
        <p:spPr>
          <a:xfrm>
            <a:off x="6200136" y="1240220"/>
            <a:ext cx="4890301" cy="43775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19"/>
          <p:cNvSpPr/>
          <p:nvPr/>
        </p:nvSpPr>
        <p:spPr>
          <a:xfrm>
            <a:off x="0" y="0"/>
            <a:ext cx="12192000" cy="6858000"/>
          </a:xfrm>
          <a:prstGeom prst="rect">
            <a:avLst/>
          </a:prstGeom>
          <a:solidFill>
            <a:srgbClr val="426F7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5" name="Google Shape;155;p19"/>
          <p:cNvSpPr/>
          <p:nvPr/>
        </p:nvSpPr>
        <p:spPr>
          <a:xfrm>
            <a:off x="477012" y="480060"/>
            <a:ext cx="11237976" cy="589788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156" name="Google Shape;156;p19"/>
          <p:cNvPicPr preferRelativeResize="0"/>
          <p:nvPr/>
        </p:nvPicPr>
        <p:blipFill rotWithShape="1">
          <a:blip r:embed="rId3">
            <a:alphaModFix/>
          </a:blip>
          <a:srcRect b="0" l="0" r="0" t="0"/>
          <a:stretch/>
        </p:blipFill>
        <p:spPr>
          <a:xfrm>
            <a:off x="0" y="6366923"/>
            <a:ext cx="2067157" cy="490649"/>
          </a:xfrm>
          <a:prstGeom prst="rect">
            <a:avLst/>
          </a:prstGeom>
          <a:noFill/>
          <a:ln>
            <a:noFill/>
          </a:ln>
        </p:spPr>
      </p:pic>
      <p:sp>
        <p:nvSpPr>
          <p:cNvPr id="157" name="Google Shape;157;p19"/>
          <p:cNvSpPr txBox="1"/>
          <p:nvPr/>
        </p:nvSpPr>
        <p:spPr>
          <a:xfrm>
            <a:off x="1033575" y="1432975"/>
            <a:ext cx="8925300" cy="3047700"/>
          </a:xfrm>
          <a:prstGeom prst="rect">
            <a:avLst/>
          </a:prstGeom>
          <a:solidFill>
            <a:srgbClr val="D8F2C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Statistics and Machine Learning Toolbox</a:t>
            </a:r>
            <a:endParaRPr/>
          </a:p>
          <a:p>
            <a:pPr indent="-3810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Use descriptive statistics, visualizations and clustering.</a:t>
            </a:r>
            <a:endParaRPr/>
          </a:p>
          <a:p>
            <a:pPr indent="-3810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Fit probably distributions to data.</a:t>
            </a:r>
            <a:endParaRPr/>
          </a:p>
          <a:p>
            <a:pPr indent="-3810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Generate random numbers for:</a:t>
            </a:r>
            <a:endParaRPr sz="2400">
              <a:solidFill>
                <a:schemeClr val="dk1"/>
              </a:solidFill>
              <a:latin typeface="Arial"/>
              <a:ea typeface="Arial"/>
              <a:cs typeface="Arial"/>
              <a:sym typeface="Arial"/>
            </a:endParaRPr>
          </a:p>
          <a:p>
            <a:pPr indent="-381000" lvl="2" marL="13716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Monte Carlo simulations</a:t>
            </a:r>
            <a:endParaRPr sz="2400">
              <a:solidFill>
                <a:schemeClr val="dk1"/>
              </a:solidFill>
            </a:endParaRPr>
          </a:p>
          <a:p>
            <a:pPr indent="-381000" lvl="2" marL="13716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Regression and Classification to draw inferences </a:t>
            </a:r>
            <a:endParaRPr sz="2400">
              <a:solidFill>
                <a:schemeClr val="dk1"/>
              </a:solidFill>
              <a:latin typeface="Arial"/>
              <a:ea typeface="Arial"/>
              <a:cs typeface="Arial"/>
              <a:sym typeface="Arial"/>
            </a:endParaRPr>
          </a:p>
          <a:p>
            <a:pPr indent="-381000" lvl="2" marL="13716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Principal Component Analysis, Regularization, </a:t>
            </a:r>
            <a:endParaRPr/>
          </a:p>
          <a:p>
            <a:pPr indent="-381000" lvl="2" marL="13716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Dimensionality Reduction and Feature Selection</a:t>
            </a:r>
            <a:endParaRPr/>
          </a:p>
        </p:txBody>
      </p:sp>
      <p:pic>
        <p:nvPicPr>
          <p:cNvPr id="158" name="Google Shape;158;p19"/>
          <p:cNvPicPr preferRelativeResize="0"/>
          <p:nvPr/>
        </p:nvPicPr>
        <p:blipFill rotWithShape="1">
          <a:blip r:embed="rId4">
            <a:alphaModFix/>
          </a:blip>
          <a:srcRect b="0" l="0" r="0" t="0"/>
          <a:stretch/>
        </p:blipFill>
        <p:spPr>
          <a:xfrm>
            <a:off x="8924101" y="3868652"/>
            <a:ext cx="2790900" cy="2498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20"/>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20"/>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20"/>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7" name="Google Shape;167;p20"/>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8" name="Google Shape;168;p20"/>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screenshot of a computer&#10;&#10;Description automatically generated" id="169" name="Google Shape;169;p20"/>
          <p:cNvPicPr preferRelativeResize="0"/>
          <p:nvPr/>
        </p:nvPicPr>
        <p:blipFill rotWithShape="1">
          <a:blip r:embed="rId4">
            <a:alphaModFix/>
          </a:blip>
          <a:srcRect b="0" l="0" r="0" t="0"/>
          <a:stretch/>
        </p:blipFill>
        <p:spPr>
          <a:xfrm>
            <a:off x="2570009" y="643467"/>
            <a:ext cx="7051981" cy="5571065"/>
          </a:xfrm>
          <a:prstGeom prst="rect">
            <a:avLst/>
          </a:prstGeom>
          <a:noFill/>
          <a:ln>
            <a:noFill/>
          </a:ln>
        </p:spPr>
      </p:pic>
      <p:sp>
        <p:nvSpPr>
          <p:cNvPr id="170" name="Google Shape;170;p20"/>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171" name="Google Shape;171;p20"/>
          <p:cNvPicPr preferRelativeResize="0"/>
          <p:nvPr/>
        </p:nvPicPr>
        <p:blipFill rotWithShape="1">
          <a:blip r:embed="rId5">
            <a:alphaModFix/>
          </a:blip>
          <a:srcRect b="0" l="0" r="0" t="0"/>
          <a:stretch/>
        </p:blipFill>
        <p:spPr>
          <a:xfrm>
            <a:off x="0" y="6366923"/>
            <a:ext cx="2067157" cy="490649"/>
          </a:xfrm>
          <a:prstGeom prst="rect">
            <a:avLst/>
          </a:prstGeom>
          <a:noFill/>
          <a:ln>
            <a:noFill/>
          </a:ln>
        </p:spPr>
      </p:pic>
      <p:sp>
        <p:nvSpPr>
          <p:cNvPr id="172" name="Google Shape;172;p20"/>
          <p:cNvSpPr txBox="1"/>
          <p:nvPr/>
        </p:nvSpPr>
        <p:spPr>
          <a:xfrm>
            <a:off x="158699" y="1899350"/>
            <a:ext cx="35823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Interactive HPC:</a:t>
            </a:r>
            <a:endParaRPr/>
          </a:p>
          <a:p>
            <a:pPr indent="0" lvl="0" marL="0" marR="0" rtl="0" algn="l">
              <a:spcBef>
                <a:spcPts val="0"/>
              </a:spcBef>
              <a:spcAft>
                <a:spcPts val="0"/>
              </a:spcAft>
              <a:buNone/>
            </a:pPr>
            <a:r>
              <a:rPr lang="en-US" sz="2800">
                <a:solidFill>
                  <a:schemeClr val="dk1"/>
                </a:solidFill>
                <a:latin typeface="Arial"/>
                <a:ea typeface="Arial"/>
                <a:cs typeface="Arial"/>
                <a:sym typeface="Arial"/>
              </a:rPr>
              <a:t>ood.hpc.arizona.edu</a:t>
            </a:r>
            <a:endParaRPr sz="2800">
              <a:solidFill>
                <a:schemeClr val="dk1"/>
              </a:solidFill>
              <a:latin typeface="Arial"/>
              <a:ea typeface="Arial"/>
              <a:cs typeface="Arial"/>
              <a:sym typeface="Arial"/>
            </a:endParaRPr>
          </a:p>
        </p:txBody>
      </p:sp>
      <p:sp>
        <p:nvSpPr>
          <p:cNvPr id="173" name="Google Shape;173;p20"/>
          <p:cNvSpPr/>
          <p:nvPr/>
        </p:nvSpPr>
        <p:spPr>
          <a:xfrm rot="-9865916">
            <a:off x="8425100" y="3950647"/>
            <a:ext cx="1198056" cy="155084"/>
          </a:xfrm>
          <a:prstGeom prst="rightArrow">
            <a:avLst>
              <a:gd fmla="val 50000" name="adj1"/>
              <a:gd fmla="val 50000" name="adj2"/>
            </a:avLst>
          </a:prstGeom>
          <a:solidFill>
            <a:srgbClr val="C00000"/>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MATLAB Logo and symbol, meaning, history, PNG, brand" id="174" name="Google Shape;174;p20"/>
          <p:cNvPicPr preferRelativeResize="0"/>
          <p:nvPr/>
        </p:nvPicPr>
        <p:blipFill rotWithShape="1">
          <a:blip r:embed="rId6">
            <a:alphaModFix/>
          </a:blip>
          <a:srcRect b="35752" l="0" r="0" t="29862"/>
          <a:stretch/>
        </p:blipFill>
        <p:spPr>
          <a:xfrm>
            <a:off x="10043501" y="6412552"/>
            <a:ext cx="2078564" cy="401762"/>
          </a:xfrm>
          <a:prstGeom prst="rect">
            <a:avLst/>
          </a:prstGeom>
          <a:noFill/>
          <a:ln>
            <a:noFill/>
          </a:ln>
        </p:spPr>
      </p:pic>
      <p:sp>
        <p:nvSpPr>
          <p:cNvPr id="175" name="Google Shape;175;p20"/>
          <p:cNvSpPr txBox="1"/>
          <p:nvPr/>
        </p:nvSpPr>
        <p:spPr>
          <a:xfrm>
            <a:off x="9702075" y="4000025"/>
            <a:ext cx="22659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Click on Matlab tile</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21"/>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21"/>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21"/>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21"/>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21"/>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screenshot of a computer&#10;&#10;Description automatically generated" id="186" name="Google Shape;186;p21"/>
          <p:cNvPicPr preferRelativeResize="0"/>
          <p:nvPr/>
        </p:nvPicPr>
        <p:blipFill rotWithShape="1">
          <a:blip r:embed="rId4">
            <a:alphaModFix/>
          </a:blip>
          <a:srcRect b="0" l="0" r="0" t="0"/>
          <a:stretch/>
        </p:blipFill>
        <p:spPr>
          <a:xfrm>
            <a:off x="1782992" y="434824"/>
            <a:ext cx="7970138" cy="6017454"/>
          </a:xfrm>
          <a:prstGeom prst="rect">
            <a:avLst/>
          </a:prstGeom>
          <a:noFill/>
          <a:ln>
            <a:noFill/>
          </a:ln>
        </p:spPr>
      </p:pic>
      <p:sp>
        <p:nvSpPr>
          <p:cNvPr id="187" name="Google Shape;187;p21"/>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rizona logo.jpg" id="188" name="Google Shape;188;p21"/>
          <p:cNvPicPr preferRelativeResize="0"/>
          <p:nvPr/>
        </p:nvPicPr>
        <p:blipFill rotWithShape="1">
          <a:blip r:embed="rId5">
            <a:alphaModFix/>
          </a:blip>
          <a:srcRect b="0" l="0" r="0" t="0"/>
          <a:stretch/>
        </p:blipFill>
        <p:spPr>
          <a:xfrm>
            <a:off x="0" y="6366923"/>
            <a:ext cx="2067157" cy="490649"/>
          </a:xfrm>
          <a:prstGeom prst="rect">
            <a:avLst/>
          </a:prstGeom>
          <a:noFill/>
          <a:ln>
            <a:noFill/>
          </a:ln>
        </p:spPr>
      </p:pic>
      <p:sp>
        <p:nvSpPr>
          <p:cNvPr id="189" name="Google Shape;189;p21"/>
          <p:cNvSpPr/>
          <p:nvPr/>
        </p:nvSpPr>
        <p:spPr>
          <a:xfrm rot="2740086">
            <a:off x="3087468" y="5111070"/>
            <a:ext cx="1634137" cy="144088"/>
          </a:xfrm>
          <a:prstGeom prst="rightArrow">
            <a:avLst>
              <a:gd fmla="val 50000" name="adj1"/>
              <a:gd fmla="val 50000" name="adj2"/>
            </a:avLst>
          </a:prstGeom>
          <a:solidFill>
            <a:srgbClr val="C00000"/>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MATLAB Logo and symbol, meaning, history, PNG, brand" id="190" name="Google Shape;190;p21"/>
          <p:cNvPicPr preferRelativeResize="0"/>
          <p:nvPr/>
        </p:nvPicPr>
        <p:blipFill rotWithShape="1">
          <a:blip r:embed="rId6">
            <a:alphaModFix/>
          </a:blip>
          <a:srcRect b="35752" l="0" r="0" t="29862"/>
          <a:stretch/>
        </p:blipFill>
        <p:spPr>
          <a:xfrm>
            <a:off x="10043501" y="6412552"/>
            <a:ext cx="2078564" cy="4017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