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Performance Analysis and Optimization of 9-Point Stencil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POSIX Threads, OpenMP, MPI, and Hybrid MPI+OpenMP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Hybrid MPI+OpenMP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implementation combines inter-node MPI communication with intra-node OpenMP parallelization, achieving optimal scalability for large problem sizes.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29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#pragma </a:t>
            </a:r>
            <a:r>
              <a:rPr dirty="0" err="1"/>
              <a:t>omp</a:t>
            </a:r>
            <a:r>
              <a:rPr dirty="0"/>
              <a:t> parallel for</a:t>
            </a:r>
          </a:p>
          <a:p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local_rows</a:t>
            </a:r>
            <a:r>
              <a:rPr dirty="0"/>
              <a:t> - 1;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for (int j = 1; j &lt; n - 1;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subs1[</a:t>
            </a:r>
            <a:r>
              <a:rPr dirty="0" err="1"/>
              <a:t>i</a:t>
            </a:r>
            <a:r>
              <a:rPr dirty="0"/>
              <a:t>][j] = (subs[</a:t>
            </a:r>
            <a:r>
              <a:rPr dirty="0" err="1"/>
              <a:t>i</a:t>
            </a:r>
            <a:r>
              <a:rPr dirty="0"/>
              <a:t> - 1][j - 1] + ... + subs[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r>
              <a:rPr dirty="0" err="1"/>
              <a:t>MPI_Barrier</a:t>
            </a:r>
            <a:r>
              <a:rPr dirty="0"/>
              <a:t>(comm); // Synchronization across processes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6CC8-06B2-A290-53DA-B32758FA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/>
              <a:t>Heat Transfer Plates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189653-0B77-8F43-2703-F7239857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58" y="3001026"/>
            <a:ext cx="2818638" cy="2818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9BCC6-CD16-F231-28BD-A9368FAA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10" y="2999973"/>
            <a:ext cx="2818638" cy="281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A6368-8E98-A9FF-DA2B-D003685E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06" y="3001026"/>
            <a:ext cx="2818638" cy="2799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525E90-05D5-70B6-769E-2102A6033E49}"/>
              </a:ext>
            </a:extLst>
          </p:cNvPr>
          <p:cNvSpPr txBox="1"/>
          <p:nvPr/>
        </p:nvSpPr>
        <p:spPr>
          <a:xfrm>
            <a:off x="382010" y="2456953"/>
            <a:ext cx="8542534" cy="37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				Middle State				  Final State</a:t>
            </a:r>
          </a:p>
        </p:txBody>
      </p:sp>
    </p:spTree>
    <p:extLst>
      <p:ext uri="{BB962C8B-B14F-4D97-AF65-F5344CB8AC3E}">
        <p14:creationId xmlns:p14="http://schemas.microsoft.com/office/powerpoint/2010/main" val="278498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DD510-B73F-DEAA-B1B1-2DC1C514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Heat Transfer Movie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1CE248-E0C0-E8AE-3D82-C2A804B70955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100 x 100 Matrix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5000 Iterations</a:t>
            </a:r>
          </a:p>
        </p:txBody>
      </p:sp>
      <p:pic>
        <p:nvPicPr>
          <p:cNvPr id="4" name="100_100_matrix_5000_iterations">
            <a:hlinkClick r:id="" action="ppaction://media"/>
            <a:extLst>
              <a:ext uri="{FF2B5EF4-FFF2-40B4-BE49-F238E27FC236}">
                <a16:creationId xmlns:a16="http://schemas.microsoft.com/office/drawing/2014/main" id="{418D0CC4-96BD-7F1A-9375-616427D8B3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90722" y="1487329"/>
            <a:ext cx="517779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Performance comparisons revealed distinct patterns: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OpenMP and </a:t>
            </a:r>
            <a:r>
              <a:rPr dirty="0" err="1"/>
              <a:t>Pthreads</a:t>
            </a:r>
            <a:r>
              <a:rPr dirty="0"/>
              <a:t> showed similar scaling for single-node systems.</a:t>
            </a:r>
          </a:p>
          <a:p>
            <a:r>
              <a:rPr dirty="0"/>
              <a:t>- MPI achieved strong scaling across nodes but had communication overhead.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r>
              <a:rPr dirty="0"/>
              <a:t> offered the best balance for large problem sizes.</a:t>
            </a:r>
          </a:p>
          <a:p>
            <a:endParaRPr dirty="0"/>
          </a:p>
          <a:p>
            <a:r>
              <a:rPr dirty="0"/>
              <a:t>Graphs illustrate speedup, efficiency, and resource utilization trends.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Key Findings: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Parallelization significantly improves performance for large matrices.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r>
              <a:rPr dirty="0"/>
              <a:t> balances computational and communication overhead.</a:t>
            </a:r>
          </a:p>
          <a:p>
            <a:r>
              <a:rPr dirty="0"/>
              <a:t>- Resource management and optimization are critical for scalability.</a:t>
            </a:r>
          </a:p>
          <a:p>
            <a:endParaRPr dirty="0"/>
          </a:p>
          <a:p>
            <a:r>
              <a:rPr dirty="0"/>
              <a:t>Future Directions:</a:t>
            </a:r>
          </a:p>
          <a:p>
            <a:endParaRPr dirty="0"/>
          </a:p>
          <a:p>
            <a:r>
              <a:rPr dirty="0"/>
              <a:t>- Explore GPU acceleration and adaptive load balancing.</a:t>
            </a:r>
          </a:p>
          <a:p>
            <a:r>
              <a:rPr dirty="0"/>
              <a:t>- Optimize communication and memory access patterns.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Stencil computations are a fundamental algorithm class in scientific computing, used for applications like image processing and numerical simulations.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The study focuses on a 9-point stencil, which computes values based on neighboring elements in a 2D grid. We compare parallelization strategies to optimize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The project implemented and analyzed the 9-point stencil using:</a:t>
            </a:r>
          </a:p>
          <a:p>
            <a:endParaRPr dirty="0"/>
          </a:p>
          <a:p>
            <a:r>
              <a:rPr dirty="0"/>
              <a:t>- Serial Baseline Implementation</a:t>
            </a:r>
          </a:p>
          <a:p>
            <a:r>
              <a:rPr dirty="0"/>
              <a:t>- POSIX Threads (</a:t>
            </a:r>
            <a:r>
              <a:rPr dirty="0" err="1"/>
              <a:t>Pthreads</a:t>
            </a:r>
            <a:r>
              <a:rPr dirty="0"/>
              <a:t>)</a:t>
            </a:r>
          </a:p>
          <a:p>
            <a:r>
              <a:rPr dirty="0"/>
              <a:t>- OpenMP (Shared Memory)</a:t>
            </a:r>
          </a:p>
          <a:p>
            <a:r>
              <a:rPr dirty="0"/>
              <a:t>- MPI (Distributed Memory)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Each method offers unique trade-offs in performance, complexity,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Experiments were conducted on the Expanse supercomputer with: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Hardware: AMD EPYC 7742, 256 GB DDR4, HDR-100 InfiniBand</a:t>
            </a:r>
          </a:p>
          <a:p>
            <a:r>
              <a:rPr dirty="0"/>
              <a:t>- Matrix Sizes: 5000x5000 to 40000x40000 elements</a:t>
            </a:r>
          </a:p>
          <a:p>
            <a:r>
              <a:rPr dirty="0"/>
              <a:t>- Performance Metrics: Execution time, speedup, efficiency, and overhead</a:t>
            </a:r>
          </a:p>
          <a:p>
            <a:endParaRPr dirty="0"/>
          </a:p>
          <a:p>
            <a:r>
              <a:rPr dirty="0"/>
              <a:t>Data was collected using high-precision timing methods and analyzed for different configurations.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Key metrics analyzed in the study include: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Speedup: Ratio of serial to parallel execution time.</a:t>
            </a:r>
          </a:p>
          <a:p>
            <a:r>
              <a:rPr dirty="0"/>
              <a:t>- Efficiency: Speedup normalized by the number of threads/processes.</a:t>
            </a:r>
          </a:p>
          <a:p>
            <a:r>
              <a:rPr dirty="0"/>
              <a:t>- Overhead: Time spent in communication, synchronization, or management.</a:t>
            </a:r>
          </a:p>
          <a:p>
            <a:r>
              <a:rPr dirty="0"/>
              <a:t>- Resource Utilization: CPU, memory bandwidth, and network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Each approach followed a common stencil computation algorithm, with differences in parallelization strategy: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POSIX Threads: Manual thread management and synchronization.</a:t>
            </a:r>
          </a:p>
          <a:p>
            <a:r>
              <a:rPr dirty="0"/>
              <a:t>- OpenMP: Simplified directives for shared memory parallelism.</a:t>
            </a:r>
          </a:p>
          <a:p>
            <a:r>
              <a:rPr dirty="0"/>
              <a:t>- MPI: Distributed memory with halo exchanges.</a:t>
            </a:r>
          </a:p>
          <a:p>
            <a:r>
              <a:rPr dirty="0"/>
              <a:t>- Hybrid </a:t>
            </a:r>
            <a:r>
              <a:rPr dirty="0" err="1"/>
              <a:t>MPI+OpenMP</a:t>
            </a:r>
            <a:r>
              <a:rPr dirty="0"/>
              <a:t>: Combines inter-node and intra-node parallelism.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POSIX Threads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660"/>
            <a:ext cx="8229600" cy="4525963"/>
          </a:xfrm>
        </p:spPr>
        <p:txBody>
          <a:bodyPr>
            <a:normAutofit/>
          </a:bodyPr>
          <a:lstStyle/>
          <a:p>
            <a:r>
              <a:rPr sz="2800" dirty="0"/>
              <a:t>This implementation uses POSIX threads to divide the workload across multiple threads, with explicit synchronization and memory management.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470" y="268123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void* </a:t>
            </a:r>
            <a:r>
              <a:rPr dirty="0" err="1"/>
              <a:t>stencil_thread_func</a:t>
            </a:r>
            <a:r>
              <a:rPr dirty="0"/>
              <a:t>(void*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r>
              <a:rPr dirty="0"/>
              <a:t>    </a:t>
            </a:r>
            <a:r>
              <a:rPr dirty="0" err="1"/>
              <a:t>ThreadArgs</a:t>
            </a:r>
            <a:r>
              <a:rPr dirty="0"/>
              <a:t>* </a:t>
            </a:r>
            <a:r>
              <a:rPr dirty="0" err="1"/>
              <a:t>threadArgs</a:t>
            </a:r>
            <a:r>
              <a:rPr dirty="0"/>
              <a:t> = (</a:t>
            </a:r>
            <a:r>
              <a:rPr dirty="0" err="1"/>
              <a:t>ThreadArgs</a:t>
            </a:r>
            <a:r>
              <a:rPr dirty="0"/>
              <a:t>*)</a:t>
            </a:r>
            <a:r>
              <a:rPr dirty="0" err="1"/>
              <a:t>args</a:t>
            </a:r>
            <a:r>
              <a:rPr dirty="0"/>
              <a:t>;</a:t>
            </a:r>
          </a:p>
          <a:p>
            <a:r>
              <a:rPr dirty="0"/>
              <a:t>    for (int </a:t>
            </a:r>
            <a:r>
              <a:rPr dirty="0" err="1"/>
              <a:t>iter</a:t>
            </a:r>
            <a:r>
              <a:rPr dirty="0"/>
              <a:t> = 0; </a:t>
            </a:r>
            <a:r>
              <a:rPr dirty="0" err="1"/>
              <a:t>iter</a:t>
            </a:r>
            <a:r>
              <a:rPr dirty="0"/>
              <a:t> &lt; </a:t>
            </a:r>
            <a:r>
              <a:rPr dirty="0" err="1"/>
              <a:t>threadArgs</a:t>
            </a:r>
            <a:r>
              <a:rPr dirty="0"/>
              <a:t>-&gt;</a:t>
            </a:r>
            <a:r>
              <a:rPr dirty="0" err="1"/>
              <a:t>numIterations</a:t>
            </a:r>
            <a:r>
              <a:rPr dirty="0"/>
              <a:t>; </a:t>
            </a:r>
            <a:r>
              <a:rPr dirty="0" err="1"/>
              <a:t>iter</a:t>
            </a:r>
            <a:r>
              <a:rPr dirty="0"/>
              <a:t>++) {</a:t>
            </a:r>
          </a:p>
          <a:p>
            <a:r>
              <a:rPr dirty="0"/>
              <a:t>        for (int </a:t>
            </a:r>
            <a:r>
              <a:rPr dirty="0" err="1"/>
              <a:t>i</a:t>
            </a:r>
            <a:r>
              <a:rPr dirty="0"/>
              <a:t> = </a:t>
            </a:r>
            <a:r>
              <a:rPr dirty="0" err="1"/>
              <a:t>actualStart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&lt;= </a:t>
            </a:r>
            <a:r>
              <a:rPr dirty="0" err="1"/>
              <a:t>actualEnd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        for (int j = 1; j &lt; cols-1;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        matrix1[</a:t>
            </a:r>
            <a:r>
              <a:rPr dirty="0" err="1"/>
              <a:t>i</a:t>
            </a:r>
            <a:r>
              <a:rPr dirty="0"/>
              <a:t>][j] = (matrix[</a:t>
            </a:r>
            <a:r>
              <a:rPr dirty="0" err="1"/>
              <a:t>i</a:t>
            </a:r>
            <a:r>
              <a:rPr dirty="0"/>
              <a:t> - 1][j - 1] + ... + matrix[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        }</a:t>
            </a:r>
          </a:p>
          <a:p>
            <a:r>
              <a:rPr dirty="0"/>
              <a:t>        }</a:t>
            </a:r>
          </a:p>
          <a:p>
            <a:r>
              <a:rPr dirty="0"/>
              <a:t>        </a:t>
            </a:r>
            <a:r>
              <a:rPr dirty="0" err="1"/>
              <a:t>my_barrier_wait</a:t>
            </a:r>
            <a:r>
              <a:rPr dirty="0"/>
              <a:t>(</a:t>
            </a:r>
            <a:r>
              <a:rPr dirty="0" err="1"/>
              <a:t>threadArgs</a:t>
            </a:r>
            <a:r>
              <a:rPr dirty="0"/>
              <a:t>-&gt;barrier);</a:t>
            </a:r>
          </a:p>
          <a:p>
            <a:r>
              <a:rPr dirty="0"/>
              <a:t>        double **temp = matrix1; matrix1 = matrix; matrix = temp;</a:t>
            </a:r>
          </a:p>
          <a:p>
            <a:r>
              <a:rPr dirty="0"/>
              <a:t>        </a:t>
            </a:r>
            <a:r>
              <a:rPr dirty="0" err="1"/>
              <a:t>my_barrier_wait</a:t>
            </a:r>
            <a:r>
              <a:rPr dirty="0"/>
              <a:t>(</a:t>
            </a:r>
            <a:r>
              <a:rPr dirty="0" err="1"/>
              <a:t>threadArgs</a:t>
            </a:r>
            <a:r>
              <a:rPr dirty="0"/>
              <a:t>-&gt;barrier);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OpenMP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OpenMP implementation simplifies thread management with compiler directives, ensuring efficient parallelization with minimal code complexity.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3638" y="3321586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#pragma </a:t>
            </a:r>
            <a:r>
              <a:rPr dirty="0" err="1"/>
              <a:t>omp</a:t>
            </a:r>
            <a:r>
              <a:rPr dirty="0"/>
              <a:t> parallel for</a:t>
            </a:r>
          </a:p>
          <a:p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rows - 1;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for (int j = 1; j &lt; cols - 1;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matrix1[</a:t>
            </a:r>
            <a:r>
              <a:rPr dirty="0" err="1"/>
              <a:t>i</a:t>
            </a:r>
            <a:r>
              <a:rPr dirty="0"/>
              <a:t>][j] = (matrix[</a:t>
            </a:r>
            <a:r>
              <a:rPr dirty="0" err="1"/>
              <a:t>i</a:t>
            </a:r>
            <a:r>
              <a:rPr dirty="0"/>
              <a:t> - 1][j - 1] + ... + matrix[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r>
              <a:rPr dirty="0"/>
              <a:t>double **temp = matrix1; matrix1 = matrix; matrix = temp;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MPI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MPI distributes the matrix rows across processes, with halo exchanges for boundary communication, optimizing performance on distributed memory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6009" y="3721040"/>
            <a:ext cx="71719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void stencil2DMPI(double **subs, double **subs1, </a:t>
            </a:r>
            <a:r>
              <a:rPr dirty="0" err="1"/>
              <a:t>MPI_Datatype</a:t>
            </a:r>
            <a:r>
              <a:rPr dirty="0"/>
              <a:t> </a:t>
            </a:r>
            <a:r>
              <a:rPr dirty="0" err="1"/>
              <a:t>dtype</a:t>
            </a:r>
            <a:r>
              <a:rPr dirty="0"/>
              <a:t>, int m, int n, </a:t>
            </a:r>
            <a:r>
              <a:rPr dirty="0" err="1"/>
              <a:t>MPI_Comm</a:t>
            </a:r>
            <a:r>
              <a:rPr dirty="0"/>
              <a:t> comm) {</a:t>
            </a:r>
          </a:p>
          <a:p>
            <a:r>
              <a:rPr dirty="0"/>
              <a:t>    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local_rows</a:t>
            </a:r>
            <a:r>
              <a:rPr dirty="0"/>
              <a:t> - 1;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    for (int j = 1; j &lt; n - 1; </a:t>
            </a:r>
            <a:r>
              <a:rPr dirty="0" err="1"/>
              <a:t>j++</a:t>
            </a:r>
            <a:r>
              <a:rPr dirty="0"/>
              <a:t>) {</a:t>
            </a:r>
          </a:p>
          <a:p>
            <a:r>
              <a:rPr dirty="0"/>
              <a:t>            subs1[</a:t>
            </a:r>
            <a:r>
              <a:rPr dirty="0" err="1"/>
              <a:t>i</a:t>
            </a:r>
            <a:r>
              <a:rPr dirty="0"/>
              <a:t>][j] = (subs[</a:t>
            </a:r>
            <a:r>
              <a:rPr dirty="0" err="1"/>
              <a:t>i</a:t>
            </a:r>
            <a:r>
              <a:rPr dirty="0"/>
              <a:t> - 1][j - 1] + ... + subs[</a:t>
            </a:r>
            <a:r>
              <a:rPr dirty="0" err="1"/>
              <a:t>i</a:t>
            </a:r>
            <a:r>
              <a:rPr dirty="0"/>
              <a:t>][j]) / 9.0;</a:t>
            </a:r>
          </a:p>
          <a:p>
            <a:r>
              <a:rPr dirty="0"/>
              <a:t>        }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944</Words>
  <Application>Microsoft Office PowerPoint</Application>
  <PresentationFormat>On-screen Show (4:3)</PresentationFormat>
  <Paragraphs>109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Performance Analysis and Optimization of 9-Point Stencil Computation</vt:lpstr>
      <vt:lpstr>Project Background</vt:lpstr>
      <vt:lpstr>Methods Overview</vt:lpstr>
      <vt:lpstr>Experimental Setup</vt:lpstr>
      <vt:lpstr>Performance Metrics</vt:lpstr>
      <vt:lpstr>Implementation Details</vt:lpstr>
      <vt:lpstr>POSIX Threads Implementation</vt:lpstr>
      <vt:lpstr>OpenMP Implementation</vt:lpstr>
      <vt:lpstr>MPI Implementation</vt:lpstr>
      <vt:lpstr>Hybrid MPI+OpenMP Implementation</vt:lpstr>
      <vt:lpstr>Heat Transfer Plates</vt:lpstr>
      <vt:lpstr>Heat Transfer Movie</vt:lpstr>
      <vt:lpstr>Results and Analysis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Devin Guo</cp:lastModifiedBy>
  <cp:revision>3</cp:revision>
  <dcterms:created xsi:type="dcterms:W3CDTF">2013-01-27T09:14:16Z</dcterms:created>
  <dcterms:modified xsi:type="dcterms:W3CDTF">2024-12-05T06:23:56Z</dcterms:modified>
  <cp:category/>
</cp:coreProperties>
</file>