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1"/>
  </p:normalViewPr>
  <p:slideViewPr>
    <p:cSldViewPr snapToGrid="0" snapToObjects="1">
      <p:cViewPr varScale="1">
        <p:scale>
          <a:sx n="116" d="100"/>
          <a:sy n="116" d="100"/>
        </p:scale>
        <p:origin x="152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12/5/24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Performance Analysis and Optimization of 9-Point Stencil Computation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Using POSIX Threads, OpenMP, MPI, and Hybrid MPI+OpenMP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OpenMP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The OpenMP implementation simplifies thread management with compiler directives, ensuring efficient parallelization with minimal code complexity.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43638" y="3321586"/>
            <a:ext cx="8229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r>
              <a:rPr dirty="0"/>
              <a:t>#pragma </a:t>
            </a:r>
            <a:r>
              <a:rPr dirty="0" err="1"/>
              <a:t>omp</a:t>
            </a:r>
            <a:r>
              <a:rPr dirty="0"/>
              <a:t> parallel for</a:t>
            </a:r>
          </a:p>
          <a:p>
            <a:r>
              <a:rPr dirty="0"/>
              <a:t>for (int </a:t>
            </a:r>
            <a:r>
              <a:rPr dirty="0" err="1"/>
              <a:t>i</a:t>
            </a:r>
            <a:r>
              <a:rPr dirty="0"/>
              <a:t> = 1; </a:t>
            </a:r>
            <a:r>
              <a:rPr dirty="0" err="1"/>
              <a:t>i</a:t>
            </a:r>
            <a:r>
              <a:rPr dirty="0"/>
              <a:t> &lt; rows - 1; </a:t>
            </a:r>
            <a:r>
              <a:rPr dirty="0" err="1"/>
              <a:t>i</a:t>
            </a:r>
            <a:r>
              <a:rPr dirty="0"/>
              <a:t>++) {</a:t>
            </a:r>
          </a:p>
          <a:p>
            <a:r>
              <a:rPr dirty="0"/>
              <a:t>    for (int j = 1; j &lt; cols - 1; </a:t>
            </a:r>
            <a:r>
              <a:rPr dirty="0" err="1"/>
              <a:t>j++</a:t>
            </a:r>
            <a:r>
              <a:rPr dirty="0"/>
              <a:t>) {</a:t>
            </a:r>
          </a:p>
          <a:p>
            <a:r>
              <a:rPr dirty="0"/>
              <a:t>        matrix1[</a:t>
            </a:r>
            <a:r>
              <a:rPr dirty="0" err="1"/>
              <a:t>i</a:t>
            </a:r>
            <a:r>
              <a:rPr dirty="0"/>
              <a:t>][j] = (matrix[</a:t>
            </a:r>
            <a:r>
              <a:rPr dirty="0" err="1"/>
              <a:t>i</a:t>
            </a:r>
            <a:r>
              <a:rPr dirty="0"/>
              <a:t> - 1][j - 1] + ... + matrix[</a:t>
            </a:r>
            <a:r>
              <a:rPr dirty="0" err="1"/>
              <a:t>i</a:t>
            </a:r>
            <a:r>
              <a:rPr dirty="0"/>
              <a:t>][j]) / 9.0;</a:t>
            </a:r>
          </a:p>
          <a:p>
            <a:r>
              <a:rPr dirty="0"/>
              <a:t>    }</a:t>
            </a:r>
          </a:p>
          <a:p>
            <a:r>
              <a:rPr dirty="0"/>
              <a:t>}</a:t>
            </a:r>
          </a:p>
          <a:p>
            <a:r>
              <a:rPr dirty="0"/>
              <a:t>double **temp = matrix1; matrix1 = matrix; matrix = temp;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MPI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MPI distributes the matrix rows across processes, with halo exchanges for boundary communication, optimizing performance on distributed memory systems.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86009" y="3721040"/>
            <a:ext cx="717198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r>
              <a:rPr dirty="0"/>
              <a:t>void stencil2DMPI(double **subs, double **subs1, </a:t>
            </a:r>
            <a:r>
              <a:rPr dirty="0" err="1"/>
              <a:t>MPI_Datatype</a:t>
            </a:r>
            <a:r>
              <a:rPr dirty="0"/>
              <a:t> </a:t>
            </a:r>
            <a:r>
              <a:rPr dirty="0" err="1"/>
              <a:t>dtype</a:t>
            </a:r>
            <a:r>
              <a:rPr dirty="0"/>
              <a:t>, int m, int n, </a:t>
            </a:r>
            <a:r>
              <a:rPr dirty="0" err="1"/>
              <a:t>MPI_Comm</a:t>
            </a:r>
            <a:r>
              <a:rPr dirty="0"/>
              <a:t> comm) {</a:t>
            </a:r>
          </a:p>
          <a:p>
            <a:r>
              <a:rPr dirty="0"/>
              <a:t>    for (int </a:t>
            </a:r>
            <a:r>
              <a:rPr dirty="0" err="1"/>
              <a:t>i</a:t>
            </a:r>
            <a:r>
              <a:rPr dirty="0"/>
              <a:t> = 1; </a:t>
            </a:r>
            <a:r>
              <a:rPr dirty="0" err="1"/>
              <a:t>i</a:t>
            </a:r>
            <a:r>
              <a:rPr dirty="0"/>
              <a:t> &lt; </a:t>
            </a:r>
            <a:r>
              <a:rPr dirty="0" err="1"/>
              <a:t>local_rows</a:t>
            </a:r>
            <a:r>
              <a:rPr dirty="0"/>
              <a:t> - 1; </a:t>
            </a:r>
            <a:r>
              <a:rPr dirty="0" err="1"/>
              <a:t>i</a:t>
            </a:r>
            <a:r>
              <a:rPr dirty="0"/>
              <a:t>++) {</a:t>
            </a:r>
          </a:p>
          <a:p>
            <a:r>
              <a:rPr dirty="0"/>
              <a:t>        for (int j = 1; j &lt; n - 1; </a:t>
            </a:r>
            <a:r>
              <a:rPr dirty="0" err="1"/>
              <a:t>j++</a:t>
            </a:r>
            <a:r>
              <a:rPr dirty="0"/>
              <a:t>) {</a:t>
            </a:r>
          </a:p>
          <a:p>
            <a:r>
              <a:rPr dirty="0"/>
              <a:t>            subs1[</a:t>
            </a:r>
            <a:r>
              <a:rPr dirty="0" err="1"/>
              <a:t>i</a:t>
            </a:r>
            <a:r>
              <a:rPr dirty="0"/>
              <a:t>][j] = (subs[</a:t>
            </a:r>
            <a:r>
              <a:rPr dirty="0" err="1"/>
              <a:t>i</a:t>
            </a:r>
            <a:r>
              <a:rPr dirty="0"/>
              <a:t> - 1][j - 1] + ... + subs[</a:t>
            </a:r>
            <a:r>
              <a:rPr dirty="0" err="1"/>
              <a:t>i</a:t>
            </a:r>
            <a:r>
              <a:rPr dirty="0"/>
              <a:t>][j]) / 9.0;</a:t>
            </a:r>
          </a:p>
          <a:p>
            <a:r>
              <a:rPr dirty="0"/>
              <a:t>        }</a:t>
            </a:r>
          </a:p>
          <a:p>
            <a:r>
              <a:rPr dirty="0"/>
              <a:t>    }</a:t>
            </a:r>
          </a:p>
          <a:p>
            <a:r>
              <a:rPr dirty="0"/>
              <a:t>}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Hybrid MPI+OpenMP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implementation combines inter-node MPI communication with intra-node OpenMP parallelization, achieving optimal scalability for large problem sizes.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3429000"/>
            <a:ext cx="8229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r>
              <a:rPr dirty="0"/>
              <a:t>#pragma </a:t>
            </a:r>
            <a:r>
              <a:rPr dirty="0" err="1"/>
              <a:t>omp</a:t>
            </a:r>
            <a:r>
              <a:rPr dirty="0"/>
              <a:t> parallel for</a:t>
            </a:r>
          </a:p>
          <a:p>
            <a:r>
              <a:rPr dirty="0"/>
              <a:t>for (int </a:t>
            </a:r>
            <a:r>
              <a:rPr dirty="0" err="1"/>
              <a:t>i</a:t>
            </a:r>
            <a:r>
              <a:rPr dirty="0"/>
              <a:t> = 1; </a:t>
            </a:r>
            <a:r>
              <a:rPr dirty="0" err="1"/>
              <a:t>i</a:t>
            </a:r>
            <a:r>
              <a:rPr dirty="0"/>
              <a:t> &lt; </a:t>
            </a:r>
            <a:r>
              <a:rPr dirty="0" err="1"/>
              <a:t>local_rows</a:t>
            </a:r>
            <a:r>
              <a:rPr dirty="0"/>
              <a:t> - 1; </a:t>
            </a:r>
            <a:r>
              <a:rPr dirty="0" err="1"/>
              <a:t>i</a:t>
            </a:r>
            <a:r>
              <a:rPr dirty="0"/>
              <a:t>++) {</a:t>
            </a:r>
          </a:p>
          <a:p>
            <a:r>
              <a:rPr dirty="0"/>
              <a:t>    for (int j = 1; j &lt; n - 1; </a:t>
            </a:r>
            <a:r>
              <a:rPr dirty="0" err="1"/>
              <a:t>j++</a:t>
            </a:r>
            <a:r>
              <a:rPr dirty="0"/>
              <a:t>) {</a:t>
            </a:r>
          </a:p>
          <a:p>
            <a:r>
              <a:rPr dirty="0"/>
              <a:t>        subs1[</a:t>
            </a:r>
            <a:r>
              <a:rPr dirty="0" err="1"/>
              <a:t>i</a:t>
            </a:r>
            <a:r>
              <a:rPr dirty="0"/>
              <a:t>][j] = (subs[</a:t>
            </a:r>
            <a:r>
              <a:rPr dirty="0" err="1"/>
              <a:t>i</a:t>
            </a:r>
            <a:r>
              <a:rPr dirty="0"/>
              <a:t> - 1][j - 1] + ... + subs[</a:t>
            </a:r>
            <a:r>
              <a:rPr dirty="0" err="1"/>
              <a:t>i</a:t>
            </a:r>
            <a:r>
              <a:rPr dirty="0"/>
              <a:t>][j]) / 9.0;</a:t>
            </a:r>
          </a:p>
          <a:p>
            <a:r>
              <a:rPr dirty="0"/>
              <a:t>    }</a:t>
            </a:r>
          </a:p>
          <a:p>
            <a:r>
              <a:rPr dirty="0"/>
              <a:t>}</a:t>
            </a:r>
          </a:p>
          <a:p>
            <a:r>
              <a:rPr dirty="0" err="1"/>
              <a:t>MPI_Barrier</a:t>
            </a:r>
            <a:r>
              <a:rPr dirty="0"/>
              <a:t>(comm); // Synchronization across processes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dirty="0"/>
              <a:t>Stencil computations are a fundamental algorithm class in scientific computing, used for applications like image processing and numerical simulations.</a:t>
            </a:r>
          </a:p>
          <a:p>
            <a:pPr marL="0" indent="0">
              <a:buNone/>
            </a:pPr>
            <a:endParaRPr dirty="0"/>
          </a:p>
          <a:p>
            <a:r>
              <a:rPr dirty="0"/>
              <a:t>The study focuses on a 9-point stencil, which computes values based on neighboring elements in a 2D grid. We compare parallelization strategies to optimize performance.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dirty="0"/>
              <a:t>The project implemented and analyzed the 9-point stencil using:</a:t>
            </a:r>
          </a:p>
          <a:p>
            <a:endParaRPr dirty="0"/>
          </a:p>
          <a:p>
            <a:r>
              <a:rPr dirty="0"/>
              <a:t>- Serial Baseline Implementation</a:t>
            </a:r>
          </a:p>
          <a:p>
            <a:r>
              <a:rPr dirty="0"/>
              <a:t>- POSIX Threads (</a:t>
            </a:r>
            <a:r>
              <a:rPr dirty="0" err="1"/>
              <a:t>Pthreads</a:t>
            </a:r>
            <a:r>
              <a:rPr dirty="0"/>
              <a:t>)</a:t>
            </a:r>
          </a:p>
          <a:p>
            <a:r>
              <a:rPr dirty="0"/>
              <a:t>- OpenMP (Shared Memory)</a:t>
            </a:r>
          </a:p>
          <a:p>
            <a:r>
              <a:rPr dirty="0"/>
              <a:t>- MPI (Distributed Memory)</a:t>
            </a:r>
          </a:p>
          <a:p>
            <a:r>
              <a:rPr dirty="0"/>
              <a:t>- Hybrid </a:t>
            </a:r>
            <a:r>
              <a:rPr dirty="0" err="1"/>
              <a:t>MPI+OpenMP</a:t>
            </a:r>
            <a:endParaRPr dirty="0"/>
          </a:p>
          <a:p>
            <a:pPr marL="0" indent="0">
              <a:buNone/>
            </a:pPr>
            <a:endParaRPr dirty="0"/>
          </a:p>
          <a:p>
            <a:r>
              <a:rPr dirty="0"/>
              <a:t>Each method offers unique trade-offs in performance, complexity, and scalability.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Experimental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dirty="0"/>
              <a:t>Experiments were conducted on the Expanse supercomputer with:</a:t>
            </a:r>
          </a:p>
          <a:p>
            <a:pPr marL="0" indent="0">
              <a:buNone/>
            </a:pPr>
            <a:endParaRPr dirty="0"/>
          </a:p>
          <a:p>
            <a:r>
              <a:rPr dirty="0"/>
              <a:t>- Hardware: AMD EPYC 7742, 256 GB DDR4, HDR-100 InfiniBand</a:t>
            </a:r>
          </a:p>
          <a:p>
            <a:r>
              <a:rPr dirty="0"/>
              <a:t>- Matrix Sizes: 5000x5000 to 40000x40000 elements</a:t>
            </a:r>
          </a:p>
          <a:p>
            <a:r>
              <a:rPr dirty="0"/>
              <a:t>- Performance Metrics: Execution time, speedup, efficiency, and overhead</a:t>
            </a:r>
          </a:p>
          <a:p>
            <a:endParaRPr dirty="0"/>
          </a:p>
          <a:p>
            <a:r>
              <a:rPr dirty="0"/>
              <a:t>Data was collected using high-precision timing methods and analyzed for different configurations.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Performance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dirty="0"/>
              <a:t>Key metrics analyzed in the study include:</a:t>
            </a:r>
          </a:p>
          <a:p>
            <a:pPr marL="0" indent="0">
              <a:buNone/>
            </a:pPr>
            <a:endParaRPr dirty="0"/>
          </a:p>
          <a:p>
            <a:r>
              <a:rPr dirty="0"/>
              <a:t>- Speedup: Ratio of serial to parallel execution time.</a:t>
            </a:r>
          </a:p>
          <a:p>
            <a:r>
              <a:rPr dirty="0"/>
              <a:t>- Efficiency: Speedup normalized by the number of threads/processes.</a:t>
            </a:r>
          </a:p>
          <a:p>
            <a:r>
              <a:rPr dirty="0"/>
              <a:t>- Overhead: Time spent in communication, synchronization, or management.</a:t>
            </a:r>
          </a:p>
          <a:p>
            <a:r>
              <a:rPr dirty="0"/>
              <a:t>- Resource Utilization: CPU, memory bandwidth, and network efficiency.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Implementation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dirty="0"/>
              <a:t>Each approach followed a common stencil computation algorithm, with differences in parallelization strategy:</a:t>
            </a:r>
          </a:p>
          <a:p>
            <a:pPr marL="0" indent="0">
              <a:buNone/>
            </a:pPr>
            <a:endParaRPr dirty="0"/>
          </a:p>
          <a:p>
            <a:r>
              <a:rPr dirty="0"/>
              <a:t>- POSIX Threads: Manual thread management and synchronization.</a:t>
            </a:r>
          </a:p>
          <a:p>
            <a:r>
              <a:rPr dirty="0"/>
              <a:t>- OpenMP: Simplified directives for shared memory parallelism.</a:t>
            </a:r>
          </a:p>
          <a:p>
            <a:r>
              <a:rPr dirty="0"/>
              <a:t>- MPI: Distributed memory with halo exchanges.</a:t>
            </a:r>
          </a:p>
          <a:p>
            <a:r>
              <a:rPr dirty="0"/>
              <a:t>- Hybrid </a:t>
            </a:r>
            <a:r>
              <a:rPr dirty="0" err="1"/>
              <a:t>MPI+OpenMP</a:t>
            </a:r>
            <a:r>
              <a:rPr dirty="0"/>
              <a:t>: Combines inter-node and intra-node parallelism.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and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dirty="0"/>
              <a:t>Performance comparisons revealed distinct patterns:</a:t>
            </a:r>
          </a:p>
          <a:p>
            <a:pPr marL="0" indent="0">
              <a:buNone/>
            </a:pPr>
            <a:endParaRPr dirty="0"/>
          </a:p>
          <a:p>
            <a:r>
              <a:rPr dirty="0"/>
              <a:t>- OpenMP and </a:t>
            </a:r>
            <a:r>
              <a:rPr dirty="0" err="1"/>
              <a:t>Pthreads</a:t>
            </a:r>
            <a:r>
              <a:rPr dirty="0"/>
              <a:t> showed similar scaling for single-node systems.</a:t>
            </a:r>
          </a:p>
          <a:p>
            <a:r>
              <a:rPr dirty="0"/>
              <a:t>- MPI achieved strong scaling across nodes but had communication overhead.</a:t>
            </a:r>
          </a:p>
          <a:p>
            <a:r>
              <a:rPr dirty="0"/>
              <a:t>- Hybrid </a:t>
            </a:r>
            <a:r>
              <a:rPr dirty="0" err="1"/>
              <a:t>MPI+OpenMP</a:t>
            </a:r>
            <a:r>
              <a:rPr dirty="0"/>
              <a:t> offered the best balance for large problem sizes.</a:t>
            </a:r>
          </a:p>
          <a:p>
            <a:endParaRPr dirty="0"/>
          </a:p>
          <a:p>
            <a:r>
              <a:rPr dirty="0"/>
              <a:t>Graphs illustrate speedup, efficiency, and resource utilization trends.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dirty="0"/>
              <a:t>Key Findings:</a:t>
            </a:r>
          </a:p>
          <a:p>
            <a:pPr marL="0" indent="0">
              <a:buNone/>
            </a:pPr>
            <a:endParaRPr dirty="0"/>
          </a:p>
          <a:p>
            <a:r>
              <a:rPr dirty="0"/>
              <a:t>- Parallelization significantly improves performance for large matrices.</a:t>
            </a:r>
          </a:p>
          <a:p>
            <a:r>
              <a:rPr dirty="0"/>
              <a:t>- Hybrid </a:t>
            </a:r>
            <a:r>
              <a:rPr dirty="0" err="1"/>
              <a:t>MPI+OpenMP</a:t>
            </a:r>
            <a:r>
              <a:rPr dirty="0"/>
              <a:t> balances computational and communication overhead.</a:t>
            </a:r>
          </a:p>
          <a:p>
            <a:r>
              <a:rPr dirty="0"/>
              <a:t>- Resource management and optimization are critical for scalability.</a:t>
            </a:r>
          </a:p>
          <a:p>
            <a:endParaRPr dirty="0"/>
          </a:p>
          <a:p>
            <a:r>
              <a:rPr dirty="0"/>
              <a:t>Future Directions:</a:t>
            </a:r>
          </a:p>
          <a:p>
            <a:endParaRPr dirty="0"/>
          </a:p>
          <a:p>
            <a:r>
              <a:rPr dirty="0"/>
              <a:t>- Explore GPU acceleration and adaptive load balancing.</a:t>
            </a:r>
          </a:p>
          <a:p>
            <a:r>
              <a:rPr dirty="0"/>
              <a:t>- Optimize communication and memory access patterns.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POSIX Threads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7660"/>
            <a:ext cx="8229600" cy="4525963"/>
          </a:xfrm>
        </p:spPr>
        <p:txBody>
          <a:bodyPr>
            <a:normAutofit/>
          </a:bodyPr>
          <a:lstStyle/>
          <a:p>
            <a:r>
              <a:rPr sz="2800" dirty="0"/>
              <a:t>This implementation uses POSIX threads to divide the workload across multiple threads, with explicit synchronization and memory management.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3470" y="2681230"/>
            <a:ext cx="8229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r>
              <a:rPr dirty="0"/>
              <a:t>void* </a:t>
            </a:r>
            <a:r>
              <a:rPr dirty="0" err="1"/>
              <a:t>stencil_thread_func</a:t>
            </a:r>
            <a:r>
              <a:rPr dirty="0"/>
              <a:t>(void* </a:t>
            </a:r>
            <a:r>
              <a:rPr dirty="0" err="1"/>
              <a:t>args</a:t>
            </a:r>
            <a:r>
              <a:rPr dirty="0"/>
              <a:t>) {</a:t>
            </a:r>
          </a:p>
          <a:p>
            <a:r>
              <a:rPr dirty="0"/>
              <a:t>    </a:t>
            </a:r>
            <a:r>
              <a:rPr dirty="0" err="1"/>
              <a:t>ThreadArgs</a:t>
            </a:r>
            <a:r>
              <a:rPr dirty="0"/>
              <a:t>* </a:t>
            </a:r>
            <a:r>
              <a:rPr dirty="0" err="1"/>
              <a:t>threadArgs</a:t>
            </a:r>
            <a:r>
              <a:rPr dirty="0"/>
              <a:t> = (</a:t>
            </a:r>
            <a:r>
              <a:rPr dirty="0" err="1"/>
              <a:t>ThreadArgs</a:t>
            </a:r>
            <a:r>
              <a:rPr dirty="0"/>
              <a:t>*)</a:t>
            </a:r>
            <a:r>
              <a:rPr dirty="0" err="1"/>
              <a:t>args</a:t>
            </a:r>
            <a:r>
              <a:rPr dirty="0"/>
              <a:t>;</a:t>
            </a:r>
          </a:p>
          <a:p>
            <a:r>
              <a:rPr dirty="0"/>
              <a:t>    for (int </a:t>
            </a:r>
            <a:r>
              <a:rPr dirty="0" err="1"/>
              <a:t>iter</a:t>
            </a:r>
            <a:r>
              <a:rPr dirty="0"/>
              <a:t> = 0; </a:t>
            </a:r>
            <a:r>
              <a:rPr dirty="0" err="1"/>
              <a:t>iter</a:t>
            </a:r>
            <a:r>
              <a:rPr dirty="0"/>
              <a:t> &lt; </a:t>
            </a:r>
            <a:r>
              <a:rPr dirty="0" err="1"/>
              <a:t>threadArgs</a:t>
            </a:r>
            <a:r>
              <a:rPr dirty="0"/>
              <a:t>-&gt;</a:t>
            </a:r>
            <a:r>
              <a:rPr dirty="0" err="1"/>
              <a:t>numIterations</a:t>
            </a:r>
            <a:r>
              <a:rPr dirty="0"/>
              <a:t>; </a:t>
            </a:r>
            <a:r>
              <a:rPr dirty="0" err="1"/>
              <a:t>iter</a:t>
            </a:r>
            <a:r>
              <a:rPr dirty="0"/>
              <a:t>++) {</a:t>
            </a:r>
          </a:p>
          <a:p>
            <a:r>
              <a:rPr dirty="0"/>
              <a:t>        for (int </a:t>
            </a:r>
            <a:r>
              <a:rPr dirty="0" err="1"/>
              <a:t>i</a:t>
            </a:r>
            <a:r>
              <a:rPr dirty="0"/>
              <a:t> = </a:t>
            </a:r>
            <a:r>
              <a:rPr dirty="0" err="1"/>
              <a:t>actualStart</a:t>
            </a:r>
            <a:r>
              <a:rPr dirty="0"/>
              <a:t>; </a:t>
            </a:r>
            <a:r>
              <a:rPr dirty="0" err="1"/>
              <a:t>i</a:t>
            </a:r>
            <a:r>
              <a:rPr dirty="0"/>
              <a:t> &lt;= </a:t>
            </a:r>
            <a:r>
              <a:rPr dirty="0" err="1"/>
              <a:t>actualEnd</a:t>
            </a:r>
            <a:r>
              <a:rPr dirty="0"/>
              <a:t>; </a:t>
            </a:r>
            <a:r>
              <a:rPr dirty="0" err="1"/>
              <a:t>i</a:t>
            </a:r>
            <a:r>
              <a:rPr dirty="0"/>
              <a:t>++) {</a:t>
            </a:r>
          </a:p>
          <a:p>
            <a:r>
              <a:rPr dirty="0"/>
              <a:t>            for (int j = 1; j &lt; cols-1; </a:t>
            </a:r>
            <a:r>
              <a:rPr dirty="0" err="1"/>
              <a:t>j++</a:t>
            </a:r>
            <a:r>
              <a:rPr dirty="0"/>
              <a:t>) {</a:t>
            </a:r>
          </a:p>
          <a:p>
            <a:r>
              <a:rPr dirty="0"/>
              <a:t>                matrix1[</a:t>
            </a:r>
            <a:r>
              <a:rPr dirty="0" err="1"/>
              <a:t>i</a:t>
            </a:r>
            <a:r>
              <a:rPr dirty="0"/>
              <a:t>][j] = (matrix[</a:t>
            </a:r>
            <a:r>
              <a:rPr dirty="0" err="1"/>
              <a:t>i</a:t>
            </a:r>
            <a:r>
              <a:rPr dirty="0"/>
              <a:t> - 1][j - 1] + ... + matrix[</a:t>
            </a:r>
            <a:r>
              <a:rPr dirty="0" err="1"/>
              <a:t>i</a:t>
            </a:r>
            <a:r>
              <a:rPr dirty="0"/>
              <a:t>][j]) / 9.0;</a:t>
            </a:r>
          </a:p>
          <a:p>
            <a:r>
              <a:rPr dirty="0"/>
              <a:t>            }</a:t>
            </a:r>
          </a:p>
          <a:p>
            <a:r>
              <a:rPr dirty="0"/>
              <a:t>        }</a:t>
            </a:r>
          </a:p>
          <a:p>
            <a:r>
              <a:rPr dirty="0"/>
              <a:t>        </a:t>
            </a:r>
            <a:r>
              <a:rPr dirty="0" err="1"/>
              <a:t>my_barrier_wait</a:t>
            </a:r>
            <a:r>
              <a:rPr dirty="0"/>
              <a:t>(</a:t>
            </a:r>
            <a:r>
              <a:rPr dirty="0" err="1"/>
              <a:t>threadArgs</a:t>
            </a:r>
            <a:r>
              <a:rPr dirty="0"/>
              <a:t>-&gt;barrier);</a:t>
            </a:r>
          </a:p>
          <a:p>
            <a:r>
              <a:rPr dirty="0"/>
              <a:t>        double **temp = matrix1; matrix1 = matrix; matrix = temp;</a:t>
            </a:r>
          </a:p>
          <a:p>
            <a:r>
              <a:rPr dirty="0"/>
              <a:t>        </a:t>
            </a:r>
            <a:r>
              <a:rPr dirty="0" err="1"/>
              <a:t>my_barrier_wait</a:t>
            </a:r>
            <a:r>
              <a:rPr dirty="0"/>
              <a:t>(</a:t>
            </a:r>
            <a:r>
              <a:rPr dirty="0" err="1"/>
              <a:t>threadArgs</a:t>
            </a:r>
            <a:r>
              <a:rPr dirty="0"/>
              <a:t>-&gt;barrier);</a:t>
            </a:r>
          </a:p>
          <a:p>
            <a:r>
              <a:rPr dirty="0"/>
              <a:t>    }</a:t>
            </a:r>
          </a:p>
          <a:p>
            <a:r>
              <a:rPr dirty="0"/>
              <a:t>}</a:t>
            </a:r>
          </a:p>
          <a:p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917</Words>
  <Application>Microsoft Macintosh PowerPoint</Application>
  <PresentationFormat>On-screen Show (4:3)</PresentationFormat>
  <Paragraphs>103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Performance Analysis and Optimization of 9-Point Stencil Computation</vt:lpstr>
      <vt:lpstr>Project Background</vt:lpstr>
      <vt:lpstr>Methods Overview</vt:lpstr>
      <vt:lpstr>Experimental Setup</vt:lpstr>
      <vt:lpstr>Performance Metrics</vt:lpstr>
      <vt:lpstr>Implementation Details</vt:lpstr>
      <vt:lpstr>Results and Analysis</vt:lpstr>
      <vt:lpstr>Conclusions</vt:lpstr>
      <vt:lpstr>POSIX Threads Implementation</vt:lpstr>
      <vt:lpstr>OpenMP Implementation</vt:lpstr>
      <vt:lpstr>MPI Implementation</vt:lpstr>
      <vt:lpstr>Hybrid MPI+OpenMP Implementation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Michael Dandrea</cp:lastModifiedBy>
  <cp:revision>2</cp:revision>
  <dcterms:created xsi:type="dcterms:W3CDTF">2013-01-27T09:14:16Z</dcterms:created>
  <dcterms:modified xsi:type="dcterms:W3CDTF">2024-12-05T05:59:10Z</dcterms:modified>
  <cp:category/>
</cp:coreProperties>
</file>