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2" r:id="rId1"/>
  </p:sldMasterIdLst>
  <p:notesMasterIdLst>
    <p:notesMasterId r:id="rId33"/>
  </p:notesMasterIdLst>
  <p:handoutMasterIdLst>
    <p:handoutMasterId r:id="rId34"/>
  </p:handoutMasterIdLst>
  <p:sldIdLst>
    <p:sldId id="256" r:id="rId2"/>
    <p:sldId id="1105" r:id="rId3"/>
    <p:sldId id="1110" r:id="rId4"/>
    <p:sldId id="1044" r:id="rId5"/>
    <p:sldId id="1128" r:id="rId6"/>
    <p:sldId id="990" r:id="rId7"/>
    <p:sldId id="1111" r:id="rId8"/>
    <p:sldId id="1054" r:id="rId9"/>
    <p:sldId id="1093" r:id="rId10"/>
    <p:sldId id="1129" r:id="rId11"/>
    <p:sldId id="1136" r:id="rId12"/>
    <p:sldId id="1137" r:id="rId13"/>
    <p:sldId id="1130" r:id="rId14"/>
    <p:sldId id="1138" r:id="rId15"/>
    <p:sldId id="1131" r:id="rId16"/>
    <p:sldId id="1141" r:id="rId17"/>
    <p:sldId id="1142" r:id="rId18"/>
    <p:sldId id="1132" r:id="rId19"/>
    <p:sldId id="1143" r:id="rId20"/>
    <p:sldId id="1145" r:id="rId21"/>
    <p:sldId id="1133" r:id="rId22"/>
    <p:sldId id="1146" r:id="rId23"/>
    <p:sldId id="1134" r:id="rId24"/>
    <p:sldId id="1147" r:id="rId25"/>
    <p:sldId id="1150" r:id="rId26"/>
    <p:sldId id="1135" r:id="rId27"/>
    <p:sldId id="1148" r:id="rId28"/>
    <p:sldId id="1149" r:id="rId29"/>
    <p:sldId id="1100" r:id="rId30"/>
    <p:sldId id="1099" r:id="rId31"/>
    <p:sldId id="47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E1FF"/>
    <a:srgbClr val="A9E3FF"/>
    <a:srgbClr val="FFA4B7"/>
    <a:srgbClr val="00A4E2"/>
    <a:srgbClr val="DC1F26"/>
    <a:srgbClr val="007E39"/>
    <a:srgbClr val="231F2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6" autoAdjust="0"/>
    <p:restoredTop sz="84354" autoAdjust="0"/>
  </p:normalViewPr>
  <p:slideViewPr>
    <p:cSldViewPr>
      <p:cViewPr varScale="1">
        <p:scale>
          <a:sx n="59" d="100"/>
          <a:sy n="59" d="100"/>
        </p:scale>
        <p:origin x="67" y="3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06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2020/8/25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2020/8/25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38da4aa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638da4aa2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g638da4aa2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 altLang="zh-CN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51674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函数（方法，过程）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6269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函数（方法，过程）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3738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函数（方法，过程）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240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函数（方法，过程）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099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函数（方法，过程）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8348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函数（方法，过程）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757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函数（方法，过程）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810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函数（方法，过程）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523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函数（方法，过程）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377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函数（方法，过程）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4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38da4aa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638da4aa2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g638da4aa2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 altLang="zh-CN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0154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函数（方法，过程）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299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函数（方法，过程）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484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函数（方法，过程）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8307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函数（方法，过程）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98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函数（方法，过程）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620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总结和答疑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76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总结和答疑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函数的定义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20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函数的定义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77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函数（方法，过程）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422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函数（方法，过程）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1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函数（方法，过程）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648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109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函数（方法，过程）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620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172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0972799" y="6378712"/>
            <a:ext cx="914399" cy="32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第</a:t>
            </a:r>
            <a:fld id="{00000000-1234-1234-1234-123412341234}" type="slidenum">
              <a:rPr lang="en-US" altLang="zh-CN"/>
              <a:t>‹#›</a:t>
            </a:fld>
            <a:r>
              <a:rPr lang="zh-CN"/>
              <a:t>页</a:t>
            </a: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524000" y="1003616"/>
            <a:ext cx="9144000" cy="2055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24000" y="3128275"/>
            <a:ext cx="91440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DA3CB6-48E2-4CB5-A63C-01540452D0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0129" y="96585"/>
            <a:ext cx="2117761" cy="654969"/>
          </a:xfrm>
          <a:prstGeom prst="rect">
            <a:avLst/>
          </a:prstGeom>
        </p:spPr>
      </p:pic>
      <p:cxnSp>
        <p:nvCxnSpPr>
          <p:cNvPr id="11" name="Google Shape;16;p2">
            <a:extLst>
              <a:ext uri="{FF2B5EF4-FFF2-40B4-BE49-F238E27FC236}">
                <a16:creationId xmlns:a16="http://schemas.microsoft.com/office/drawing/2014/main" id="{17C27DAA-C4F1-4732-8C9C-FE3705ED960F}"/>
              </a:ext>
            </a:extLst>
          </p:cNvPr>
          <p:cNvCxnSpPr/>
          <p:nvPr userDrawn="1"/>
        </p:nvCxnSpPr>
        <p:spPr>
          <a:xfrm rot="10800000">
            <a:off x="296883" y="849351"/>
            <a:ext cx="11590316" cy="6227"/>
          </a:xfrm>
          <a:prstGeom prst="straightConnector1">
            <a:avLst/>
          </a:prstGeom>
          <a:noFill/>
          <a:ln w="19050" cap="flat" cmpd="sng">
            <a:solidFill>
              <a:srgbClr val="3ACDF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0535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38216" y="2060849"/>
            <a:ext cx="9048813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sp>
        <p:nvSpPr>
          <p:cNvPr id="9" name="圆角矩形 8"/>
          <p:cNvSpPr/>
          <p:nvPr userDrawn="1"/>
        </p:nvSpPr>
        <p:spPr>
          <a:xfrm>
            <a:off x="1199456" y="3161931"/>
            <a:ext cx="9121013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未标题-1">
            <a:extLst>
              <a:ext uri="{FF2B5EF4-FFF2-40B4-BE49-F238E27FC236}">
                <a16:creationId xmlns:a16="http://schemas.microsoft.com/office/drawing/2014/main" id="{C61BEB11-53A1-5A4C-B3D7-BDE0B5C602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6479" y="209732"/>
            <a:ext cx="1248139" cy="410956"/>
          </a:xfrm>
          <a:prstGeom prst="rect">
            <a:avLst/>
          </a:prstGeom>
        </p:spPr>
      </p:pic>
      <p:sp>
        <p:nvSpPr>
          <p:cNvPr id="6" name="Google Shape;19;p3">
            <a:extLst>
              <a:ext uri="{FF2B5EF4-FFF2-40B4-BE49-F238E27FC236}">
                <a16:creationId xmlns:a16="http://schemas.microsoft.com/office/drawing/2014/main" id="{B990007E-0EF4-DB47-BD39-C5AF43D15A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6882" y="973238"/>
            <a:ext cx="11590317" cy="524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dirty="0"/>
          </a:p>
        </p:txBody>
      </p:sp>
      <p:sp>
        <p:nvSpPr>
          <p:cNvPr id="7" name="Google Shape;21;p3">
            <a:extLst>
              <a:ext uri="{FF2B5EF4-FFF2-40B4-BE49-F238E27FC236}">
                <a16:creationId xmlns:a16="http://schemas.microsoft.com/office/drawing/2014/main" id="{B9871BD3-8C6D-A547-B48B-6016029D5F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72799" y="6378712"/>
            <a:ext cx="914399" cy="32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第</a:t>
            </a:r>
            <a:fld id="{00000000-1234-1234-1234-123412341234}" type="slidenum">
              <a:rPr lang="en-US" altLang="zh-CN"/>
              <a:t>‹#›</a:t>
            </a:fld>
            <a:r>
              <a:rPr lang="zh-CN"/>
              <a:t>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0A4405-0B00-194F-83C8-404A4799EB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5810" y="96585"/>
            <a:ext cx="2117761" cy="654969"/>
          </a:xfrm>
          <a:prstGeom prst="rect">
            <a:avLst/>
          </a:prstGeom>
        </p:spPr>
      </p:pic>
      <p:cxnSp>
        <p:nvCxnSpPr>
          <p:cNvPr id="10" name="Google Shape;16;p2">
            <a:extLst>
              <a:ext uri="{FF2B5EF4-FFF2-40B4-BE49-F238E27FC236}">
                <a16:creationId xmlns:a16="http://schemas.microsoft.com/office/drawing/2014/main" id="{22696680-6C4E-4F45-AE6B-A9EE501D3BD4}"/>
              </a:ext>
            </a:extLst>
          </p:cNvPr>
          <p:cNvCxnSpPr/>
          <p:nvPr userDrawn="1"/>
        </p:nvCxnSpPr>
        <p:spPr>
          <a:xfrm rot="10800000">
            <a:off x="296883" y="849351"/>
            <a:ext cx="11590316" cy="6227"/>
          </a:xfrm>
          <a:prstGeom prst="straightConnector1">
            <a:avLst/>
          </a:prstGeom>
          <a:noFill/>
          <a:ln w="19050" cap="flat" cmpd="sng">
            <a:solidFill>
              <a:srgbClr val="3ACDF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9579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5"/>
            <a:ext cx="411124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知识讲解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18" name="Google Shape;19;p3">
            <a:extLst>
              <a:ext uri="{FF2B5EF4-FFF2-40B4-BE49-F238E27FC236}">
                <a16:creationId xmlns:a16="http://schemas.microsoft.com/office/drawing/2014/main" id="{46DD0A66-1E49-2444-94D3-EDF6355E79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6882" y="973238"/>
            <a:ext cx="11590317" cy="524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dirty="0"/>
          </a:p>
        </p:txBody>
      </p:sp>
      <p:sp>
        <p:nvSpPr>
          <p:cNvPr id="19" name="Google Shape;21;p3">
            <a:extLst>
              <a:ext uri="{FF2B5EF4-FFF2-40B4-BE49-F238E27FC236}">
                <a16:creationId xmlns:a16="http://schemas.microsoft.com/office/drawing/2014/main" id="{6753483E-369C-A74C-9884-43A34C96C5C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72799" y="6378712"/>
            <a:ext cx="914399" cy="32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第</a:t>
            </a:r>
            <a:fld id="{00000000-1234-1234-1234-123412341234}" type="slidenum">
              <a:rPr lang="en-US" altLang="zh-CN"/>
              <a:t>‹#›</a:t>
            </a:fld>
            <a:r>
              <a:rPr lang="zh-CN"/>
              <a:t>页</a:t>
            </a:r>
          </a:p>
        </p:txBody>
      </p:sp>
      <p:sp>
        <p:nvSpPr>
          <p:cNvPr id="20" name="Google Shape;22;p3">
            <a:extLst>
              <a:ext uri="{FF2B5EF4-FFF2-40B4-BE49-F238E27FC236}">
                <a16:creationId xmlns:a16="http://schemas.microsoft.com/office/drawing/2014/main" id="{DA627FA0-77DC-F44A-96FC-4B057BE519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876" y="222625"/>
            <a:ext cx="8381132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1CB1141-558E-AB40-BDA2-4A0DD67C68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5810" y="96585"/>
            <a:ext cx="2117761" cy="654969"/>
          </a:xfrm>
          <a:prstGeom prst="rect">
            <a:avLst/>
          </a:prstGeom>
        </p:spPr>
      </p:pic>
      <p:cxnSp>
        <p:nvCxnSpPr>
          <p:cNvPr id="22" name="Google Shape;16;p2">
            <a:extLst>
              <a:ext uri="{FF2B5EF4-FFF2-40B4-BE49-F238E27FC236}">
                <a16:creationId xmlns:a16="http://schemas.microsoft.com/office/drawing/2014/main" id="{03374C86-9B11-404B-8BAA-E34B67310902}"/>
              </a:ext>
            </a:extLst>
          </p:cNvPr>
          <p:cNvCxnSpPr/>
          <p:nvPr userDrawn="1"/>
        </p:nvCxnSpPr>
        <p:spPr>
          <a:xfrm rot="10800000">
            <a:off x="296883" y="849351"/>
            <a:ext cx="11590316" cy="6227"/>
          </a:xfrm>
          <a:prstGeom prst="straightConnector1">
            <a:avLst/>
          </a:prstGeom>
          <a:noFill/>
          <a:ln w="19050" cap="flat" cmpd="sng">
            <a:solidFill>
              <a:srgbClr val="3ACDF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7718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8"/>
            <a:ext cx="411124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10" name="Google Shape;19;p3">
            <a:extLst>
              <a:ext uri="{FF2B5EF4-FFF2-40B4-BE49-F238E27FC236}">
                <a16:creationId xmlns:a16="http://schemas.microsoft.com/office/drawing/2014/main" id="{227EA3BF-1A0D-6947-BE11-1EC592CD2C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6882" y="973238"/>
            <a:ext cx="11590317" cy="524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dirty="0"/>
          </a:p>
        </p:txBody>
      </p:sp>
      <p:sp>
        <p:nvSpPr>
          <p:cNvPr id="13" name="Google Shape;21;p3">
            <a:extLst>
              <a:ext uri="{FF2B5EF4-FFF2-40B4-BE49-F238E27FC236}">
                <a16:creationId xmlns:a16="http://schemas.microsoft.com/office/drawing/2014/main" id="{3272DA75-F215-814C-8F10-5BA650BAA16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72799" y="6378712"/>
            <a:ext cx="914399" cy="32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第</a:t>
            </a:r>
            <a:fld id="{00000000-1234-1234-1234-123412341234}" type="slidenum">
              <a:rPr lang="en-US" altLang="zh-CN"/>
              <a:t>‹#›</a:t>
            </a:fld>
            <a:r>
              <a:rPr lang="zh-CN"/>
              <a:t>页</a:t>
            </a:r>
          </a:p>
        </p:txBody>
      </p:sp>
      <p:sp>
        <p:nvSpPr>
          <p:cNvPr id="15" name="Google Shape;22;p3">
            <a:extLst>
              <a:ext uri="{FF2B5EF4-FFF2-40B4-BE49-F238E27FC236}">
                <a16:creationId xmlns:a16="http://schemas.microsoft.com/office/drawing/2014/main" id="{DB43EAFF-26F4-4549-9DDC-0F39446120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876" y="222625"/>
            <a:ext cx="8381132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B2FCD4C-BF45-4542-A21E-303C2C49D5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5810" y="96585"/>
            <a:ext cx="2117761" cy="654969"/>
          </a:xfrm>
          <a:prstGeom prst="rect">
            <a:avLst/>
          </a:prstGeom>
        </p:spPr>
      </p:pic>
      <p:cxnSp>
        <p:nvCxnSpPr>
          <p:cNvPr id="18" name="Google Shape;16;p2">
            <a:extLst>
              <a:ext uri="{FF2B5EF4-FFF2-40B4-BE49-F238E27FC236}">
                <a16:creationId xmlns:a16="http://schemas.microsoft.com/office/drawing/2014/main" id="{A126C6B8-7D80-F147-ACEE-7003CADCC459}"/>
              </a:ext>
            </a:extLst>
          </p:cNvPr>
          <p:cNvCxnSpPr/>
          <p:nvPr userDrawn="1"/>
        </p:nvCxnSpPr>
        <p:spPr>
          <a:xfrm rot="10800000">
            <a:off x="296883" y="849351"/>
            <a:ext cx="11590316" cy="6227"/>
          </a:xfrm>
          <a:prstGeom prst="straightConnector1">
            <a:avLst/>
          </a:prstGeom>
          <a:noFill/>
          <a:ln w="19050" cap="flat" cmpd="sng">
            <a:solidFill>
              <a:srgbClr val="3ACDF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38216" y="2060849"/>
            <a:ext cx="9048813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sp>
        <p:nvSpPr>
          <p:cNvPr id="9" name="圆角矩形 8"/>
          <p:cNvSpPr/>
          <p:nvPr userDrawn="1"/>
        </p:nvSpPr>
        <p:spPr>
          <a:xfrm>
            <a:off x="1199456" y="3161931"/>
            <a:ext cx="9121013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未标题-1">
            <a:extLst>
              <a:ext uri="{FF2B5EF4-FFF2-40B4-BE49-F238E27FC236}">
                <a16:creationId xmlns:a16="http://schemas.microsoft.com/office/drawing/2014/main" id="{07C562E6-1691-9343-93B0-76E4EA16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6479" y="209732"/>
            <a:ext cx="1248139" cy="41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95467" y="1916831"/>
            <a:ext cx="9313035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12192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AD6E8-1A34-429F-BF6A-84F30FB70E78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62234-D236-4FD4-ADFD-243EF8C181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4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50" r:id="rId2"/>
    <p:sldLayoutId id="2147483753" r:id="rId3"/>
    <p:sldLayoutId id="2147483754" r:id="rId4"/>
    <p:sldLayoutId id="2147483732" r:id="rId5"/>
    <p:sldLayoutId id="2147483731" r:id="rId6"/>
    <p:sldLayoutId id="2147483724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zh-CN"/>
              <a:t>第</a:t>
            </a:r>
            <a:fld id="{00000000-1234-1234-1234-123412341234}" type="slidenum">
              <a:rPr lang="en-US" altLang="zh-CN"/>
              <a:t>1</a:t>
            </a:fld>
            <a:r>
              <a:rPr lang="zh-CN"/>
              <a:t>页</a:t>
            </a:r>
          </a:p>
        </p:txBody>
      </p:sp>
      <p:sp>
        <p:nvSpPr>
          <p:cNvPr id="3" name="标题 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Cascading</a:t>
            </a:r>
            <a:r>
              <a:rPr lang="zh-CN" altLang="en-US" dirty="0"/>
              <a:t> </a:t>
            </a:r>
            <a:r>
              <a:rPr lang="en-US" altLang="zh-CN" dirty="0"/>
              <a:t>Style</a:t>
            </a:r>
            <a:r>
              <a:rPr lang="zh-CN" altLang="en-US" dirty="0"/>
              <a:t> </a:t>
            </a:r>
            <a:r>
              <a:rPr lang="en-US" altLang="zh-CN" dirty="0"/>
              <a:t>Sheet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层叠样式表</a:t>
            </a:r>
          </a:p>
        </p:txBody>
      </p:sp>
    </p:spTree>
    <p:extLst>
      <p:ext uri="{BB962C8B-B14F-4D97-AF65-F5344CB8AC3E}">
        <p14:creationId xmlns:p14="http://schemas.microsoft.com/office/powerpoint/2010/main" val="406346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EF5419B-347A-D144-A477-34BBC05D790F}"/>
              </a:ext>
            </a:extLst>
          </p:cNvPr>
          <p:cNvSpPr txBox="1">
            <a:spLocks/>
          </p:cNvSpPr>
          <p:nvPr/>
        </p:nvSpPr>
        <p:spPr>
          <a:xfrm>
            <a:off x="1011922" y="73897"/>
            <a:ext cx="6768752" cy="713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</a:t>
            </a:r>
            <a:endParaRPr lang="en-US" altLang="zh-CN" sz="2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7F14C4-C9DF-EB44-AFE7-B345E7D25D6F}"/>
              </a:ext>
            </a:extLst>
          </p:cNvPr>
          <p:cNvSpPr/>
          <p:nvPr/>
        </p:nvSpPr>
        <p:spPr>
          <a:xfrm>
            <a:off x="990400" y="1124744"/>
            <a:ext cx="2499402" cy="51090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选择器</a:t>
            </a:r>
            <a:endParaRPr lang="en-US" altLang="zh-CN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文本格式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尺寸与边框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盒子模型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定位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显示与隐藏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9748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EF5419B-347A-D144-A477-34BBC05D790F}"/>
              </a:ext>
            </a:extLst>
          </p:cNvPr>
          <p:cNvSpPr txBox="1">
            <a:spLocks/>
          </p:cNvSpPr>
          <p:nvPr/>
        </p:nvSpPr>
        <p:spPr>
          <a:xfrm>
            <a:off x="1011922" y="73897"/>
            <a:ext cx="6768752" cy="713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 </a:t>
            </a: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选择器</a:t>
            </a:r>
            <a:endParaRPr lang="en-US" altLang="zh-CN" sz="2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85CCD0-1784-5849-9208-BD7D68B47B48}"/>
              </a:ext>
            </a:extLst>
          </p:cNvPr>
          <p:cNvSpPr/>
          <p:nvPr/>
        </p:nvSpPr>
        <p:spPr>
          <a:xfrm>
            <a:off x="1011922" y="1124744"/>
            <a:ext cx="10801200" cy="520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操作的基本逻辑是：先选中目标，再操作目标；</a:t>
            </a:r>
            <a:r>
              <a:rPr lang="zh-CN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选择器，就是一个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标签的过滤</a:t>
            </a:r>
            <a:r>
              <a:rPr lang="zh-CN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条件，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会作用在符合条件的标签上。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不同的选择器，有不同的权值：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mportant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&gt;1000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内联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1000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Id: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类和伪类：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通配：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继承：无</a:t>
            </a:r>
          </a:p>
        </p:txBody>
      </p:sp>
    </p:spTree>
    <p:extLst>
      <p:ext uri="{BB962C8B-B14F-4D97-AF65-F5344CB8AC3E}">
        <p14:creationId xmlns:p14="http://schemas.microsoft.com/office/powerpoint/2010/main" val="178151425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17416BF-0505-3548-9D1B-73B8663D8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400" y="114104"/>
            <a:ext cx="9025003" cy="7130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CSS</a:t>
            </a:r>
            <a:r>
              <a:rPr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语法 </a:t>
            </a:r>
            <a:r>
              <a:rPr lang="en-US" altLang="zh-CN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–</a:t>
            </a:r>
            <a:r>
              <a:rPr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选择器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25D485-567D-0642-A9F7-71E9C77A1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60995"/>
              </p:ext>
            </p:extLst>
          </p:nvPr>
        </p:nvGraphicFramePr>
        <p:xfrm>
          <a:off x="695400" y="980728"/>
          <a:ext cx="10621833" cy="577569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14631236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9749045"/>
                    </a:ext>
                  </a:extLst>
                </a:gridCol>
                <a:gridCol w="4573161">
                  <a:extLst>
                    <a:ext uri="{9D8B030D-6E8A-4147-A177-3AD203B41FA5}">
                      <a16:colId xmlns:a16="http://schemas.microsoft.com/office/drawing/2014/main" val="7336706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选择器名称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示例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25749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/>
                        <a:t>通配选择器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" dirty="0"/>
                        <a:t>匹配</a:t>
                      </a:r>
                      <a:r>
                        <a:rPr lang="zh-CN" altLang="en-US" dirty="0"/>
                        <a:t>所有元素（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zh-CN" altLang="en-US" dirty="0"/>
                        <a:t>）</a:t>
                      </a:r>
                      <a:endParaRPr lang="en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" altLang="zh-CN" dirty="0"/>
                        <a:t>*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{</a:t>
                      </a:r>
                      <a:r>
                        <a:rPr lang="zh-CN" altLang="en" dirty="0"/>
                        <a:t>样式</a:t>
                      </a:r>
                      <a:r>
                        <a:rPr lang="zh-CN" altLang="en-US" dirty="0"/>
                        <a:t>声明</a:t>
                      </a:r>
                      <a:r>
                        <a:rPr lang="en" altLang="zh-CN" dirty="0"/>
                        <a:t>}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48363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元素选择器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匹配指定标记的元素（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标签名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{</a:t>
                      </a:r>
                      <a:r>
                        <a:rPr lang="zh-CN" altLang="en" dirty="0"/>
                        <a:t>样式</a:t>
                      </a:r>
                      <a:r>
                        <a:rPr lang="zh-CN" altLang="en-US" dirty="0"/>
                        <a:t>声明</a:t>
                      </a:r>
                      <a:r>
                        <a:rPr lang="en" altLang="zh-CN" dirty="0"/>
                        <a:t>}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172265"/>
                  </a:ext>
                </a:extLst>
              </a:tr>
              <a:tr h="1759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选择器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与指定</a:t>
                      </a:r>
                      <a:r>
                        <a:rPr lang="en" altLang="zh-CN" dirty="0"/>
                        <a:t>id</a:t>
                      </a:r>
                      <a:r>
                        <a:rPr lang="zh-CN" altLang="en-US" dirty="0"/>
                        <a:t>值的元素进行匹配（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&lt;any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id=“</a:t>
                      </a:r>
                      <a:r>
                        <a:rPr lang="en-US" altLang="zh-CN" dirty="0" err="1"/>
                        <a:t>idname</a:t>
                      </a:r>
                      <a:r>
                        <a:rPr lang="en-US" altLang="zh-CN" dirty="0"/>
                        <a:t>”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#name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{</a:t>
                      </a:r>
                      <a:r>
                        <a:rPr lang="zh-CN" altLang="en-US" dirty="0"/>
                        <a:t>样式声明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478520"/>
                  </a:ext>
                </a:extLst>
              </a:tr>
              <a:tr h="58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类选择器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与指定</a:t>
                      </a:r>
                      <a:r>
                        <a:rPr lang="en" altLang="zh-CN" dirty="0"/>
                        <a:t>class</a:t>
                      </a:r>
                      <a:r>
                        <a:rPr lang="zh-CN" altLang="en-US" dirty="0"/>
                        <a:t>属性的元素进行匹配（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&lt;any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class=“</a:t>
                      </a:r>
                      <a:r>
                        <a:rPr lang="en-US" altLang="zh-CN" dirty="0" err="1"/>
                        <a:t>classname</a:t>
                      </a:r>
                      <a:r>
                        <a:rPr lang="en-US" altLang="zh-CN" dirty="0"/>
                        <a:t>”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classname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{</a:t>
                      </a:r>
                      <a:r>
                        <a:rPr lang="zh-CN" altLang="en-US" dirty="0"/>
                        <a:t>样式声明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226616"/>
                  </a:ext>
                </a:extLst>
              </a:tr>
              <a:tr h="44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群组选择器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以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逗号</a:t>
                      </a:r>
                      <a:r>
                        <a:rPr lang="zh-CN" altLang="en-US" dirty="0"/>
                        <a:t>隔开的选择器列表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选择器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，选择器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，选择器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{</a:t>
                      </a:r>
                      <a:r>
                        <a:rPr lang="zh-CN" altLang="en" dirty="0"/>
                        <a:t>样式</a:t>
                      </a:r>
                      <a:r>
                        <a:rPr lang="zh-CN" altLang="en-US" dirty="0"/>
                        <a:t>声明</a:t>
                      </a:r>
                      <a:r>
                        <a:rPr lang="en" altLang="zh-CN" dirty="0"/>
                        <a:t>}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877539"/>
                  </a:ext>
                </a:extLst>
              </a:tr>
              <a:tr h="422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后代选择器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以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空格</a:t>
                      </a:r>
                      <a:r>
                        <a:rPr lang="zh-CN" altLang="en-US" dirty="0"/>
                        <a:t>隔开的后代关系列表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祖选择器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后代选择器 </a:t>
                      </a:r>
                      <a:r>
                        <a:rPr lang="en-US" altLang="zh-CN" dirty="0"/>
                        <a:t>{</a:t>
                      </a:r>
                      <a:r>
                        <a:rPr lang="zh-CN" altLang="en" dirty="0"/>
                        <a:t>样式</a:t>
                      </a:r>
                      <a:r>
                        <a:rPr lang="zh-CN" altLang="en-US" dirty="0"/>
                        <a:t>声明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183793"/>
                  </a:ext>
                </a:extLst>
              </a:tr>
              <a:tr h="4697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子代选择器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以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zh-CN" altLang="en-US" dirty="0"/>
                        <a:t>隔开的父子关系列表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父选择器 </a:t>
                      </a:r>
                      <a:r>
                        <a:rPr lang="en-US" altLang="zh-CN" dirty="0"/>
                        <a:t>&gt; </a:t>
                      </a:r>
                      <a:r>
                        <a:rPr lang="zh-CN" altLang="en-US" dirty="0"/>
                        <a:t>子选择器 </a:t>
                      </a:r>
                      <a:r>
                        <a:rPr lang="en-US" altLang="zh-CN" dirty="0"/>
                        <a:t>{</a:t>
                      </a:r>
                      <a:r>
                        <a:rPr lang="zh-CN" altLang="en" dirty="0"/>
                        <a:t>样式</a:t>
                      </a:r>
                      <a:r>
                        <a:rPr lang="zh-CN" altLang="en-US" dirty="0"/>
                        <a:t>声明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78677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伪类选择器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匹配元素的不同状态（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状态值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:hover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:focus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:active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:link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:visited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326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67480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EF5419B-347A-D144-A477-34BBC05D790F}"/>
              </a:ext>
            </a:extLst>
          </p:cNvPr>
          <p:cNvSpPr txBox="1">
            <a:spLocks/>
          </p:cNvSpPr>
          <p:nvPr/>
        </p:nvSpPr>
        <p:spPr>
          <a:xfrm>
            <a:off x="1011922" y="73897"/>
            <a:ext cx="6768752" cy="713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</a:t>
            </a:r>
            <a:endParaRPr lang="en-US" altLang="zh-CN" sz="2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7F14C4-C9DF-EB44-AFE7-B345E7D25D6F}"/>
              </a:ext>
            </a:extLst>
          </p:cNvPr>
          <p:cNvSpPr/>
          <p:nvPr/>
        </p:nvSpPr>
        <p:spPr>
          <a:xfrm>
            <a:off x="990400" y="1124744"/>
            <a:ext cx="2499402" cy="51090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选择器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文本格式</a:t>
            </a:r>
            <a:endParaRPr lang="en-US" altLang="zh-CN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尺寸与边框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盒子模型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定位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显示与隐藏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307041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EF5419B-347A-D144-A477-34BBC05D790F}"/>
              </a:ext>
            </a:extLst>
          </p:cNvPr>
          <p:cNvSpPr txBox="1">
            <a:spLocks/>
          </p:cNvSpPr>
          <p:nvPr/>
        </p:nvSpPr>
        <p:spPr>
          <a:xfrm>
            <a:off x="1011922" y="73897"/>
            <a:ext cx="6768752" cy="713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 </a:t>
            </a: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文本格式</a:t>
            </a:r>
            <a:endParaRPr lang="en-US" altLang="zh-CN" sz="2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0D8A6D-D4E1-1D42-94AC-F99F087F5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354359"/>
              </p:ext>
            </p:extLst>
          </p:nvPr>
        </p:nvGraphicFramePr>
        <p:xfrm>
          <a:off x="695400" y="980728"/>
          <a:ext cx="10621833" cy="517128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14631236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9749045"/>
                    </a:ext>
                  </a:extLst>
                </a:gridCol>
                <a:gridCol w="4861193">
                  <a:extLst>
                    <a:ext uri="{9D8B030D-6E8A-4147-A177-3AD203B41FA5}">
                      <a16:colId xmlns:a16="http://schemas.microsoft.com/office/drawing/2014/main" val="7336706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样式名称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示例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257492"/>
                  </a:ext>
                </a:extLst>
              </a:tr>
              <a:tr h="2734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font-family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字体系列</a:t>
                      </a:r>
                      <a:endParaRPr lang="en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font-family: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serif</a:t>
                      </a:r>
                      <a:r>
                        <a:rPr lang="en-US" altLang="zh-CN" dirty="0"/>
                        <a:t>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483635"/>
                  </a:ext>
                </a:extLst>
              </a:tr>
              <a:tr h="2734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字体大小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font-size:40px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172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font-weight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字体粗细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font-weight:bold</a:t>
                      </a:r>
                      <a:r>
                        <a:rPr lang="en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478520"/>
                  </a:ext>
                </a:extLst>
              </a:tr>
              <a:tr h="58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font-style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字体样式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font-style:italic</a:t>
                      </a:r>
                      <a:r>
                        <a:rPr lang="en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226616"/>
                  </a:ext>
                </a:extLst>
              </a:tr>
              <a:tr h="44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font-variant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小型大写字母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font-variant: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small-caps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877539"/>
                  </a:ext>
                </a:extLst>
              </a:tr>
              <a:tr h="422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文本样色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color: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red;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183793"/>
                  </a:ext>
                </a:extLst>
              </a:tr>
              <a:tr h="4697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文本水平对齐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text-align: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center;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78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text-decoration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文本修饰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text-decoration: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underline;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32696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text-shadow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文本阴影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" altLang="zh-CN" dirty="0" err="1"/>
                        <a:t>text-shadow:h-shadow</a:t>
                      </a:r>
                      <a:r>
                        <a:rPr lang="en" altLang="zh-CN" dirty="0"/>
                        <a:t> v-shadow blur color;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47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57956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EF5419B-347A-D144-A477-34BBC05D790F}"/>
              </a:ext>
            </a:extLst>
          </p:cNvPr>
          <p:cNvSpPr txBox="1">
            <a:spLocks/>
          </p:cNvSpPr>
          <p:nvPr/>
        </p:nvSpPr>
        <p:spPr>
          <a:xfrm>
            <a:off x="1011922" y="73897"/>
            <a:ext cx="6768752" cy="713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</a:t>
            </a:r>
            <a:endParaRPr lang="en-US" altLang="zh-CN" sz="2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7F14C4-C9DF-EB44-AFE7-B345E7D25D6F}"/>
              </a:ext>
            </a:extLst>
          </p:cNvPr>
          <p:cNvSpPr/>
          <p:nvPr/>
        </p:nvSpPr>
        <p:spPr>
          <a:xfrm>
            <a:off x="990400" y="1124744"/>
            <a:ext cx="2499402" cy="51090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选择器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文本格式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尺寸与边框</a:t>
            </a:r>
            <a:endParaRPr lang="en-US" altLang="zh-CN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盒子模型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定位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显示与隐藏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2547730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EF5419B-347A-D144-A477-34BBC05D790F}"/>
              </a:ext>
            </a:extLst>
          </p:cNvPr>
          <p:cNvSpPr txBox="1">
            <a:spLocks/>
          </p:cNvSpPr>
          <p:nvPr/>
        </p:nvSpPr>
        <p:spPr>
          <a:xfrm>
            <a:off x="1011922" y="73897"/>
            <a:ext cx="6768752" cy="713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 </a:t>
            </a: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尺寸</a:t>
            </a:r>
            <a:endParaRPr lang="en-US" altLang="zh-CN" sz="2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0D8A6D-D4E1-1D42-94AC-F99F087F5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92197"/>
              </p:ext>
            </p:extLst>
          </p:nvPr>
        </p:nvGraphicFramePr>
        <p:xfrm>
          <a:off x="695400" y="1124744"/>
          <a:ext cx="10621833" cy="4728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14631236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9749045"/>
                    </a:ext>
                  </a:extLst>
                </a:gridCol>
                <a:gridCol w="4357137">
                  <a:extLst>
                    <a:ext uri="{9D8B030D-6E8A-4147-A177-3AD203B41FA5}">
                      <a16:colId xmlns:a16="http://schemas.microsoft.com/office/drawing/2014/main" val="7336706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样式名称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257492"/>
                  </a:ext>
                </a:extLst>
              </a:tr>
              <a:tr h="27341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kern="1200" dirty="0"/>
                        <a:t>宽度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width</a:t>
                      </a:r>
                      <a:endParaRPr lang="en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宽度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483635"/>
                  </a:ext>
                </a:extLst>
              </a:tr>
              <a:tr h="27341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max-width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" sz="1800" kern="1200" dirty="0">
                          <a:effectLst/>
                        </a:rPr>
                        <a:t>最大</a:t>
                      </a:r>
                      <a:r>
                        <a:rPr lang="zh-CN" altLang="en-US" sz="1800" kern="1200" dirty="0">
                          <a:effectLst/>
                        </a:rPr>
                        <a:t>宽度</a:t>
                      </a:r>
                      <a:endParaRPr lang="en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1722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min-width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最小宽度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478520"/>
                  </a:ext>
                </a:extLst>
              </a:tr>
              <a:tr h="419075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kern="1200" dirty="0"/>
                        <a:t>高度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height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" sz="1800" kern="1200" dirty="0">
                          <a:effectLst/>
                        </a:rPr>
                        <a:t>高度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226616"/>
                  </a:ext>
                </a:extLst>
              </a:tr>
              <a:tr h="448032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max-height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最大高度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877539"/>
                  </a:ext>
                </a:extLst>
              </a:tr>
              <a:tr h="42288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min-height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最小高度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183793"/>
                  </a:ext>
                </a:extLst>
              </a:tr>
              <a:tr h="469736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line-height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行高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78677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kern="1200" dirty="0"/>
                        <a:t>单位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具体单位（</a:t>
                      </a:r>
                      <a:r>
                        <a:rPr lang="en-US" altLang="zh-CN" dirty="0" err="1"/>
                        <a:t>px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cm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width: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100px;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326966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/>
                        <a:t>百分比（</a:t>
                      </a:r>
                      <a:r>
                        <a:rPr lang="en-US" altLang="zh-CN" sz="1800" kern="1200" dirty="0"/>
                        <a:t>%</a:t>
                      </a:r>
                      <a:r>
                        <a:rPr lang="zh-CN" altLang="en-US" sz="1800" kern="1200" dirty="0"/>
                        <a:t>）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width: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100%;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47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81899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EF5419B-347A-D144-A477-34BBC05D790F}"/>
              </a:ext>
            </a:extLst>
          </p:cNvPr>
          <p:cNvSpPr txBox="1">
            <a:spLocks/>
          </p:cNvSpPr>
          <p:nvPr/>
        </p:nvSpPr>
        <p:spPr>
          <a:xfrm>
            <a:off x="1011922" y="73897"/>
            <a:ext cx="6768752" cy="713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 </a:t>
            </a: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边框</a:t>
            </a:r>
            <a:endParaRPr lang="en-US" altLang="zh-CN" sz="2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0D8A6D-D4E1-1D42-94AC-F99F087F5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484444"/>
              </p:ext>
            </p:extLst>
          </p:nvPr>
        </p:nvGraphicFramePr>
        <p:xfrm>
          <a:off x="695400" y="1124744"/>
          <a:ext cx="10621833" cy="523226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14631236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9749045"/>
                    </a:ext>
                  </a:extLst>
                </a:gridCol>
                <a:gridCol w="4357137">
                  <a:extLst>
                    <a:ext uri="{9D8B030D-6E8A-4147-A177-3AD203B41FA5}">
                      <a16:colId xmlns:a16="http://schemas.microsoft.com/office/drawing/2014/main" val="7336706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样式名称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复合写法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分量写法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257492"/>
                  </a:ext>
                </a:extLst>
              </a:tr>
              <a:tr h="27341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/>
                        <a:t>border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kern="1200" dirty="0"/>
                        <a:t>边框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b</a:t>
                      </a:r>
                      <a:r>
                        <a:rPr lang="en" altLang="zh-CN" dirty="0"/>
                        <a:t>order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width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style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color;</a:t>
                      </a:r>
                      <a:endParaRPr lang="en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border-</a:t>
                      </a:r>
                      <a:r>
                        <a:rPr lang="zh-CN" altLang="en-US" dirty="0"/>
                        <a:t>方向（</a:t>
                      </a:r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right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bottom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left</a:t>
                      </a:r>
                      <a:r>
                        <a:rPr lang="zh-CN" altLang="en-US" dirty="0"/>
                        <a:t>）</a:t>
                      </a:r>
                      <a:endParaRPr lang="en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554752"/>
                  </a:ext>
                </a:extLst>
              </a:tr>
              <a:tr h="27341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border-</a:t>
                      </a:r>
                      <a:r>
                        <a:rPr lang="zh-CN" altLang="en-US" dirty="0"/>
                        <a:t>属性（</a:t>
                      </a:r>
                      <a:r>
                        <a:rPr lang="en-US" altLang="zh-CN" dirty="0"/>
                        <a:t>width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style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color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483635"/>
                  </a:ext>
                </a:extLst>
              </a:tr>
              <a:tr h="27341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>
                          <a:effectLst/>
                        </a:rPr>
                        <a:t>border-</a:t>
                      </a:r>
                      <a:r>
                        <a:rPr lang="zh-CN" altLang="en-US" sz="1800" kern="1200" dirty="0">
                          <a:effectLst/>
                        </a:rPr>
                        <a:t>方向</a:t>
                      </a:r>
                      <a:r>
                        <a:rPr lang="en-US" altLang="zh-CN" sz="1800" kern="1200" dirty="0">
                          <a:effectLst/>
                        </a:rPr>
                        <a:t>-</a:t>
                      </a:r>
                      <a:r>
                        <a:rPr lang="zh-CN" altLang="en-US" sz="1800" kern="1200" dirty="0">
                          <a:effectLst/>
                        </a:rPr>
                        <a:t>属性</a:t>
                      </a:r>
                      <a:endParaRPr lang="en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172265"/>
                  </a:ext>
                </a:extLst>
              </a:tr>
              <a:tr h="419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/>
                        <a:t>border-radius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kern="1200" dirty="0"/>
                        <a:t>边框倒角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/>
                        <a:t>border-radius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/>
                        <a:t>border-radius</a:t>
                      </a:r>
                      <a:r>
                        <a:rPr lang="zh-CN" altLang="en-US" sz="1800" kern="1200" dirty="0"/>
                        <a:t>：</a:t>
                      </a:r>
                      <a:r>
                        <a:rPr lang="en-US" altLang="zh-CN" sz="1800" kern="1200" dirty="0"/>
                        <a:t>20px;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/>
                        <a:t>border-radius</a:t>
                      </a:r>
                      <a:r>
                        <a:rPr lang="zh-CN" altLang="en-US" sz="1800" kern="1200" dirty="0"/>
                        <a:t>：</a:t>
                      </a:r>
                      <a:r>
                        <a:rPr lang="en-US" altLang="zh-CN" sz="1800" kern="1200" dirty="0"/>
                        <a:t>20%;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22661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" altLang="zh-CN" sz="2000" kern="1200" dirty="0"/>
                        <a:t>box-shadow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" sz="2000" kern="1200" dirty="0"/>
                        <a:t>边框</a:t>
                      </a:r>
                      <a:r>
                        <a:rPr lang="zh-CN" altLang="en-US" sz="2000" kern="1200" dirty="0"/>
                        <a:t>阴影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" altLang="zh-CN" sz="1800" kern="1200" dirty="0">
                          <a:effectLst/>
                        </a:rPr>
                        <a:t>box-shadow: h-shadow v-shadow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" altLang="zh-CN" sz="1800" kern="1200" dirty="0"/>
                        <a:t>h-shadow</a:t>
                      </a:r>
                      <a:r>
                        <a:rPr lang="zh-CN" altLang="en-US" sz="1800" kern="1200" dirty="0"/>
                        <a:t> 水平阴影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326966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" altLang="zh-CN" sz="1800" kern="1200" dirty="0"/>
                        <a:t>v-shadow</a:t>
                      </a:r>
                      <a:r>
                        <a:rPr lang="zh-CN" altLang="en-US" sz="1800" kern="1200" dirty="0"/>
                        <a:t> 垂直阴影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47631"/>
                  </a:ext>
                </a:extLst>
              </a:tr>
              <a:tr h="432048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/>
                        <a:t>outline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kern="1200" dirty="0"/>
                        <a:t>轮廓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/>
                        <a:t>outline: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width style color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/>
                        <a:t>outline-width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163043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" altLang="zh-CN" sz="1800" kern="1200" dirty="0"/>
                        <a:t>outline-style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83433"/>
                  </a:ext>
                </a:extLst>
              </a:tr>
              <a:tr h="312351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" altLang="zh-CN" sz="1800" kern="1200" dirty="0"/>
                        <a:t>outline-color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2727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44734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EF5419B-347A-D144-A477-34BBC05D790F}"/>
              </a:ext>
            </a:extLst>
          </p:cNvPr>
          <p:cNvSpPr txBox="1">
            <a:spLocks/>
          </p:cNvSpPr>
          <p:nvPr/>
        </p:nvSpPr>
        <p:spPr>
          <a:xfrm>
            <a:off x="1011922" y="73897"/>
            <a:ext cx="6768752" cy="713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</a:t>
            </a:r>
            <a:endParaRPr lang="en-US" altLang="zh-CN" sz="2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7F14C4-C9DF-EB44-AFE7-B345E7D25D6F}"/>
              </a:ext>
            </a:extLst>
          </p:cNvPr>
          <p:cNvSpPr/>
          <p:nvPr/>
        </p:nvSpPr>
        <p:spPr>
          <a:xfrm>
            <a:off x="990400" y="1124744"/>
            <a:ext cx="2499402" cy="51090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选择器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文本格式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尺寸与边框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盒子模型</a:t>
            </a:r>
            <a:endParaRPr lang="en-US" altLang="zh-CN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定位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显示与隐藏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5454956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EF5419B-347A-D144-A477-34BBC05D790F}"/>
              </a:ext>
            </a:extLst>
          </p:cNvPr>
          <p:cNvSpPr txBox="1">
            <a:spLocks/>
          </p:cNvSpPr>
          <p:nvPr/>
        </p:nvSpPr>
        <p:spPr>
          <a:xfrm>
            <a:off x="1011922" y="73897"/>
            <a:ext cx="6768752" cy="713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 </a:t>
            </a: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盒子模型</a:t>
            </a:r>
            <a:endParaRPr lang="en-US" altLang="zh-CN" sz="2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57A479-DDBB-8D47-92DF-F95CE1D703B1}"/>
              </a:ext>
            </a:extLst>
          </p:cNvPr>
          <p:cNvSpPr/>
          <p:nvPr/>
        </p:nvSpPr>
        <p:spPr>
          <a:xfrm>
            <a:off x="695400" y="1315622"/>
            <a:ext cx="10801200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盒子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模型是计算元素空间的公式。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宽度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左外边距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左边框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左内边距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内容宽度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右内边距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右边框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右外边距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高度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上外边距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上边框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上内边距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内容高度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下内边距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下边框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下外边距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C2B390-690C-3046-BFCE-7A16699E1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3182956"/>
            <a:ext cx="5832648" cy="353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17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zh-CN"/>
              <a:t>第</a:t>
            </a:r>
            <a:fld id="{00000000-1234-1234-1234-123412341234}" type="slidenum">
              <a:rPr lang="en-US" altLang="zh-CN"/>
              <a:t>2</a:t>
            </a:fld>
            <a:r>
              <a:rPr lang="zh-CN"/>
              <a:t>页</a:t>
            </a:r>
          </a:p>
        </p:txBody>
      </p:sp>
      <p:cxnSp>
        <p:nvCxnSpPr>
          <p:cNvPr id="9" name="直接箭头连接符 35">
            <a:extLst>
              <a:ext uri="{FF2B5EF4-FFF2-40B4-BE49-F238E27FC236}">
                <a16:creationId xmlns:a16="http://schemas.microsoft.com/office/drawing/2014/main" id="{EF950722-1041-1C44-9A0B-F1843A174870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2813564" y="1592776"/>
            <a:ext cx="1256231" cy="1417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6675B95-C692-CE4D-8044-CF4A8E1078B1}"/>
              </a:ext>
            </a:extLst>
          </p:cNvPr>
          <p:cNvSpPr/>
          <p:nvPr/>
        </p:nvSpPr>
        <p:spPr>
          <a:xfrm>
            <a:off x="1013364" y="2728392"/>
            <a:ext cx="1800200" cy="56410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E7D6262-906E-3C49-9C40-91D99733A5C5}"/>
              </a:ext>
            </a:extLst>
          </p:cNvPr>
          <p:cNvSpPr/>
          <p:nvPr/>
        </p:nvSpPr>
        <p:spPr>
          <a:xfrm>
            <a:off x="6328217" y="236839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C6DAE41F-251C-A348-B26C-B8C31F814BBA}"/>
              </a:ext>
            </a:extLst>
          </p:cNvPr>
          <p:cNvSpPr/>
          <p:nvPr/>
        </p:nvSpPr>
        <p:spPr>
          <a:xfrm>
            <a:off x="4069795" y="1412776"/>
            <a:ext cx="1594157" cy="360000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D5EA92F-58F7-994E-A528-062BF428C2AC}"/>
              </a:ext>
            </a:extLst>
          </p:cNvPr>
          <p:cNvSpPr/>
          <p:nvPr/>
        </p:nvSpPr>
        <p:spPr>
          <a:xfrm>
            <a:off x="4037721" y="2368392"/>
            <a:ext cx="1594157" cy="360000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ECEB067-0D88-1740-9E1E-DE22B0FEA64D}"/>
              </a:ext>
            </a:extLst>
          </p:cNvPr>
          <p:cNvSpPr/>
          <p:nvPr/>
        </p:nvSpPr>
        <p:spPr>
          <a:xfrm>
            <a:off x="6323566" y="5093089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</a:p>
        </p:txBody>
      </p: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B84017B-57AB-6C45-AC33-D0CC84D2C4E2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2813564" y="2548392"/>
            <a:ext cx="1224157" cy="462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086AE97B-F955-F947-A7C2-DB70D42EC1AA}"/>
              </a:ext>
            </a:extLst>
          </p:cNvPr>
          <p:cNvSpPr/>
          <p:nvPr/>
        </p:nvSpPr>
        <p:spPr>
          <a:xfrm>
            <a:off x="4069795" y="5991987"/>
            <a:ext cx="1594157" cy="360000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18" name="直接箭头连接符 39">
            <a:extLst>
              <a:ext uri="{FF2B5EF4-FFF2-40B4-BE49-F238E27FC236}">
                <a16:creationId xmlns:a16="http://schemas.microsoft.com/office/drawing/2014/main" id="{3D53C628-ABB3-9E44-8C47-273AFC7CE86B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2813564" y="3010446"/>
            <a:ext cx="1256231" cy="31615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B217D24C-92E7-6345-A696-EE9FB1C228F9}"/>
              </a:ext>
            </a:extLst>
          </p:cNvPr>
          <p:cNvSpPr/>
          <p:nvPr/>
        </p:nvSpPr>
        <p:spPr>
          <a:xfrm>
            <a:off x="6328217" y="141277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EED54B05-E81E-4947-BBA2-D611E884E777}"/>
              </a:ext>
            </a:extLst>
          </p:cNvPr>
          <p:cNvSpPr/>
          <p:nvPr/>
        </p:nvSpPr>
        <p:spPr>
          <a:xfrm>
            <a:off x="6327126" y="283044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CFD8F1B7-7E5E-F74D-8CF5-B7242EE36D2F}"/>
              </a:ext>
            </a:extLst>
          </p:cNvPr>
          <p:cNvSpPr/>
          <p:nvPr/>
        </p:nvSpPr>
        <p:spPr>
          <a:xfrm>
            <a:off x="6327130" y="189224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8F4D36EF-4E8D-CC40-A667-58F6661FA239}"/>
              </a:ext>
            </a:extLst>
          </p:cNvPr>
          <p:cNvSpPr/>
          <p:nvPr/>
        </p:nvSpPr>
        <p:spPr>
          <a:xfrm>
            <a:off x="6327124" y="371847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尺寸与边框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E9258A4A-85C3-F144-B25A-2344B6322A3D}"/>
              </a:ext>
            </a:extLst>
          </p:cNvPr>
          <p:cNvSpPr/>
          <p:nvPr/>
        </p:nvSpPr>
        <p:spPr>
          <a:xfrm>
            <a:off x="6323567" y="417467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78D3250A-61CD-6C4B-815B-3227AC1BD60D}"/>
              </a:ext>
            </a:extLst>
          </p:cNvPr>
          <p:cNvSpPr/>
          <p:nvPr/>
        </p:nvSpPr>
        <p:spPr>
          <a:xfrm>
            <a:off x="6323566" y="463689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7838524-1FDA-9A46-9E4E-4849B046BC34}"/>
              </a:ext>
            </a:extLst>
          </p:cNvPr>
          <p:cNvSpPr/>
          <p:nvPr/>
        </p:nvSpPr>
        <p:spPr>
          <a:xfrm>
            <a:off x="4037720" y="2830446"/>
            <a:ext cx="1594157" cy="360000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5E597E6B-50EC-7E49-B4D0-904DEE6668A8}"/>
              </a:ext>
            </a:extLst>
          </p:cNvPr>
          <p:cNvSpPr/>
          <p:nvPr/>
        </p:nvSpPr>
        <p:spPr>
          <a:xfrm>
            <a:off x="6327125" y="327993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文本格式</a:t>
            </a:r>
          </a:p>
        </p:txBody>
      </p:sp>
      <p:cxnSp>
        <p:nvCxnSpPr>
          <p:cNvPr id="31" name="直接箭头连接符 39">
            <a:extLst>
              <a:ext uri="{FF2B5EF4-FFF2-40B4-BE49-F238E27FC236}">
                <a16:creationId xmlns:a16="http://schemas.microsoft.com/office/drawing/2014/main" id="{8825B028-D925-3D47-B886-08FD6DCA0151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2813564" y="3010446"/>
            <a:ext cx="12241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7DAAE9E8-72B8-3948-B9A0-173622242A4F}"/>
              </a:ext>
            </a:extLst>
          </p:cNvPr>
          <p:cNvSpPr/>
          <p:nvPr/>
        </p:nvSpPr>
        <p:spPr>
          <a:xfrm>
            <a:off x="6323566" y="599198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0DB32E91-9AD5-2648-B123-032DEE584624}"/>
              </a:ext>
            </a:extLst>
          </p:cNvPr>
          <p:cNvSpPr/>
          <p:nvPr/>
        </p:nvSpPr>
        <p:spPr>
          <a:xfrm>
            <a:off x="6323566" y="554253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显示与隐藏</a:t>
            </a:r>
          </a:p>
        </p:txBody>
      </p:sp>
    </p:spTree>
    <p:extLst>
      <p:ext uri="{BB962C8B-B14F-4D97-AF65-F5344CB8AC3E}">
        <p14:creationId xmlns:p14="http://schemas.microsoft.com/office/powerpoint/2010/main" val="868018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EF5419B-347A-D144-A477-34BBC05D790F}"/>
              </a:ext>
            </a:extLst>
          </p:cNvPr>
          <p:cNvSpPr txBox="1">
            <a:spLocks/>
          </p:cNvSpPr>
          <p:nvPr/>
        </p:nvSpPr>
        <p:spPr>
          <a:xfrm>
            <a:off x="1011922" y="73897"/>
            <a:ext cx="6768752" cy="713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 </a:t>
            </a: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盒子模型</a:t>
            </a:r>
            <a:endParaRPr lang="en-US" altLang="zh-CN" sz="2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0D8A6D-D4E1-1D42-94AC-F99F087F5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07773"/>
              </p:ext>
            </p:extLst>
          </p:nvPr>
        </p:nvGraphicFramePr>
        <p:xfrm>
          <a:off x="695400" y="1124744"/>
          <a:ext cx="10621833" cy="537793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14631236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9749045"/>
                    </a:ext>
                  </a:extLst>
                </a:gridCol>
                <a:gridCol w="5005209">
                  <a:extLst>
                    <a:ext uri="{9D8B030D-6E8A-4147-A177-3AD203B41FA5}">
                      <a16:colId xmlns:a16="http://schemas.microsoft.com/office/drawing/2014/main" val="7336706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样式名称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257492"/>
                  </a:ext>
                </a:extLst>
              </a:tr>
              <a:tr h="27341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外边距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margin</a:t>
                      </a:r>
                      <a:endParaRPr lang="en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margin: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10px;</a:t>
                      </a:r>
                      <a:r>
                        <a:rPr lang="zh-CN" altLang="en-US" dirty="0"/>
                        <a:t>                               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个方向</a:t>
                      </a:r>
                      <a:endParaRPr lang="en-US" altLang="zh-C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margin: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10px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10px;</a:t>
                      </a:r>
                      <a:r>
                        <a:rPr lang="zh-CN" altLang="en-US" dirty="0"/>
                        <a:t>                     上下  左右</a:t>
                      </a:r>
                      <a:endParaRPr lang="en-US" altLang="zh-C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margin: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10px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10px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10px;</a:t>
                      </a:r>
                      <a:r>
                        <a:rPr lang="zh-CN" altLang="en-US" dirty="0"/>
                        <a:t>           上  左右  下</a:t>
                      </a:r>
                      <a:endParaRPr lang="en-US" altLang="zh-C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margin: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10px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10px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10px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10px;</a:t>
                      </a:r>
                      <a:r>
                        <a:rPr lang="zh-CN" altLang="en-US" dirty="0"/>
                        <a:t> 上右下左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483635"/>
                  </a:ext>
                </a:extLst>
              </a:tr>
              <a:tr h="27341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margin-</a:t>
                      </a:r>
                      <a:r>
                        <a:rPr lang="zh-CN" altLang="en-US" dirty="0"/>
                        <a:t>方向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margin-top: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10px;</a:t>
                      </a:r>
                      <a:endParaRPr lang="en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172265"/>
                  </a:ext>
                </a:extLst>
              </a:tr>
              <a:tr h="419075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内边距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padding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effectLst/>
                        </a:rPr>
                        <a:t>与</a:t>
                      </a:r>
                      <a:r>
                        <a:rPr lang="en-US" altLang="zh-CN" sz="1800" kern="1200" dirty="0">
                          <a:effectLst/>
                        </a:rPr>
                        <a:t>margin</a:t>
                      </a:r>
                      <a:r>
                        <a:rPr lang="zh-CN" altLang="en-US" sz="1800" kern="1200" dirty="0">
                          <a:effectLst/>
                        </a:rPr>
                        <a:t>逻辑一致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226616"/>
                  </a:ext>
                </a:extLst>
              </a:tr>
              <a:tr h="448032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padding-</a:t>
                      </a:r>
                      <a:r>
                        <a:rPr lang="zh-CN" altLang="en-US" dirty="0"/>
                        <a:t>方向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与</a:t>
                      </a:r>
                      <a:r>
                        <a:rPr lang="en-US" altLang="zh-CN" dirty="0"/>
                        <a:t>margin-</a:t>
                      </a:r>
                      <a:r>
                        <a:rPr lang="zh-CN" altLang="en-US" dirty="0"/>
                        <a:t>方向逻辑一致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87753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盒子大小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box-sizing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/>
                        <a:t>content-box</a:t>
                      </a:r>
                      <a:endParaRPr lang="zh-CN" altLang="en-US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内容的实际宽高不包含边框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326966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/>
                        <a:t>border-box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内容的实际宽高包含边框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47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60194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EF5419B-347A-D144-A477-34BBC05D790F}"/>
              </a:ext>
            </a:extLst>
          </p:cNvPr>
          <p:cNvSpPr txBox="1">
            <a:spLocks/>
          </p:cNvSpPr>
          <p:nvPr/>
        </p:nvSpPr>
        <p:spPr>
          <a:xfrm>
            <a:off x="1011922" y="73897"/>
            <a:ext cx="6768752" cy="713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</a:t>
            </a:r>
            <a:endParaRPr lang="en-US" altLang="zh-CN" sz="2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7F14C4-C9DF-EB44-AFE7-B345E7D25D6F}"/>
              </a:ext>
            </a:extLst>
          </p:cNvPr>
          <p:cNvSpPr/>
          <p:nvPr/>
        </p:nvSpPr>
        <p:spPr>
          <a:xfrm>
            <a:off x="990400" y="1124744"/>
            <a:ext cx="2499402" cy="51090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选择器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文本格式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尺寸与边框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盒子模型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  <a:endParaRPr lang="en-US" altLang="zh-CN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定位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显示与隐藏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709775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EF5419B-347A-D144-A477-34BBC05D790F}"/>
              </a:ext>
            </a:extLst>
          </p:cNvPr>
          <p:cNvSpPr txBox="1">
            <a:spLocks/>
          </p:cNvSpPr>
          <p:nvPr/>
        </p:nvSpPr>
        <p:spPr>
          <a:xfrm>
            <a:off x="1011922" y="73897"/>
            <a:ext cx="6768752" cy="713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 </a:t>
            </a: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背景</a:t>
            </a:r>
            <a:endParaRPr lang="en-US" altLang="zh-CN" sz="2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2D534A5-2461-3244-9F06-2FDF7178B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786405"/>
              </p:ext>
            </p:extLst>
          </p:nvPr>
        </p:nvGraphicFramePr>
        <p:xfrm>
          <a:off x="695400" y="980728"/>
          <a:ext cx="10621833" cy="494599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14631236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9749045"/>
                    </a:ext>
                  </a:extLst>
                </a:gridCol>
                <a:gridCol w="5653281">
                  <a:extLst>
                    <a:ext uri="{9D8B030D-6E8A-4147-A177-3AD203B41FA5}">
                      <a16:colId xmlns:a16="http://schemas.microsoft.com/office/drawing/2014/main" val="7336706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样式名称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样式值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257492"/>
                  </a:ext>
                </a:extLst>
              </a:tr>
              <a:tr h="2734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" altLang="zh-CN" sz="2000" dirty="0"/>
                        <a:t>background-color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背景色</a:t>
                      </a:r>
                      <a:endParaRPr lang="en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颜色值（英文，十六机制）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483635"/>
                  </a:ext>
                </a:extLst>
              </a:tr>
              <a:tr h="2734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background-image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背景图片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图片地址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172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background-repeat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背景平铺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" altLang="zh-CN" dirty="0"/>
                        <a:t>repeat</a:t>
                      </a:r>
                      <a:r>
                        <a:rPr lang="en-US" altLang="zh-CN" dirty="0"/>
                        <a:t>|</a:t>
                      </a:r>
                      <a:r>
                        <a:rPr lang="en-US" altLang="zh-CN" dirty="0" err="1"/>
                        <a:t>no-repeat|repeat-x|repeat-y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478520"/>
                  </a:ext>
                </a:extLst>
              </a:tr>
              <a:tr h="58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background-size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背景图片的尺寸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c</a:t>
                      </a:r>
                      <a:r>
                        <a:rPr lang="en" altLang="zh-CN" dirty="0"/>
                        <a:t>over</a:t>
                      </a:r>
                      <a:r>
                        <a:rPr lang="en-US" altLang="zh-CN" dirty="0"/>
                        <a:t>|</a:t>
                      </a:r>
                      <a:r>
                        <a:rPr lang="en-US" altLang="zh-CN" dirty="0" err="1"/>
                        <a:t>contain|x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y|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x%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226616"/>
                  </a:ext>
                </a:extLst>
              </a:tr>
              <a:tr h="44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background-attachment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背景图片的固定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err="1"/>
                        <a:t>fixed|scroll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877539"/>
                  </a:ext>
                </a:extLst>
              </a:tr>
              <a:tr h="422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background-position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背景图片的定位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y|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x%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y%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 ：</a:t>
                      </a:r>
                      <a:r>
                        <a:rPr lang="en-US" altLang="zh-CN" dirty="0" err="1"/>
                        <a:t>left|center|right</a:t>
                      </a:r>
                      <a:endParaRPr lang="en-US" altLang="zh-C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Y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 err="1"/>
                        <a:t>top|center|bottom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183793"/>
                  </a:ext>
                </a:extLst>
              </a:tr>
              <a:tr h="4697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简写方式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background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color  image  repeat attachment position;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786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40750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EF5419B-347A-D144-A477-34BBC05D790F}"/>
              </a:ext>
            </a:extLst>
          </p:cNvPr>
          <p:cNvSpPr txBox="1">
            <a:spLocks/>
          </p:cNvSpPr>
          <p:nvPr/>
        </p:nvSpPr>
        <p:spPr>
          <a:xfrm>
            <a:off x="1011922" y="73897"/>
            <a:ext cx="6768752" cy="713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</a:t>
            </a:r>
            <a:endParaRPr lang="en-US" altLang="zh-CN" sz="2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7F14C4-C9DF-EB44-AFE7-B345E7D25D6F}"/>
              </a:ext>
            </a:extLst>
          </p:cNvPr>
          <p:cNvSpPr/>
          <p:nvPr/>
        </p:nvSpPr>
        <p:spPr>
          <a:xfrm>
            <a:off x="990400" y="1124744"/>
            <a:ext cx="2499402" cy="51090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选择器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文本格式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尺寸与边框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盒子模型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定位</a:t>
            </a:r>
            <a:endParaRPr lang="en-US" altLang="zh-CN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显示与隐藏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0092984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EF5419B-347A-D144-A477-34BBC05D790F}"/>
              </a:ext>
            </a:extLst>
          </p:cNvPr>
          <p:cNvSpPr txBox="1">
            <a:spLocks/>
          </p:cNvSpPr>
          <p:nvPr/>
        </p:nvSpPr>
        <p:spPr>
          <a:xfrm>
            <a:off x="1011922" y="73897"/>
            <a:ext cx="6768752" cy="713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 </a:t>
            </a: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定位</a:t>
            </a:r>
            <a:endParaRPr lang="en-US" altLang="zh-CN" sz="2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E22C9A9-40C7-E94D-A7F2-B9D9E225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273083"/>
              </p:ext>
            </p:extLst>
          </p:nvPr>
        </p:nvGraphicFramePr>
        <p:xfrm>
          <a:off x="695400" y="980728"/>
          <a:ext cx="10621833" cy="549323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146312360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val="29749045"/>
                    </a:ext>
                  </a:extLst>
                </a:gridCol>
                <a:gridCol w="1980873">
                  <a:extLst>
                    <a:ext uri="{9D8B030D-6E8A-4147-A177-3AD203B41FA5}">
                      <a16:colId xmlns:a16="http://schemas.microsoft.com/office/drawing/2014/main" val="7336706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定位方式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代码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257492"/>
                  </a:ext>
                </a:extLst>
              </a:tr>
              <a:tr h="2734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普通流定位 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每个元素在页面上都有自己的空间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不能堆叠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都是从父元素的左上角开始显示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绘制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dirty="0">
                          <a:effectLst/>
                        </a:rPr>
                        <a:t>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块级元素按照从上到下的方式，逐个排列，每个元素单独成行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行内和行内块在一行中，从左往右逐个排列，一行放不下，换行</a:t>
                      </a:r>
                      <a:r>
                        <a:rPr lang="zh-CN" altLang="zh-CN" dirty="0">
                          <a:effectLst/>
                        </a:rPr>
                        <a:t> </a:t>
                      </a:r>
                      <a:endParaRPr lang="en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374346"/>
                  </a:ext>
                </a:extLst>
              </a:tr>
              <a:tr h="2734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" sz="2000" dirty="0"/>
                        <a:t>相对</a:t>
                      </a:r>
                      <a:r>
                        <a:rPr lang="zh-CN" altLang="en-US" sz="2000" dirty="0"/>
                        <a:t>定位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相对于元素原来的位置偏移某个距离；相对定位不脱离默认文档流</a:t>
                      </a:r>
                      <a:endParaRPr lang="en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" altLang="zh-CN" dirty="0"/>
                        <a:t>position: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relative</a:t>
                      </a:r>
                      <a:r>
                        <a:rPr lang="en-US" altLang="zh-CN" dirty="0"/>
                        <a:t>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483635"/>
                  </a:ext>
                </a:extLst>
              </a:tr>
              <a:tr h="2734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绝对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定位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会相对于最近的已定位的祖先元素去实现定位；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如果没有已定位的祖先元素，相对于</a:t>
                      </a:r>
                      <a:r>
                        <a:rPr lang="en-US" altLang="zh-CN" dirty="0"/>
                        <a:t>body</a:t>
                      </a:r>
                      <a:r>
                        <a:rPr lang="zh-CN" altLang="en-US" dirty="0"/>
                        <a:t>；</a:t>
                      </a:r>
                      <a:r>
                        <a:rPr lang="en-US" altLang="zh-CN" dirty="0"/>
                        <a:t>margin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auto</a:t>
                      </a:r>
                      <a:r>
                        <a:rPr lang="zh-CN" altLang="en-US" dirty="0"/>
                        <a:t>无效</a:t>
                      </a:r>
                      <a:endParaRPr lang="en-US" altLang="zh-C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脱离文档流</a:t>
                      </a:r>
                      <a:r>
                        <a:rPr lang="en-US" altLang="zh-CN" dirty="0"/>
                        <a:t>--</a:t>
                      </a:r>
                      <a:r>
                        <a:rPr lang="zh-CN" altLang="en-US" dirty="0"/>
                        <a:t>不占据页面空间；绝对定位元素，变为块级元素；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position: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absolute;</a:t>
                      </a:r>
                      <a:endParaRPr lang="en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172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固定定位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将元素固定在页面的某个热位置；不会随着页面滚动条的滚动发生位置变化脱离文档流</a:t>
                      </a:r>
                      <a:r>
                        <a:rPr lang="en-US" altLang="zh-CN" dirty="0"/>
                        <a:t>--</a:t>
                      </a:r>
                      <a:r>
                        <a:rPr lang="zh-CN" altLang="en-US" dirty="0"/>
                        <a:t>不占据页面空间；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position: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fixed;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478520"/>
                  </a:ext>
                </a:extLst>
              </a:tr>
              <a:tr h="58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堆叠定位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用来设置重叠元素的先后顺序；数字越大，显示越靠前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z-index:</a:t>
                      </a:r>
                      <a:r>
                        <a:rPr lang="zh-CN" altLang="en-US" dirty="0"/>
                        <a:t> 数字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226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17461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EF5419B-347A-D144-A477-34BBC05D790F}"/>
              </a:ext>
            </a:extLst>
          </p:cNvPr>
          <p:cNvSpPr txBox="1">
            <a:spLocks/>
          </p:cNvSpPr>
          <p:nvPr/>
        </p:nvSpPr>
        <p:spPr>
          <a:xfrm>
            <a:off x="1011922" y="73897"/>
            <a:ext cx="6768752" cy="713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 </a:t>
            </a: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定位</a:t>
            </a:r>
            <a:endParaRPr lang="en-US" altLang="zh-CN" sz="2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E22C9A9-40C7-E94D-A7F2-B9D9E225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47351"/>
              </p:ext>
            </p:extLst>
          </p:nvPr>
        </p:nvGraphicFramePr>
        <p:xfrm>
          <a:off x="695400" y="980728"/>
          <a:ext cx="10621833" cy="560399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14631236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9749045"/>
                    </a:ext>
                  </a:extLst>
                </a:gridCol>
                <a:gridCol w="2484929">
                  <a:extLst>
                    <a:ext uri="{9D8B030D-6E8A-4147-A177-3AD203B41FA5}">
                      <a16:colId xmlns:a16="http://schemas.microsoft.com/office/drawing/2014/main" val="7336706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定位方式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样式值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257492"/>
                  </a:ext>
                </a:extLst>
              </a:tr>
              <a:tr h="2734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浮动定位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元素一旦浮动，就脱离文档流（不占用页面空间，后面元素上前补位）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脱离文档流的元素，都变成块级元素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如果这个元素不设置宽，脱离文档流后，宽度靠内容撑开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浮动元素，会停靠在父元素的左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右边，或者其他已浮动元素的边缘</a:t>
                      </a:r>
                      <a:r>
                        <a:rPr lang="zh-CN" altLang="zh-CN" dirty="0">
                          <a:effectLst/>
                        </a:rPr>
                        <a:t> </a:t>
                      </a:r>
                      <a:r>
                        <a:rPr lang="zh-CN" altLang="en-US" dirty="0">
                          <a:effectLst/>
                        </a:rPr>
                        <a:t>；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父元素横向显示不下所有浮动元素时，会自动换行</a:t>
                      </a:r>
                      <a:r>
                        <a:rPr lang="zh-CN" altLang="zh-CN" dirty="0">
                          <a:effectLst/>
                        </a:rPr>
                        <a:t> </a:t>
                      </a:r>
                      <a:r>
                        <a:rPr lang="zh-CN" altLang="en-US" dirty="0">
                          <a:effectLst/>
                        </a:rPr>
                        <a:t>；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float: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none|left|right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17226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浮动定位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常见问题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高度塌陷</a:t>
                      </a:r>
                      <a:endParaRPr lang="en-US" altLang="zh-C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如果一个元素的所有子元素都是浮动元素，则元素高度会消失，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导致后方的文档流元素的位置出现错误。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dirty="0"/>
                        <a:t>选择器</a:t>
                      </a:r>
                      <a:r>
                        <a:rPr lang="en-US" altLang="zh-CN" dirty="0"/>
                        <a:t>::after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    content: "";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    display: block;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    clear: both;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478520"/>
                  </a:ext>
                </a:extLst>
              </a:tr>
              <a:tr h="584056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清除浮动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一个元素不浮动，前面已浮动的兄弟元素给他带来了影响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此时，需要清除浮动。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dirty="0"/>
                        <a:t>选择器</a:t>
                      </a:r>
                      <a:r>
                        <a:rPr lang="en-US" altLang="zh-CN" dirty="0"/>
                        <a:t>::</a:t>
                      </a:r>
                      <a:r>
                        <a:rPr lang="en" altLang="zh-CN" dirty="0"/>
                        <a:t>after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" altLang="zh-CN" dirty="0"/>
                        <a:t>    clear: both;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" altLang="zh-CN" dirty="0"/>
                        <a:t>    content: "";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" altLang="zh-CN" dirty="0"/>
                        <a:t>    display: block;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" altLang="zh-CN" dirty="0"/>
                        <a:t>}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226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78801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EF5419B-347A-D144-A477-34BBC05D790F}"/>
              </a:ext>
            </a:extLst>
          </p:cNvPr>
          <p:cNvSpPr txBox="1">
            <a:spLocks/>
          </p:cNvSpPr>
          <p:nvPr/>
        </p:nvSpPr>
        <p:spPr>
          <a:xfrm>
            <a:off x="1011922" y="73897"/>
            <a:ext cx="6768752" cy="713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</a:t>
            </a:r>
            <a:endParaRPr lang="en-US" altLang="zh-CN" sz="2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7F14C4-C9DF-EB44-AFE7-B345E7D25D6F}"/>
              </a:ext>
            </a:extLst>
          </p:cNvPr>
          <p:cNvSpPr/>
          <p:nvPr/>
        </p:nvSpPr>
        <p:spPr>
          <a:xfrm>
            <a:off x="990400" y="1124744"/>
            <a:ext cx="2499402" cy="51090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选择器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文本格式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尺寸与边框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盒子模型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定位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显示与隐藏</a:t>
            </a:r>
            <a:endParaRPr lang="en-US" altLang="zh-CN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462007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EF5419B-347A-D144-A477-34BBC05D790F}"/>
              </a:ext>
            </a:extLst>
          </p:cNvPr>
          <p:cNvSpPr txBox="1">
            <a:spLocks/>
          </p:cNvSpPr>
          <p:nvPr/>
        </p:nvSpPr>
        <p:spPr>
          <a:xfrm>
            <a:off x="1011922" y="73897"/>
            <a:ext cx="6768752" cy="713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 </a:t>
            </a: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显示与隐藏</a:t>
            </a:r>
            <a:endParaRPr lang="en-US" altLang="zh-CN" sz="2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832A211-4656-B54A-AB9B-F3176D6A0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69380"/>
              </p:ext>
            </p:extLst>
          </p:nvPr>
        </p:nvGraphicFramePr>
        <p:xfrm>
          <a:off x="695400" y="980728"/>
          <a:ext cx="10621833" cy="559980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14631236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9749045"/>
                    </a:ext>
                  </a:extLst>
                </a:gridCol>
                <a:gridCol w="5653281">
                  <a:extLst>
                    <a:ext uri="{9D8B030D-6E8A-4147-A177-3AD203B41FA5}">
                      <a16:colId xmlns:a16="http://schemas.microsoft.com/office/drawing/2014/main" val="7336706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样式名称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样式值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257492"/>
                  </a:ext>
                </a:extLst>
              </a:tr>
              <a:tr h="2734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" altLang="zh-CN" sz="2000" dirty="0"/>
                        <a:t>display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是否显示</a:t>
                      </a:r>
                      <a:endParaRPr lang="en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none</a:t>
                      </a:r>
                      <a:r>
                        <a:rPr lang="zh-CN" altLang="en-US" dirty="0"/>
                        <a:t> 隐藏</a:t>
                      </a:r>
                      <a:endParaRPr lang="en-US" altLang="zh-C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block</a:t>
                      </a:r>
                      <a:r>
                        <a:rPr lang="zh-CN" altLang="en-US" dirty="0"/>
                        <a:t> 让元素按块级元素显示</a:t>
                      </a:r>
                      <a:endParaRPr lang="en-US" altLang="zh-C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inline</a:t>
                      </a:r>
                      <a:r>
                        <a:rPr lang="zh-CN" altLang="en-US" dirty="0"/>
                        <a:t> 让元素按行级元素显示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483635"/>
                  </a:ext>
                </a:extLst>
              </a:tr>
              <a:tr h="2734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visibility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是否可见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可见</a:t>
                      </a: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隐藏</a:t>
                      </a:r>
                      <a:endParaRPr lang="en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172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opacity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透明度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0-1</a:t>
                      </a:r>
                      <a:r>
                        <a:rPr lang="zh-CN" altLang="en-US" dirty="0"/>
                        <a:t> （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隐藏）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478520"/>
                  </a:ext>
                </a:extLst>
              </a:tr>
              <a:tr h="58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list-style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列表样式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l</a:t>
                      </a:r>
                      <a:r>
                        <a:rPr lang="en" altLang="zh-CN" dirty="0" err="1"/>
                        <a:t>ist</a:t>
                      </a:r>
                      <a:r>
                        <a:rPr lang="en-US" altLang="zh-CN" dirty="0"/>
                        <a:t>-style: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none</a:t>
                      </a:r>
                      <a:r>
                        <a:rPr lang="zh-CN" altLang="en-US" dirty="0"/>
                        <a:t> 不显示列表样式</a:t>
                      </a:r>
                      <a:endParaRPr lang="en" altLang="zh-C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" altLang="zh-CN" dirty="0" err="1"/>
                        <a:t>list-style:type</a:t>
                      </a:r>
                      <a:r>
                        <a:rPr lang="en" altLang="zh-CN" dirty="0"/>
                        <a:t> </a:t>
                      </a:r>
                      <a:r>
                        <a:rPr lang="en" altLang="zh-CN" dirty="0" err="1"/>
                        <a:t>url</a:t>
                      </a:r>
                      <a:r>
                        <a:rPr lang="en" altLang="zh-CN" dirty="0"/>
                        <a:t> position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226616"/>
                  </a:ext>
                </a:extLst>
              </a:tr>
              <a:tr h="44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list-style-type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列表标识项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none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|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disc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|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circle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877539"/>
                  </a:ext>
                </a:extLst>
              </a:tr>
              <a:tr h="44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list-style-image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列表项图片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err="1"/>
                        <a:t>url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图片地址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3081418"/>
                  </a:ext>
                </a:extLst>
              </a:tr>
              <a:tr h="44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list-style-position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列表项的位置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" altLang="zh-CN" dirty="0"/>
                        <a:t>outside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|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inside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498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85704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EF5419B-347A-D144-A477-34BBC05D790F}"/>
              </a:ext>
            </a:extLst>
          </p:cNvPr>
          <p:cNvSpPr txBox="1">
            <a:spLocks/>
          </p:cNvSpPr>
          <p:nvPr/>
        </p:nvSpPr>
        <p:spPr>
          <a:xfrm>
            <a:off x="1011922" y="73897"/>
            <a:ext cx="6768752" cy="713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 </a:t>
            </a: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显示与隐藏</a:t>
            </a:r>
            <a:endParaRPr lang="en-US" altLang="zh-CN" sz="2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7E15857-BA30-D540-9BE5-CEC5553216E4}"/>
              </a:ext>
            </a:extLst>
          </p:cNvPr>
          <p:cNvSpPr/>
          <p:nvPr/>
        </p:nvSpPr>
        <p:spPr>
          <a:xfrm>
            <a:off x="1021806" y="980728"/>
            <a:ext cx="10690818" cy="52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行内元素：　　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与其他行内元素并排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不能设置宽高，默认的宽度就是文字的宽度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块级元素：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独占一行，不能与其他任何元素并列。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能接受宽高，如果不设置宽度，那么宽度默认变为父级的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100%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Source Code Pro"/>
              </a:rPr>
              <a:t>常见的行内元素有：</a:t>
            </a:r>
            <a:r>
              <a:rPr lang="en-US" altLang="zh-CN" sz="2800" dirty="0">
                <a:solidFill>
                  <a:srgbClr val="000000"/>
                </a:solidFill>
                <a:latin typeface="Source Code Pro"/>
              </a:rPr>
              <a:t>&lt;</a:t>
            </a:r>
            <a:r>
              <a:rPr lang="en" altLang="zh-CN" sz="2800" dirty="0">
                <a:solidFill>
                  <a:srgbClr val="000000"/>
                </a:solidFill>
                <a:latin typeface="Source Code Pro"/>
              </a:rPr>
              <a:t>a&gt;,&lt;strong&gt;,&lt;b&gt;,&lt;</a:t>
            </a:r>
            <a:r>
              <a:rPr lang="en" altLang="zh-CN" sz="2800" dirty="0" err="1">
                <a:solidFill>
                  <a:srgbClr val="000000"/>
                </a:solidFill>
                <a:latin typeface="Source Code Pro"/>
              </a:rPr>
              <a:t>em</a:t>
            </a:r>
            <a:r>
              <a:rPr lang="en" altLang="zh-CN" sz="2800" dirty="0">
                <a:solidFill>
                  <a:srgbClr val="000000"/>
                </a:solidFill>
                <a:latin typeface="Source Code Pro"/>
              </a:rPr>
              <a:t>&gt;,&lt;del&gt;,&lt;span&gt;</a:t>
            </a:r>
            <a:endParaRPr lang="zh-CN" altLang="en-US" sz="2800" dirty="0">
              <a:solidFill>
                <a:srgbClr val="000000"/>
              </a:solidFill>
              <a:latin typeface="Source Code Pro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Source Code Pro"/>
              </a:rPr>
              <a:t>常见的块级元素有：</a:t>
            </a:r>
            <a:r>
              <a:rPr lang="en-US" altLang="zh-CN" sz="2800" dirty="0">
                <a:solidFill>
                  <a:srgbClr val="000000"/>
                </a:solidFill>
                <a:latin typeface="Source Code Pro"/>
              </a:rPr>
              <a:t>&lt;</a:t>
            </a:r>
            <a:r>
              <a:rPr lang="en" altLang="zh-CN" sz="2800" dirty="0">
                <a:solidFill>
                  <a:srgbClr val="000000"/>
                </a:solidFill>
                <a:latin typeface="Source Code Pro"/>
              </a:rPr>
              <a:t>h1&gt;~&lt;h6&gt;,&lt;p&gt;,&lt;div&gt;,&lt;</a:t>
            </a:r>
            <a:r>
              <a:rPr lang="en" altLang="zh-CN" sz="2800" dirty="0" err="1">
                <a:solidFill>
                  <a:srgbClr val="000000"/>
                </a:solidFill>
                <a:latin typeface="Source Code Pro"/>
              </a:rPr>
              <a:t>ul</a:t>
            </a:r>
            <a:r>
              <a:rPr lang="en" altLang="zh-CN" sz="2800" dirty="0">
                <a:solidFill>
                  <a:srgbClr val="000000"/>
                </a:solidFill>
                <a:latin typeface="Source Code Pro"/>
              </a:rPr>
              <a:t>&gt;,&lt;</a:t>
            </a:r>
            <a:r>
              <a:rPr lang="en" altLang="zh-CN" sz="2800" dirty="0" err="1">
                <a:solidFill>
                  <a:srgbClr val="000000"/>
                </a:solidFill>
                <a:latin typeface="Source Code Pro"/>
              </a:rPr>
              <a:t>ol</a:t>
            </a:r>
            <a:r>
              <a:rPr lang="en" altLang="zh-CN" sz="2800" dirty="0">
                <a:solidFill>
                  <a:srgbClr val="000000"/>
                </a:solidFill>
                <a:latin typeface="Source Code Pro"/>
              </a:rPr>
              <a:t>&gt;,&lt;li&gt;</a:t>
            </a:r>
            <a:endParaRPr lang="en-US" altLang="zh-CN" sz="2800" dirty="0">
              <a:solidFill>
                <a:srgbClr val="00000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9056630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6787607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什么</a:t>
            </a:r>
            <a:r>
              <a:rPr lang="en-US" altLang="zh-CN" dirty="0"/>
              <a:t>CSS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39939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690E51-E3C1-3641-86F1-91EB65E6A4ED}"/>
              </a:ext>
            </a:extLst>
          </p:cNvPr>
          <p:cNvSpPr/>
          <p:nvPr/>
        </p:nvSpPr>
        <p:spPr>
          <a:xfrm>
            <a:off x="839416" y="2420888"/>
            <a:ext cx="10801200" cy="1955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使用方式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语法（重点）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17416BF-0505-3548-9D1B-73B8663D8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16" y="188640"/>
            <a:ext cx="9025003" cy="713088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60868082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答疑</a:t>
            </a:r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690E51-E3C1-3641-86F1-91EB65E6A4ED}"/>
              </a:ext>
            </a:extLst>
          </p:cNvPr>
          <p:cNvSpPr/>
          <p:nvPr/>
        </p:nvSpPr>
        <p:spPr>
          <a:xfrm>
            <a:off x="695400" y="1315622"/>
            <a:ext cx="10801200" cy="2601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Cascading Style sheets </a:t>
            </a:r>
            <a:r>
              <a:rPr lang="zh-CN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层叠样式表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运行在浏览器端的，用来定义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样式的语言。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虽然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也可以定义样式（例如：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bgColor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），但通过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定义样式，实现了内容与表现的分离，提高代码的可重用性和可维护性。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17416BF-0505-3548-9D1B-73B8663D8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400" y="114104"/>
            <a:ext cx="9025003" cy="7130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CSS</a:t>
            </a:r>
            <a:r>
              <a:rPr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3074787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17416BF-0505-3548-9D1B-73B8663D8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400" y="114104"/>
            <a:ext cx="9025003" cy="7130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CSS</a:t>
            </a:r>
            <a:r>
              <a:rPr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特征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08BEF9-2232-374C-B441-C69BB0BE20E2}"/>
              </a:ext>
            </a:extLst>
          </p:cNvPr>
          <p:cNvSpPr txBox="1"/>
          <p:nvPr/>
        </p:nvSpPr>
        <p:spPr>
          <a:xfrm>
            <a:off x="704002" y="980728"/>
            <a:ext cx="10585176" cy="3247812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继承性：大多数</a:t>
            </a:r>
            <a:r>
              <a:rPr lang="en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的样式属性是可以被继承的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层叠性：可以为一个元素定义多个样式规则，样式属性不冲突，多个样式表中的样式，都会应用这个元素上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优先级：样式定义冲突时，会按照不同的使用方式的优先级来应用样式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92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CSS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812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17416BF-0505-3548-9D1B-73B8663D8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400" y="114104"/>
            <a:ext cx="9025003" cy="7130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如何使用</a:t>
            </a:r>
            <a:r>
              <a:rPr lang="en-US" altLang="zh-CN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CSS</a:t>
            </a:r>
            <a:endParaRPr lang="zh-CN" altLang="en-US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25D485-567D-0642-A9F7-71E9C77A1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30381"/>
              </p:ext>
            </p:extLst>
          </p:nvPr>
        </p:nvGraphicFramePr>
        <p:xfrm>
          <a:off x="695400" y="2564904"/>
          <a:ext cx="10621833" cy="388161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14631236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9749045"/>
                    </a:ext>
                  </a:extLst>
                </a:gridCol>
                <a:gridCol w="4573161">
                  <a:extLst>
                    <a:ext uri="{9D8B030D-6E8A-4147-A177-3AD203B41FA5}">
                      <a16:colId xmlns:a16="http://schemas.microsoft.com/office/drawing/2014/main" val="7336706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三种方式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/>
                        <a:t>示例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25749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内联样式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写在元素的</a:t>
                      </a:r>
                      <a:r>
                        <a:rPr lang="en" altLang="zh-CN" dirty="0"/>
                        <a:t>style</a:t>
                      </a:r>
                      <a:r>
                        <a:rPr lang="zh-CN" altLang="en-US" dirty="0"/>
                        <a:t>属性中，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只对当前标签有效，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不通用，但优先级最高</a:t>
                      </a:r>
                      <a:endParaRPr lang="en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&lt;any style="</a:t>
                      </a:r>
                      <a:r>
                        <a:rPr lang="zh-CN" altLang="en-US" dirty="0"/>
                        <a:t>样式声明</a:t>
                      </a:r>
                      <a:r>
                        <a:rPr lang="en-US" altLang="zh-CN" dirty="0"/>
                        <a:t>"&gt;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483635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内部样式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定义在</a:t>
                      </a:r>
                      <a:r>
                        <a:rPr lang="en" altLang="zh-CN" dirty="0"/>
                        <a:t>head</a:t>
                      </a:r>
                      <a:r>
                        <a:rPr lang="zh-CN" altLang="en-US" dirty="0"/>
                        <a:t>标签中的</a:t>
                      </a:r>
                      <a:r>
                        <a:rPr lang="en-US" altLang="zh-CN" dirty="0"/>
                        <a:t>style</a:t>
                      </a:r>
                      <a:r>
                        <a:rPr lang="zh-CN" altLang="en-US" dirty="0"/>
                        <a:t>标签中，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在一个页面中提高可重用性和可维护性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&lt;style&gt;</a:t>
                      </a:r>
                    </a:p>
                    <a:p>
                      <a:r>
                        <a:rPr lang="en" altLang="zh-CN" dirty="0"/>
                        <a:t>   </a:t>
                      </a:r>
                      <a:r>
                        <a:rPr lang="zh-CN" altLang="en-US" dirty="0"/>
                        <a:t>选择器</a:t>
                      </a:r>
                      <a:r>
                        <a:rPr lang="en-US" altLang="zh-CN" dirty="0"/>
                        <a:t>1{</a:t>
                      </a:r>
                      <a:r>
                        <a:rPr lang="zh-CN" altLang="en-US" dirty="0"/>
                        <a:t>样式声明</a:t>
                      </a:r>
                      <a:r>
                        <a:rPr lang="en-US" altLang="zh-CN" dirty="0"/>
                        <a:t>}</a:t>
                      </a:r>
                    </a:p>
                    <a:p>
                      <a:r>
                        <a:rPr lang="en-US" altLang="zh-CN" dirty="0"/>
                        <a:t>   </a:t>
                      </a:r>
                      <a:r>
                        <a:rPr lang="zh-CN" altLang="en-US" dirty="0"/>
                        <a:t>选择器</a:t>
                      </a:r>
                      <a:r>
                        <a:rPr lang="en-US" altLang="zh-CN" dirty="0"/>
                        <a:t>2{…}</a:t>
                      </a:r>
                    </a:p>
                    <a:p>
                      <a:r>
                        <a:rPr lang="en-US" altLang="zh-CN" dirty="0"/>
                        <a:t>&lt;/</a:t>
                      </a:r>
                      <a:r>
                        <a:rPr lang="en" altLang="zh-CN" dirty="0"/>
                        <a:t>style&gt;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172265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外部样式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把样式定义在独立的样式文件中*</a:t>
                      </a:r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css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所有页面都可以调用样式文件，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真正的提升了可重用性和可维护性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&lt;link </a:t>
                      </a:r>
                      <a:r>
                        <a:rPr lang="en-US" altLang="zh-CN" dirty="0" err="1"/>
                        <a:t>rel</a:t>
                      </a:r>
                      <a:r>
                        <a:rPr lang="en-US" altLang="zh-CN" dirty="0"/>
                        <a:t>="stylesheet" </a:t>
                      </a:r>
                      <a:r>
                        <a:rPr lang="en-US" altLang="zh-CN" dirty="0" err="1"/>
                        <a:t>href</a:t>
                      </a:r>
                      <a:r>
                        <a:rPr lang="en-US" altLang="zh-CN" dirty="0"/>
                        <a:t>="</a:t>
                      </a:r>
                      <a:r>
                        <a:rPr lang="en-US" altLang="zh-CN" dirty="0" err="1"/>
                        <a:t>css</a:t>
                      </a:r>
                      <a:r>
                        <a:rPr lang="zh-CN" altLang="en-US" dirty="0"/>
                        <a:t>文件的</a:t>
                      </a:r>
                      <a:r>
                        <a:rPr lang="en-US" altLang="zh-CN" dirty="0" err="1"/>
                        <a:t>url</a:t>
                      </a:r>
                      <a:r>
                        <a:rPr lang="en-US" altLang="zh-CN" dirty="0"/>
                        <a:t>"&gt;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47852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BBECC556-5617-8C4C-8F38-A06D0B619B21}"/>
              </a:ext>
            </a:extLst>
          </p:cNvPr>
          <p:cNvSpPr txBox="1"/>
          <p:nvPr/>
        </p:nvSpPr>
        <p:spPr>
          <a:xfrm>
            <a:off x="704002" y="980728"/>
            <a:ext cx="10585176" cy="130882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单个样式：</a:t>
            </a:r>
            <a:r>
              <a:rPr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样式名：样式值</a:t>
            </a:r>
            <a:endParaRPr lang="en-US" altLang="zh-CN" sz="28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多个样式：</a:t>
            </a:r>
            <a:r>
              <a:rPr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样式名</a:t>
            </a:r>
            <a:r>
              <a:rPr lang="en-US" altLang="zh-CN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：样式值</a:t>
            </a:r>
            <a:r>
              <a:rPr lang="en-US" altLang="zh-CN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1;</a:t>
            </a:r>
            <a:r>
              <a:rPr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样式名</a:t>
            </a:r>
            <a:r>
              <a:rPr lang="en-US" altLang="zh-CN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：样式值</a:t>
            </a:r>
            <a:r>
              <a:rPr lang="en-US" altLang="zh-CN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2;</a:t>
            </a:r>
            <a:r>
              <a:rPr lang="zh-CN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…..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061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161421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EF5419B-347A-D144-A477-34BBC05D790F}"/>
              </a:ext>
            </a:extLst>
          </p:cNvPr>
          <p:cNvSpPr txBox="1">
            <a:spLocks/>
          </p:cNvSpPr>
          <p:nvPr/>
        </p:nvSpPr>
        <p:spPr>
          <a:xfrm>
            <a:off x="1011922" y="73897"/>
            <a:ext cx="6768752" cy="713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2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</a:t>
            </a:r>
            <a:endParaRPr lang="en-US" altLang="zh-CN" sz="2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7F14C4-C9DF-EB44-AFE7-B345E7D25D6F}"/>
              </a:ext>
            </a:extLst>
          </p:cNvPr>
          <p:cNvSpPr/>
          <p:nvPr/>
        </p:nvSpPr>
        <p:spPr>
          <a:xfrm>
            <a:off x="990400" y="1124744"/>
            <a:ext cx="2499402" cy="51090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选择器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文本格式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尺寸与边框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盒子模型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定位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显示与隐藏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40864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1941</Words>
  <Application>Microsoft Office PowerPoint</Application>
  <PresentationFormat>宽屏</PresentationFormat>
  <Paragraphs>431</Paragraphs>
  <Slides>31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Source Code Pro</vt:lpstr>
      <vt:lpstr>微软雅黑</vt:lpstr>
      <vt:lpstr>微软雅黑</vt:lpstr>
      <vt:lpstr>Arial</vt:lpstr>
      <vt:lpstr>Calibri</vt:lpstr>
      <vt:lpstr>自定义设计方案</vt:lpstr>
      <vt:lpstr>CSS</vt:lpstr>
      <vt:lpstr>PowerPoint 演示文稿</vt:lpstr>
      <vt:lpstr>什么CSS</vt:lpstr>
      <vt:lpstr>CSS简介</vt:lpstr>
      <vt:lpstr>CSS特征</vt:lpstr>
      <vt:lpstr>如何使用CSS</vt:lpstr>
      <vt:lpstr>如何使用CSS</vt:lpstr>
      <vt:lpstr>CSS语法</vt:lpstr>
      <vt:lpstr>PowerPoint 演示文稿</vt:lpstr>
      <vt:lpstr>PowerPoint 演示文稿</vt:lpstr>
      <vt:lpstr>PowerPoint 演示文稿</vt:lpstr>
      <vt:lpstr>CSS语法 – 选择器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总结</vt:lpstr>
      <vt:lpstr>答疑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2020-08-25T01:04:08Z</dcterms:modified>
</cp:coreProperties>
</file>