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8" r:id="rId6"/>
    <p:sldId id="261" r:id="rId7"/>
    <p:sldId id="262" r:id="rId8"/>
    <p:sldId id="266" r:id="rId9"/>
    <p:sldId id="286" r:id="rId10"/>
    <p:sldId id="284" r:id="rId11"/>
    <p:sldId id="267" r:id="rId12"/>
    <p:sldId id="287" r:id="rId13"/>
    <p:sldId id="288" r:id="rId14"/>
    <p:sldId id="289" r:id="rId15"/>
    <p:sldId id="290" r:id="rId16"/>
    <p:sldId id="291" r:id="rId17"/>
    <p:sldId id="292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0D0D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4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788D56A-B8AF-4D94-9DE9-A106499E590D}" type="datetime1">
              <a:rPr lang="es-ES" smtClean="0"/>
              <a:t>15/02/2023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7FB6AEF-056A-4C82-A275-3A606C42F0EE}" type="datetime1">
              <a:rPr lang="es-ES" noProof="0" smtClean="0"/>
              <a:t>15/02/2023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9211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6179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1885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206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783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3578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1121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259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7706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298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461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2690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612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CFABD0A-C6E3-15D2-4AB9-A9BD8C6CA94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69C3E23-52FB-6AF7-A8EB-BA994D1C6586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70A80C81-B5C4-A1B1-A3CC-202029A7771F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20" name="Forma libre: Forma 14">
                <a:extLst>
                  <a:ext uri="{FF2B5EF4-FFF2-40B4-BE49-F238E27FC236}">
                    <a16:creationId xmlns:a16="http://schemas.microsoft.com/office/drawing/2014/main" id="{2917D582-2023-00DC-EDCD-2888E6237300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21" name="Forma libre: Forma 15">
                <a:extLst>
                  <a:ext uri="{FF2B5EF4-FFF2-40B4-BE49-F238E27FC236}">
                    <a16:creationId xmlns:a16="http://schemas.microsoft.com/office/drawing/2014/main" id="{230F3640-9300-485B-EA8D-B5913449A68B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22" name="Triángulo rectángulo 21">
                <a:extLst>
                  <a:ext uri="{FF2B5EF4-FFF2-40B4-BE49-F238E27FC236}">
                    <a16:creationId xmlns:a16="http://schemas.microsoft.com/office/drawing/2014/main" id="{F5F06B88-B4F8-DD84-0EC0-8EE2BE1CCB44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23" name="Triángulo rectángulo 22">
                <a:extLst>
                  <a:ext uri="{FF2B5EF4-FFF2-40B4-BE49-F238E27FC236}">
                    <a16:creationId xmlns:a16="http://schemas.microsoft.com/office/drawing/2014/main" id="{3DCD7FC5-755C-FEED-99AE-6312D8E7353F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24" name="Triángulo rectángulo 23">
                <a:extLst>
                  <a:ext uri="{FF2B5EF4-FFF2-40B4-BE49-F238E27FC236}">
                    <a16:creationId xmlns:a16="http://schemas.microsoft.com/office/drawing/2014/main" id="{AB6DF334-5F73-7C88-39C7-94D07B42EF6A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27" name="Forma libre: Forma 19">
                <a:extLst>
                  <a:ext uri="{FF2B5EF4-FFF2-40B4-BE49-F238E27FC236}">
                    <a16:creationId xmlns:a16="http://schemas.microsoft.com/office/drawing/2014/main" id="{FBC6D1B3-B29D-829D-FB2D-47C10A4A238A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</p:grpSp>
        <p:sp>
          <p:nvSpPr>
            <p:cNvPr id="11" name="Forma libre: Forma 12">
              <a:extLst>
                <a:ext uri="{FF2B5EF4-FFF2-40B4-BE49-F238E27FC236}">
                  <a16:creationId xmlns:a16="http://schemas.microsoft.com/office/drawing/2014/main" id="{ED634D09-2FF2-F6C2-E85A-B3E8C0C2DEE5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3" name="Forma libre: Forma 9">
              <a:extLst>
                <a:ext uri="{FF2B5EF4-FFF2-40B4-BE49-F238E27FC236}">
                  <a16:creationId xmlns:a16="http://schemas.microsoft.com/office/drawing/2014/main" id="{3F5073A9-00F2-A1A3-FA00-A0D3DC86C56F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16" name="Forma libre: Forma 12">
              <a:extLst>
                <a:ext uri="{FF2B5EF4-FFF2-40B4-BE49-F238E27FC236}">
                  <a16:creationId xmlns:a16="http://schemas.microsoft.com/office/drawing/2014/main" id="{D7416E91-8DEB-F2C2-4D6B-7F249F200509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C1F17A8A-1F30-6041-AC0D-320A59205E96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8" name="Forma libre: Forma 12">
                <a:extLst>
                  <a:ext uri="{FF2B5EF4-FFF2-40B4-BE49-F238E27FC236}">
                    <a16:creationId xmlns:a16="http://schemas.microsoft.com/office/drawing/2014/main" id="{604FC07A-7801-C114-171E-B92C7AAB9CB0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19" name="Forma libre: Forma 12">
                <a:extLst>
                  <a:ext uri="{FF2B5EF4-FFF2-40B4-BE49-F238E27FC236}">
                    <a16:creationId xmlns:a16="http://schemas.microsoft.com/office/drawing/2014/main" id="{A5248927-12B8-0D2F-7715-E7261F207F2A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151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3744586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8380358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23297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6501681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096807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4909634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3329239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2792219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tex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4974539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ació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6" name="Marcador de posición de texto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7" name="Marcador de posición de contenido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8" name="Marcador de posición de contenido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2831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12173951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tegoría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0" name="Marcador de posición de imagen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imagen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2" name="Marcador de posición de imagen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posición de imagen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imagen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6" name="Marcador de tex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7" name="Marcador de posición de texto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8" name="Marcador de posición de texto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9" name="Marcador de posición de texto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0" name="Marcador de posición de texto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55919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ci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es-ES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Cita</a:t>
            </a:r>
          </a:p>
        </p:txBody>
      </p:sp>
      <p:sp>
        <p:nvSpPr>
          <p:cNvPr id="19" name="Marcador de número de diapositiva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69698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radecimi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s-ES" noProof="0"/>
              <a:t>Gracias</a:t>
            </a:r>
          </a:p>
        </p:txBody>
      </p: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73107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Triángulo rectángulo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es-ES" noProof="0"/>
              <a:t>Editar estilos de texto del patrón</a:t>
            </a:r>
          </a:p>
        </p:txBody>
      </p:sp>
      <p:sp>
        <p:nvSpPr>
          <p:cNvPr id="22" name="Marcador de número de diapositiva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 de la sección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1" name="Marcador de posición de contenido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0" name="Marcador de posición de imagen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Forma libre: Forma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0" name="Forma libre: Forma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1" name="Forma libre: Forma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2" name="Forma libre: Forma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orma libre: Forma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6" name="Forma libre: Forma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30" name="Forma libre: Forma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1" name="Marcador de número de diapositiva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FC630CC-8538-1F1D-214B-074BFCAF9CA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C5E5C141-334C-AD2F-CF76-F9AECE7A6E8A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3C7B6864-F537-479E-42C4-70C4816D8A6E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Triángulo rectángulo 9">
            <a:extLst>
              <a:ext uri="{FF2B5EF4-FFF2-40B4-BE49-F238E27FC236}">
                <a16:creationId xmlns:a16="http://schemas.microsoft.com/office/drawing/2014/main" id="{BE6D6C3C-DF21-44D0-2F02-D541EECFD2A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70CD3937-B39D-E00D-CDCC-5EF89EDE0412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44748D29-78DF-8713-FFF5-4EAC50430330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952251A6-92F3-4A29-1D4A-F58F824FB061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433A5549-BCE5-A658-9518-92BF6EC9A1D9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12783C59-CA3F-0432-85EE-920DC01DD87E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7A2520D-0C21-D9C4-8168-271B664762A9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980A31CC-7045-FC95-A0FB-C951FDAD40C4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E2321071-485D-BF60-88FF-D3D43A7B9B1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85D91D7B-EC20-7323-6386-F60675612DB0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B40D8361-08EF-4AEC-9AFD-6C81BFA22A8D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00F1360C-DD49-C1AF-FD04-2F82E2323278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</p:spTree>
    <p:extLst>
      <p:ext uri="{BB962C8B-B14F-4D97-AF65-F5344CB8AC3E}">
        <p14:creationId xmlns:p14="http://schemas.microsoft.com/office/powerpoint/2010/main" val="147340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6913774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1077029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B49359A-ED72-6FE5-D526-D97EB730BABB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Forma libre: Forma 9">
            <a:extLst>
              <a:ext uri="{FF2B5EF4-FFF2-40B4-BE49-F238E27FC236}">
                <a16:creationId xmlns:a16="http://schemas.microsoft.com/office/drawing/2014/main" id="{3681199C-1FDC-644E-B9D1-FA282BD12044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8" name="Forma libre: Forma 17">
            <a:extLst>
              <a:ext uri="{FF2B5EF4-FFF2-40B4-BE49-F238E27FC236}">
                <a16:creationId xmlns:a16="http://schemas.microsoft.com/office/drawing/2014/main" id="{C6445F88-3646-23B7-6676-BBEB15EFCF1A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9" name="Forma libre: Forma 11">
            <a:extLst>
              <a:ext uri="{FF2B5EF4-FFF2-40B4-BE49-F238E27FC236}">
                <a16:creationId xmlns:a16="http://schemas.microsoft.com/office/drawing/2014/main" id="{F6872085-9444-DD82-23B7-2D8489015D41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7">
            <a:extLst>
              <a:ext uri="{FF2B5EF4-FFF2-40B4-BE49-F238E27FC236}">
                <a16:creationId xmlns:a16="http://schemas.microsoft.com/office/drawing/2014/main" id="{1526BB0F-8824-229E-2AF2-F4D9C499AF9A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F3047891-BE2B-D5E5-2E7B-4F36ACDFB81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2" name="Forma libre: Forma 15">
              <a:extLst>
                <a:ext uri="{FF2B5EF4-FFF2-40B4-BE49-F238E27FC236}">
                  <a16:creationId xmlns:a16="http://schemas.microsoft.com/office/drawing/2014/main" id="{1547064C-9E06-55A3-3294-5AB1D5D45511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3" name="Forma libre: Forma 16">
              <a:extLst>
                <a:ext uri="{FF2B5EF4-FFF2-40B4-BE49-F238E27FC236}">
                  <a16:creationId xmlns:a16="http://schemas.microsoft.com/office/drawing/2014/main" id="{15FF7085-EF09-D420-D771-FBA74F1467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FC8B3234-1BC9-EB4F-D208-8A28C2A8021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5" name="Rectángulo: Una sola esquina cortada 18">
              <a:extLst>
                <a:ext uri="{FF2B5EF4-FFF2-40B4-BE49-F238E27FC236}">
                  <a16:creationId xmlns:a16="http://schemas.microsoft.com/office/drawing/2014/main" id="{1F246C99-1920-91A9-BF89-E5C7AC0591F5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" noProof="0"/>
            </a:p>
          </p:txBody>
        </p:sp>
        <p:sp>
          <p:nvSpPr>
            <p:cNvPr id="16" name="Rectángulo: Una sola esquina cortada 2">
              <a:extLst>
                <a:ext uri="{FF2B5EF4-FFF2-40B4-BE49-F238E27FC236}">
                  <a16:creationId xmlns:a16="http://schemas.microsoft.com/office/drawing/2014/main" id="{19D66942-EA6E-B041-78F2-AB09743BF096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17" name="Forma libre: Forma 23">
            <a:extLst>
              <a:ext uri="{FF2B5EF4-FFF2-40B4-BE49-F238E27FC236}">
                <a16:creationId xmlns:a16="http://schemas.microsoft.com/office/drawing/2014/main" id="{F8FB0749-B94D-5DA0-F349-D1485464FBC6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3107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FD97FC6-6D26-7E61-9BFE-9085DF844999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" name="Forma libre: Forma 9">
            <a:extLst>
              <a:ext uri="{FF2B5EF4-FFF2-40B4-BE49-F238E27FC236}">
                <a16:creationId xmlns:a16="http://schemas.microsoft.com/office/drawing/2014/main" id="{C0AE51FD-F0A3-7B44-C70C-46F9D98BECE3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7" name="Forma libre: Forma 17">
            <a:extLst>
              <a:ext uri="{FF2B5EF4-FFF2-40B4-BE49-F238E27FC236}">
                <a16:creationId xmlns:a16="http://schemas.microsoft.com/office/drawing/2014/main" id="{13254ABF-8D92-8E70-6D6C-A43A0E2365F7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8" name="Forma libre: Forma 11">
            <a:extLst>
              <a:ext uri="{FF2B5EF4-FFF2-40B4-BE49-F238E27FC236}">
                <a16:creationId xmlns:a16="http://schemas.microsoft.com/office/drawing/2014/main" id="{2B123BFA-3084-44A1-3DE8-1F4D74FCB86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Forma libre: Forma 7">
            <a:extLst>
              <a:ext uri="{FF2B5EF4-FFF2-40B4-BE49-F238E27FC236}">
                <a16:creationId xmlns:a16="http://schemas.microsoft.com/office/drawing/2014/main" id="{DB477BBC-33E7-5B00-F854-748EA4EBD42A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DF3F083-6975-2492-530F-AE20652FCA97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1" name="Forma libre: Forma 15">
              <a:extLst>
                <a:ext uri="{FF2B5EF4-FFF2-40B4-BE49-F238E27FC236}">
                  <a16:creationId xmlns:a16="http://schemas.microsoft.com/office/drawing/2014/main" id="{F24A8904-EEA3-DC5B-4C9F-344CD8150616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2" name="Forma libre: Forma 16">
              <a:extLst>
                <a:ext uri="{FF2B5EF4-FFF2-40B4-BE49-F238E27FC236}">
                  <a16:creationId xmlns:a16="http://schemas.microsoft.com/office/drawing/2014/main" id="{FB25C7B3-6A54-3BDA-4459-89D5B5A5C683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13" name="Forma libre: Forma 23">
            <a:extLst>
              <a:ext uri="{FF2B5EF4-FFF2-40B4-BE49-F238E27FC236}">
                <a16:creationId xmlns:a16="http://schemas.microsoft.com/office/drawing/2014/main" id="{D60AF5E2-4BC9-3910-6707-DC870531031A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1017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5812486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7938746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F2459D8-432B-00D4-2EB6-7FC19A1AB7E7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Forma libre: Forma 9">
            <a:extLst>
              <a:ext uri="{FF2B5EF4-FFF2-40B4-BE49-F238E27FC236}">
                <a16:creationId xmlns:a16="http://schemas.microsoft.com/office/drawing/2014/main" id="{7E7DC027-CFDC-8D80-6DE5-F8791F04A2A1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4" name="Forma libre: Forma 17">
            <a:extLst>
              <a:ext uri="{FF2B5EF4-FFF2-40B4-BE49-F238E27FC236}">
                <a16:creationId xmlns:a16="http://schemas.microsoft.com/office/drawing/2014/main" id="{6E378F5B-7C9D-4AE7-DC0F-0D7B987AB227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5" name="Forma libre: Forma 11">
            <a:extLst>
              <a:ext uri="{FF2B5EF4-FFF2-40B4-BE49-F238E27FC236}">
                <a16:creationId xmlns:a16="http://schemas.microsoft.com/office/drawing/2014/main" id="{288532F2-EE2A-7A04-6AB9-0EC6B22464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Forma libre: Forma 7">
            <a:extLst>
              <a:ext uri="{FF2B5EF4-FFF2-40B4-BE49-F238E27FC236}">
                <a16:creationId xmlns:a16="http://schemas.microsoft.com/office/drawing/2014/main" id="{69A80BD6-8A36-F470-C752-F3B85A0212EA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11A6F047-05AE-3B42-3146-E05679515BB9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es-ES" noProof="0">
                <a:latin typeface="+mj-lt"/>
              </a:rPr>
              <a:t>Haga clic para modificar el estilo de título del patrón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FB7889A0-B34E-343D-604C-223AF3C6ADF2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9" name="Forma libre: Forma 15">
              <a:extLst>
                <a:ext uri="{FF2B5EF4-FFF2-40B4-BE49-F238E27FC236}">
                  <a16:creationId xmlns:a16="http://schemas.microsoft.com/office/drawing/2014/main" id="{989E7FA0-43F7-906F-15C6-8C0FE69E1E2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0" name="Forma libre: Forma 16">
              <a:extLst>
                <a:ext uri="{FF2B5EF4-FFF2-40B4-BE49-F238E27FC236}">
                  <a16:creationId xmlns:a16="http://schemas.microsoft.com/office/drawing/2014/main" id="{21397337-F759-4E96-7181-D57796054551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D34DBE4F-CA18-2FED-1D6C-85A3353C1596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2" name="Rectángulo: Una sola esquina cortada 18">
              <a:extLst>
                <a:ext uri="{FF2B5EF4-FFF2-40B4-BE49-F238E27FC236}">
                  <a16:creationId xmlns:a16="http://schemas.microsoft.com/office/drawing/2014/main" id="{B8ECDCD8-0150-FAC5-EB97-95C51E86017D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" noProof="0"/>
            </a:p>
          </p:txBody>
        </p:sp>
        <p:sp>
          <p:nvSpPr>
            <p:cNvPr id="23" name="Rectángulo: Una sola esquina cortada 2">
              <a:extLst>
                <a:ext uri="{FF2B5EF4-FFF2-40B4-BE49-F238E27FC236}">
                  <a16:creationId xmlns:a16="http://schemas.microsoft.com/office/drawing/2014/main" id="{A6E1A056-67C5-4A68-A602-65ACB663302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27E35C3A-71C1-94DA-6B33-22C32958A34C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Marcador de número de diapositiva 4">
            <a:extLst>
              <a:ext uri="{FF2B5EF4-FFF2-40B4-BE49-F238E27FC236}">
                <a16:creationId xmlns:a16="http://schemas.microsoft.com/office/drawing/2014/main" id="{66AA1137-95F7-6063-319C-AB1C8965E157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131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700" r:id="rId21"/>
    <p:sldLayoutId id="2147483702" r:id="rId22"/>
    <p:sldLayoutId id="2147483651" r:id="rId23"/>
    <p:sldLayoutId id="2147483661" r:id="rId24"/>
    <p:sldLayoutId id="2147483674" r:id="rId25"/>
    <p:sldLayoutId id="2147483673" r:id="rId26"/>
    <p:sldLayoutId id="2147483675" r:id="rId27"/>
    <p:sldLayoutId id="2147483676" r:id="rId28"/>
    <p:sldLayoutId id="2147483672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4245" y="483784"/>
            <a:ext cx="8103509" cy="2766528"/>
          </a:xfrm>
        </p:spPr>
        <p:txBody>
          <a:bodyPr rtlCol="0"/>
          <a:lstStyle/>
          <a:p>
            <a:pPr algn="ctr" rtl="0"/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Tienda electrónica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405" y="3766465"/>
            <a:ext cx="9755187" cy="550333"/>
          </a:xfrm>
        </p:spPr>
        <p:txBody>
          <a:bodyPr rtlCol="0"/>
          <a:lstStyle/>
          <a:p>
            <a:pPr marL="0" indent="0" algn="ctr" rtl="0">
              <a:buNone/>
            </a:pPr>
            <a:r>
              <a:rPr lang="es-ES" dirty="0"/>
              <a:t>Programación estructurada y funcional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081370F-57B0-79EE-8516-5A0E035955C1}"/>
              </a:ext>
            </a:extLst>
          </p:cNvPr>
          <p:cNvSpPr txBox="1">
            <a:spLocks/>
          </p:cNvSpPr>
          <p:nvPr/>
        </p:nvSpPr>
        <p:spPr>
          <a:xfrm>
            <a:off x="5500814" y="376484"/>
            <a:ext cx="1190367" cy="5503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>
                <a:solidFill>
                  <a:schemeClr val="bg1"/>
                </a:solidFill>
                <a:latin typeface="Arial Nova" panose="020B0604020202020204" pitchFamily="34" charset="0"/>
              </a:rPr>
              <a:t>Tema: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C4B0523-8907-9C58-36C4-EB54D4E183A9}"/>
              </a:ext>
            </a:extLst>
          </p:cNvPr>
          <p:cNvSpPr txBox="1">
            <a:spLocks/>
          </p:cNvSpPr>
          <p:nvPr/>
        </p:nvSpPr>
        <p:spPr>
          <a:xfrm>
            <a:off x="5500814" y="3250312"/>
            <a:ext cx="1190367" cy="5503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>
                <a:solidFill>
                  <a:schemeClr val="bg1"/>
                </a:solidFill>
                <a:latin typeface="Arial Nova" panose="020B0604020202020204" pitchFamily="34" charset="0"/>
              </a:rPr>
              <a:t>materia: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9476BF2-0E31-819A-29FA-99528B087ED0}"/>
              </a:ext>
            </a:extLst>
          </p:cNvPr>
          <p:cNvSpPr txBox="1">
            <a:spLocks/>
          </p:cNvSpPr>
          <p:nvPr/>
        </p:nvSpPr>
        <p:spPr>
          <a:xfrm>
            <a:off x="5254118" y="4295001"/>
            <a:ext cx="1683758" cy="5503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>
                <a:solidFill>
                  <a:schemeClr val="bg1"/>
                </a:solidFill>
                <a:latin typeface="Arial Nova" panose="020B0604020202020204" pitchFamily="34" charset="0"/>
              </a:rPr>
              <a:t>INTEGRANTES: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E090949-1AE9-7745-8EF6-BADE5F6651AF}"/>
              </a:ext>
            </a:extLst>
          </p:cNvPr>
          <p:cNvSpPr txBox="1">
            <a:spLocks/>
          </p:cNvSpPr>
          <p:nvPr/>
        </p:nvSpPr>
        <p:spPr>
          <a:xfrm>
            <a:off x="4404540" y="4914420"/>
            <a:ext cx="3382919" cy="1209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800" dirty="0">
                <a:solidFill>
                  <a:schemeClr val="bg1"/>
                </a:solidFill>
                <a:latin typeface="Arial Nova" panose="020B0604020202020204" pitchFamily="34" charset="0"/>
              </a:rPr>
              <a:t>Devin Llerena</a:t>
            </a:r>
          </a:p>
          <a:p>
            <a:pPr algn="ctr">
              <a:lnSpc>
                <a:spcPct val="150000"/>
              </a:lnSpc>
            </a:pPr>
            <a:r>
              <a:rPr lang="es-ES" sz="2800" dirty="0">
                <a:solidFill>
                  <a:schemeClr val="bg1"/>
                </a:solidFill>
                <a:latin typeface="Arial Nova" panose="020B0604020202020204" pitchFamily="34" charset="0"/>
              </a:rPr>
              <a:t>Cesar palma</a:t>
            </a:r>
          </a:p>
        </p:txBody>
      </p:sp>
      <p:pic>
        <p:nvPicPr>
          <p:cNvPr id="1026" name="Picture 2" descr="Imagen">
            <a:extLst>
              <a:ext uri="{FF2B5EF4-FFF2-40B4-BE49-F238E27FC236}">
                <a16:creationId xmlns:a16="http://schemas.microsoft.com/office/drawing/2014/main" id="{DEC922B0-C89C-F81B-803A-ED4DC8EE2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6" y="61896"/>
            <a:ext cx="1937655" cy="176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900"/>
            <a:ext cx="7670800" cy="451756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Resultado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s-ES" smtClean="0"/>
              <a:pPr rtl="0"/>
              <a:t>10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5D075DC-8B63-A7CF-ED6F-18CE1424C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78" y="856891"/>
            <a:ext cx="8373644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3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900"/>
            <a:ext cx="7670800" cy="451756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Resultado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s-ES" smtClean="0"/>
              <a:pPr rtl="0"/>
              <a:t>11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81FFE8-D0FF-BAA5-9961-8901D7EC89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63" t="26962" r="3086" b="7001"/>
          <a:stretch/>
        </p:blipFill>
        <p:spPr>
          <a:xfrm>
            <a:off x="1409700" y="1739899"/>
            <a:ext cx="9372600" cy="337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24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E846830-0D88-9B47-6CFB-77B6AF9A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s-ES" noProof="0" smtClean="0"/>
              <a:pPr rtl="0"/>
              <a:t>12</a:t>
            </a:fld>
            <a:endParaRPr lang="es-ES" noProof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F0CA8A-B340-6EF8-12F1-A757ECEF3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67" y="1752366"/>
            <a:ext cx="9431066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58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775010"/>
            <a:ext cx="11214100" cy="535531"/>
          </a:xfrm>
        </p:spPr>
        <p:txBody>
          <a:bodyPr rtlCol="0"/>
          <a:lstStyle/>
          <a:p>
            <a:pPr rtl="0"/>
            <a:r>
              <a:rPr lang="es-ES" dirty="0"/>
              <a:t>conclusión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s-ES" smtClean="0"/>
              <a:pPr rtl="0"/>
              <a:t>13</a:t>
            </a:fld>
            <a:endParaRPr lang="es-E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A96686D-A88E-79FE-A8B7-F5CBCDF8989E}"/>
              </a:ext>
            </a:extLst>
          </p:cNvPr>
          <p:cNvSpPr/>
          <p:nvPr/>
        </p:nvSpPr>
        <p:spPr>
          <a:xfrm>
            <a:off x="791736" y="3724507"/>
            <a:ext cx="10866863" cy="15611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C4AD0B2-E303-A875-065A-BB2A72E3EBE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8299" y="1600199"/>
            <a:ext cx="10608679" cy="4404732"/>
          </a:xfrm>
        </p:spPr>
        <p:txBody>
          <a:bodyPr/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s-ES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 este proyecto se utilizaron diferentes tecnologías y herramientas para desarrollar una aplicación de e-</a:t>
            </a:r>
            <a:r>
              <a:rPr lang="es-ES" sz="180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commerce</a:t>
            </a:r>
            <a:r>
              <a:rPr lang="es-ES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Se utilizó Visual Studio </a:t>
            </a:r>
            <a:r>
              <a:rPr lang="es-ES" sz="180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</a:t>
            </a:r>
            <a:r>
              <a:rPr lang="es-ES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como editor de texto, JavaScript como lenguaje de programación, Next.js como </a:t>
            </a:r>
            <a:r>
              <a:rPr lang="es-ES" sz="180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framework</a:t>
            </a:r>
            <a:r>
              <a:rPr lang="es-ES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desarrollo web, </a:t>
            </a:r>
            <a:r>
              <a:rPr lang="es-ES" sz="180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Sanity</a:t>
            </a:r>
            <a:r>
              <a:rPr lang="es-ES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Studio para la gestión de contenido, Node.js para el manejo del servidor, </a:t>
            </a:r>
            <a:r>
              <a:rPr lang="es-ES" sz="180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Stripe</a:t>
            </a:r>
            <a:r>
              <a:rPr lang="es-ES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para el procesamiento de pagos y GitHub para el control de versiones.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s-ES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 proyecto se inició con la creación de una aplicación de Next.js, que proporciona una estructura de proyecto predeterminada con configuraciones de servidor y cliente, enrutamiento y herramientas de construcción preconfiguradas. Se crearon componentes y páginas dentro de la carpeta "</a:t>
            </a:r>
            <a:r>
              <a:rPr lang="es-ES" sz="180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pages</a:t>
            </a:r>
            <a:r>
              <a:rPr lang="es-ES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", que se convierten en páginas web accesibles mediante una URL única. Además, se utilizó un archivo de GitHub para instalar las dependencias necesarias y asegurar la compatibilidad entre versiones.</a:t>
            </a:r>
            <a:endParaRPr lang="es-EC" sz="1800" cap="non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572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775010"/>
            <a:ext cx="11214100" cy="535531"/>
          </a:xfrm>
        </p:spPr>
        <p:txBody>
          <a:bodyPr rtlCol="0"/>
          <a:lstStyle/>
          <a:p>
            <a:pPr rtl="0"/>
            <a:r>
              <a:rPr lang="es-ES" dirty="0"/>
              <a:t>conclusión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s-ES" smtClean="0"/>
              <a:pPr rtl="0"/>
              <a:t>14</a:t>
            </a:fld>
            <a:endParaRPr lang="es-E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A96686D-A88E-79FE-A8B7-F5CBCDF8989E}"/>
              </a:ext>
            </a:extLst>
          </p:cNvPr>
          <p:cNvSpPr/>
          <p:nvPr/>
        </p:nvSpPr>
        <p:spPr>
          <a:xfrm>
            <a:off x="791736" y="3724507"/>
            <a:ext cx="10866863" cy="15611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C4AD0B2-E303-A875-065A-BB2A72E3EBE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3401" y="1600199"/>
            <a:ext cx="10608679" cy="4404732"/>
          </a:xfrm>
        </p:spPr>
        <p:txBody>
          <a:bodyPr/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s-ES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 utilizó </a:t>
            </a:r>
            <a:r>
              <a:rPr lang="es-ES" sz="180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Sanity</a:t>
            </a:r>
            <a:r>
              <a:rPr lang="es-ES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Studio para la gestión de contenido del proyecto, creando un conjunto de datos para el comercio electrónico y una plantilla de proyecto. También se utilizó </a:t>
            </a:r>
            <a:r>
              <a:rPr lang="es-ES" sz="180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Stripe</a:t>
            </a:r>
            <a:r>
              <a:rPr lang="es-ES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para el procesamiento de pagos y Node.js para el manejo del servidor. El proyecto incluyó un componente de banner principal y una sección de "productos más vendidos" con un bucle que mostraba productos reales.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s-ES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 aplicaron nombres de clase a elementos HTML en una página utilizando </a:t>
            </a:r>
            <a:r>
              <a:rPr lang="es-ES" sz="180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React</a:t>
            </a:r>
            <a:r>
              <a:rPr lang="es-ES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 CSS, lo que permitió definir estilos CSS específicos para esos elementos. Los nombres de clase se aplicaron mediante la sintaxis JSX en </a:t>
            </a:r>
            <a:r>
              <a:rPr lang="es-ES" sz="180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React</a:t>
            </a:r>
            <a:r>
              <a:rPr lang="es-ES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 se definieron estilos CSS correspondientes en un archivo CSS global.</a:t>
            </a:r>
            <a:endParaRPr lang="es-EC" sz="1800" cap="non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54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Objetivos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s-ES" smtClean="0"/>
              <a:pPr rtl="0"/>
              <a:t>2</a:t>
            </a:fld>
            <a:endParaRPr lang="es-ES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192319"/>
          </a:xfrm>
        </p:spPr>
        <p:txBody>
          <a:bodyPr rtlCol="0"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Desarrollar una página de eCommerce con diseño atractivo y fácil de usar para los clientes que naveguen en la página.</a:t>
            </a:r>
            <a:endParaRPr lang="es-EC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Implementar funcionalidades avanzadas para que el sitio web sea más fácil de utilizar y puedan tener una buena experiencia al realizar compras online.</a:t>
            </a:r>
            <a:endParaRPr lang="es-EC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Integrar nuevas herramientas de marketing para atraer a nuevos clientes y aumentar la tasa de conversión.</a:t>
            </a:r>
            <a:endParaRPr lang="es-EC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rtl="0">
              <a:buNone/>
            </a:pPr>
            <a:endParaRPr lang="es-ES" dirty="0"/>
          </a:p>
        </p:txBody>
      </p:sp>
      <p:pic>
        <p:nvPicPr>
          <p:cNvPr id="1026" name="Picture 2" descr="5 Claves para Lograr tus Objetivos">
            <a:extLst>
              <a:ext uri="{FF2B5EF4-FFF2-40B4-BE49-F238E27FC236}">
                <a16:creationId xmlns:a16="http://schemas.microsoft.com/office/drawing/2014/main" id="{6E2B7795-19F0-D886-0FFB-DADAB66F2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844" y="1970430"/>
            <a:ext cx="3392556" cy="265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 rtlCol="0"/>
          <a:lstStyle/>
          <a:p>
            <a:pPr rtl="0"/>
            <a:r>
              <a:rPr lang="es-ES" sz="4000" b="0" dirty="0"/>
              <a:t>Metodología</a:t>
            </a:r>
            <a:r>
              <a:rPr lang="es-ES" dirty="0"/>
              <a:t> 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s-ES" smtClean="0"/>
              <a:pPr rtl="0"/>
              <a:t>3</a:t>
            </a:fld>
            <a:endParaRPr lang="es-ES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55362" y="1005302"/>
            <a:ext cx="5157788" cy="823912"/>
          </a:xfrm>
        </p:spPr>
        <p:txBody>
          <a:bodyPr rtlCol="0">
            <a:normAutofit/>
          </a:bodyPr>
          <a:lstStyle/>
          <a:p>
            <a:pPr rtl="0"/>
            <a:endParaRPr lang="es-ES" dirty="0"/>
          </a:p>
          <a:p>
            <a:pPr rtl="0"/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2609" y="2291591"/>
            <a:ext cx="7209184" cy="3974824"/>
          </a:xfrm>
        </p:spPr>
        <p:txBody>
          <a:bodyPr rtlCol="0">
            <a:noAutofit/>
          </a:bodyPr>
          <a:lstStyle/>
          <a:p>
            <a:pPr marL="0" indent="0" algn="just">
              <a:spcAft>
                <a:spcPts val="600"/>
              </a:spcAft>
              <a:buNone/>
            </a:pPr>
            <a:r>
              <a:rPr lang="es-E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 este proyecto se emplearon los siguientes materiales en su metodología:</a:t>
            </a:r>
            <a:endParaRPr lang="es-EC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Editor de texto Visual Studio </a:t>
            </a:r>
            <a:r>
              <a:rPr lang="es-E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</a:t>
            </a:r>
            <a:endParaRPr lang="es-EC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Lenguaje de programación JavaScript</a:t>
            </a:r>
            <a:endParaRPr lang="es-EC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Sanity</a:t>
            </a:r>
            <a:r>
              <a:rPr lang="es-E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Studio</a:t>
            </a:r>
            <a:endParaRPr lang="es-EC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Node.js</a:t>
            </a:r>
            <a:endParaRPr lang="es-EC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Stripe</a:t>
            </a:r>
            <a:endParaRPr lang="es-EC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GitHub</a:t>
            </a:r>
            <a:endParaRPr lang="es-EC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endParaRPr lang="es-ES" dirty="0"/>
          </a:p>
        </p:txBody>
      </p:sp>
      <p:pic>
        <p:nvPicPr>
          <p:cNvPr id="2054" name="Picture 6" descr="Qué es React JS?">
            <a:extLst>
              <a:ext uri="{FF2B5EF4-FFF2-40B4-BE49-F238E27FC236}">
                <a16:creationId xmlns:a16="http://schemas.microsoft.com/office/drawing/2014/main" id="{DF69FB29-F92A-1AA9-0F87-40FA8A2A5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31376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9" y="1003337"/>
            <a:ext cx="11214100" cy="535531"/>
          </a:xfrm>
        </p:spPr>
        <p:txBody>
          <a:bodyPr rtlCol="0"/>
          <a:lstStyle/>
          <a:p>
            <a:pPr rtl="0"/>
            <a:r>
              <a:rPr lang="es-ES" dirty="0"/>
              <a:t>Metodología 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s-ES" smtClean="0"/>
              <a:pPr rtl="0"/>
              <a:t>4</a:t>
            </a:fld>
            <a:endParaRPr lang="es-E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A96686D-A88E-79FE-A8B7-F5CBCDF8989E}"/>
              </a:ext>
            </a:extLst>
          </p:cNvPr>
          <p:cNvSpPr/>
          <p:nvPr/>
        </p:nvSpPr>
        <p:spPr>
          <a:xfrm>
            <a:off x="791736" y="3724507"/>
            <a:ext cx="10866863" cy="15611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C4AD0B2-E303-A875-065A-BB2A72E3EBE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1736" y="1538868"/>
            <a:ext cx="10181063" cy="4036054"/>
          </a:xfrm>
        </p:spPr>
        <p:txBody>
          <a:bodyPr/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s-ES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 creó una estructura </a:t>
            </a:r>
            <a:r>
              <a:rPr lang="es-ES" sz="180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jsx</a:t>
            </a:r>
            <a:r>
              <a:rPr lang="es-ES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básica utilizando </a:t>
            </a:r>
            <a:r>
              <a:rPr lang="es-ES" sz="180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react</a:t>
            </a:r>
            <a:r>
              <a:rPr lang="es-ES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lo que significa que se crearon componentes y elementos de </a:t>
            </a:r>
            <a:r>
              <a:rPr lang="es-ES" sz="180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react</a:t>
            </a:r>
            <a:r>
              <a:rPr lang="es-ES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que se pueden renderizar en el navegador. </a:t>
            </a:r>
            <a:r>
              <a:rPr lang="es-ES" sz="180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Jsx</a:t>
            </a:r>
            <a:r>
              <a:rPr lang="es-ES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es una extensión de sintaxis de </a:t>
            </a:r>
            <a:r>
              <a:rPr lang="es-ES" sz="180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es-ES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que permite escribir código </a:t>
            </a:r>
            <a:r>
              <a:rPr lang="es-ES" sz="180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html</a:t>
            </a:r>
            <a:r>
              <a:rPr lang="es-ES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dentro de </a:t>
            </a:r>
            <a:r>
              <a:rPr lang="es-ES" sz="180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es-ES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En la estructura creada, se definió un componente de </a:t>
            </a:r>
            <a:r>
              <a:rPr lang="es-ES" sz="180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react</a:t>
            </a:r>
            <a:r>
              <a:rPr lang="es-ES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 se utilizó para renderizar un elemento </a:t>
            </a:r>
            <a:r>
              <a:rPr lang="es-ES" sz="180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html</a:t>
            </a:r>
            <a:r>
              <a:rPr lang="es-ES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simple. Además, se incluyeron </a:t>
            </a:r>
            <a:r>
              <a:rPr lang="es-ES" sz="180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props</a:t>
            </a:r>
            <a:r>
              <a:rPr lang="es-ES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en el componente, que son propiedades que se pueden pasar al componente para personalizar su comportamiento o su apariencia. También se importaron y utilizaron otras bibliotecas y dependencias necesarias para el proyecto, como "</a:t>
            </a:r>
            <a:r>
              <a:rPr lang="es-ES" sz="180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styled-components</a:t>
            </a:r>
            <a:r>
              <a:rPr lang="es-ES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", que se utiliza para crear componentes con estilos personalizados</a:t>
            </a:r>
            <a:endParaRPr lang="es-EC" sz="1800" cap="non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13" y="-85893"/>
            <a:ext cx="10396882" cy="1151965"/>
          </a:xfrm>
        </p:spPr>
        <p:txBody>
          <a:bodyPr rtlCol="0"/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metodología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s-ES" smtClean="0"/>
              <a:pPr rtl="0"/>
              <a:t>5</a:t>
            </a:fld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D4B00B-B8CB-C4B7-39EA-5ECB56FE41BB}"/>
              </a:ext>
            </a:extLst>
          </p:cNvPr>
          <p:cNvSpPr txBox="1"/>
          <p:nvPr/>
        </p:nvSpPr>
        <p:spPr>
          <a:xfrm>
            <a:off x="111513" y="811750"/>
            <a:ext cx="6902605" cy="5444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C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 creó una estructura JSX básica utilizando </a:t>
            </a:r>
            <a:r>
              <a:rPr lang="es-EC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React</a:t>
            </a:r>
            <a:r>
              <a:rPr lang="es-EC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que incluyó un componente de banner principal, una sección de "productos más vendidos" y un bucle que finalmente mostró productos reales. Para crear la estructura JSX, se definió un componente principal en el archivo "index.js" dentro de la carpeta "</a:t>
            </a:r>
            <a:r>
              <a:rPr lang="es-EC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pages</a:t>
            </a:r>
            <a:r>
              <a:rPr lang="es-EC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 en el proyecto de Next.js. Este componente incluyó el componente de banner principal y la sección de "productos más vendidos". Además, se incluyó un bucle que recorrería los productos reales y mostraría la información correspondiente en la página. La sección de "productos más vendidos" y el bucle se creó utilizando la sintaxis de JSX para definir componentes secundarios y lógica de programación en JavaScript. Los productos se almacenaron en un archivo separado de datos dentro del proyecto, y se importaron a la página para su uso en el bucle.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DAB31BC-E8D6-78AE-6793-D7FD43202E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0" t="13058" r="8239" b="15799"/>
          <a:stretch/>
        </p:blipFill>
        <p:spPr>
          <a:xfrm>
            <a:off x="7504769" y="2084185"/>
            <a:ext cx="4125953" cy="268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metodología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s-ES" smtClean="0"/>
              <a:pPr rtl="0"/>
              <a:t>6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09F5014-E802-1720-3758-235265D38B16}"/>
              </a:ext>
            </a:extLst>
          </p:cNvPr>
          <p:cNvSpPr txBox="1"/>
          <p:nvPr/>
        </p:nvSpPr>
        <p:spPr>
          <a:xfrm>
            <a:off x="434898" y="2114268"/>
            <a:ext cx="7125629" cy="336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aplicaron nombres de clase para definir estilos CSS y se exportaron componentes para su reutilización en todo el proyecto. Se utilizó la función "</a:t>
            </a:r>
            <a:r>
              <a:rPr lang="es-E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getServerSideProps</a:t>
            </a:r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para generar contenido dinámico en el servidor antes de enviar la página al cliente. Se creó un componente de navegación reutilizable y una funcionalidad de carrito de compras con actualizaciones en tiempo real. Se implementó un estado para manejar la selección de imágenes en miniatura y se agregó funcionalidad para actualizar la cantidad y el precio de los productos en el carrito.</a:t>
            </a:r>
            <a:endParaRPr lang="es-EC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6CBB400-3338-30B7-03BC-54C73C1E4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16" t="-1164" r="810" b="-135"/>
          <a:stretch/>
        </p:blipFill>
        <p:spPr>
          <a:xfrm>
            <a:off x="7928516" y="2234983"/>
            <a:ext cx="3667348" cy="312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0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1" y="26213"/>
            <a:ext cx="10396882" cy="1151965"/>
          </a:xfrm>
        </p:spPr>
        <p:txBody>
          <a:bodyPr rtlCol="0"/>
          <a:lstStyle/>
          <a:p>
            <a:pPr rtl="0"/>
            <a:r>
              <a:rPr lang="es-ES" dirty="0"/>
              <a:t>Resultados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s-ES" smtClean="0"/>
              <a:pPr rtl="0"/>
              <a:t>7</a:t>
            </a:fld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373C176-0214-7A44-B71E-1135A3B1B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550" y="1178178"/>
            <a:ext cx="5930900" cy="497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900"/>
            <a:ext cx="7670800" cy="451756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Resultado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s-ES" smtClean="0"/>
              <a:pPr rtl="0"/>
              <a:t>8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3F4113-EA9B-8531-E6F4-50561680B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038" y="1516156"/>
            <a:ext cx="8495923" cy="382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900"/>
            <a:ext cx="7670800" cy="451756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Resultado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s-ES" smtClean="0"/>
              <a:pPr rtl="0"/>
              <a:t>9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98DE19-00C3-BF0A-ED38-DC3CB4AE1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970691"/>
            <a:ext cx="8681460" cy="399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69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992231-163D-4428-A2B8-DA1FE0274129}">
  <ds:schemaRefs>
    <ds:schemaRef ds:uri="http://schemas.microsoft.com/office/2006/metadata/properties"/>
    <ds:schemaRef ds:uri="http://purl.org/dc/dcmitype/"/>
    <ds:schemaRef ds:uri="http://schemas.microsoft.com/sharepoint/v3"/>
    <ds:schemaRef ds:uri="http://purl.org/dc/elements/1.1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http://purl.org/dc/terms/"/>
    <ds:schemaRef ds:uri="fb0879af-3eba-417a-a55a-ffe6dcd6ca7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110</TotalTime>
  <Words>794</Words>
  <Application>Microsoft Office PowerPoint</Application>
  <PresentationFormat>Panorámica</PresentationFormat>
  <Paragraphs>64</Paragraphs>
  <Slides>15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Arial Nova</vt:lpstr>
      <vt:lpstr>Calibri</vt:lpstr>
      <vt:lpstr>Impact</vt:lpstr>
      <vt:lpstr>Symbol</vt:lpstr>
      <vt:lpstr>Times New Roman</vt:lpstr>
      <vt:lpstr>Trade Gothic LT Pro</vt:lpstr>
      <vt:lpstr>Evento principal</vt:lpstr>
      <vt:lpstr>Tienda electrónica</vt:lpstr>
      <vt:lpstr>Objetivos</vt:lpstr>
      <vt:lpstr>Metodología </vt:lpstr>
      <vt:lpstr>Metodología </vt:lpstr>
      <vt:lpstr>metodología</vt:lpstr>
      <vt:lpstr>metodología</vt:lpstr>
      <vt:lpstr>Resultados</vt:lpstr>
      <vt:lpstr>Resultado</vt:lpstr>
      <vt:lpstr>Resultado</vt:lpstr>
      <vt:lpstr>Resultado</vt:lpstr>
      <vt:lpstr>Resultado</vt:lpstr>
      <vt:lpstr>Presentación de PowerPoint</vt:lpstr>
      <vt:lpstr>conclusión</vt:lpstr>
      <vt:lpstr>conclusión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Tienda electrónica</dc:title>
  <dc:creator>Uberto Cortez Motato</dc:creator>
  <cp:lastModifiedBy>USUARIO</cp:lastModifiedBy>
  <cp:revision>2</cp:revision>
  <dcterms:created xsi:type="dcterms:W3CDTF">2023-02-16T03:23:13Z</dcterms:created>
  <dcterms:modified xsi:type="dcterms:W3CDTF">2023-02-16T05:16:02Z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