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4"/>
  </p:notesMasterIdLst>
  <p:handoutMasterIdLst>
    <p:handoutMasterId r:id="rId25"/>
  </p:handoutMasterIdLst>
  <p:sldIdLst>
    <p:sldId id="256" r:id="rId5"/>
    <p:sldId id="258" r:id="rId6"/>
    <p:sldId id="293" r:id="rId7"/>
    <p:sldId id="294" r:id="rId8"/>
    <p:sldId id="295" r:id="rId9"/>
    <p:sldId id="261" r:id="rId10"/>
    <p:sldId id="262" r:id="rId11"/>
    <p:sldId id="266" r:id="rId12"/>
    <p:sldId id="286" r:id="rId13"/>
    <p:sldId id="284" r:id="rId14"/>
    <p:sldId id="267" r:id="rId15"/>
    <p:sldId id="287" r:id="rId16"/>
    <p:sldId id="288" r:id="rId17"/>
    <p:sldId id="289" r:id="rId18"/>
    <p:sldId id="290" r:id="rId19"/>
    <p:sldId id="291" r:id="rId20"/>
    <p:sldId id="292" r:id="rId21"/>
    <p:sldId id="297"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D0D"/>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788D56A-B8AF-4D94-9DE9-A106499E590D}" type="datetime1">
              <a:rPr lang="es-ES" smtClean="0"/>
              <a:t>16/02/2023</a:t>
            </a:fld>
            <a:endParaRPr lang="es-ES"/>
          </a:p>
        </p:txBody>
      </p:sp>
      <p:sp>
        <p:nvSpPr>
          <p:cNvPr id="4" name="Marcador de pie de página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s-ES" smtClean="0"/>
              <a:t>‹Nº›</a:t>
            </a:fld>
            <a:endParaRPr lang="es-E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FB6AEF-056A-4C82-A275-3A606C42F0EE}" type="datetime1">
              <a:rPr lang="es-ES" noProof="0" smtClean="0"/>
              <a:t>16/02/2023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s-ES" noProof="0" smtClean="0"/>
              <a:t>‹Nº›</a:t>
            </a:fld>
            <a:endParaRPr lang="es-E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1</a:t>
            </a:fld>
            <a:endParaRPr lang="es-E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10</a:t>
            </a:fld>
            <a:endParaRPr lang="es-ES"/>
          </a:p>
        </p:txBody>
      </p:sp>
    </p:spTree>
    <p:extLst>
      <p:ext uri="{BB962C8B-B14F-4D97-AF65-F5344CB8AC3E}">
        <p14:creationId xmlns:p14="http://schemas.microsoft.com/office/powerpoint/2010/main" val="20024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11</a:t>
            </a:fld>
            <a:endParaRPr lang="es-ES"/>
          </a:p>
        </p:txBody>
      </p:sp>
    </p:spTree>
    <p:extLst>
      <p:ext uri="{BB962C8B-B14F-4D97-AF65-F5344CB8AC3E}">
        <p14:creationId xmlns:p14="http://schemas.microsoft.com/office/powerpoint/2010/main" val="425269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12</a:t>
            </a:fld>
            <a:endParaRPr lang="es-ES"/>
          </a:p>
        </p:txBody>
      </p:sp>
    </p:spTree>
    <p:extLst>
      <p:ext uri="{BB962C8B-B14F-4D97-AF65-F5344CB8AC3E}">
        <p14:creationId xmlns:p14="http://schemas.microsoft.com/office/powerpoint/2010/main" val="95612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13</a:t>
            </a:fld>
            <a:endParaRPr lang="es-ES"/>
          </a:p>
        </p:txBody>
      </p:sp>
    </p:spTree>
    <p:extLst>
      <p:ext uri="{BB962C8B-B14F-4D97-AF65-F5344CB8AC3E}">
        <p14:creationId xmlns:p14="http://schemas.microsoft.com/office/powerpoint/2010/main" val="180921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14</a:t>
            </a:fld>
            <a:endParaRPr lang="es-ES"/>
          </a:p>
        </p:txBody>
      </p:sp>
    </p:spTree>
    <p:extLst>
      <p:ext uri="{BB962C8B-B14F-4D97-AF65-F5344CB8AC3E}">
        <p14:creationId xmlns:p14="http://schemas.microsoft.com/office/powerpoint/2010/main" val="120617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16</a:t>
            </a:fld>
            <a:endParaRPr lang="es-ES"/>
          </a:p>
        </p:txBody>
      </p:sp>
    </p:spTree>
    <p:extLst>
      <p:ext uri="{BB962C8B-B14F-4D97-AF65-F5344CB8AC3E}">
        <p14:creationId xmlns:p14="http://schemas.microsoft.com/office/powerpoint/2010/main" val="221188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17</a:t>
            </a:fld>
            <a:endParaRPr lang="es-ES"/>
          </a:p>
        </p:txBody>
      </p:sp>
    </p:spTree>
    <p:extLst>
      <p:ext uri="{BB962C8B-B14F-4D97-AF65-F5344CB8AC3E}">
        <p14:creationId xmlns:p14="http://schemas.microsoft.com/office/powerpoint/2010/main" val="293206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18</a:t>
            </a:fld>
            <a:endParaRPr lang="es-ES"/>
          </a:p>
        </p:txBody>
      </p:sp>
    </p:spTree>
    <p:extLst>
      <p:ext uri="{BB962C8B-B14F-4D97-AF65-F5344CB8AC3E}">
        <p14:creationId xmlns:p14="http://schemas.microsoft.com/office/powerpoint/2010/main" val="20343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2</a:t>
            </a:fld>
            <a:endParaRPr lang="es-ES"/>
          </a:p>
        </p:txBody>
      </p:sp>
    </p:spTree>
    <p:extLst>
      <p:ext uri="{BB962C8B-B14F-4D97-AF65-F5344CB8AC3E}">
        <p14:creationId xmlns:p14="http://schemas.microsoft.com/office/powerpoint/2010/main" val="222357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3</a:t>
            </a:fld>
            <a:endParaRPr lang="es-ES"/>
          </a:p>
        </p:txBody>
      </p:sp>
    </p:spTree>
    <p:extLst>
      <p:ext uri="{BB962C8B-B14F-4D97-AF65-F5344CB8AC3E}">
        <p14:creationId xmlns:p14="http://schemas.microsoft.com/office/powerpoint/2010/main" val="290426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4</a:t>
            </a:fld>
            <a:endParaRPr lang="es-ES"/>
          </a:p>
        </p:txBody>
      </p:sp>
    </p:spTree>
    <p:extLst>
      <p:ext uri="{BB962C8B-B14F-4D97-AF65-F5344CB8AC3E}">
        <p14:creationId xmlns:p14="http://schemas.microsoft.com/office/powerpoint/2010/main" val="264369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5</a:t>
            </a:fld>
            <a:endParaRPr lang="es-ES"/>
          </a:p>
        </p:txBody>
      </p:sp>
    </p:spTree>
    <p:extLst>
      <p:ext uri="{BB962C8B-B14F-4D97-AF65-F5344CB8AC3E}">
        <p14:creationId xmlns:p14="http://schemas.microsoft.com/office/powerpoint/2010/main" val="39928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6</a:t>
            </a:fld>
            <a:endParaRPr lang="es-ES"/>
          </a:p>
        </p:txBody>
      </p:sp>
    </p:spTree>
    <p:extLst>
      <p:ext uri="{BB962C8B-B14F-4D97-AF65-F5344CB8AC3E}">
        <p14:creationId xmlns:p14="http://schemas.microsoft.com/office/powerpoint/2010/main" val="184112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7</a:t>
            </a:fld>
            <a:endParaRPr lang="es-ES"/>
          </a:p>
        </p:txBody>
      </p:sp>
    </p:spTree>
    <p:extLst>
      <p:ext uri="{BB962C8B-B14F-4D97-AF65-F5344CB8AC3E}">
        <p14:creationId xmlns:p14="http://schemas.microsoft.com/office/powerpoint/2010/main" val="180259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8</a:t>
            </a:fld>
            <a:endParaRPr lang="es-ES"/>
          </a:p>
        </p:txBody>
      </p:sp>
    </p:spTree>
    <p:extLst>
      <p:ext uri="{BB962C8B-B14F-4D97-AF65-F5344CB8AC3E}">
        <p14:creationId xmlns:p14="http://schemas.microsoft.com/office/powerpoint/2010/main" val="142770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9</a:t>
            </a:fld>
            <a:endParaRPr lang="es-ES"/>
          </a:p>
        </p:txBody>
      </p:sp>
    </p:spTree>
    <p:extLst>
      <p:ext uri="{BB962C8B-B14F-4D97-AF65-F5344CB8AC3E}">
        <p14:creationId xmlns:p14="http://schemas.microsoft.com/office/powerpoint/2010/main" val="4226298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2/16/2023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8" name="Rectángulo 7">
            <a:extLst>
              <a:ext uri="{FF2B5EF4-FFF2-40B4-BE49-F238E27FC236}">
                <a16:creationId xmlns:a16="http://schemas.microsoft.com/office/drawing/2014/main" id="{5CFABD0A-C6E3-15D2-4AB9-A9BD8C6CA94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9" name="Grupo 8">
            <a:extLst>
              <a:ext uri="{FF2B5EF4-FFF2-40B4-BE49-F238E27FC236}">
                <a16:creationId xmlns:a16="http://schemas.microsoft.com/office/drawing/2014/main" id="{969C3E23-52FB-6AF7-A8EB-BA994D1C6586}"/>
              </a:ext>
            </a:extLst>
          </p:cNvPr>
          <p:cNvGrpSpPr/>
          <p:nvPr userDrawn="1"/>
        </p:nvGrpSpPr>
        <p:grpSpPr>
          <a:xfrm>
            <a:off x="-1604709" y="-3756"/>
            <a:ext cx="13796710" cy="6861756"/>
            <a:chOff x="-1604709" y="-3756"/>
            <a:chExt cx="13796710" cy="6861756"/>
          </a:xfrm>
        </p:grpSpPr>
        <p:grpSp>
          <p:nvGrpSpPr>
            <p:cNvPr id="10" name="Grupo 9">
              <a:extLst>
                <a:ext uri="{FF2B5EF4-FFF2-40B4-BE49-F238E27FC236}">
                  <a16:creationId xmlns:a16="http://schemas.microsoft.com/office/drawing/2014/main" id="{70A80C81-B5C4-A1B1-A3CC-202029A7771F}"/>
                </a:ext>
              </a:extLst>
            </p:cNvPr>
            <p:cNvGrpSpPr/>
            <p:nvPr/>
          </p:nvGrpSpPr>
          <p:grpSpPr>
            <a:xfrm>
              <a:off x="-16298" y="0"/>
              <a:ext cx="12208299" cy="6858000"/>
              <a:chOff x="-16298" y="0"/>
              <a:chExt cx="12208299" cy="6858000"/>
            </a:xfrm>
          </p:grpSpPr>
          <p:sp>
            <p:nvSpPr>
              <p:cNvPr id="20" name="Forma libre: Forma 14">
                <a:extLst>
                  <a:ext uri="{FF2B5EF4-FFF2-40B4-BE49-F238E27FC236}">
                    <a16:creationId xmlns:a16="http://schemas.microsoft.com/office/drawing/2014/main" id="{2917D582-2023-00DC-EDCD-2888E6237300}"/>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15">
                <a:extLst>
                  <a:ext uri="{FF2B5EF4-FFF2-40B4-BE49-F238E27FC236}">
                    <a16:creationId xmlns:a16="http://schemas.microsoft.com/office/drawing/2014/main" id="{230F3640-9300-485B-EA8D-B5913449A68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Triángulo rectángulo 21">
                <a:extLst>
                  <a:ext uri="{FF2B5EF4-FFF2-40B4-BE49-F238E27FC236}">
                    <a16:creationId xmlns:a16="http://schemas.microsoft.com/office/drawing/2014/main" id="{F5F06B88-B4F8-DD84-0EC0-8EE2BE1CCB44}"/>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Triángulo rectángulo 22">
                <a:extLst>
                  <a:ext uri="{FF2B5EF4-FFF2-40B4-BE49-F238E27FC236}">
                    <a16:creationId xmlns:a16="http://schemas.microsoft.com/office/drawing/2014/main" id="{3DCD7FC5-755C-FEED-99AE-6312D8E7353F}"/>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Triángulo rectángulo 23">
                <a:extLst>
                  <a:ext uri="{FF2B5EF4-FFF2-40B4-BE49-F238E27FC236}">
                    <a16:creationId xmlns:a16="http://schemas.microsoft.com/office/drawing/2014/main" id="{AB6DF334-5F73-7C88-39C7-94D07B42EF6A}"/>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19">
                <a:extLst>
                  <a:ext uri="{FF2B5EF4-FFF2-40B4-BE49-F238E27FC236}">
                    <a16:creationId xmlns:a16="http://schemas.microsoft.com/office/drawing/2014/main" id="{FBC6D1B3-B29D-829D-FB2D-47C10A4A238A}"/>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1" name="Forma libre: Forma 12">
              <a:extLst>
                <a:ext uri="{FF2B5EF4-FFF2-40B4-BE49-F238E27FC236}">
                  <a16:creationId xmlns:a16="http://schemas.microsoft.com/office/drawing/2014/main" id="{ED634D09-2FF2-F6C2-E85A-B3E8C0C2DEE5}"/>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Forma libre: Forma 9">
              <a:extLst>
                <a:ext uri="{FF2B5EF4-FFF2-40B4-BE49-F238E27FC236}">
                  <a16:creationId xmlns:a16="http://schemas.microsoft.com/office/drawing/2014/main" id="{3F5073A9-00F2-A1A3-FA00-A0D3DC86C56F}"/>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Forma 12">
              <a:extLst>
                <a:ext uri="{FF2B5EF4-FFF2-40B4-BE49-F238E27FC236}">
                  <a16:creationId xmlns:a16="http://schemas.microsoft.com/office/drawing/2014/main" id="{D7416E91-8DEB-F2C2-4D6B-7F249F200509}"/>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7" name="Grupo 16">
              <a:extLst>
                <a:ext uri="{FF2B5EF4-FFF2-40B4-BE49-F238E27FC236}">
                  <a16:creationId xmlns:a16="http://schemas.microsoft.com/office/drawing/2014/main" id="{C1F17A8A-1F30-6041-AC0D-320A59205E96}"/>
                </a:ext>
              </a:extLst>
            </p:cNvPr>
            <p:cNvGrpSpPr/>
            <p:nvPr/>
          </p:nvGrpSpPr>
          <p:grpSpPr>
            <a:xfrm>
              <a:off x="-760406" y="4672937"/>
              <a:ext cx="1520812" cy="1520812"/>
              <a:chOff x="-1604709" y="3012880"/>
              <a:chExt cx="3211378" cy="3211378"/>
            </a:xfrm>
          </p:grpSpPr>
          <p:sp>
            <p:nvSpPr>
              <p:cNvPr id="18" name="Forma libre: Forma 12">
                <a:extLst>
                  <a:ext uri="{FF2B5EF4-FFF2-40B4-BE49-F238E27FC236}">
                    <a16:creationId xmlns:a16="http://schemas.microsoft.com/office/drawing/2014/main" id="{604FC07A-7801-C114-171E-B92C7AAB9CB0}"/>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12">
                <a:extLst>
                  <a:ext uri="{FF2B5EF4-FFF2-40B4-BE49-F238E27FC236}">
                    <a16:creationId xmlns:a16="http://schemas.microsoft.com/office/drawing/2014/main" id="{A5248927-12B8-0D2F-7715-E7261F207F2A}"/>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spTree>
    <p:extLst>
      <p:ext uri="{BB962C8B-B14F-4D97-AF65-F5344CB8AC3E}">
        <p14:creationId xmlns:p14="http://schemas.microsoft.com/office/powerpoint/2010/main" val="35915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8374458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4838035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2329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2650168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6809680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7490963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9332923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22792219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3" name="Marcador de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497453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mparación">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5" name="Marcador de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7" name="Marcador de posición de conteni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8" name="Marcador de posición de conteni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2831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11217395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ategoría 5">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0" name="Marcador de posición de imagen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1" name="Marcador de posición de imagen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2" name="Marcador de posición de imagen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3" name="Marcador de posición de imagen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4" name="Marcador de posición de imagen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7" name="Marcador de posición de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8" name="Marcador de posición de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9" name="Marcador de posición de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0" name="Marcador de posición de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cxnSp>
        <p:nvCxnSpPr>
          <p:cNvPr id="7" name="Conector recto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315591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apositiva de citas">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E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s-ES" sz="184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s-ES" noProof="0"/>
              <a:t>Cita</a:t>
            </a:r>
          </a:p>
        </p:txBody>
      </p:sp>
      <p:sp>
        <p:nvSpPr>
          <p:cNvPr id="19" name="Marcador de número de diapositiva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26969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radecimiento 2">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
        <p:nvSpPr>
          <p:cNvPr id="35" name="Forma libre: Forma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2" name="Forma libre: Forma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1973107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22" name="Marcador de número de diapositiva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Tree>
    <p:extLst>
      <p:ext uri="{BB962C8B-B14F-4D97-AF65-F5344CB8AC3E}">
        <p14:creationId xmlns:p14="http://schemas.microsoft.com/office/powerpoint/2010/main" val="16751974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lo el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073704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3670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posición de conteni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posición de imagen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ido con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22" name="Marcador de contenido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212989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Forma libre: Forma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Forma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a lib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0" name="Forma libre: Forma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Marcador de número de diapositiva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7" name="Rectángulo 6">
            <a:extLst>
              <a:ext uri="{FF2B5EF4-FFF2-40B4-BE49-F238E27FC236}">
                <a16:creationId xmlns:a16="http://schemas.microsoft.com/office/drawing/2014/main" id="{3FC630CC-8538-1F1D-214B-074BFCAF9CA6}"/>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C5E5C141-334C-AD2F-CF76-F9AECE7A6E8A}"/>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3C7B6864-F537-479E-42C4-70C4816D8A6E}"/>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BE6D6C3C-DF21-44D0-2F02-D541EECFD2A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70CD3937-B39D-E00D-CDCC-5EF89EDE041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44748D29-78DF-8713-FFF5-4EAC50430330}"/>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952251A6-92F3-4A29-1D4A-F58F824FB06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433A5549-BCE5-A658-9518-92BF6EC9A1D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2783C59-CA3F-0432-85EE-920DC01DD87E}"/>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E7A2520D-0C21-D9C4-8168-271B664762A9}"/>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980A31CC-7045-FC95-A0FB-C951FDAD40C4}"/>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E2321071-485D-BF60-88FF-D3D43A7B9B1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85D91D7B-EC20-7323-6386-F60675612DB0}"/>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B40D8361-08EF-4AEC-9AFD-6C81BFA22A8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00F1360C-DD49-C1AF-FD04-2F82E232327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147340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8691377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9107702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6" name="Rectángulo 5">
            <a:extLst>
              <a:ext uri="{FF2B5EF4-FFF2-40B4-BE49-F238E27FC236}">
                <a16:creationId xmlns:a16="http://schemas.microsoft.com/office/drawing/2014/main" id="{5B49359A-ED72-6FE5-D526-D97EB730BAB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Forma libre: Forma 9">
            <a:extLst>
              <a:ext uri="{FF2B5EF4-FFF2-40B4-BE49-F238E27FC236}">
                <a16:creationId xmlns:a16="http://schemas.microsoft.com/office/drawing/2014/main" id="{3681199C-1FDC-644E-B9D1-FA282BD1204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7">
            <a:extLst>
              <a:ext uri="{FF2B5EF4-FFF2-40B4-BE49-F238E27FC236}">
                <a16:creationId xmlns:a16="http://schemas.microsoft.com/office/drawing/2014/main" id="{C6445F88-3646-23B7-6676-BBEB15EFCF1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Forma 11">
            <a:extLst>
              <a:ext uri="{FF2B5EF4-FFF2-40B4-BE49-F238E27FC236}">
                <a16:creationId xmlns:a16="http://schemas.microsoft.com/office/drawing/2014/main" id="{F6872085-9444-DD82-23B7-2D8489015D4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7">
            <a:extLst>
              <a:ext uri="{FF2B5EF4-FFF2-40B4-BE49-F238E27FC236}">
                <a16:creationId xmlns:a16="http://schemas.microsoft.com/office/drawing/2014/main" id="{1526BB0F-8824-229E-2AF2-F4D9C499AF9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1" name="Grupo 10">
            <a:extLst>
              <a:ext uri="{FF2B5EF4-FFF2-40B4-BE49-F238E27FC236}">
                <a16:creationId xmlns:a16="http://schemas.microsoft.com/office/drawing/2014/main" id="{F3047891-BE2B-D5E5-2E7B-4F36ACDFB819}"/>
              </a:ext>
            </a:extLst>
          </p:cNvPr>
          <p:cNvGrpSpPr/>
          <p:nvPr userDrawn="1"/>
        </p:nvGrpSpPr>
        <p:grpSpPr>
          <a:xfrm rot="16200000">
            <a:off x="499388" y="-322655"/>
            <a:ext cx="535531" cy="645309"/>
            <a:chOff x="10945855" y="7317026"/>
            <a:chExt cx="2483924" cy="2993104"/>
          </a:xfrm>
        </p:grpSpPr>
        <p:sp>
          <p:nvSpPr>
            <p:cNvPr id="12" name="Forma libre: Forma 15">
              <a:extLst>
                <a:ext uri="{FF2B5EF4-FFF2-40B4-BE49-F238E27FC236}">
                  <a16:creationId xmlns:a16="http://schemas.microsoft.com/office/drawing/2014/main" id="{1547064C-9E06-55A3-3294-5AB1D5D4551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Forma libre: Forma 16">
              <a:extLst>
                <a:ext uri="{FF2B5EF4-FFF2-40B4-BE49-F238E27FC236}">
                  <a16:creationId xmlns:a16="http://schemas.microsoft.com/office/drawing/2014/main" id="{15FF7085-EF09-D420-D771-FBA74F1467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4" name="Grupo 13">
            <a:extLst>
              <a:ext uri="{FF2B5EF4-FFF2-40B4-BE49-F238E27FC236}">
                <a16:creationId xmlns:a16="http://schemas.microsoft.com/office/drawing/2014/main" id="{FC8B3234-1BC9-EB4F-D208-8A28C2A8021E}"/>
              </a:ext>
            </a:extLst>
          </p:cNvPr>
          <p:cNvGrpSpPr/>
          <p:nvPr userDrawn="1"/>
        </p:nvGrpSpPr>
        <p:grpSpPr>
          <a:xfrm>
            <a:off x="-1" y="1357409"/>
            <a:ext cx="12192001" cy="4846320"/>
            <a:chOff x="-1" y="1357409"/>
            <a:chExt cx="12192001" cy="4917518"/>
          </a:xfrm>
        </p:grpSpPr>
        <p:sp>
          <p:nvSpPr>
            <p:cNvPr id="15" name="Rectángulo: Una sola esquina cortada 18">
              <a:extLst>
                <a:ext uri="{FF2B5EF4-FFF2-40B4-BE49-F238E27FC236}">
                  <a16:creationId xmlns:a16="http://schemas.microsoft.com/office/drawing/2014/main" id="{1F246C99-1920-91A9-BF89-E5C7AC0591F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16" name="Rectángulo: Una sola esquina cortada 2">
              <a:extLst>
                <a:ext uri="{FF2B5EF4-FFF2-40B4-BE49-F238E27FC236}">
                  <a16:creationId xmlns:a16="http://schemas.microsoft.com/office/drawing/2014/main" id="{19D66942-EA6E-B041-78F2-AB09743BF09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7" name="Forma libre: Forma 23">
            <a:extLst>
              <a:ext uri="{FF2B5EF4-FFF2-40B4-BE49-F238E27FC236}">
                <a16:creationId xmlns:a16="http://schemas.microsoft.com/office/drawing/2014/main" id="{F8FB0749-B94D-5DA0-F349-D1485464FBC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23107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5" name="Rectángulo 4">
            <a:extLst>
              <a:ext uri="{FF2B5EF4-FFF2-40B4-BE49-F238E27FC236}">
                <a16:creationId xmlns:a16="http://schemas.microsoft.com/office/drawing/2014/main" id="{2FD97FC6-6D26-7E61-9BFE-9085DF84499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Forma libre: Forma 9">
            <a:extLst>
              <a:ext uri="{FF2B5EF4-FFF2-40B4-BE49-F238E27FC236}">
                <a16:creationId xmlns:a16="http://schemas.microsoft.com/office/drawing/2014/main" id="{C0AE51FD-F0A3-7B44-C70C-46F9D98BECE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7" name="Forma libre: Forma 17">
            <a:extLst>
              <a:ext uri="{FF2B5EF4-FFF2-40B4-BE49-F238E27FC236}">
                <a16:creationId xmlns:a16="http://schemas.microsoft.com/office/drawing/2014/main" id="{13254ABF-8D92-8E70-6D6C-A43A0E2365F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1">
            <a:extLst>
              <a:ext uri="{FF2B5EF4-FFF2-40B4-BE49-F238E27FC236}">
                <a16:creationId xmlns:a16="http://schemas.microsoft.com/office/drawing/2014/main" id="{2B123BFA-3084-44A1-3DE8-1F4D74FCB86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7">
            <a:extLst>
              <a:ext uri="{FF2B5EF4-FFF2-40B4-BE49-F238E27FC236}">
                <a16:creationId xmlns:a16="http://schemas.microsoft.com/office/drawing/2014/main" id="{DB477BBC-33E7-5B00-F854-748EA4EBD42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0" name="Grupo 9">
            <a:extLst>
              <a:ext uri="{FF2B5EF4-FFF2-40B4-BE49-F238E27FC236}">
                <a16:creationId xmlns:a16="http://schemas.microsoft.com/office/drawing/2014/main" id="{BDF3F083-6975-2492-530F-AE20652FCA97}"/>
              </a:ext>
            </a:extLst>
          </p:cNvPr>
          <p:cNvGrpSpPr/>
          <p:nvPr userDrawn="1"/>
        </p:nvGrpSpPr>
        <p:grpSpPr>
          <a:xfrm rot="16200000">
            <a:off x="499388" y="-322655"/>
            <a:ext cx="535531" cy="645309"/>
            <a:chOff x="10945855" y="7317026"/>
            <a:chExt cx="2483924" cy="2993104"/>
          </a:xfrm>
        </p:grpSpPr>
        <p:sp>
          <p:nvSpPr>
            <p:cNvPr id="11" name="Forma libre: Forma 15">
              <a:extLst>
                <a:ext uri="{FF2B5EF4-FFF2-40B4-BE49-F238E27FC236}">
                  <a16:creationId xmlns:a16="http://schemas.microsoft.com/office/drawing/2014/main" id="{F24A8904-EEA3-DC5B-4C9F-344CD815061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6">
              <a:extLst>
                <a:ext uri="{FF2B5EF4-FFF2-40B4-BE49-F238E27FC236}">
                  <a16:creationId xmlns:a16="http://schemas.microsoft.com/office/drawing/2014/main" id="{FB25C7B3-6A54-3BDA-4459-89D5B5A5C68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3" name="Forma libre: Forma 23">
            <a:extLst>
              <a:ext uri="{FF2B5EF4-FFF2-40B4-BE49-F238E27FC236}">
                <a16:creationId xmlns:a16="http://schemas.microsoft.com/office/drawing/2014/main" id="{D60AF5E2-4BC9-3910-6707-DC870531031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01017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8581248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9793874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2/16/2023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rtl="0"/>
            <a:fld id="{C263D6C4-4840-40CC-AC84-17E24B3B7BDE}" type="slidenum">
              <a:rPr lang="es-ES" noProof="0" smtClean="0"/>
              <a:t>‹Nº›</a:t>
            </a:fld>
            <a:endParaRPr lang="es-ES" noProof="0"/>
          </a:p>
        </p:txBody>
      </p:sp>
      <p:sp>
        <p:nvSpPr>
          <p:cNvPr id="8" name="Rectángulo 7">
            <a:extLst>
              <a:ext uri="{FF2B5EF4-FFF2-40B4-BE49-F238E27FC236}">
                <a16:creationId xmlns:a16="http://schemas.microsoft.com/office/drawing/2014/main" id="{3F2459D8-432B-00D4-2EB6-7FC19A1AB7E7}"/>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9">
            <a:extLst>
              <a:ext uri="{FF2B5EF4-FFF2-40B4-BE49-F238E27FC236}">
                <a16:creationId xmlns:a16="http://schemas.microsoft.com/office/drawing/2014/main" id="{7E7DC027-CFDC-8D80-6DE5-F8791F04A2A1}"/>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7">
            <a:extLst>
              <a:ext uri="{FF2B5EF4-FFF2-40B4-BE49-F238E27FC236}">
                <a16:creationId xmlns:a16="http://schemas.microsoft.com/office/drawing/2014/main" id="{6E378F5B-7C9D-4AE7-DC0F-0D7B987AB22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1">
            <a:extLst>
              <a:ext uri="{FF2B5EF4-FFF2-40B4-BE49-F238E27FC236}">
                <a16:creationId xmlns:a16="http://schemas.microsoft.com/office/drawing/2014/main" id="{288532F2-EE2A-7A04-6AB9-0EC6B22464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7">
            <a:extLst>
              <a:ext uri="{FF2B5EF4-FFF2-40B4-BE49-F238E27FC236}">
                <a16:creationId xmlns:a16="http://schemas.microsoft.com/office/drawing/2014/main" id="{69A80BD6-8A36-F470-C752-F3B85A0212EA}"/>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Título 1">
            <a:extLst>
              <a:ext uri="{FF2B5EF4-FFF2-40B4-BE49-F238E27FC236}">
                <a16:creationId xmlns:a16="http://schemas.microsoft.com/office/drawing/2014/main" id="{11A6F047-05AE-3B42-3146-E05679515BB9}"/>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s-ES" noProof="0">
                <a:latin typeface="+mj-lt"/>
              </a:rPr>
              <a:t>Haga clic para modificar el estilo de título del patrón</a:t>
            </a:r>
          </a:p>
        </p:txBody>
      </p:sp>
      <p:grpSp>
        <p:nvGrpSpPr>
          <p:cNvPr id="18" name="Grupo 17">
            <a:extLst>
              <a:ext uri="{FF2B5EF4-FFF2-40B4-BE49-F238E27FC236}">
                <a16:creationId xmlns:a16="http://schemas.microsoft.com/office/drawing/2014/main" id="{FB7889A0-B34E-343D-604C-223AF3C6ADF2}"/>
              </a:ext>
            </a:extLst>
          </p:cNvPr>
          <p:cNvGrpSpPr/>
          <p:nvPr userDrawn="1"/>
        </p:nvGrpSpPr>
        <p:grpSpPr>
          <a:xfrm rot="16200000">
            <a:off x="499388" y="-322655"/>
            <a:ext cx="535531" cy="645309"/>
            <a:chOff x="10945855" y="7317026"/>
            <a:chExt cx="2483924" cy="2993104"/>
          </a:xfrm>
        </p:grpSpPr>
        <p:sp>
          <p:nvSpPr>
            <p:cNvPr id="19" name="Forma libre: Forma 15">
              <a:extLst>
                <a:ext uri="{FF2B5EF4-FFF2-40B4-BE49-F238E27FC236}">
                  <a16:creationId xmlns:a16="http://schemas.microsoft.com/office/drawing/2014/main" id="{989E7FA0-43F7-906F-15C6-8C0FE69E1E2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6">
              <a:extLst>
                <a:ext uri="{FF2B5EF4-FFF2-40B4-BE49-F238E27FC236}">
                  <a16:creationId xmlns:a16="http://schemas.microsoft.com/office/drawing/2014/main" id="{21397337-F759-4E96-7181-D5779605455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21" name="Grupo 20">
            <a:extLst>
              <a:ext uri="{FF2B5EF4-FFF2-40B4-BE49-F238E27FC236}">
                <a16:creationId xmlns:a16="http://schemas.microsoft.com/office/drawing/2014/main" id="{D34DBE4F-CA18-2FED-1D6C-85A3353C1596}"/>
              </a:ext>
            </a:extLst>
          </p:cNvPr>
          <p:cNvGrpSpPr/>
          <p:nvPr userDrawn="1"/>
        </p:nvGrpSpPr>
        <p:grpSpPr>
          <a:xfrm>
            <a:off x="-1" y="1357409"/>
            <a:ext cx="12192001" cy="4846320"/>
            <a:chOff x="-1" y="1357409"/>
            <a:chExt cx="12192001" cy="4917518"/>
          </a:xfrm>
        </p:grpSpPr>
        <p:sp>
          <p:nvSpPr>
            <p:cNvPr id="22" name="Rectángulo: Una sola esquina cortada 18">
              <a:extLst>
                <a:ext uri="{FF2B5EF4-FFF2-40B4-BE49-F238E27FC236}">
                  <a16:creationId xmlns:a16="http://schemas.microsoft.com/office/drawing/2014/main" id="{B8ECDCD8-0150-FAC5-EB97-95C51E86017D}"/>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23" name="Rectángulo: Una sola esquina cortada 2">
              <a:extLst>
                <a:ext uri="{FF2B5EF4-FFF2-40B4-BE49-F238E27FC236}">
                  <a16:creationId xmlns:a16="http://schemas.microsoft.com/office/drawing/2014/main" id="{A6E1A056-67C5-4A68-A602-65ACB663302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27E35C3A-71C1-94DA-6B33-22C32958A34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Marcador de número de diapositiva 4">
            <a:extLst>
              <a:ext uri="{FF2B5EF4-FFF2-40B4-BE49-F238E27FC236}">
                <a16:creationId xmlns:a16="http://schemas.microsoft.com/office/drawing/2014/main" id="{66AA1137-95F7-6063-319C-AB1C8965E157}"/>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513105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700" r:id="rId21"/>
    <p:sldLayoutId id="2147483702" r:id="rId22"/>
    <p:sldLayoutId id="2147483651" r:id="rId23"/>
    <p:sldLayoutId id="2147483661" r:id="rId24"/>
    <p:sldLayoutId id="2147483674" r:id="rId25"/>
    <p:sldLayoutId id="2147483673" r:id="rId26"/>
    <p:sldLayoutId id="2147483675" r:id="rId27"/>
    <p:sldLayoutId id="2147483676" r:id="rId28"/>
    <p:sldLayoutId id="2147483672" r:id="rId29"/>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a:xfrm>
            <a:off x="2044245" y="483784"/>
            <a:ext cx="8103509" cy="2766528"/>
          </a:xfrm>
        </p:spPr>
        <p:txBody>
          <a:bodyPr rtlCol="0"/>
          <a:lstStyle/>
          <a:p>
            <a:pPr algn="ctr" rtl="0"/>
            <a:r>
              <a:rPr lang="es-ES" dirty="0">
                <a:ln>
                  <a:solidFill>
                    <a:sysClr val="windowText" lastClr="000000"/>
                  </a:solidFill>
                </a:ln>
                <a:solidFill>
                  <a:schemeClr val="bg1"/>
                </a:solidFill>
              </a:rPr>
              <a:t>Tienda electrónica</a:t>
            </a:r>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a:xfrm>
            <a:off x="1218405" y="3766465"/>
            <a:ext cx="9755187" cy="550333"/>
          </a:xfrm>
        </p:spPr>
        <p:txBody>
          <a:bodyPr rtlCol="0"/>
          <a:lstStyle/>
          <a:p>
            <a:pPr marL="0" indent="0" algn="ctr" rtl="0">
              <a:buNone/>
            </a:pPr>
            <a:r>
              <a:rPr lang="es-ES" dirty="0"/>
              <a:t>Programación estructurada y funcional</a:t>
            </a:r>
          </a:p>
        </p:txBody>
      </p:sp>
      <p:sp>
        <p:nvSpPr>
          <p:cNvPr id="4" name="Título 1">
            <a:extLst>
              <a:ext uri="{FF2B5EF4-FFF2-40B4-BE49-F238E27FC236}">
                <a16:creationId xmlns:a16="http://schemas.microsoft.com/office/drawing/2014/main" id="{1081370F-57B0-79EE-8516-5A0E035955C1}"/>
              </a:ext>
            </a:extLst>
          </p:cNvPr>
          <p:cNvSpPr txBox="1">
            <a:spLocks/>
          </p:cNvSpPr>
          <p:nvPr/>
        </p:nvSpPr>
        <p:spPr>
          <a:xfrm>
            <a:off x="5500814" y="376484"/>
            <a:ext cx="1190367"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Tema:</a:t>
            </a:r>
          </a:p>
        </p:txBody>
      </p:sp>
      <p:sp>
        <p:nvSpPr>
          <p:cNvPr id="5" name="Título 1">
            <a:extLst>
              <a:ext uri="{FF2B5EF4-FFF2-40B4-BE49-F238E27FC236}">
                <a16:creationId xmlns:a16="http://schemas.microsoft.com/office/drawing/2014/main" id="{0C4B0523-8907-9C58-36C4-EB54D4E183A9}"/>
              </a:ext>
            </a:extLst>
          </p:cNvPr>
          <p:cNvSpPr txBox="1">
            <a:spLocks/>
          </p:cNvSpPr>
          <p:nvPr/>
        </p:nvSpPr>
        <p:spPr>
          <a:xfrm>
            <a:off x="5500814" y="3250312"/>
            <a:ext cx="1190367"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materia:</a:t>
            </a:r>
          </a:p>
        </p:txBody>
      </p:sp>
      <p:sp>
        <p:nvSpPr>
          <p:cNvPr id="6" name="Título 1">
            <a:extLst>
              <a:ext uri="{FF2B5EF4-FFF2-40B4-BE49-F238E27FC236}">
                <a16:creationId xmlns:a16="http://schemas.microsoft.com/office/drawing/2014/main" id="{09476BF2-0E31-819A-29FA-99528B087ED0}"/>
              </a:ext>
            </a:extLst>
          </p:cNvPr>
          <p:cNvSpPr txBox="1">
            <a:spLocks/>
          </p:cNvSpPr>
          <p:nvPr/>
        </p:nvSpPr>
        <p:spPr>
          <a:xfrm>
            <a:off x="5254118" y="4295001"/>
            <a:ext cx="1683758"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INTEGRANTES:</a:t>
            </a:r>
          </a:p>
        </p:txBody>
      </p:sp>
      <p:sp>
        <p:nvSpPr>
          <p:cNvPr id="7" name="Título 1">
            <a:extLst>
              <a:ext uri="{FF2B5EF4-FFF2-40B4-BE49-F238E27FC236}">
                <a16:creationId xmlns:a16="http://schemas.microsoft.com/office/drawing/2014/main" id="{1E090949-1AE9-7745-8EF6-BADE5F6651AF}"/>
              </a:ext>
            </a:extLst>
          </p:cNvPr>
          <p:cNvSpPr txBox="1">
            <a:spLocks/>
          </p:cNvSpPr>
          <p:nvPr/>
        </p:nvSpPr>
        <p:spPr>
          <a:xfrm>
            <a:off x="4404540" y="4914420"/>
            <a:ext cx="3382919" cy="1209720"/>
          </a:xfrm>
          <a:prstGeom prst="rect">
            <a:avLst/>
          </a:prstGeom>
        </p:spPr>
        <p:txBody>
          <a:bodyPr vert="horz" lIns="91440" tIns="45720" rIns="91440" bIns="45720" rtlCol="0" anchor="b">
            <a:normAutofit fontScale="92500" lnSpcReduction="10000"/>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lnSpc>
                <a:spcPct val="150000"/>
              </a:lnSpc>
            </a:pPr>
            <a:r>
              <a:rPr lang="es-ES" sz="2800" dirty="0">
                <a:solidFill>
                  <a:schemeClr val="bg1"/>
                </a:solidFill>
                <a:latin typeface="Arial Nova" panose="020B0604020202020204" pitchFamily="34" charset="0"/>
              </a:rPr>
              <a:t>Devin Llerena</a:t>
            </a:r>
          </a:p>
          <a:p>
            <a:pPr algn="ctr">
              <a:lnSpc>
                <a:spcPct val="150000"/>
              </a:lnSpc>
            </a:pPr>
            <a:r>
              <a:rPr lang="es-ES" sz="2800" dirty="0">
                <a:solidFill>
                  <a:schemeClr val="bg1"/>
                </a:solidFill>
                <a:latin typeface="Arial Nova" panose="020B0604020202020204" pitchFamily="34" charset="0"/>
              </a:rPr>
              <a:t>Cesar palma</a:t>
            </a:r>
          </a:p>
        </p:txBody>
      </p:sp>
      <p:pic>
        <p:nvPicPr>
          <p:cNvPr id="1026" name="Picture 2" descr="Imagen">
            <a:extLst>
              <a:ext uri="{FF2B5EF4-FFF2-40B4-BE49-F238E27FC236}">
                <a16:creationId xmlns:a16="http://schemas.microsoft.com/office/drawing/2014/main" id="{DEC922B0-C89C-F81B-803A-ED4DC8EE2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6" y="61896"/>
            <a:ext cx="1937655" cy="176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a:xfrm>
            <a:off x="698501" y="26213"/>
            <a:ext cx="10396882" cy="1151965"/>
          </a:xfrm>
        </p:spPr>
        <p:txBody>
          <a:bodyPr rtlCol="0"/>
          <a:lstStyle/>
          <a:p>
            <a:pPr rtl="0"/>
            <a:r>
              <a:rPr lang="es-ES" dirty="0"/>
              <a:t>Resultados</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10</a:t>
            </a:fld>
            <a:endParaRPr lang="es-ES" dirty="0"/>
          </a:p>
        </p:txBody>
      </p:sp>
      <p:pic>
        <p:nvPicPr>
          <p:cNvPr id="9" name="Imagen 8">
            <a:extLst>
              <a:ext uri="{FF2B5EF4-FFF2-40B4-BE49-F238E27FC236}">
                <a16:creationId xmlns:a16="http://schemas.microsoft.com/office/drawing/2014/main" id="{E373C176-0214-7A44-B71E-1135A3B1BEF4}"/>
              </a:ext>
            </a:extLst>
          </p:cNvPr>
          <p:cNvPicPr>
            <a:picLocks noChangeAspect="1"/>
          </p:cNvPicPr>
          <p:nvPr/>
        </p:nvPicPr>
        <p:blipFill>
          <a:blip r:embed="rId3"/>
          <a:stretch>
            <a:fillRect/>
          </a:stretch>
        </p:blipFill>
        <p:spPr>
          <a:xfrm>
            <a:off x="3130550" y="1178178"/>
            <a:ext cx="5930900" cy="4975273"/>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11</a:t>
            </a:fld>
            <a:endParaRPr lang="es-ES"/>
          </a:p>
        </p:txBody>
      </p:sp>
      <p:pic>
        <p:nvPicPr>
          <p:cNvPr id="4" name="Imagen 3">
            <a:extLst>
              <a:ext uri="{FF2B5EF4-FFF2-40B4-BE49-F238E27FC236}">
                <a16:creationId xmlns:a16="http://schemas.microsoft.com/office/drawing/2014/main" id="{453F4113-EA9B-8531-E6F4-50561680BC56}"/>
              </a:ext>
            </a:extLst>
          </p:cNvPr>
          <p:cNvPicPr>
            <a:picLocks noChangeAspect="1"/>
          </p:cNvPicPr>
          <p:nvPr/>
        </p:nvPicPr>
        <p:blipFill>
          <a:blip r:embed="rId3"/>
          <a:stretch>
            <a:fillRect/>
          </a:stretch>
        </p:blipFill>
        <p:spPr>
          <a:xfrm>
            <a:off x="1848038" y="1516156"/>
            <a:ext cx="8495923" cy="3825687"/>
          </a:xfrm>
          <a:prstGeom prst="rect">
            <a:avLst/>
          </a:prstGeom>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12</a:t>
            </a:fld>
            <a:endParaRPr lang="es-ES"/>
          </a:p>
        </p:txBody>
      </p:sp>
      <p:pic>
        <p:nvPicPr>
          <p:cNvPr id="5" name="Imagen 4">
            <a:extLst>
              <a:ext uri="{FF2B5EF4-FFF2-40B4-BE49-F238E27FC236}">
                <a16:creationId xmlns:a16="http://schemas.microsoft.com/office/drawing/2014/main" id="{8B98DE19-00C3-BF0A-ED38-DC3CB4AE1584}"/>
              </a:ext>
            </a:extLst>
          </p:cNvPr>
          <p:cNvPicPr>
            <a:picLocks noChangeAspect="1"/>
          </p:cNvPicPr>
          <p:nvPr/>
        </p:nvPicPr>
        <p:blipFill>
          <a:blip r:embed="rId3"/>
          <a:stretch>
            <a:fillRect/>
          </a:stretch>
        </p:blipFill>
        <p:spPr>
          <a:xfrm>
            <a:off x="1905000" y="970691"/>
            <a:ext cx="8681460" cy="3995009"/>
          </a:xfrm>
          <a:prstGeom prst="rect">
            <a:avLst/>
          </a:prstGeom>
        </p:spPr>
      </p:pic>
    </p:spTree>
    <p:extLst>
      <p:ext uri="{BB962C8B-B14F-4D97-AF65-F5344CB8AC3E}">
        <p14:creationId xmlns:p14="http://schemas.microsoft.com/office/powerpoint/2010/main" val="29347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13</a:t>
            </a:fld>
            <a:endParaRPr lang="es-ES"/>
          </a:p>
        </p:txBody>
      </p:sp>
      <p:pic>
        <p:nvPicPr>
          <p:cNvPr id="7" name="Imagen 6">
            <a:extLst>
              <a:ext uri="{FF2B5EF4-FFF2-40B4-BE49-F238E27FC236}">
                <a16:creationId xmlns:a16="http://schemas.microsoft.com/office/drawing/2014/main" id="{95D075DC-8B63-A7CF-ED6F-18CE1424CCF7}"/>
              </a:ext>
            </a:extLst>
          </p:cNvPr>
          <p:cNvPicPr>
            <a:picLocks noChangeAspect="1"/>
          </p:cNvPicPr>
          <p:nvPr/>
        </p:nvPicPr>
        <p:blipFill>
          <a:blip r:embed="rId3"/>
          <a:stretch>
            <a:fillRect/>
          </a:stretch>
        </p:blipFill>
        <p:spPr>
          <a:xfrm>
            <a:off x="1909178" y="856891"/>
            <a:ext cx="8373644" cy="5144218"/>
          </a:xfrm>
          <a:prstGeom prst="rect">
            <a:avLst/>
          </a:prstGeom>
        </p:spPr>
      </p:pic>
    </p:spTree>
    <p:extLst>
      <p:ext uri="{BB962C8B-B14F-4D97-AF65-F5344CB8AC3E}">
        <p14:creationId xmlns:p14="http://schemas.microsoft.com/office/powerpoint/2010/main" val="35229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14</a:t>
            </a:fld>
            <a:endParaRPr lang="es-ES"/>
          </a:p>
        </p:txBody>
      </p:sp>
      <p:pic>
        <p:nvPicPr>
          <p:cNvPr id="4" name="Imagen 3">
            <a:extLst>
              <a:ext uri="{FF2B5EF4-FFF2-40B4-BE49-F238E27FC236}">
                <a16:creationId xmlns:a16="http://schemas.microsoft.com/office/drawing/2014/main" id="{8681FFE8-D0FF-BAA5-9961-8901D7EC89C8}"/>
              </a:ext>
            </a:extLst>
          </p:cNvPr>
          <p:cNvPicPr>
            <a:picLocks noChangeAspect="1"/>
          </p:cNvPicPr>
          <p:nvPr/>
        </p:nvPicPr>
        <p:blipFill rotWithShape="1">
          <a:blip r:embed="rId3"/>
          <a:srcRect l="5563" t="26962" r="3086" b="7001"/>
          <a:stretch/>
        </p:blipFill>
        <p:spPr>
          <a:xfrm>
            <a:off x="1409700" y="1739899"/>
            <a:ext cx="9372600" cy="3378201"/>
          </a:xfrm>
          <a:prstGeom prst="rect">
            <a:avLst/>
          </a:prstGeom>
        </p:spPr>
      </p:pic>
    </p:spTree>
    <p:extLst>
      <p:ext uri="{BB962C8B-B14F-4D97-AF65-F5344CB8AC3E}">
        <p14:creationId xmlns:p14="http://schemas.microsoft.com/office/powerpoint/2010/main" val="24078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E846830-0D88-9B47-6CFB-77B6AF9AD7FC}"/>
              </a:ext>
            </a:extLst>
          </p:cNvPr>
          <p:cNvSpPr>
            <a:spLocks noGrp="1"/>
          </p:cNvSpPr>
          <p:nvPr>
            <p:ph type="sldNum" sz="quarter" idx="12"/>
          </p:nvPr>
        </p:nvSpPr>
        <p:spPr/>
        <p:txBody>
          <a:bodyPr/>
          <a:lstStyle/>
          <a:p>
            <a:pPr rtl="0"/>
            <a:fld id="{C263D6C4-4840-40CC-AC84-17E24B3B7BDE}" type="slidenum">
              <a:rPr lang="es-ES" noProof="0" smtClean="0"/>
              <a:pPr rtl="0"/>
              <a:t>15</a:t>
            </a:fld>
            <a:endParaRPr lang="es-ES" noProof="0"/>
          </a:p>
        </p:txBody>
      </p:sp>
      <p:pic>
        <p:nvPicPr>
          <p:cNvPr id="5" name="Imagen 4">
            <a:extLst>
              <a:ext uri="{FF2B5EF4-FFF2-40B4-BE49-F238E27FC236}">
                <a16:creationId xmlns:a16="http://schemas.microsoft.com/office/drawing/2014/main" id="{BAF0CA8A-B340-6EF8-12F1-A757ECEF3E05}"/>
              </a:ext>
            </a:extLst>
          </p:cNvPr>
          <p:cNvPicPr>
            <a:picLocks noChangeAspect="1"/>
          </p:cNvPicPr>
          <p:nvPr/>
        </p:nvPicPr>
        <p:blipFill>
          <a:blip r:embed="rId2"/>
          <a:stretch>
            <a:fillRect/>
          </a:stretch>
        </p:blipFill>
        <p:spPr>
          <a:xfrm>
            <a:off x="1380467" y="1752366"/>
            <a:ext cx="9431066" cy="3353268"/>
          </a:xfrm>
          <a:prstGeom prst="rect">
            <a:avLst/>
          </a:prstGeom>
        </p:spPr>
      </p:pic>
    </p:spTree>
    <p:extLst>
      <p:ext uri="{BB962C8B-B14F-4D97-AF65-F5344CB8AC3E}">
        <p14:creationId xmlns:p14="http://schemas.microsoft.com/office/powerpoint/2010/main" val="3547558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241300" y="775010"/>
            <a:ext cx="11214100" cy="535531"/>
          </a:xfrm>
        </p:spPr>
        <p:txBody>
          <a:bodyPr rtlCol="0"/>
          <a:lstStyle/>
          <a:p>
            <a:pPr rtl="0"/>
            <a:r>
              <a:rPr lang="es-ES" dirty="0"/>
              <a:t>conclusión</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16</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368299" y="1600199"/>
            <a:ext cx="10608679" cy="4404732"/>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En este proyecto se utilizaron diferentes tecnologías y herramientas para desarrollar una aplicación de e-</a:t>
            </a:r>
            <a:r>
              <a:rPr lang="es-ES" sz="1800" cap="none" dirty="0" err="1">
                <a:effectLst/>
                <a:latin typeface="Times New Roman" panose="02020603050405020304" pitchFamily="18" charset="0"/>
                <a:ea typeface="Times New Roman" panose="02020603050405020304" pitchFamily="18" charset="0"/>
              </a:rPr>
              <a:t>commerce</a:t>
            </a:r>
            <a:r>
              <a:rPr lang="es-ES" sz="1800" cap="none" dirty="0">
                <a:effectLst/>
                <a:latin typeface="Times New Roman" panose="02020603050405020304" pitchFamily="18" charset="0"/>
                <a:ea typeface="Times New Roman" panose="02020603050405020304" pitchFamily="18" charset="0"/>
              </a:rPr>
              <a:t>. Se utilizó Visual Studio </a:t>
            </a:r>
            <a:r>
              <a:rPr lang="es-ES" sz="1800" cap="none" dirty="0" err="1">
                <a:effectLst/>
                <a:latin typeface="Times New Roman" panose="02020603050405020304" pitchFamily="18" charset="0"/>
                <a:ea typeface="Times New Roman" panose="02020603050405020304" pitchFamily="18" charset="0"/>
              </a:rPr>
              <a:t>Code</a:t>
            </a:r>
            <a:r>
              <a:rPr lang="es-ES" sz="1800" cap="none" dirty="0">
                <a:effectLst/>
                <a:latin typeface="Times New Roman" panose="02020603050405020304" pitchFamily="18" charset="0"/>
                <a:ea typeface="Times New Roman" panose="02020603050405020304" pitchFamily="18" charset="0"/>
              </a:rPr>
              <a:t> como editor de texto, JavaScript como lenguaje de programación, Next.js como </a:t>
            </a:r>
            <a:r>
              <a:rPr lang="es-ES" sz="1800" cap="none" dirty="0" err="1">
                <a:effectLst/>
                <a:latin typeface="Times New Roman" panose="02020603050405020304" pitchFamily="18" charset="0"/>
                <a:ea typeface="Times New Roman" panose="02020603050405020304" pitchFamily="18" charset="0"/>
              </a:rPr>
              <a:t>framework</a:t>
            </a:r>
            <a:r>
              <a:rPr lang="es-ES" sz="1800" cap="none" dirty="0">
                <a:effectLst/>
                <a:latin typeface="Times New Roman" panose="02020603050405020304" pitchFamily="18" charset="0"/>
                <a:ea typeface="Times New Roman" panose="02020603050405020304" pitchFamily="18" charset="0"/>
              </a:rPr>
              <a:t> de desarrollo web, </a:t>
            </a:r>
            <a:r>
              <a:rPr lang="es-ES" sz="1800" cap="none" dirty="0" err="1">
                <a:effectLst/>
                <a:latin typeface="Times New Roman" panose="02020603050405020304" pitchFamily="18" charset="0"/>
                <a:ea typeface="Times New Roman" panose="02020603050405020304" pitchFamily="18" charset="0"/>
              </a:rPr>
              <a:t>Sanity</a:t>
            </a:r>
            <a:r>
              <a:rPr lang="es-ES" sz="1800" cap="none" dirty="0">
                <a:effectLst/>
                <a:latin typeface="Times New Roman" panose="02020603050405020304" pitchFamily="18" charset="0"/>
                <a:ea typeface="Times New Roman" panose="02020603050405020304" pitchFamily="18" charset="0"/>
              </a:rPr>
              <a:t> Studio para la gestión de contenido, Node.js para el manejo del servidor, </a:t>
            </a:r>
            <a:r>
              <a:rPr lang="es-ES" sz="1800" cap="none" dirty="0" err="1">
                <a:effectLst/>
                <a:latin typeface="Times New Roman" panose="02020603050405020304" pitchFamily="18" charset="0"/>
                <a:ea typeface="Times New Roman" panose="02020603050405020304" pitchFamily="18" charset="0"/>
              </a:rPr>
              <a:t>Stripe</a:t>
            </a:r>
            <a:r>
              <a:rPr lang="es-ES" sz="1800" cap="none" dirty="0">
                <a:effectLst/>
                <a:latin typeface="Times New Roman" panose="02020603050405020304" pitchFamily="18" charset="0"/>
                <a:ea typeface="Times New Roman" panose="02020603050405020304" pitchFamily="18" charset="0"/>
              </a:rPr>
              <a:t> para el procesamiento de pagos y GitHub para el control de versiones.</a:t>
            </a:r>
          </a:p>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El proyecto se inició con la creación de una aplicación de Next.js, que proporciona una estructura de proyecto predeterminada con configuraciones de servidor y cliente, enrutamiento y herramientas de construcción preconfiguradas. Se crearon componentes y páginas dentro de la carpeta "</a:t>
            </a:r>
            <a:r>
              <a:rPr lang="es-ES" sz="1800" cap="none" dirty="0" err="1">
                <a:effectLst/>
                <a:latin typeface="Times New Roman" panose="02020603050405020304" pitchFamily="18" charset="0"/>
                <a:ea typeface="Times New Roman" panose="02020603050405020304" pitchFamily="18" charset="0"/>
              </a:rPr>
              <a:t>pages</a:t>
            </a:r>
            <a:r>
              <a:rPr lang="es-ES" sz="1800" cap="none" dirty="0">
                <a:effectLst/>
                <a:latin typeface="Times New Roman" panose="02020603050405020304" pitchFamily="18" charset="0"/>
                <a:ea typeface="Times New Roman" panose="02020603050405020304" pitchFamily="18" charset="0"/>
              </a:rPr>
              <a:t>", que se convierten en páginas web accesibles mediante una URL única. Además, se utilizó un archivo de GitHub para instalar las dependencias necesarias y asegurar la compatibilidad entre versiones.</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15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241300" y="775010"/>
            <a:ext cx="11214100" cy="535531"/>
          </a:xfrm>
        </p:spPr>
        <p:txBody>
          <a:bodyPr rtlCol="0"/>
          <a:lstStyle/>
          <a:p>
            <a:pPr rtl="0"/>
            <a:r>
              <a:rPr lang="es-ES" dirty="0"/>
              <a:t>conclusión</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17</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533401" y="1600199"/>
            <a:ext cx="10608679" cy="4404732"/>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utilizó </a:t>
            </a:r>
            <a:r>
              <a:rPr lang="es-ES" sz="1800" cap="none" dirty="0" err="1">
                <a:effectLst/>
                <a:latin typeface="Times New Roman" panose="02020603050405020304" pitchFamily="18" charset="0"/>
                <a:ea typeface="Times New Roman" panose="02020603050405020304" pitchFamily="18" charset="0"/>
              </a:rPr>
              <a:t>Sanity</a:t>
            </a:r>
            <a:r>
              <a:rPr lang="es-ES" sz="1800" cap="none" dirty="0">
                <a:effectLst/>
                <a:latin typeface="Times New Roman" panose="02020603050405020304" pitchFamily="18" charset="0"/>
                <a:ea typeface="Times New Roman" panose="02020603050405020304" pitchFamily="18" charset="0"/>
              </a:rPr>
              <a:t> Studio para la gestión de contenido del proyecto, creando un conjunto de datos para el comercio electrónico y una plantilla de proyecto. También se utilizó </a:t>
            </a:r>
            <a:r>
              <a:rPr lang="es-ES" sz="1800" cap="none" dirty="0" err="1">
                <a:effectLst/>
                <a:latin typeface="Times New Roman" panose="02020603050405020304" pitchFamily="18" charset="0"/>
                <a:ea typeface="Times New Roman" panose="02020603050405020304" pitchFamily="18" charset="0"/>
              </a:rPr>
              <a:t>Stripe</a:t>
            </a:r>
            <a:r>
              <a:rPr lang="es-ES" sz="1800" cap="none" dirty="0">
                <a:effectLst/>
                <a:latin typeface="Times New Roman" panose="02020603050405020304" pitchFamily="18" charset="0"/>
                <a:ea typeface="Times New Roman" panose="02020603050405020304" pitchFamily="18" charset="0"/>
              </a:rPr>
              <a:t> para el procesamiento de pagos y Node.js para el manejo del servidor. El proyecto incluyó un componente de banner principal y una sección de "productos más vendidos" con un bucle que mostraba productos reales.</a:t>
            </a:r>
          </a:p>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aplicaron nombres de clase a elementos HTML en una página utilizando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CSS, lo que permitió definir estilos CSS específicos para esos elementos. Los nombres de clase se aplicaron mediante la sintaxis JSX en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se definieron estilos CSS correspondientes en un archivo CSS global.</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745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241300" y="1506530"/>
            <a:ext cx="11214100" cy="535531"/>
          </a:xfrm>
        </p:spPr>
        <p:txBody>
          <a:bodyPr rtlCol="0"/>
          <a:lstStyle/>
          <a:p>
            <a:pPr rtl="0"/>
            <a:r>
              <a:rPr lang="es-ES" dirty="0" smtClean="0"/>
              <a:t>Link de la pagina</a:t>
            </a:r>
            <a:endParaRPr lang="es-ES" dirty="0"/>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18</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2573383" y="2445678"/>
            <a:ext cx="3553097" cy="875212"/>
          </a:xfrm>
        </p:spPr>
        <p:txBody>
          <a:bodyPr/>
          <a:lstStyle/>
          <a:p>
            <a:pPr algn="just">
              <a:lnSpc>
                <a:spcPct val="150000"/>
              </a:lnSpc>
              <a:spcAft>
                <a:spcPts val="600"/>
              </a:spcAft>
            </a:pPr>
            <a:r>
              <a:rPr lang="es-EC" sz="2400" cap="none" dirty="0">
                <a:latin typeface="Times New Roman" panose="02020603050405020304" pitchFamily="18" charset="0"/>
                <a:ea typeface="Times New Roman" panose="02020603050405020304" pitchFamily="18" charset="0"/>
              </a:rPr>
              <a:t>http://132.145.16.235:3001/</a:t>
            </a:r>
            <a:endParaRPr lang="es-EC" sz="24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1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C" dirty="0"/>
          </a:p>
        </p:txBody>
      </p:sp>
    </p:spTree>
    <p:extLst>
      <p:ext uri="{BB962C8B-B14F-4D97-AF65-F5344CB8AC3E}">
        <p14:creationId xmlns:p14="http://schemas.microsoft.com/office/powerpoint/2010/main" val="92714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s-ES" dirty="0"/>
              <a:t>Objetivos</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2</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192319"/>
          </a:xfrm>
        </p:spPr>
        <p:txBody>
          <a:bodyPr rtlCol="0"/>
          <a:lstStyle/>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Desarrollar una página de eCommerce con diseño atractivo y fácil de usar para los clientes que naveguen en la página.</a:t>
            </a:r>
            <a:endParaRPr lang="es-EC"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Implementar funcionalidades avanzadas para que el sitio web sea más fácil de utilizar y puedan tener una buena experiencia al realizar compras online.</a:t>
            </a:r>
            <a:endParaRPr lang="es-EC"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Integrar nuevas herramientas de marketing para atraer a nuevos clientes y aumentar la tasa de conversión.</a:t>
            </a:r>
            <a:endParaRPr lang="es-EC" sz="1800" dirty="0">
              <a:effectLst/>
              <a:latin typeface="Times New Roman" panose="02020603050405020304" pitchFamily="18" charset="0"/>
              <a:ea typeface="Times New Roman" panose="02020603050405020304" pitchFamily="18" charset="0"/>
            </a:endParaRPr>
          </a:p>
          <a:p>
            <a:pPr marL="0" indent="0" rtl="0">
              <a:buNone/>
            </a:pPr>
            <a:endParaRPr lang="es-ES" dirty="0"/>
          </a:p>
        </p:txBody>
      </p:sp>
      <p:pic>
        <p:nvPicPr>
          <p:cNvPr id="1026" name="Picture 2" descr="5 Claves para Lograr tus Objetivos">
            <a:extLst>
              <a:ext uri="{FF2B5EF4-FFF2-40B4-BE49-F238E27FC236}">
                <a16:creationId xmlns:a16="http://schemas.microsoft.com/office/drawing/2014/main" id="{6E2B7795-19F0-D886-0FFB-DADAB66F2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844" y="1970430"/>
            <a:ext cx="3392556" cy="265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3</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368389" cy="5041385"/>
          </a:xfrm>
        </p:spPr>
        <p:txBody>
          <a:bodyPr rtlCol="0"/>
          <a:lstStyle/>
          <a:p>
            <a:pPr marL="0" indent="0">
              <a:lnSpc>
                <a:spcPct val="150000"/>
              </a:lnSpc>
              <a:buNone/>
            </a:pPr>
            <a:r>
              <a:rPr lang="es-ES" sz="1800" cap="none" dirty="0" smtClean="0"/>
              <a:t>¿Que </a:t>
            </a:r>
            <a:r>
              <a:rPr lang="es-ES" sz="1800" cap="none" dirty="0"/>
              <a:t>es </a:t>
            </a:r>
            <a:r>
              <a:rPr lang="es-ES" sz="1800" cap="none" dirty="0" smtClean="0"/>
              <a:t>e-Commerce?</a:t>
            </a:r>
          </a:p>
          <a:p>
            <a:pPr marL="0" indent="0">
              <a:lnSpc>
                <a:spcPct val="150000"/>
              </a:lnSpc>
              <a:buNone/>
            </a:pPr>
            <a:r>
              <a:rPr lang="es-ES" cap="none" dirty="0" smtClean="0"/>
              <a:t> e-</a:t>
            </a:r>
            <a:r>
              <a:rPr lang="es-ES" cap="none" dirty="0"/>
              <a:t>C</a:t>
            </a:r>
            <a:r>
              <a:rPr lang="es-ES" cap="none" dirty="0" smtClean="0"/>
              <a:t>ommerce es el proceso de compra y venta de bienes y servicios a través de internet</a:t>
            </a:r>
          </a:p>
          <a:p>
            <a:pPr marL="0" indent="0">
              <a:lnSpc>
                <a:spcPct val="150000"/>
              </a:lnSpc>
              <a:buNone/>
            </a:pPr>
            <a:r>
              <a:rPr lang="es-ES" cap="none" dirty="0" smtClean="0"/>
              <a:t>Ventaja de e-Commerce</a:t>
            </a:r>
          </a:p>
          <a:p>
            <a:pPr lvl="0">
              <a:lnSpc>
                <a:spcPct val="150000"/>
              </a:lnSpc>
            </a:pPr>
            <a:r>
              <a:rPr lang="es-ES" cap="none" dirty="0" smtClean="0"/>
              <a:t>Siempre está abierto las 24 horas del día.</a:t>
            </a:r>
            <a:endParaRPr lang="es-EC" cap="none" dirty="0" smtClean="0"/>
          </a:p>
          <a:p>
            <a:pPr>
              <a:lnSpc>
                <a:spcPct val="150000"/>
              </a:lnSpc>
            </a:pPr>
            <a:r>
              <a:rPr lang="es-ES" cap="none" dirty="0" smtClean="0"/>
              <a:t>Tiene un alcance global y esto permitirá llegar a clientes de cualquier parte del mundo</a:t>
            </a:r>
          </a:p>
          <a:p>
            <a:pPr marL="0" indent="0">
              <a:lnSpc>
                <a:spcPct val="150000"/>
              </a:lnSpc>
              <a:buNone/>
            </a:pPr>
            <a:r>
              <a:rPr lang="es-ES" cap="none" dirty="0" smtClean="0"/>
              <a:t>Desventaja de e-Commerce</a:t>
            </a:r>
          </a:p>
          <a:p>
            <a:pPr>
              <a:lnSpc>
                <a:spcPct val="150000"/>
              </a:lnSpc>
            </a:pPr>
            <a:r>
              <a:rPr lang="es-ES" cap="none" dirty="0" smtClean="0"/>
              <a:t>Debido a la facilidad de crear una tienda en línea, la competencia puede ser mucho más fuerte que en una tienda física.</a:t>
            </a:r>
          </a:p>
          <a:p>
            <a:pPr>
              <a:lnSpc>
                <a:spcPct val="150000"/>
              </a:lnSpc>
            </a:pPr>
            <a:r>
              <a:rPr lang="es-ES" cap="none" dirty="0" smtClean="0"/>
              <a:t>Aunque la creación de una tienda en línea puede ser más económica que una tienda física, aún existen costos iniciales significativos, como el desarrollo del sitio web y la implementación de un sistema de pago seguro</a:t>
            </a:r>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4" name="Imagen 3"/>
          <p:cNvPicPr>
            <a:picLocks noChangeAspect="1"/>
          </p:cNvPicPr>
          <p:nvPr/>
        </p:nvPicPr>
        <p:blipFill>
          <a:blip r:embed="rId3"/>
          <a:stretch>
            <a:fillRect/>
          </a:stretch>
        </p:blipFill>
        <p:spPr>
          <a:xfrm>
            <a:off x="8033657" y="1625385"/>
            <a:ext cx="3421743" cy="2672295"/>
          </a:xfrm>
          <a:prstGeom prst="rect">
            <a:avLst/>
          </a:prstGeom>
        </p:spPr>
      </p:pic>
    </p:spTree>
    <p:extLst>
      <p:ext uri="{BB962C8B-B14F-4D97-AF65-F5344CB8AC3E}">
        <p14:creationId xmlns:p14="http://schemas.microsoft.com/office/powerpoint/2010/main" val="22347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4</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325367" y="920854"/>
            <a:ext cx="6368389" cy="5041385"/>
          </a:xfrm>
        </p:spPr>
        <p:txBody>
          <a:bodyPr rtlCol="0"/>
          <a:lstStyle/>
          <a:p>
            <a:pPr marL="0" indent="0">
              <a:buNone/>
            </a:pPr>
            <a:r>
              <a:rPr lang="es-ES" cap="none" dirty="0" smtClean="0"/>
              <a:t>¿Qué es </a:t>
            </a:r>
            <a:r>
              <a:rPr lang="es-ES" cap="none" dirty="0" err="1"/>
              <a:t>R</a:t>
            </a:r>
            <a:r>
              <a:rPr lang="es-ES" cap="none" dirty="0" err="1" smtClean="0"/>
              <a:t>eact</a:t>
            </a:r>
            <a:r>
              <a:rPr lang="es-ES" cap="none" dirty="0" smtClean="0"/>
              <a:t>?</a:t>
            </a:r>
          </a:p>
          <a:p>
            <a:pPr>
              <a:lnSpc>
                <a:spcPct val="150000"/>
              </a:lnSpc>
            </a:pPr>
            <a:r>
              <a:rPr lang="es-ES" cap="none" dirty="0" smtClean="0"/>
              <a:t>Es una biblioteca de código abierto basada en JavaScript, desarrollada por Facebook, que se utiliza para la creación de interfaces de usuario. Esta biblioteca se basa en un modelo de programación declarativo que utiliza una eficiente manipulación del DOM para actualizar la interfaz de usuario.</a:t>
            </a:r>
            <a:endParaRPr lang="es-EC" cap="none" dirty="0" smtClean="0"/>
          </a:p>
          <a:p>
            <a:pPr>
              <a:lnSpc>
                <a:spcPct val="150000"/>
              </a:lnSpc>
            </a:pPr>
            <a:r>
              <a:rPr lang="es-ES" cap="none" dirty="0" smtClean="0"/>
              <a:t>React.js se utiliza principalmente para la creación de aplicaciones de página única (spa) y es compatible con la creación de aplicaciones móviles. Asimismo, cuenta con un ecosistema de módulos y componentes que permiten a los desarrolladores abordar problemas más complejos de manera más rápida y efectiva</a:t>
            </a:r>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8" name="Picture 6" descr="Qué es React JS?">
            <a:extLst>
              <a:ext uri="{FF2B5EF4-FFF2-40B4-BE49-F238E27FC236}">
                <a16:creationId xmlns:a16="http://schemas.microsoft.com/office/drawing/2014/main" id="{DF69FB29-F92A-1AA9-0F87-40FA8A2A5A31}"/>
              </a:ext>
            </a:extLst>
          </p:cNvPr>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326086" y="38819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5</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368389" cy="5041385"/>
          </a:xfrm>
        </p:spPr>
        <p:txBody>
          <a:bodyPr rtlCol="0"/>
          <a:lstStyle/>
          <a:p>
            <a:pPr marL="0" indent="0">
              <a:lnSpc>
                <a:spcPct val="150000"/>
              </a:lnSpc>
              <a:buNone/>
            </a:pPr>
            <a:r>
              <a:rPr lang="es-ES" cap="none" dirty="0" smtClean="0"/>
              <a:t>¿Qué es </a:t>
            </a:r>
            <a:r>
              <a:rPr lang="es-ES" cap="none" dirty="0" err="1" smtClean="0"/>
              <a:t>Stripe</a:t>
            </a:r>
            <a:r>
              <a:rPr lang="es-ES" cap="none" dirty="0" smtClean="0"/>
              <a:t>?</a:t>
            </a:r>
          </a:p>
          <a:p>
            <a:pPr marL="0" indent="0">
              <a:lnSpc>
                <a:spcPct val="150000"/>
              </a:lnSpc>
              <a:buNone/>
            </a:pPr>
            <a:r>
              <a:rPr lang="es-ES" cap="none" dirty="0" err="1"/>
              <a:t>Stripe</a:t>
            </a:r>
            <a:r>
              <a:rPr lang="es-ES" cap="none" dirty="0"/>
              <a:t> es una plataforma de pagos en línea que ofrece una amplia variedad de herramientas y </a:t>
            </a:r>
            <a:r>
              <a:rPr lang="es-ES" cap="none" dirty="0" err="1"/>
              <a:t>APIs</a:t>
            </a:r>
            <a:r>
              <a:rPr lang="es-ES" cap="none" dirty="0"/>
              <a:t> para procesar pagos, enviar pagos y administrar negocios. Sus productos se utilizan por millones de empresas de todos los tamaños y suelen recibir elogios por su eficiencia, escalabilidad y estándares de </a:t>
            </a:r>
            <a:r>
              <a:rPr lang="es-ES" cap="none" dirty="0" smtClean="0"/>
              <a:t>cumplimiento</a:t>
            </a:r>
          </a:p>
          <a:p>
            <a:pPr marL="0" indent="0">
              <a:buNone/>
            </a:pPr>
            <a:endParaRPr lang="es-ES" cap="none" dirty="0"/>
          </a:p>
          <a:p>
            <a:pPr marL="0" indent="0">
              <a:buNone/>
            </a:pPr>
            <a:endParaRPr lang="es-ES" cap="none" dirty="0" smtClean="0"/>
          </a:p>
          <a:p>
            <a:pPr marL="0" indent="0">
              <a:buNone/>
            </a:pPr>
            <a:endParaRPr lang="es-ES" cap="none" dirty="0" smtClean="0"/>
          </a:p>
          <a:p>
            <a:pPr marL="0" indent="0">
              <a:buNone/>
            </a:pPr>
            <a:endParaRPr lang="es-ES" cap="none" dirty="0"/>
          </a:p>
          <a:p>
            <a:pPr marL="0" indent="0">
              <a:buNone/>
            </a:pPr>
            <a:endParaRPr lang="es-ES" cap="none" dirty="0" smtClean="0"/>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5" name="Imagen 4"/>
          <p:cNvPicPr>
            <a:picLocks noChangeAspect="1"/>
          </p:cNvPicPr>
          <p:nvPr/>
        </p:nvPicPr>
        <p:blipFill>
          <a:blip r:embed="rId3"/>
          <a:stretch>
            <a:fillRect/>
          </a:stretch>
        </p:blipFill>
        <p:spPr>
          <a:xfrm>
            <a:off x="8700181" y="1800353"/>
            <a:ext cx="2552019" cy="2345724"/>
          </a:xfrm>
          <a:prstGeom prst="rect">
            <a:avLst/>
          </a:prstGeom>
        </p:spPr>
      </p:pic>
    </p:spTree>
    <p:extLst>
      <p:ext uri="{BB962C8B-B14F-4D97-AF65-F5344CB8AC3E}">
        <p14:creationId xmlns:p14="http://schemas.microsoft.com/office/powerpoint/2010/main" val="366337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rtlCol="0"/>
          <a:lstStyle/>
          <a:p>
            <a:pPr rtl="0"/>
            <a:r>
              <a:rPr lang="es-ES" sz="4000" b="0" dirty="0"/>
              <a:t>Metodología</a:t>
            </a:r>
            <a:r>
              <a:rPr lang="es-ES" dirty="0"/>
              <a:t> </a:t>
            </a:r>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6</a:t>
            </a:fld>
            <a:endParaRPr lang="es-ES"/>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3"/>
          </p:nvPr>
        </p:nvSpPr>
        <p:spPr>
          <a:xfrm>
            <a:off x="-655362" y="1005302"/>
            <a:ext cx="5157788" cy="823912"/>
          </a:xfrm>
        </p:spPr>
        <p:txBody>
          <a:bodyPr rtlCol="0">
            <a:normAutofit/>
          </a:bodyPr>
          <a:lstStyle/>
          <a:p>
            <a:pPr rtl="0"/>
            <a:endParaRPr lang="es-ES" dirty="0"/>
          </a:p>
          <a:p>
            <a:pPr rtl="0"/>
            <a:endParaRPr lang="es-ES" dirty="0"/>
          </a:p>
        </p:txBody>
      </p:sp>
      <p:sp>
        <p:nvSpPr>
          <p:cNvPr id="6" name="Marcador de texto 5">
            <a:extLst>
              <a:ext uri="{FF2B5EF4-FFF2-40B4-BE49-F238E27FC236}">
                <a16:creationId xmlns:a16="http://schemas.microsoft.com/office/drawing/2014/main" id="{000A9570-5EF6-4AFB-9FCA-7C8998E3FEB1}"/>
              </a:ext>
            </a:extLst>
          </p:cNvPr>
          <p:cNvSpPr>
            <a:spLocks noGrp="1"/>
          </p:cNvSpPr>
          <p:nvPr>
            <p:ph sz="quarter" idx="4"/>
          </p:nvPr>
        </p:nvSpPr>
        <p:spPr>
          <a:xfrm>
            <a:off x="662609" y="2291591"/>
            <a:ext cx="7209184" cy="3974824"/>
          </a:xfrm>
        </p:spPr>
        <p:txBody>
          <a:bodyPr rtlCol="0">
            <a:noAutofit/>
          </a:bodyPr>
          <a:lstStyle/>
          <a:p>
            <a:pPr marL="0" indent="0" algn="just">
              <a:spcAft>
                <a:spcPts val="600"/>
              </a:spcAft>
              <a:buNone/>
            </a:pPr>
            <a:r>
              <a:rPr lang="es-ES" dirty="0">
                <a:effectLst/>
                <a:latin typeface="Times New Roman" panose="02020603050405020304" pitchFamily="18" charset="0"/>
                <a:ea typeface="Times New Roman" panose="02020603050405020304" pitchFamily="18" charset="0"/>
              </a:rPr>
              <a:t>En este proyecto se emplearon los siguientes materiales en su metodología:</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Editor de texto Visual Studio </a:t>
            </a:r>
            <a:r>
              <a:rPr lang="es-ES" dirty="0" err="1">
                <a:effectLst/>
                <a:latin typeface="Times New Roman" panose="02020603050405020304" pitchFamily="18" charset="0"/>
                <a:ea typeface="Times New Roman" panose="02020603050405020304" pitchFamily="18" charset="0"/>
              </a:rPr>
              <a:t>Code</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Lenguaje de programación JavaScript</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err="1">
                <a:effectLst/>
                <a:latin typeface="Times New Roman" panose="02020603050405020304" pitchFamily="18" charset="0"/>
                <a:ea typeface="Times New Roman" panose="02020603050405020304" pitchFamily="18" charset="0"/>
              </a:rPr>
              <a:t>Sanity</a:t>
            </a:r>
            <a:r>
              <a:rPr lang="es-ES" dirty="0">
                <a:effectLst/>
                <a:latin typeface="Times New Roman" panose="02020603050405020304" pitchFamily="18" charset="0"/>
                <a:ea typeface="Times New Roman" panose="02020603050405020304" pitchFamily="18" charset="0"/>
              </a:rPr>
              <a:t> Studio</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Node.js</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err="1">
                <a:effectLst/>
                <a:latin typeface="Times New Roman" panose="02020603050405020304" pitchFamily="18" charset="0"/>
                <a:ea typeface="Times New Roman" panose="02020603050405020304" pitchFamily="18" charset="0"/>
              </a:rPr>
              <a:t>Stripe</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GitHub</a:t>
            </a:r>
            <a:endParaRPr lang="es-EC" dirty="0">
              <a:effectLst/>
              <a:latin typeface="Times New Roman" panose="02020603050405020304" pitchFamily="18" charset="0"/>
              <a:ea typeface="Times New Roman" panose="02020603050405020304" pitchFamily="18" charset="0"/>
            </a:endParaRPr>
          </a:p>
          <a:p>
            <a:pPr marL="0" indent="0" algn="just">
              <a:spcAft>
                <a:spcPts val="600"/>
              </a:spcAft>
              <a:buNone/>
            </a:pPr>
            <a:endParaRPr lang="es-ES" dirty="0"/>
          </a:p>
        </p:txBody>
      </p:sp>
      <p:pic>
        <p:nvPicPr>
          <p:cNvPr id="5" name="Imagen 4"/>
          <p:cNvPicPr>
            <a:picLocks noChangeAspect="1"/>
          </p:cNvPicPr>
          <p:nvPr/>
        </p:nvPicPr>
        <p:blipFill>
          <a:blip r:embed="rId3"/>
          <a:stretch>
            <a:fillRect/>
          </a:stretch>
        </p:blipFill>
        <p:spPr>
          <a:xfrm>
            <a:off x="8467570" y="2519221"/>
            <a:ext cx="3191030" cy="2287909"/>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444499" y="1003337"/>
            <a:ext cx="11214100" cy="535531"/>
          </a:xfrm>
        </p:spPr>
        <p:txBody>
          <a:bodyPr rtlCol="0"/>
          <a:lstStyle/>
          <a:p>
            <a:pPr rtl="0"/>
            <a:r>
              <a:rPr lang="es-ES" dirty="0"/>
              <a:t>Metodología </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7</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791736" y="1538868"/>
            <a:ext cx="10181063" cy="4036054"/>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creó una estructura </a:t>
            </a:r>
            <a:r>
              <a:rPr lang="es-ES" sz="1800" cap="none" dirty="0" err="1">
                <a:effectLst/>
                <a:latin typeface="Times New Roman" panose="02020603050405020304" pitchFamily="18" charset="0"/>
                <a:ea typeface="Times New Roman" panose="02020603050405020304" pitchFamily="18" charset="0"/>
              </a:rPr>
              <a:t>jsx</a:t>
            </a:r>
            <a:r>
              <a:rPr lang="es-ES" sz="1800" cap="none" dirty="0">
                <a:effectLst/>
                <a:latin typeface="Times New Roman" panose="02020603050405020304" pitchFamily="18" charset="0"/>
                <a:ea typeface="Times New Roman" panose="02020603050405020304" pitchFamily="18" charset="0"/>
              </a:rPr>
              <a:t> básica utilizando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lo que significa que se crearon componentes y elementos de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que se pueden renderizar en el navegador. </a:t>
            </a:r>
            <a:r>
              <a:rPr lang="es-ES" sz="1800" cap="none" dirty="0" err="1">
                <a:effectLst/>
                <a:latin typeface="Times New Roman" panose="02020603050405020304" pitchFamily="18" charset="0"/>
                <a:ea typeface="Times New Roman" panose="02020603050405020304" pitchFamily="18" charset="0"/>
              </a:rPr>
              <a:t>Jsx</a:t>
            </a:r>
            <a:r>
              <a:rPr lang="es-ES" sz="1800" cap="none" dirty="0">
                <a:effectLst/>
                <a:latin typeface="Times New Roman" panose="02020603050405020304" pitchFamily="18" charset="0"/>
                <a:ea typeface="Times New Roman" panose="02020603050405020304" pitchFamily="18" charset="0"/>
              </a:rPr>
              <a:t> es una extensión de sintaxis de </a:t>
            </a:r>
            <a:r>
              <a:rPr lang="es-ES" sz="1800" cap="none" dirty="0" err="1">
                <a:effectLst/>
                <a:latin typeface="Times New Roman" panose="02020603050405020304" pitchFamily="18" charset="0"/>
                <a:ea typeface="Times New Roman" panose="02020603050405020304" pitchFamily="18" charset="0"/>
              </a:rPr>
              <a:t>javascript</a:t>
            </a:r>
            <a:r>
              <a:rPr lang="es-ES" sz="1800" cap="none" dirty="0">
                <a:effectLst/>
                <a:latin typeface="Times New Roman" panose="02020603050405020304" pitchFamily="18" charset="0"/>
                <a:ea typeface="Times New Roman" panose="02020603050405020304" pitchFamily="18" charset="0"/>
              </a:rPr>
              <a:t> que permite escribir código </a:t>
            </a:r>
            <a:r>
              <a:rPr lang="es-ES" sz="1800" cap="none" dirty="0" err="1">
                <a:effectLst/>
                <a:latin typeface="Times New Roman" panose="02020603050405020304" pitchFamily="18" charset="0"/>
                <a:ea typeface="Times New Roman" panose="02020603050405020304" pitchFamily="18" charset="0"/>
              </a:rPr>
              <a:t>html</a:t>
            </a:r>
            <a:r>
              <a:rPr lang="es-ES" sz="1800" cap="none" dirty="0">
                <a:effectLst/>
                <a:latin typeface="Times New Roman" panose="02020603050405020304" pitchFamily="18" charset="0"/>
                <a:ea typeface="Times New Roman" panose="02020603050405020304" pitchFamily="18" charset="0"/>
              </a:rPr>
              <a:t> dentro de </a:t>
            </a:r>
            <a:r>
              <a:rPr lang="es-ES" sz="1800" cap="none" dirty="0" err="1">
                <a:effectLst/>
                <a:latin typeface="Times New Roman" panose="02020603050405020304" pitchFamily="18" charset="0"/>
                <a:ea typeface="Times New Roman" panose="02020603050405020304" pitchFamily="18" charset="0"/>
              </a:rPr>
              <a:t>javascript</a:t>
            </a:r>
            <a:r>
              <a:rPr lang="es-ES" sz="1800" cap="none" dirty="0">
                <a:effectLst/>
                <a:latin typeface="Times New Roman" panose="02020603050405020304" pitchFamily="18" charset="0"/>
                <a:ea typeface="Times New Roman" panose="02020603050405020304" pitchFamily="18" charset="0"/>
              </a:rPr>
              <a:t>. En la estructura creada, se definió un componente de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se utilizó para renderizar un elemento </a:t>
            </a:r>
            <a:r>
              <a:rPr lang="es-ES" sz="1800" cap="none" dirty="0" err="1">
                <a:effectLst/>
                <a:latin typeface="Times New Roman" panose="02020603050405020304" pitchFamily="18" charset="0"/>
                <a:ea typeface="Times New Roman" panose="02020603050405020304" pitchFamily="18" charset="0"/>
              </a:rPr>
              <a:t>html</a:t>
            </a:r>
            <a:r>
              <a:rPr lang="es-ES" sz="1800" cap="none" dirty="0">
                <a:effectLst/>
                <a:latin typeface="Times New Roman" panose="02020603050405020304" pitchFamily="18" charset="0"/>
                <a:ea typeface="Times New Roman" panose="02020603050405020304" pitchFamily="18" charset="0"/>
              </a:rPr>
              <a:t> simple. Además, se incluyeron </a:t>
            </a:r>
            <a:r>
              <a:rPr lang="es-ES" sz="1800" cap="none" dirty="0" err="1">
                <a:effectLst/>
                <a:latin typeface="Times New Roman" panose="02020603050405020304" pitchFamily="18" charset="0"/>
                <a:ea typeface="Times New Roman" panose="02020603050405020304" pitchFamily="18" charset="0"/>
              </a:rPr>
              <a:t>props</a:t>
            </a:r>
            <a:r>
              <a:rPr lang="es-ES" sz="1800" cap="none" dirty="0">
                <a:effectLst/>
                <a:latin typeface="Times New Roman" panose="02020603050405020304" pitchFamily="18" charset="0"/>
                <a:ea typeface="Times New Roman" panose="02020603050405020304" pitchFamily="18" charset="0"/>
              </a:rPr>
              <a:t> en el componente, que son propiedades que se pueden pasar al componente para personalizar su comportamiento o su apariencia. También se importaron y utilizaron otras bibliotecas y dependencias necesarias para el proyecto, como "</a:t>
            </a:r>
            <a:r>
              <a:rPr lang="es-ES" sz="1800" cap="none" dirty="0" err="1">
                <a:effectLst/>
                <a:latin typeface="Times New Roman" panose="02020603050405020304" pitchFamily="18" charset="0"/>
                <a:ea typeface="Times New Roman" panose="02020603050405020304" pitchFamily="18" charset="0"/>
              </a:rPr>
              <a:t>styled-components</a:t>
            </a:r>
            <a:r>
              <a:rPr lang="es-ES" sz="1800" cap="none" dirty="0">
                <a:effectLst/>
                <a:latin typeface="Times New Roman" panose="02020603050405020304" pitchFamily="18" charset="0"/>
                <a:ea typeface="Times New Roman" panose="02020603050405020304" pitchFamily="18" charset="0"/>
              </a:rPr>
              <a:t>", que se utiliza para crear componentes con estilos personalizados</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a:xfrm>
            <a:off x="111513" y="-85893"/>
            <a:ext cx="10396882" cy="1151965"/>
          </a:xfrm>
        </p:spPr>
        <p:txBody>
          <a:bodyPr rtlCol="0"/>
          <a:lstStyle/>
          <a:p>
            <a:pPr rtl="0"/>
            <a:r>
              <a:rPr lang="es-ES" dirty="0">
                <a:solidFill>
                  <a:schemeClr val="bg1"/>
                </a:solidFill>
              </a:rPr>
              <a:t>metodología</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8</a:t>
            </a:fld>
            <a:endParaRPr lang="es-ES"/>
          </a:p>
        </p:txBody>
      </p:sp>
      <p:sp>
        <p:nvSpPr>
          <p:cNvPr id="8" name="CuadroTexto 7">
            <a:extLst>
              <a:ext uri="{FF2B5EF4-FFF2-40B4-BE49-F238E27FC236}">
                <a16:creationId xmlns:a16="http://schemas.microsoft.com/office/drawing/2014/main" id="{BBD4B00B-B8CB-C4B7-39EA-5ECB56FE41BB}"/>
              </a:ext>
            </a:extLst>
          </p:cNvPr>
          <p:cNvSpPr txBox="1"/>
          <p:nvPr/>
        </p:nvSpPr>
        <p:spPr>
          <a:xfrm>
            <a:off x="111513" y="811750"/>
            <a:ext cx="6902605" cy="5444054"/>
          </a:xfrm>
          <a:prstGeom prst="rect">
            <a:avLst/>
          </a:prstGeom>
          <a:noFill/>
        </p:spPr>
        <p:txBody>
          <a:bodyPr wrap="square">
            <a:spAutoFit/>
          </a:bodyPr>
          <a:lstStyle/>
          <a:p>
            <a:pPr algn="just">
              <a:lnSpc>
                <a:spcPct val="150000"/>
              </a:lnSpc>
              <a:spcBef>
                <a:spcPts val="600"/>
              </a:spcBef>
              <a:spcAft>
                <a:spcPts val="600"/>
              </a:spcAft>
            </a:pPr>
            <a:r>
              <a:rPr lang="es-EC" sz="1800" dirty="0">
                <a:solidFill>
                  <a:schemeClr val="bg1"/>
                </a:solidFill>
                <a:effectLst/>
                <a:latin typeface="Times New Roman" panose="02020603050405020304" pitchFamily="18" charset="0"/>
                <a:ea typeface="Times New Roman" panose="02020603050405020304" pitchFamily="18" charset="0"/>
              </a:rPr>
              <a:t>Se creó una estructura JSX básica utilizando </a:t>
            </a:r>
            <a:r>
              <a:rPr lang="es-EC" sz="1800" dirty="0" err="1">
                <a:solidFill>
                  <a:schemeClr val="bg1"/>
                </a:solidFill>
                <a:effectLst/>
                <a:latin typeface="Times New Roman" panose="02020603050405020304" pitchFamily="18" charset="0"/>
                <a:ea typeface="Times New Roman" panose="02020603050405020304" pitchFamily="18" charset="0"/>
              </a:rPr>
              <a:t>React</a:t>
            </a:r>
            <a:r>
              <a:rPr lang="es-EC" sz="1800" dirty="0">
                <a:solidFill>
                  <a:schemeClr val="bg1"/>
                </a:solidFill>
                <a:effectLst/>
                <a:latin typeface="Times New Roman" panose="02020603050405020304" pitchFamily="18" charset="0"/>
                <a:ea typeface="Times New Roman" panose="02020603050405020304" pitchFamily="18" charset="0"/>
              </a:rPr>
              <a:t>, que incluyó un componente de banner principal, una sección de "productos más vendidos" y un bucle que finalmente mostró productos reales. Para crear la estructura JSX, se definió un componente principal en el archivo "index.js" dentro de la carpeta "</a:t>
            </a:r>
            <a:r>
              <a:rPr lang="es-EC" sz="1800" dirty="0" err="1">
                <a:solidFill>
                  <a:schemeClr val="bg1"/>
                </a:solidFill>
                <a:effectLst/>
                <a:latin typeface="Times New Roman" panose="02020603050405020304" pitchFamily="18" charset="0"/>
                <a:ea typeface="Times New Roman" panose="02020603050405020304" pitchFamily="18" charset="0"/>
              </a:rPr>
              <a:t>pages</a:t>
            </a:r>
            <a:r>
              <a:rPr lang="es-EC" sz="1800" dirty="0">
                <a:solidFill>
                  <a:schemeClr val="bg1"/>
                </a:solidFill>
                <a:effectLst/>
                <a:latin typeface="Times New Roman" panose="02020603050405020304" pitchFamily="18" charset="0"/>
                <a:ea typeface="Times New Roman" panose="02020603050405020304" pitchFamily="18" charset="0"/>
              </a:rPr>
              <a:t>" en el proyecto de Next.js. Este componente incluyó el componente de banner principal y la sección de "productos más vendidos". Además, se incluyó un bucle que recorrería los productos reales y mostraría la información correspondiente en la página. La sección de "productos más vendidos" y el bucle se creó utilizando la sintaxis de JSX para definir componentes secundarios y lógica de programación en JavaScript. Los productos se almacenaron en un archivo separado de datos dentro del proyecto, y se importaron a la página para su uso en el bucle.</a:t>
            </a:r>
          </a:p>
        </p:txBody>
      </p:sp>
      <p:pic>
        <p:nvPicPr>
          <p:cNvPr id="10" name="Imagen 9">
            <a:extLst>
              <a:ext uri="{FF2B5EF4-FFF2-40B4-BE49-F238E27FC236}">
                <a16:creationId xmlns:a16="http://schemas.microsoft.com/office/drawing/2014/main" id="{BDAB31BC-E8D6-78AE-6793-D7FD43202E1B}"/>
              </a:ext>
            </a:extLst>
          </p:cNvPr>
          <p:cNvPicPr>
            <a:picLocks noChangeAspect="1"/>
          </p:cNvPicPr>
          <p:nvPr/>
        </p:nvPicPr>
        <p:blipFill rotWithShape="1">
          <a:blip r:embed="rId3"/>
          <a:srcRect l="7860" t="13058" r="8239" b="15799"/>
          <a:stretch/>
        </p:blipFill>
        <p:spPr>
          <a:xfrm>
            <a:off x="7504769" y="2084185"/>
            <a:ext cx="4125953" cy="2689630"/>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es-ES" dirty="0">
                <a:solidFill>
                  <a:schemeClr val="bg1"/>
                </a:solidFill>
              </a:rPr>
              <a:t>metodología</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9</a:t>
            </a:fld>
            <a:endParaRPr lang="es-ES"/>
          </a:p>
        </p:txBody>
      </p:sp>
      <p:sp>
        <p:nvSpPr>
          <p:cNvPr id="7" name="CuadroTexto 6">
            <a:extLst>
              <a:ext uri="{FF2B5EF4-FFF2-40B4-BE49-F238E27FC236}">
                <a16:creationId xmlns:a16="http://schemas.microsoft.com/office/drawing/2014/main" id="{609F5014-E802-1720-3758-235265D38B16}"/>
              </a:ext>
            </a:extLst>
          </p:cNvPr>
          <p:cNvSpPr txBox="1"/>
          <p:nvPr/>
        </p:nvSpPr>
        <p:spPr>
          <a:xfrm>
            <a:off x="434898" y="2114268"/>
            <a:ext cx="7125629" cy="3366563"/>
          </a:xfrm>
          <a:prstGeom prst="rect">
            <a:avLst/>
          </a:prstGeom>
          <a:noFill/>
        </p:spPr>
        <p:txBody>
          <a:bodyPr wrap="square">
            <a:spAutoFit/>
          </a:bodyPr>
          <a:lstStyle/>
          <a:p>
            <a:pPr algn="just">
              <a:lnSpc>
                <a:spcPct val="150000"/>
              </a:lnSpc>
            </a:pPr>
            <a:r>
              <a:rPr lang="es-ES" dirty="0">
                <a:solidFill>
                  <a:schemeClr val="bg1"/>
                </a:solidFill>
                <a:latin typeface="Times New Roman" panose="02020603050405020304" pitchFamily="18" charset="0"/>
                <a:cs typeface="Times New Roman" panose="02020603050405020304" pitchFamily="18" charset="0"/>
              </a:rPr>
              <a:t>Se aplicaron nombres de clase para definir estilos CSS y se exportaron componentes para su reutilización en todo el proyecto. Se utilizó la función "</a:t>
            </a:r>
            <a:r>
              <a:rPr lang="es-ES" dirty="0" err="1">
                <a:solidFill>
                  <a:schemeClr val="bg1"/>
                </a:solidFill>
                <a:latin typeface="Times New Roman" panose="02020603050405020304" pitchFamily="18" charset="0"/>
                <a:cs typeface="Times New Roman" panose="02020603050405020304" pitchFamily="18" charset="0"/>
              </a:rPr>
              <a:t>getServerSideProps</a:t>
            </a:r>
            <a:r>
              <a:rPr lang="es-ES" dirty="0">
                <a:solidFill>
                  <a:schemeClr val="bg1"/>
                </a:solidFill>
                <a:latin typeface="Times New Roman" panose="02020603050405020304" pitchFamily="18" charset="0"/>
                <a:cs typeface="Times New Roman" panose="02020603050405020304" pitchFamily="18" charset="0"/>
              </a:rPr>
              <a:t>" para generar contenido dinámico en el servidor antes de enviar la página al cliente. Se creó un componente de navegación reutilizable y una funcionalidad de carrito de compras con actualizaciones en tiempo real. Se implementó un estado para manejar la selección de imágenes en miniatura y se agregó funcionalidad para actualizar la cantidad y el precio de los productos en el carrito.</a:t>
            </a:r>
            <a:endParaRPr lang="es-EC" dirty="0">
              <a:solidFill>
                <a:schemeClr val="bg1"/>
              </a:solidFill>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96CBB400-3338-30B7-03BC-54C73C1E4F59}"/>
              </a:ext>
            </a:extLst>
          </p:cNvPr>
          <p:cNvPicPr>
            <a:picLocks noChangeAspect="1"/>
          </p:cNvPicPr>
          <p:nvPr/>
        </p:nvPicPr>
        <p:blipFill rotWithShape="1">
          <a:blip r:embed="rId3"/>
          <a:srcRect l="10516" t="-1164" r="810" b="-135"/>
          <a:stretch/>
        </p:blipFill>
        <p:spPr>
          <a:xfrm>
            <a:off x="7928516" y="2234983"/>
            <a:ext cx="3667348" cy="3125132"/>
          </a:xfrm>
          <a:prstGeom prst="rect">
            <a:avLst/>
          </a:prstGeom>
        </p:spPr>
      </p:pic>
    </p:spTree>
    <p:extLst>
      <p:ext uri="{BB962C8B-B14F-4D97-AF65-F5344CB8AC3E}">
        <p14:creationId xmlns:p14="http://schemas.microsoft.com/office/powerpoint/2010/main" val="584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schemas.microsoft.com/office/2006/documentManagement/types"/>
    <ds:schemaRef ds:uri="http://purl.org/dc/elements/1.1/"/>
    <ds:schemaRef ds:uri="6dc4bcd6-49db-4c07-9060-8acfc67cef9f"/>
    <ds:schemaRef ds:uri="http://purl.org/dc/terms/"/>
    <ds:schemaRef ds:uri="http://www.w3.org/XML/1998/namespace"/>
    <ds:schemaRef ds:uri="http://schemas.microsoft.com/office/infopath/2007/PartnerControls"/>
    <ds:schemaRef ds:uri="http://schemas.openxmlformats.org/package/2006/metadata/core-properties"/>
    <ds:schemaRef ds:uri="fb0879af-3eba-417a-a55a-ffe6dcd6ca77"/>
    <ds:schemaRef ds:uri="http://schemas.microsoft.com/sharepoint/v3"/>
    <ds:schemaRef ds:uri="http://purl.org/dc/dcmityp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TM04033927[[fn=Evento principal]]</Template>
  <TotalTime>141</TotalTime>
  <Words>1075</Words>
  <Application>Microsoft Office PowerPoint</Application>
  <PresentationFormat>Panorámica</PresentationFormat>
  <Paragraphs>93</Paragraphs>
  <Slides>19</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Arial Nova</vt:lpstr>
      <vt:lpstr>Calibri</vt:lpstr>
      <vt:lpstr>Impact</vt:lpstr>
      <vt:lpstr>Symbol</vt:lpstr>
      <vt:lpstr>Tahoma</vt:lpstr>
      <vt:lpstr>Times New Roman</vt:lpstr>
      <vt:lpstr>Trade Gothic LT Pro</vt:lpstr>
      <vt:lpstr>Evento principal</vt:lpstr>
      <vt:lpstr>Tienda electrónica</vt:lpstr>
      <vt:lpstr>Objetivos</vt:lpstr>
      <vt:lpstr>FUNDAMENTO Teórico</vt:lpstr>
      <vt:lpstr>FUNDAMENTO Teórico</vt:lpstr>
      <vt:lpstr>FUNDAMENTO Teórico</vt:lpstr>
      <vt:lpstr>Metodología </vt:lpstr>
      <vt:lpstr>Metodología </vt:lpstr>
      <vt:lpstr>metodología</vt:lpstr>
      <vt:lpstr>metodología</vt:lpstr>
      <vt:lpstr>Resultados</vt:lpstr>
      <vt:lpstr>Resultado</vt:lpstr>
      <vt:lpstr>Resultado</vt:lpstr>
      <vt:lpstr>Resultado</vt:lpstr>
      <vt:lpstr>Resultado</vt:lpstr>
      <vt:lpstr>Presentación de PowerPoint</vt:lpstr>
      <vt:lpstr>conclusión</vt:lpstr>
      <vt:lpstr>conclusión</vt:lpstr>
      <vt:lpstr>Link de la pagina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Tienda electrónica</dc:title>
  <dc:creator>Uberto Cortez Motato</dc:creator>
  <cp:lastModifiedBy>Estudiante PUCESE</cp:lastModifiedBy>
  <cp:revision>6</cp:revision>
  <dcterms:created xsi:type="dcterms:W3CDTF">2023-02-16T03:23:13Z</dcterms:created>
  <dcterms:modified xsi:type="dcterms:W3CDTF">2023-02-16T13:35:47Z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