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5" r:id="rId3"/>
    <p:sldId id="276" r:id="rId4"/>
    <p:sldId id="311" r:id="rId5"/>
    <p:sldId id="312" r:id="rId6"/>
    <p:sldId id="313" r:id="rId7"/>
    <p:sldId id="314" r:id="rId8"/>
    <p:sldId id="315" r:id="rId9"/>
    <p:sldId id="316" r:id="rId10"/>
    <p:sldId id="317" r:id="rId11"/>
    <p:sldId id="322" r:id="rId12"/>
    <p:sldId id="319" r:id="rId13"/>
    <p:sldId id="321" r:id="rId14"/>
    <p:sldId id="320" r:id="rId15"/>
    <p:sldId id="318" r:id="rId16"/>
    <p:sldId id="324" r:id="rId17"/>
    <p:sldId id="329" r:id="rId18"/>
    <p:sldId id="325" r:id="rId19"/>
    <p:sldId id="326" r:id="rId20"/>
    <p:sldId id="327" r:id="rId21"/>
    <p:sldId id="328" r:id="rId22"/>
    <p:sldId id="30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D2E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059" autoAdjust="0"/>
    <p:restoredTop sz="94660" autoAdjust="0"/>
  </p:normalViewPr>
  <p:slideViewPr>
    <p:cSldViewPr>
      <p:cViewPr varScale="1">
        <p:scale>
          <a:sx n="87" d="100"/>
          <a:sy n="87" d="100"/>
        </p:scale>
        <p:origin x="-10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AEB4-E477-4CE7-B193-5F5560385FC2}" type="datetimeFigureOut">
              <a:rPr lang="en-US" smtClean="0"/>
              <a:pPr/>
              <a:t>8/7/2016</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A7B93-C367-45ED-A4A9-85EEE5ECC10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package" Target="../embeddings/Microsoft_Office_Excel_Worksheet1.xlsx"/><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technobeans.wordpress.com/2012/09/12/maturity-model-of-web-servic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214282" y="0"/>
            <a:ext cx="8643998" cy="6370975"/>
          </a:xfrm>
          <a:prstGeom prst="rect">
            <a:avLst/>
          </a:prstGeom>
          <a:noFill/>
        </p:spPr>
        <p:txBody>
          <a:bodyPr wrap="square" rtlCol="0">
            <a:spAutoFit/>
          </a:bodyPr>
          <a:lstStyle/>
          <a:p>
            <a:pPr algn="ctr"/>
            <a:r>
              <a:rPr lang="en-US" sz="6600" dirty="0" smtClean="0"/>
              <a:t>Welcome to</a:t>
            </a:r>
          </a:p>
          <a:p>
            <a:pPr algn="ctr"/>
            <a:endParaRPr lang="en-US" sz="6600" u="sng" dirty="0" smtClean="0"/>
          </a:p>
          <a:p>
            <a:pPr algn="ctr"/>
            <a:endParaRPr lang="en-US" sz="2000" u="sng" dirty="0" smtClean="0"/>
          </a:p>
          <a:p>
            <a:pPr algn="ctr"/>
            <a:endParaRPr lang="en-US" sz="2000" dirty="0" smtClean="0"/>
          </a:p>
          <a:p>
            <a:endParaRPr lang="en-US" sz="5000" dirty="0" smtClean="0"/>
          </a:p>
          <a:p>
            <a:pPr algn="ctr"/>
            <a:r>
              <a:rPr lang="en-US" sz="3600" b="1" dirty="0" smtClean="0"/>
              <a:t>REST API</a:t>
            </a:r>
            <a:r>
              <a:rPr lang="en-US" sz="3600" dirty="0" smtClean="0"/>
              <a:t> testing and automation using</a:t>
            </a:r>
          </a:p>
          <a:p>
            <a:pPr algn="ctr"/>
            <a:r>
              <a:rPr lang="en-US" sz="5000" u="sng" dirty="0" smtClean="0"/>
              <a:t>Java programming</a:t>
            </a:r>
            <a:r>
              <a:rPr lang="en-US" sz="5000" dirty="0" smtClean="0"/>
              <a:t>   </a:t>
            </a:r>
          </a:p>
          <a:p>
            <a:pPr algn="ctr"/>
            <a:r>
              <a:rPr lang="en-US" sz="3600" dirty="0" smtClean="0"/>
              <a:t>&amp;</a:t>
            </a:r>
          </a:p>
          <a:p>
            <a:pPr algn="ctr"/>
            <a:r>
              <a:rPr lang="en-US" sz="5000" u="sng" dirty="0" smtClean="0"/>
              <a:t>Open Source Tools</a:t>
            </a:r>
            <a:endParaRPr lang="en-IN" sz="5000" u="sng" dirty="0"/>
          </a:p>
        </p:txBody>
      </p:sp>
      <p:pic>
        <p:nvPicPr>
          <p:cNvPr id="11" name="Picture 10" descr="imademethink1.png"/>
          <p:cNvPicPr>
            <a:picLocks noChangeAspect="1"/>
          </p:cNvPicPr>
          <p:nvPr/>
        </p:nvPicPr>
        <p:blipFill>
          <a:blip r:embed="rId2"/>
          <a:stretch>
            <a:fillRect/>
          </a:stretch>
        </p:blipFill>
        <p:spPr>
          <a:xfrm>
            <a:off x="1214414" y="1285860"/>
            <a:ext cx="7049484" cy="600159"/>
          </a:xfrm>
          <a:prstGeom prst="rect">
            <a:avLst/>
          </a:prstGeom>
        </p:spPr>
      </p:pic>
      <p:pic>
        <p:nvPicPr>
          <p:cNvPr id="1026" name="Picture 2" descr="C:\Users\Shrikant\Desktop\general\api.png"/>
          <p:cNvPicPr>
            <a:picLocks noChangeAspect="1" noChangeArrowheads="1"/>
          </p:cNvPicPr>
          <p:nvPr/>
        </p:nvPicPr>
        <p:blipFill>
          <a:blip r:embed="rId3"/>
          <a:srcRect/>
          <a:stretch>
            <a:fillRect/>
          </a:stretch>
        </p:blipFill>
        <p:spPr bwMode="auto">
          <a:xfrm>
            <a:off x="7643834" y="2071678"/>
            <a:ext cx="1096941" cy="1096941"/>
          </a:xfrm>
          <a:prstGeom prst="rect">
            <a:avLst/>
          </a:prstGeom>
          <a:noFill/>
        </p:spPr>
      </p:pic>
      <p:pic>
        <p:nvPicPr>
          <p:cNvPr id="1027" name="Picture 3" descr="C:\Users\Shrikant\Desktop\general\api3.png"/>
          <p:cNvPicPr>
            <a:picLocks noChangeAspect="1" noChangeArrowheads="1"/>
          </p:cNvPicPr>
          <p:nvPr/>
        </p:nvPicPr>
        <p:blipFill>
          <a:blip r:embed="rId4"/>
          <a:srcRect/>
          <a:stretch>
            <a:fillRect/>
          </a:stretch>
        </p:blipFill>
        <p:spPr bwMode="auto">
          <a:xfrm>
            <a:off x="357158" y="2071678"/>
            <a:ext cx="1143008" cy="1143008"/>
          </a:xfrm>
          <a:prstGeom prst="rect">
            <a:avLst/>
          </a:prstGeom>
          <a:noFill/>
        </p:spPr>
      </p:pic>
      <p:pic>
        <p:nvPicPr>
          <p:cNvPr id="1030" name="Picture 6" descr="C:\Users\Shrikant\Desktop\general\rest-api2.jpg"/>
          <p:cNvPicPr>
            <a:picLocks noChangeAspect="1" noChangeArrowheads="1"/>
          </p:cNvPicPr>
          <p:nvPr/>
        </p:nvPicPr>
        <p:blipFill>
          <a:blip r:embed="rId5"/>
          <a:srcRect/>
          <a:stretch>
            <a:fillRect/>
          </a:stretch>
        </p:blipFill>
        <p:spPr bwMode="auto">
          <a:xfrm>
            <a:off x="2643174" y="2071678"/>
            <a:ext cx="398145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request parameters</a:t>
            </a:r>
          </a:p>
        </p:txBody>
      </p:sp>
      <p:sp>
        <p:nvSpPr>
          <p:cNvPr id="12" name="TextBox 11"/>
          <p:cNvSpPr txBox="1"/>
          <p:nvPr/>
        </p:nvSpPr>
        <p:spPr>
          <a:xfrm>
            <a:off x="0" y="714356"/>
            <a:ext cx="9144000" cy="2769989"/>
          </a:xfrm>
          <a:prstGeom prst="rect">
            <a:avLst/>
          </a:prstGeom>
          <a:noFill/>
        </p:spPr>
        <p:txBody>
          <a:bodyPr wrap="square" rtlCol="0">
            <a:spAutoFit/>
          </a:bodyPr>
          <a:lstStyle/>
          <a:p>
            <a:pPr marL="342900" indent="-342900"/>
            <a:r>
              <a:rPr lang="en-IN" sz="2200" b="1" dirty="0" smtClean="0"/>
              <a:t>Typical five major parts:</a:t>
            </a:r>
          </a:p>
          <a:p>
            <a:pPr marL="342900" indent="-342900"/>
            <a:r>
              <a:rPr lang="en-IN" sz="2200" b="1" dirty="0" smtClean="0"/>
              <a:t>Verb</a:t>
            </a:r>
            <a:r>
              <a:rPr lang="en-IN" sz="2200" dirty="0" smtClean="0"/>
              <a:t> - </a:t>
            </a:r>
            <a:r>
              <a:rPr lang="en-IN" sz="2000" dirty="0" smtClean="0"/>
              <a:t>Indicate HTTP methods such as GET, POST, DELETE, PUT etc.</a:t>
            </a:r>
          </a:p>
          <a:p>
            <a:pPr marL="342900" indent="-342900"/>
            <a:r>
              <a:rPr lang="en-IN" sz="2200" b="1" dirty="0" smtClean="0"/>
              <a:t>URI</a:t>
            </a:r>
            <a:r>
              <a:rPr lang="en-IN" sz="2200" dirty="0" smtClean="0"/>
              <a:t> - </a:t>
            </a:r>
            <a:r>
              <a:rPr lang="en-IN" sz="2000" dirty="0" smtClean="0"/>
              <a:t>Uniform Resource Identifier (URI) to identify the resource on server.</a:t>
            </a:r>
          </a:p>
          <a:p>
            <a:pPr marL="342900" indent="-342900"/>
            <a:r>
              <a:rPr lang="en-IN" sz="2000" b="1" dirty="0" smtClean="0"/>
              <a:t>HTTP Version</a:t>
            </a:r>
            <a:r>
              <a:rPr lang="en-IN" sz="2000" dirty="0" smtClean="0"/>
              <a:t> - Indicate HTTP version, for example HTTP v1.1.</a:t>
            </a:r>
            <a:endParaRPr lang="en-IN" sz="2200" dirty="0" smtClean="0"/>
          </a:p>
          <a:p>
            <a:pPr marL="342900" indent="-342900"/>
            <a:r>
              <a:rPr lang="en-IN" sz="2200" b="1" dirty="0" smtClean="0"/>
              <a:t>Request Header</a:t>
            </a:r>
            <a:r>
              <a:rPr lang="en-IN" sz="2200" dirty="0" smtClean="0"/>
              <a:t> - Contains metadata for the HTTP Request message as key</a:t>
            </a:r>
          </a:p>
          <a:p>
            <a:pPr marL="342900" indent="-342900"/>
            <a:r>
              <a:rPr lang="en-IN" sz="2200" dirty="0" smtClean="0"/>
              <a:t>-value pairs. For example, client ( or browser) type, format supported by client,</a:t>
            </a:r>
          </a:p>
          <a:p>
            <a:pPr marL="342900" indent="-342900"/>
            <a:r>
              <a:rPr lang="en-IN" sz="2200" dirty="0" smtClean="0"/>
              <a:t>format of message body, cache settings etc.</a:t>
            </a:r>
          </a:p>
          <a:p>
            <a:pPr marL="342900" indent="-342900"/>
            <a:r>
              <a:rPr lang="en-IN" sz="2200" b="1" dirty="0" smtClean="0"/>
              <a:t>Request Body</a:t>
            </a:r>
            <a:r>
              <a:rPr lang="en-IN" sz="2200" dirty="0" smtClean="0"/>
              <a:t> - Message content or Resource representation.</a:t>
            </a:r>
          </a:p>
        </p:txBody>
      </p:sp>
      <p:sp>
        <p:nvSpPr>
          <p:cNvPr id="9" name="TextBox 8"/>
          <p:cNvSpPr txBox="1"/>
          <p:nvPr/>
        </p:nvSpPr>
        <p:spPr>
          <a:xfrm>
            <a:off x="285720" y="4286256"/>
            <a:ext cx="71438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Verb</a:t>
            </a:r>
          </a:p>
        </p:txBody>
      </p:sp>
      <p:sp>
        <p:nvSpPr>
          <p:cNvPr id="10" name="TextBox 9"/>
          <p:cNvSpPr txBox="1"/>
          <p:nvPr/>
        </p:nvSpPr>
        <p:spPr>
          <a:xfrm>
            <a:off x="1500166" y="4286256"/>
            <a:ext cx="71438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URI</a:t>
            </a:r>
          </a:p>
        </p:txBody>
      </p:sp>
      <p:sp>
        <p:nvSpPr>
          <p:cNvPr id="13" name="TextBox 12"/>
          <p:cNvSpPr txBox="1"/>
          <p:nvPr/>
        </p:nvSpPr>
        <p:spPr>
          <a:xfrm>
            <a:off x="2714612"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Version</a:t>
            </a:r>
          </a:p>
        </p:txBody>
      </p:sp>
      <p:sp>
        <p:nvSpPr>
          <p:cNvPr id="14" name="TextBox 13"/>
          <p:cNvSpPr txBox="1"/>
          <p:nvPr/>
        </p:nvSpPr>
        <p:spPr>
          <a:xfrm>
            <a:off x="4357686"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Header</a:t>
            </a:r>
          </a:p>
        </p:txBody>
      </p:sp>
      <p:sp>
        <p:nvSpPr>
          <p:cNvPr id="15" name="TextBox 14"/>
          <p:cNvSpPr txBox="1"/>
          <p:nvPr/>
        </p:nvSpPr>
        <p:spPr>
          <a:xfrm>
            <a:off x="214282" y="5286388"/>
            <a:ext cx="85725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User</a:t>
            </a:r>
          </a:p>
          <a:p>
            <a:pPr marL="342900" indent="-342900"/>
            <a:r>
              <a:rPr lang="en-IN" sz="2200" dirty="0" smtClean="0"/>
              <a:t>Agent</a:t>
            </a:r>
          </a:p>
        </p:txBody>
      </p:sp>
      <p:sp>
        <p:nvSpPr>
          <p:cNvPr id="16" name="TextBox 15"/>
          <p:cNvSpPr txBox="1"/>
          <p:nvPr/>
        </p:nvSpPr>
        <p:spPr>
          <a:xfrm>
            <a:off x="1428728"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 </a:t>
            </a:r>
          </a:p>
          <a:p>
            <a:pPr marL="342900" indent="-342900"/>
            <a:r>
              <a:rPr lang="en-IN" sz="2200" dirty="0" smtClean="0"/>
              <a:t>type</a:t>
            </a:r>
          </a:p>
        </p:txBody>
      </p:sp>
      <p:sp>
        <p:nvSpPr>
          <p:cNvPr id="17" name="TextBox 16"/>
          <p:cNvSpPr txBox="1"/>
          <p:nvPr/>
        </p:nvSpPr>
        <p:spPr>
          <a:xfrm>
            <a:off x="4214810" y="5286388"/>
            <a:ext cx="157163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Connection</a:t>
            </a:r>
          </a:p>
          <a:p>
            <a:pPr marL="342900" indent="-342900"/>
            <a:r>
              <a:rPr lang="en-IN" sz="2200" dirty="0" smtClean="0"/>
              <a:t>Timeout </a:t>
            </a:r>
          </a:p>
        </p:txBody>
      </p:sp>
      <p:sp>
        <p:nvSpPr>
          <p:cNvPr id="18" name="TextBox 17"/>
          <p:cNvSpPr txBox="1"/>
          <p:nvPr/>
        </p:nvSpPr>
        <p:spPr>
          <a:xfrm>
            <a:off x="6000760"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Cache</a:t>
            </a:r>
          </a:p>
          <a:p>
            <a:pPr marL="342900" indent="-342900"/>
            <a:r>
              <a:rPr lang="en-IN" sz="2200" dirty="0" smtClean="0"/>
              <a:t>Setting</a:t>
            </a:r>
          </a:p>
        </p:txBody>
      </p:sp>
      <p:sp>
        <p:nvSpPr>
          <p:cNvPr id="19" name="TextBox 18"/>
          <p:cNvSpPr txBox="1"/>
          <p:nvPr/>
        </p:nvSpPr>
        <p:spPr>
          <a:xfrm>
            <a:off x="5929322"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Body</a:t>
            </a:r>
          </a:p>
        </p:txBody>
      </p:sp>
      <p:cxnSp>
        <p:nvCxnSpPr>
          <p:cNvPr id="23" name="Straight Arrow Connector 22"/>
          <p:cNvCxnSpPr>
            <a:stCxn id="15" idx="0"/>
            <a:endCxn id="14" idx="2"/>
          </p:cNvCxnSpPr>
          <p:nvPr/>
        </p:nvCxnSpPr>
        <p:spPr>
          <a:xfrm rot="5400000" flipH="1" flipV="1">
            <a:off x="2501428" y="2858626"/>
            <a:ext cx="569245" cy="4286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a:endCxn id="14" idx="2"/>
          </p:cNvCxnSpPr>
          <p:nvPr/>
        </p:nvCxnSpPr>
        <p:spPr>
          <a:xfrm rot="5400000" flipH="1" flipV="1">
            <a:off x="3197948" y="3555147"/>
            <a:ext cx="569245" cy="28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0"/>
            <a:endCxn id="14" idx="2"/>
          </p:cNvCxnSpPr>
          <p:nvPr/>
        </p:nvCxnSpPr>
        <p:spPr>
          <a:xfrm rot="16200000" flipV="1">
            <a:off x="4680287" y="4966047"/>
            <a:ext cx="56924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0"/>
            <a:endCxn id="14" idx="2"/>
          </p:cNvCxnSpPr>
          <p:nvPr/>
        </p:nvCxnSpPr>
        <p:spPr>
          <a:xfrm rot="16200000" flipV="1">
            <a:off x="5483965" y="4162369"/>
            <a:ext cx="569245" cy="1678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86050" y="3429000"/>
            <a:ext cx="192882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HTTP Request</a:t>
            </a:r>
          </a:p>
        </p:txBody>
      </p:sp>
      <p:cxnSp>
        <p:nvCxnSpPr>
          <p:cNvPr id="32" name="Straight Arrow Connector 31"/>
          <p:cNvCxnSpPr>
            <a:stCxn id="9" idx="0"/>
          </p:cNvCxnSpPr>
          <p:nvPr/>
        </p:nvCxnSpPr>
        <p:spPr>
          <a:xfrm rot="5400000" flipH="1" flipV="1">
            <a:off x="1928794" y="2571744"/>
            <a:ext cx="428628" cy="3000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p:cNvCxnSpPr>
          <p:nvPr/>
        </p:nvCxnSpPr>
        <p:spPr>
          <a:xfrm rot="5400000" flipH="1" flipV="1">
            <a:off x="2536017" y="3178967"/>
            <a:ext cx="428628"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rot="5400000" flipH="1" flipV="1">
            <a:off x="3214678" y="3929066"/>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0"/>
          </p:cNvCxnSpPr>
          <p:nvPr/>
        </p:nvCxnSpPr>
        <p:spPr>
          <a:xfrm rot="16200000" flipV="1">
            <a:off x="4071934" y="3429000"/>
            <a:ext cx="428628"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0"/>
            <a:endCxn id="30" idx="2"/>
          </p:cNvCxnSpPr>
          <p:nvPr/>
        </p:nvCxnSpPr>
        <p:spPr>
          <a:xfrm rot="16200000" flipV="1">
            <a:off x="4912461" y="2697890"/>
            <a:ext cx="426369" cy="275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57488"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Accept </a:t>
            </a:r>
          </a:p>
          <a:p>
            <a:pPr marL="342900" indent="-342900"/>
            <a:r>
              <a:rPr lang="en-IN" sz="2200" dirty="0" smtClean="0"/>
              <a:t>type</a:t>
            </a:r>
          </a:p>
        </p:txBody>
      </p:sp>
      <p:cxnSp>
        <p:nvCxnSpPr>
          <p:cNvPr id="52" name="Straight Arrow Connector 51"/>
          <p:cNvCxnSpPr>
            <a:stCxn id="48" idx="0"/>
            <a:endCxn id="14" idx="2"/>
          </p:cNvCxnSpPr>
          <p:nvPr/>
        </p:nvCxnSpPr>
        <p:spPr>
          <a:xfrm rot="5400000" flipH="1" flipV="1">
            <a:off x="3912328" y="4269527"/>
            <a:ext cx="569245"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29520" y="4000504"/>
            <a:ext cx="1571636" cy="209288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000" b="1" dirty="0" smtClean="0"/>
              <a:t>Param Type:</a:t>
            </a:r>
          </a:p>
          <a:p>
            <a:pPr marL="342900" indent="-342900"/>
            <a:r>
              <a:rPr lang="en-IN" sz="2200" dirty="0" smtClean="0"/>
              <a:t>Query,</a:t>
            </a:r>
          </a:p>
          <a:p>
            <a:pPr marL="342900" indent="-342900"/>
            <a:r>
              <a:rPr lang="en-IN" sz="2200" dirty="0" smtClean="0"/>
              <a:t>Form,</a:t>
            </a:r>
          </a:p>
          <a:p>
            <a:pPr marL="342900" indent="-342900"/>
            <a:r>
              <a:rPr lang="en-IN" sz="2200" dirty="0" smtClean="0"/>
              <a:t>Path,</a:t>
            </a:r>
          </a:p>
          <a:p>
            <a:pPr marL="342900" indent="-342900"/>
            <a:r>
              <a:rPr lang="en-IN" sz="2200" dirty="0" smtClean="0"/>
              <a:t>Matrix,</a:t>
            </a:r>
          </a:p>
          <a:p>
            <a:pPr marL="342900" indent="-342900"/>
            <a:r>
              <a:rPr lang="en-IN" sz="2200" dirty="0" smtClean="0"/>
              <a:t>Bean</a:t>
            </a:r>
          </a:p>
        </p:txBody>
      </p:sp>
      <p:cxnSp>
        <p:nvCxnSpPr>
          <p:cNvPr id="56" name="Straight Arrow Connector 55"/>
          <p:cNvCxnSpPr>
            <a:stCxn id="54" idx="1"/>
            <a:endCxn id="19" idx="3"/>
          </p:cNvCxnSpPr>
          <p:nvPr/>
        </p:nvCxnSpPr>
        <p:spPr>
          <a:xfrm rot="10800000">
            <a:off x="7072330" y="4501701"/>
            <a:ext cx="357190" cy="545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response parameters</a:t>
            </a:r>
          </a:p>
        </p:txBody>
      </p:sp>
      <p:sp>
        <p:nvSpPr>
          <p:cNvPr id="12" name="TextBox 11"/>
          <p:cNvSpPr txBox="1"/>
          <p:nvPr/>
        </p:nvSpPr>
        <p:spPr>
          <a:xfrm>
            <a:off x="0" y="714356"/>
            <a:ext cx="9144000" cy="2800767"/>
          </a:xfrm>
          <a:prstGeom prst="rect">
            <a:avLst/>
          </a:prstGeom>
          <a:noFill/>
        </p:spPr>
        <p:txBody>
          <a:bodyPr wrap="square" rtlCol="0">
            <a:spAutoFit/>
          </a:bodyPr>
          <a:lstStyle/>
          <a:p>
            <a:pPr marL="342900" indent="-342900"/>
            <a:r>
              <a:rPr lang="en-IN" sz="2200" b="1" dirty="0" smtClean="0"/>
              <a:t>Typical four major parts -</a:t>
            </a:r>
          </a:p>
          <a:p>
            <a:pPr marL="342900" indent="-342900"/>
            <a:r>
              <a:rPr lang="en-IN" sz="2200" b="1" dirty="0" smtClean="0"/>
              <a:t>Status/Response Code </a:t>
            </a:r>
            <a:r>
              <a:rPr lang="en-IN" sz="2200" dirty="0" smtClean="0"/>
              <a:t>- Indicate Server status for the requested resource.</a:t>
            </a:r>
          </a:p>
          <a:p>
            <a:pPr marL="342900" indent="-342900"/>
            <a:r>
              <a:rPr lang="en-IN" sz="2200" dirty="0" smtClean="0"/>
              <a:t>Standard codes and refers to predefined status of task done at server. </a:t>
            </a:r>
          </a:p>
          <a:p>
            <a:pPr marL="342900" indent="-342900"/>
            <a:r>
              <a:rPr lang="en-IN" sz="2200" b="1" dirty="0" smtClean="0"/>
              <a:t>HTTP Version</a:t>
            </a:r>
            <a:r>
              <a:rPr lang="en-IN" sz="2200" dirty="0" smtClean="0"/>
              <a:t> - Indicate HTTP version, for example HTTP v1.1.</a:t>
            </a:r>
          </a:p>
          <a:p>
            <a:pPr marL="342900" indent="-342900"/>
            <a:r>
              <a:rPr lang="en-IN" sz="2200" b="1" dirty="0" smtClean="0"/>
              <a:t>Response Header </a:t>
            </a:r>
            <a:r>
              <a:rPr lang="en-IN" sz="2200" dirty="0" smtClean="0"/>
              <a:t>- Contains metadata for the HTTP Response message as key</a:t>
            </a:r>
          </a:p>
          <a:p>
            <a:pPr marL="342900" indent="-342900"/>
            <a:r>
              <a:rPr lang="en-IN" sz="2200" dirty="0" smtClean="0"/>
              <a:t>-value pairs. For example, content length, content type, response date, server </a:t>
            </a:r>
          </a:p>
          <a:p>
            <a:pPr marL="342900" indent="-342900"/>
            <a:r>
              <a:rPr lang="en-IN" sz="2200" dirty="0" smtClean="0"/>
              <a:t>type etc.</a:t>
            </a:r>
          </a:p>
          <a:p>
            <a:pPr marL="342900" indent="-342900"/>
            <a:r>
              <a:rPr lang="en-IN" sz="2200" b="1" dirty="0" smtClean="0"/>
              <a:t>Response Body </a:t>
            </a:r>
            <a:r>
              <a:rPr lang="en-IN" sz="2200" dirty="0" smtClean="0"/>
              <a:t>- Response message content or Resource representation.</a:t>
            </a:r>
          </a:p>
        </p:txBody>
      </p:sp>
      <p:sp>
        <p:nvSpPr>
          <p:cNvPr id="9" name="TextBox 8"/>
          <p:cNvSpPr txBox="1"/>
          <p:nvPr/>
        </p:nvSpPr>
        <p:spPr>
          <a:xfrm>
            <a:off x="571472" y="4357694"/>
            <a:ext cx="157163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Status </a:t>
            </a:r>
            <a:r>
              <a:rPr lang="en-US" sz="2200" dirty="0" smtClean="0"/>
              <a:t>code</a:t>
            </a:r>
            <a:endParaRPr lang="en-IN" sz="2200" dirty="0" smtClean="0"/>
          </a:p>
        </p:txBody>
      </p:sp>
      <p:sp>
        <p:nvSpPr>
          <p:cNvPr id="13" name="TextBox 12"/>
          <p:cNvSpPr txBox="1"/>
          <p:nvPr/>
        </p:nvSpPr>
        <p:spPr>
          <a:xfrm>
            <a:off x="2643174"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Version</a:t>
            </a:r>
          </a:p>
        </p:txBody>
      </p:sp>
      <p:sp>
        <p:nvSpPr>
          <p:cNvPr id="14" name="TextBox 13"/>
          <p:cNvSpPr txBox="1"/>
          <p:nvPr/>
        </p:nvSpPr>
        <p:spPr>
          <a:xfrm>
            <a:off x="4357686"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Header</a:t>
            </a:r>
          </a:p>
        </p:txBody>
      </p:sp>
      <p:sp>
        <p:nvSpPr>
          <p:cNvPr id="15" name="TextBox 14"/>
          <p:cNvSpPr txBox="1"/>
          <p:nvPr/>
        </p:nvSpPr>
        <p:spPr>
          <a:xfrm>
            <a:off x="1428728" y="5357826"/>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 </a:t>
            </a:r>
          </a:p>
          <a:p>
            <a:pPr marL="342900" indent="-342900"/>
            <a:r>
              <a:rPr lang="en-IN" sz="2200" dirty="0" smtClean="0"/>
              <a:t>type</a:t>
            </a:r>
          </a:p>
        </p:txBody>
      </p:sp>
      <p:sp>
        <p:nvSpPr>
          <p:cNvPr id="16" name="TextBox 15"/>
          <p:cNvSpPr txBox="1"/>
          <p:nvPr/>
        </p:nvSpPr>
        <p:spPr>
          <a:xfrm>
            <a:off x="4214810" y="5357826"/>
            <a:ext cx="1285884"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Response</a:t>
            </a:r>
          </a:p>
          <a:p>
            <a:pPr marL="342900" indent="-342900"/>
            <a:r>
              <a:rPr lang="en-US" sz="2200" dirty="0" smtClean="0"/>
              <a:t>date</a:t>
            </a:r>
            <a:endParaRPr lang="en-IN" sz="2200" dirty="0" smtClean="0"/>
          </a:p>
        </p:txBody>
      </p:sp>
      <p:sp>
        <p:nvSpPr>
          <p:cNvPr id="18" name="TextBox 17"/>
          <p:cNvSpPr txBox="1"/>
          <p:nvPr/>
        </p:nvSpPr>
        <p:spPr>
          <a:xfrm>
            <a:off x="5929322"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Body</a:t>
            </a:r>
          </a:p>
        </p:txBody>
      </p:sp>
      <p:sp>
        <p:nvSpPr>
          <p:cNvPr id="23" name="TextBox 22"/>
          <p:cNvSpPr txBox="1"/>
          <p:nvPr/>
        </p:nvSpPr>
        <p:spPr>
          <a:xfrm>
            <a:off x="2786050" y="3500438"/>
            <a:ext cx="214314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HTTP Response</a:t>
            </a:r>
          </a:p>
        </p:txBody>
      </p:sp>
      <p:cxnSp>
        <p:nvCxnSpPr>
          <p:cNvPr id="24" name="Straight Arrow Connector 23"/>
          <p:cNvCxnSpPr>
            <a:stCxn id="23" idx="2"/>
            <a:endCxn id="9" idx="0"/>
          </p:cNvCxnSpPr>
          <p:nvPr/>
        </p:nvCxnSpPr>
        <p:spPr>
          <a:xfrm rot="5400000">
            <a:off x="2394271" y="2894344"/>
            <a:ext cx="426369" cy="2500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5357826"/>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a:t>
            </a:r>
          </a:p>
          <a:p>
            <a:pPr marL="342900" indent="-342900"/>
            <a:r>
              <a:rPr lang="en-IN" sz="2200" dirty="0" smtClean="0"/>
              <a:t>length</a:t>
            </a:r>
          </a:p>
        </p:txBody>
      </p:sp>
      <p:sp>
        <p:nvSpPr>
          <p:cNvPr id="31" name="TextBox 30"/>
          <p:cNvSpPr txBox="1"/>
          <p:nvPr/>
        </p:nvSpPr>
        <p:spPr>
          <a:xfrm>
            <a:off x="7786710" y="4714884"/>
            <a:ext cx="1143040" cy="110799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Text,</a:t>
            </a:r>
          </a:p>
          <a:p>
            <a:pPr marL="342900" indent="-342900"/>
            <a:r>
              <a:rPr lang="en-IN" sz="2200" dirty="0" smtClean="0"/>
              <a:t>Image,</a:t>
            </a:r>
          </a:p>
          <a:p>
            <a:pPr marL="342900" indent="-342900"/>
            <a:r>
              <a:rPr lang="en-IN" sz="2200" dirty="0" smtClean="0"/>
              <a:t>Link</a:t>
            </a:r>
          </a:p>
        </p:txBody>
      </p:sp>
      <p:sp>
        <p:nvSpPr>
          <p:cNvPr id="65" name="TextBox 64"/>
          <p:cNvSpPr txBox="1"/>
          <p:nvPr/>
        </p:nvSpPr>
        <p:spPr>
          <a:xfrm>
            <a:off x="5715008" y="5357826"/>
            <a:ext cx="1285884"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Cache</a:t>
            </a:r>
          </a:p>
          <a:p>
            <a:pPr marL="342900" indent="-342900"/>
            <a:r>
              <a:rPr lang="en-IN" sz="2200" dirty="0" smtClean="0"/>
              <a:t>setting</a:t>
            </a:r>
          </a:p>
        </p:txBody>
      </p:sp>
      <p:cxnSp>
        <p:nvCxnSpPr>
          <p:cNvPr id="74" name="Straight Arrow Connector 73"/>
          <p:cNvCxnSpPr>
            <a:stCxn id="23" idx="2"/>
            <a:endCxn id="13" idx="0"/>
          </p:cNvCxnSpPr>
          <p:nvPr/>
        </p:nvCxnSpPr>
        <p:spPr>
          <a:xfrm rot="5400000">
            <a:off x="3322965" y="3823038"/>
            <a:ext cx="426369"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 idx="2"/>
            <a:endCxn id="14" idx="0"/>
          </p:cNvCxnSpPr>
          <p:nvPr/>
        </p:nvCxnSpPr>
        <p:spPr>
          <a:xfrm rot="16200000" flipH="1">
            <a:off x="4180221" y="3608724"/>
            <a:ext cx="426369"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3" idx="2"/>
            <a:endCxn id="18" idx="0"/>
          </p:cNvCxnSpPr>
          <p:nvPr/>
        </p:nvCxnSpPr>
        <p:spPr>
          <a:xfrm rot="16200000" flipH="1">
            <a:off x="4966039" y="2822906"/>
            <a:ext cx="426369" cy="2643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8" idx="3"/>
            <a:endCxn id="31" idx="1"/>
          </p:cNvCxnSpPr>
          <p:nvPr/>
        </p:nvCxnSpPr>
        <p:spPr>
          <a:xfrm>
            <a:off x="7072330" y="4573138"/>
            <a:ext cx="714380" cy="69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4" idx="2"/>
            <a:endCxn id="15" idx="0"/>
          </p:cNvCxnSpPr>
          <p:nvPr/>
        </p:nvCxnSpPr>
        <p:spPr>
          <a:xfrm rot="5400000">
            <a:off x="3197949" y="3626584"/>
            <a:ext cx="569245" cy="28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4" idx="2"/>
            <a:endCxn id="29" idx="0"/>
          </p:cNvCxnSpPr>
          <p:nvPr/>
        </p:nvCxnSpPr>
        <p:spPr>
          <a:xfrm rot="5400000">
            <a:off x="3912329" y="4340964"/>
            <a:ext cx="569245"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4" idx="2"/>
            <a:endCxn id="16" idx="0"/>
          </p:cNvCxnSpPr>
          <p:nvPr/>
        </p:nvCxnSpPr>
        <p:spPr>
          <a:xfrm rot="5400000">
            <a:off x="4608849" y="5037484"/>
            <a:ext cx="56924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4" idx="2"/>
            <a:endCxn id="65" idx="0"/>
          </p:cNvCxnSpPr>
          <p:nvPr/>
        </p:nvCxnSpPr>
        <p:spPr>
          <a:xfrm rot="16200000" flipH="1">
            <a:off x="5358948" y="4358823"/>
            <a:ext cx="569245"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3"/>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646331"/>
          </a:xfrm>
          <a:prstGeom prst="rect">
            <a:avLst/>
          </a:prstGeom>
          <a:noFill/>
        </p:spPr>
        <p:txBody>
          <a:bodyPr wrap="square" rtlCol="0">
            <a:spAutoFit/>
          </a:bodyPr>
          <a:lstStyle/>
          <a:p>
            <a:r>
              <a:rPr lang="en-US" sz="3600" b="1" dirty="0" smtClean="0"/>
              <a:t> User Management – demo web application</a:t>
            </a:r>
          </a:p>
        </p:txBody>
      </p:sp>
      <p:pic>
        <p:nvPicPr>
          <p:cNvPr id="9" name="Picture 8" descr="users.jpg"/>
          <p:cNvPicPr>
            <a:picLocks noChangeAspect="1"/>
          </p:cNvPicPr>
          <p:nvPr/>
        </p:nvPicPr>
        <p:blipFill>
          <a:blip r:embed="rId4"/>
          <a:stretch>
            <a:fillRect/>
          </a:stretch>
        </p:blipFill>
        <p:spPr>
          <a:xfrm>
            <a:off x="1785918" y="2071678"/>
            <a:ext cx="4786346" cy="1874652"/>
          </a:xfrm>
          <a:prstGeom prst="rect">
            <a:avLst/>
          </a:prstGeom>
        </p:spPr>
      </p:pic>
      <p:sp>
        <p:nvSpPr>
          <p:cNvPr id="15" name="TextBox 14"/>
          <p:cNvSpPr txBox="1"/>
          <p:nvPr/>
        </p:nvSpPr>
        <p:spPr>
          <a:xfrm>
            <a:off x="285720" y="1000108"/>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Signup</a:t>
            </a:r>
          </a:p>
        </p:txBody>
      </p:sp>
      <p:sp>
        <p:nvSpPr>
          <p:cNvPr id="16" name="TextBox 15"/>
          <p:cNvSpPr txBox="1"/>
          <p:nvPr/>
        </p:nvSpPr>
        <p:spPr>
          <a:xfrm>
            <a:off x="2000232" y="1000108"/>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Signin</a:t>
            </a:r>
          </a:p>
        </p:txBody>
      </p:sp>
      <p:sp>
        <p:nvSpPr>
          <p:cNvPr id="17" name="TextBox 16"/>
          <p:cNvSpPr txBox="1"/>
          <p:nvPr/>
        </p:nvSpPr>
        <p:spPr>
          <a:xfrm>
            <a:off x="3500430" y="1000108"/>
            <a:ext cx="121444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Signout</a:t>
            </a:r>
          </a:p>
        </p:txBody>
      </p:sp>
      <p:sp>
        <p:nvSpPr>
          <p:cNvPr id="18" name="TextBox 17"/>
          <p:cNvSpPr txBox="1"/>
          <p:nvPr/>
        </p:nvSpPr>
        <p:spPr>
          <a:xfrm>
            <a:off x="5214942" y="1000108"/>
            <a:ext cx="121444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Activate</a:t>
            </a:r>
          </a:p>
        </p:txBody>
      </p:sp>
      <p:sp>
        <p:nvSpPr>
          <p:cNvPr id="19" name="TextBox 18"/>
          <p:cNvSpPr txBox="1"/>
          <p:nvPr/>
        </p:nvSpPr>
        <p:spPr>
          <a:xfrm>
            <a:off x="6858016" y="1000108"/>
            <a:ext cx="2071702"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Session Key</a:t>
            </a:r>
          </a:p>
        </p:txBody>
      </p:sp>
      <p:sp>
        <p:nvSpPr>
          <p:cNvPr id="20" name="TextBox 19"/>
          <p:cNvSpPr txBox="1"/>
          <p:nvPr/>
        </p:nvSpPr>
        <p:spPr>
          <a:xfrm>
            <a:off x="7072330" y="1785926"/>
            <a:ext cx="1928826"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Account </a:t>
            </a:r>
          </a:p>
          <a:p>
            <a:pPr marL="342900" indent="-342900"/>
            <a:r>
              <a:rPr lang="en-US" sz="2200" b="1" dirty="0" smtClean="0"/>
              <a:t>Profile Details</a:t>
            </a:r>
          </a:p>
        </p:txBody>
      </p:sp>
      <p:sp>
        <p:nvSpPr>
          <p:cNvPr id="21" name="TextBox 20"/>
          <p:cNvSpPr txBox="1"/>
          <p:nvPr/>
        </p:nvSpPr>
        <p:spPr>
          <a:xfrm>
            <a:off x="7072330" y="2643182"/>
            <a:ext cx="2071670"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Modify Account </a:t>
            </a:r>
          </a:p>
          <a:p>
            <a:pPr marL="342900" indent="-342900"/>
            <a:r>
              <a:rPr lang="en-US" sz="2200" b="1" dirty="0" smtClean="0"/>
              <a:t>Profile Details</a:t>
            </a:r>
          </a:p>
        </p:txBody>
      </p:sp>
      <p:sp>
        <p:nvSpPr>
          <p:cNvPr id="22" name="TextBox 21"/>
          <p:cNvSpPr txBox="1"/>
          <p:nvPr/>
        </p:nvSpPr>
        <p:spPr>
          <a:xfrm>
            <a:off x="214282" y="4714884"/>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Delete</a:t>
            </a:r>
          </a:p>
        </p:txBody>
      </p:sp>
      <p:sp>
        <p:nvSpPr>
          <p:cNvPr id="23" name="TextBox 22"/>
          <p:cNvSpPr txBox="1"/>
          <p:nvPr/>
        </p:nvSpPr>
        <p:spPr>
          <a:xfrm>
            <a:off x="7072330" y="3643314"/>
            <a:ext cx="150019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Forget </a:t>
            </a:r>
          </a:p>
          <a:p>
            <a:pPr marL="342900" indent="-342900"/>
            <a:r>
              <a:rPr lang="en-US" sz="2200" b="1" dirty="0" smtClean="0"/>
              <a:t>Password</a:t>
            </a:r>
          </a:p>
        </p:txBody>
      </p:sp>
      <p:sp>
        <p:nvSpPr>
          <p:cNvPr id="24" name="TextBox 23"/>
          <p:cNvSpPr txBox="1"/>
          <p:nvPr/>
        </p:nvSpPr>
        <p:spPr>
          <a:xfrm>
            <a:off x="7072330" y="4643446"/>
            <a:ext cx="150019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Reset </a:t>
            </a:r>
          </a:p>
          <a:p>
            <a:pPr marL="342900" indent="-342900"/>
            <a:r>
              <a:rPr lang="en-US" sz="2200" b="1" dirty="0" smtClean="0"/>
              <a:t>Password</a:t>
            </a:r>
          </a:p>
        </p:txBody>
      </p:sp>
      <p:sp>
        <p:nvSpPr>
          <p:cNvPr id="25" name="TextBox 24"/>
          <p:cNvSpPr txBox="1"/>
          <p:nvPr/>
        </p:nvSpPr>
        <p:spPr>
          <a:xfrm>
            <a:off x="285720" y="1928802"/>
            <a:ext cx="1500198"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a:t>
            </a:r>
          </a:p>
          <a:p>
            <a:pPr marL="342900" indent="-342900"/>
            <a:r>
              <a:rPr lang="en-US" sz="2200" b="1" dirty="0" smtClean="0"/>
              <a:t>Activation</a:t>
            </a:r>
          </a:p>
          <a:p>
            <a:pPr marL="342900" indent="-342900"/>
            <a:r>
              <a:rPr lang="en-US" sz="2200" b="1" dirty="0" smtClean="0"/>
              <a:t>Key</a:t>
            </a:r>
          </a:p>
        </p:txBody>
      </p:sp>
      <p:sp>
        <p:nvSpPr>
          <p:cNvPr id="26" name="TextBox 25"/>
          <p:cNvSpPr txBox="1"/>
          <p:nvPr/>
        </p:nvSpPr>
        <p:spPr>
          <a:xfrm>
            <a:off x="214282" y="3214686"/>
            <a:ext cx="1643074"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Activation</a:t>
            </a:r>
          </a:p>
          <a:p>
            <a:pPr marL="342900" indent="-342900"/>
            <a:r>
              <a:rPr lang="en-US" sz="2200" b="1" dirty="0" smtClean="0"/>
              <a:t>Key</a:t>
            </a:r>
          </a:p>
          <a:p>
            <a:pPr marL="342900" indent="-342900"/>
            <a:r>
              <a:rPr lang="en-US" sz="2200" b="1" dirty="0" smtClean="0"/>
              <a:t>Regenerate</a:t>
            </a:r>
          </a:p>
        </p:txBody>
      </p:sp>
      <p:sp>
        <p:nvSpPr>
          <p:cNvPr id="27" name="TextBox 26"/>
          <p:cNvSpPr txBox="1"/>
          <p:nvPr/>
        </p:nvSpPr>
        <p:spPr>
          <a:xfrm>
            <a:off x="3143240" y="4714884"/>
            <a:ext cx="2500330" cy="4308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r>
              <a:rPr lang="en-US" sz="2200" b="1" dirty="0" smtClean="0"/>
              <a:t>Get Documentation</a:t>
            </a:r>
          </a:p>
        </p:txBody>
      </p:sp>
      <p:sp>
        <p:nvSpPr>
          <p:cNvPr id="31" name="Right Arrow 30"/>
          <p:cNvSpPr/>
          <p:nvPr/>
        </p:nvSpPr>
        <p:spPr>
          <a:xfrm rot="2177535">
            <a:off x="1124800" y="1985261"/>
            <a:ext cx="2043167" cy="138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rot="2585427">
            <a:off x="2648693" y="1848072"/>
            <a:ext cx="1317324" cy="117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7658808">
            <a:off x="4714947" y="1928771"/>
            <a:ext cx="1175624" cy="134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rot="8480598">
            <a:off x="5263658" y="2008925"/>
            <a:ext cx="1874987" cy="127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Arrow 35"/>
          <p:cNvSpPr/>
          <p:nvPr/>
        </p:nvSpPr>
        <p:spPr>
          <a:xfrm rot="5400000">
            <a:off x="3806842" y="1836704"/>
            <a:ext cx="9588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rot="16200000">
            <a:off x="3857621" y="4286255"/>
            <a:ext cx="714379"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ight Arrow 38"/>
          <p:cNvSpPr/>
          <p:nvPr/>
        </p:nvSpPr>
        <p:spPr>
          <a:xfrm rot="1363081">
            <a:off x="1774218" y="2751577"/>
            <a:ext cx="1004726" cy="131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ight Arrow 39"/>
          <p:cNvSpPr/>
          <p:nvPr/>
        </p:nvSpPr>
        <p:spPr>
          <a:xfrm rot="20418203">
            <a:off x="1877509" y="3776522"/>
            <a:ext cx="883190" cy="151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ight Arrow 40"/>
          <p:cNvSpPr/>
          <p:nvPr/>
        </p:nvSpPr>
        <p:spPr>
          <a:xfrm rot="20093036">
            <a:off x="1154007" y="4397222"/>
            <a:ext cx="1900200" cy="138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ight Arrow 41"/>
          <p:cNvSpPr/>
          <p:nvPr/>
        </p:nvSpPr>
        <p:spPr>
          <a:xfrm rot="12882380">
            <a:off x="5230168" y="4553826"/>
            <a:ext cx="1977314" cy="107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ight Arrow 42"/>
          <p:cNvSpPr/>
          <p:nvPr/>
        </p:nvSpPr>
        <p:spPr>
          <a:xfrm rot="12083497">
            <a:off x="5790655" y="3872549"/>
            <a:ext cx="1280907" cy="12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ight Arrow 43"/>
          <p:cNvSpPr/>
          <p:nvPr/>
        </p:nvSpPr>
        <p:spPr>
          <a:xfrm rot="9810137">
            <a:off x="5851521" y="3187136"/>
            <a:ext cx="1227171" cy="133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ight Arrow 44"/>
          <p:cNvSpPr/>
          <p:nvPr/>
        </p:nvSpPr>
        <p:spPr>
          <a:xfrm rot="8883201">
            <a:off x="5849508" y="2465258"/>
            <a:ext cx="1280907" cy="12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3357554" y="3214686"/>
            <a:ext cx="1714512"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ctr"/>
            <a:r>
              <a:rPr lang="en-US" sz="2000" b="1" dirty="0" smtClean="0"/>
              <a:t>User</a:t>
            </a:r>
          </a:p>
          <a:p>
            <a:pPr marL="342900" indent="-342900" algn="ctr"/>
            <a:r>
              <a:rPr lang="en-US" sz="2000" b="1" dirty="0" smtClean="0"/>
              <a:t>Management</a:t>
            </a:r>
          </a:p>
        </p:txBody>
      </p:sp>
      <p:sp>
        <p:nvSpPr>
          <p:cNvPr id="47" name="TextBox 46"/>
          <p:cNvSpPr txBox="1"/>
          <p:nvPr/>
        </p:nvSpPr>
        <p:spPr>
          <a:xfrm>
            <a:off x="214282" y="5429264"/>
            <a:ext cx="3714776"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342900" indent="-342900"/>
            <a:r>
              <a:rPr lang="en-US" sz="2200" b="1" dirty="0" smtClean="0"/>
              <a:t>List of implemented REST API</a:t>
            </a:r>
          </a:p>
        </p:txBody>
      </p:sp>
      <p:sp>
        <p:nvSpPr>
          <p:cNvPr id="48" name="TextBox 47"/>
          <p:cNvSpPr txBox="1"/>
          <p:nvPr/>
        </p:nvSpPr>
        <p:spPr>
          <a:xfrm>
            <a:off x="214282" y="6215082"/>
            <a:ext cx="3071834"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342900" indent="-342900"/>
            <a:r>
              <a:rPr lang="en-US" sz="2200" b="1" dirty="0" smtClean="0"/>
              <a:t>Specification Document</a:t>
            </a:r>
          </a:p>
        </p:txBody>
      </p:sp>
      <p:graphicFrame>
        <p:nvGraphicFramePr>
          <p:cNvPr id="1027" name="Object 3"/>
          <p:cNvGraphicFramePr>
            <a:graphicFrameLocks noChangeAspect="1"/>
          </p:cNvGraphicFramePr>
          <p:nvPr/>
        </p:nvGraphicFramePr>
        <p:xfrm>
          <a:off x="3643306" y="6286520"/>
          <a:ext cx="730537" cy="357190"/>
        </p:xfrm>
        <a:graphic>
          <a:graphicData uri="http://schemas.openxmlformats.org/presentationml/2006/ole">
            <p:oleObj spid="_x0000_s1027" name="Worksheet" r:id="rId5" imgW="8543899" imgH="8972592" progId="Excel.Sheet.12">
              <p:embed/>
            </p:oleObj>
          </a:graphicData>
        </a:graphic>
      </p:graphicFrame>
      <p:sp>
        <p:nvSpPr>
          <p:cNvPr id="53" name="Right Arrow 52"/>
          <p:cNvSpPr/>
          <p:nvPr/>
        </p:nvSpPr>
        <p:spPr>
          <a:xfrm>
            <a:off x="3357554" y="642939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Demo application setup/ installation</a:t>
            </a:r>
          </a:p>
        </p:txBody>
      </p:sp>
      <p:sp>
        <p:nvSpPr>
          <p:cNvPr id="12" name="TextBox 11"/>
          <p:cNvSpPr txBox="1"/>
          <p:nvPr/>
        </p:nvSpPr>
        <p:spPr>
          <a:xfrm>
            <a:off x="0" y="714356"/>
            <a:ext cx="9144000" cy="3139321"/>
          </a:xfrm>
          <a:prstGeom prst="rect">
            <a:avLst/>
          </a:prstGeom>
          <a:noFill/>
        </p:spPr>
        <p:txBody>
          <a:bodyPr wrap="square" rtlCol="0">
            <a:spAutoFit/>
          </a:bodyPr>
          <a:lstStyle/>
          <a:p>
            <a:pPr marL="457200" indent="-457200">
              <a:buAutoNum type="arabicParenR"/>
            </a:pPr>
            <a:r>
              <a:rPr lang="en-US" sz="2200" dirty="0" smtClean="0"/>
              <a:t>Download web application (.war) file from Github.</a:t>
            </a:r>
          </a:p>
          <a:p>
            <a:pPr marL="457200" indent="-457200">
              <a:buAutoNum type="arabicParenR"/>
            </a:pPr>
            <a:r>
              <a:rPr lang="en-US" sz="2200" dirty="0" smtClean="0"/>
              <a:t>Install tomcat locally to host the application.</a:t>
            </a:r>
          </a:p>
          <a:p>
            <a:pPr marL="457200" indent="-457200">
              <a:buAutoNum type="arabicParenR"/>
            </a:pPr>
            <a:r>
              <a:rPr lang="en-US" sz="2200" dirty="0" smtClean="0"/>
              <a:t>Choose port # or let it be default (8080).</a:t>
            </a:r>
          </a:p>
          <a:p>
            <a:pPr marL="457200" indent="-457200">
              <a:buAutoNum type="arabicParenR"/>
            </a:pPr>
            <a:r>
              <a:rPr lang="en-US" sz="2200" dirty="0" smtClean="0"/>
              <a:t>Copy .war file in appropriate folder and run/ restart tomcat.</a:t>
            </a:r>
          </a:p>
          <a:p>
            <a:pPr marL="457200" indent="-457200">
              <a:buAutoNum type="arabicParenR"/>
            </a:pPr>
            <a:r>
              <a:rPr lang="en-US" sz="2200" dirty="0" smtClean="0"/>
              <a:t>Invoke get documentation API to check if web app is working as expected.</a:t>
            </a:r>
          </a:p>
          <a:p>
            <a:pPr marL="457200" indent="-457200">
              <a:buAutoNum type="arabicParenR"/>
            </a:pPr>
            <a:endParaRPr lang="en-US" sz="2200" dirty="0" smtClean="0"/>
          </a:p>
          <a:p>
            <a:pPr marL="457200" indent="-457200"/>
            <a:endParaRPr lang="en-US" sz="2200" dirty="0" smtClean="0"/>
          </a:p>
          <a:p>
            <a:pPr marL="457200" indent="-457200"/>
            <a:endParaRPr lang="en-US" sz="2200" dirty="0" smtClean="0"/>
          </a:p>
          <a:p>
            <a:pPr marL="457200" indent="-457200"/>
            <a:r>
              <a:rPr lang="en-US" sz="2200" dirty="0" smtClean="0"/>
              <a:t>Note – Demo web app can be run using eclipse IDE by installing tomcat </a:t>
            </a:r>
            <a:r>
              <a:rPr lang="en-US" sz="2200" dirty="0" err="1" smtClean="0"/>
              <a:t>plugin</a:t>
            </a:r>
            <a:r>
              <a:rPr lang="en-US" sz="22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Testing aspects:</a:t>
            </a:r>
          </a:p>
        </p:txBody>
      </p:sp>
      <p:sp>
        <p:nvSpPr>
          <p:cNvPr id="12" name="TextBox 11"/>
          <p:cNvSpPr txBox="1"/>
          <p:nvPr/>
        </p:nvSpPr>
        <p:spPr>
          <a:xfrm>
            <a:off x="0" y="714356"/>
            <a:ext cx="9144000" cy="769441"/>
          </a:xfrm>
          <a:prstGeom prst="rect">
            <a:avLst/>
          </a:prstGeom>
          <a:noFill/>
        </p:spPr>
        <p:txBody>
          <a:bodyPr wrap="square" rtlCol="0">
            <a:spAutoFit/>
          </a:bodyPr>
          <a:lstStyle/>
          <a:p>
            <a:pPr marL="457200" indent="-457200">
              <a:buAutoNum type="arabicParenR"/>
            </a:pPr>
            <a:r>
              <a:rPr lang="en-IN" sz="2200" dirty="0" smtClean="0"/>
              <a:t>To test APIs (valid input valid output, invalid input invalid output)</a:t>
            </a:r>
          </a:p>
          <a:p>
            <a:pPr marL="457200" indent="-457200">
              <a:buAutoNum type="arabicParenR"/>
            </a:pPr>
            <a:r>
              <a:rPr lang="en-IN" sz="2200" dirty="0" smtClean="0"/>
              <a:t>To test few typical sequence of user actions.</a:t>
            </a:r>
          </a:p>
        </p:txBody>
      </p:sp>
      <p:sp>
        <p:nvSpPr>
          <p:cNvPr id="10" name="TextBox 9"/>
          <p:cNvSpPr txBox="1"/>
          <p:nvPr/>
        </p:nvSpPr>
        <p:spPr>
          <a:xfrm>
            <a:off x="142844" y="1500174"/>
            <a:ext cx="2857520" cy="212365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ctr"/>
            <a:r>
              <a:rPr lang="en-US" sz="2200" b="1" dirty="0" smtClean="0"/>
              <a:t>Sequence-1</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basic account</a:t>
            </a:r>
          </a:p>
          <a:p>
            <a:pPr marL="457200" indent="-457200" algn="ctr"/>
            <a:r>
              <a:rPr lang="en-US" sz="2200" dirty="0" smtClean="0"/>
              <a:t>Sign in</a:t>
            </a:r>
          </a:p>
          <a:p>
            <a:pPr marL="457200" indent="-457200" algn="ctr"/>
            <a:r>
              <a:rPr lang="en-US" sz="2200" dirty="0" smtClean="0"/>
              <a:t>Sign out</a:t>
            </a:r>
            <a:endParaRPr lang="en-IN" sz="2200" dirty="0" smtClean="0"/>
          </a:p>
        </p:txBody>
      </p:sp>
      <p:sp>
        <p:nvSpPr>
          <p:cNvPr id="13" name="TextBox 12"/>
          <p:cNvSpPr txBox="1"/>
          <p:nvPr/>
        </p:nvSpPr>
        <p:spPr>
          <a:xfrm>
            <a:off x="3143240" y="1500174"/>
            <a:ext cx="2786082" cy="28007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ctr"/>
            <a:r>
              <a:rPr lang="en-US" sz="2200" b="1" dirty="0" smtClean="0"/>
              <a:t>Sequence-2</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account</a:t>
            </a:r>
          </a:p>
          <a:p>
            <a:pPr marL="457200" indent="-457200" algn="ctr"/>
            <a:r>
              <a:rPr lang="en-US" sz="2200" dirty="0" smtClean="0"/>
              <a:t>Sign in</a:t>
            </a:r>
          </a:p>
          <a:p>
            <a:pPr marL="457200" indent="-457200" algn="ctr"/>
            <a:r>
              <a:rPr lang="en-US" sz="2200" dirty="0" smtClean="0"/>
              <a:t>Get account profile</a:t>
            </a:r>
          </a:p>
          <a:p>
            <a:pPr marL="457200" indent="-457200" algn="ctr"/>
            <a:r>
              <a:rPr lang="en-US" sz="2200" dirty="0" smtClean="0"/>
              <a:t>Modify Profile</a:t>
            </a:r>
          </a:p>
          <a:p>
            <a:pPr marL="457200" indent="-457200" algn="ctr"/>
            <a:r>
              <a:rPr lang="en-US" sz="2200" dirty="0" smtClean="0"/>
              <a:t>Sign out</a:t>
            </a:r>
            <a:endParaRPr lang="en-IN" sz="2200" dirty="0" smtClean="0"/>
          </a:p>
        </p:txBody>
      </p:sp>
      <p:sp>
        <p:nvSpPr>
          <p:cNvPr id="14" name="TextBox 13"/>
          <p:cNvSpPr txBox="1"/>
          <p:nvPr/>
        </p:nvSpPr>
        <p:spPr>
          <a:xfrm>
            <a:off x="6143636" y="1500174"/>
            <a:ext cx="2786082"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ctr"/>
            <a:r>
              <a:rPr lang="en-US" sz="2200" b="1" dirty="0" smtClean="0"/>
              <a:t>Sequence-3</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account</a:t>
            </a:r>
          </a:p>
          <a:p>
            <a:pPr marL="457200" indent="-457200" algn="ctr"/>
            <a:r>
              <a:rPr lang="en-US" sz="2200" dirty="0" smtClean="0"/>
              <a:t>Sign in</a:t>
            </a:r>
          </a:p>
          <a:p>
            <a:pPr marL="457200" indent="-457200" algn="ctr"/>
            <a:r>
              <a:rPr lang="en-US" sz="2200" dirty="0" smtClean="0"/>
              <a:t>Forget password</a:t>
            </a:r>
          </a:p>
          <a:p>
            <a:pPr marL="457200" indent="-457200" algn="ctr"/>
            <a:r>
              <a:rPr lang="en-US" sz="2200" dirty="0" smtClean="0"/>
              <a:t>Reset password</a:t>
            </a:r>
          </a:p>
          <a:p>
            <a:pPr marL="457200" indent="-457200" algn="ctr"/>
            <a:r>
              <a:rPr lang="en-US" sz="2200" dirty="0" smtClean="0"/>
              <a:t>Sign out</a:t>
            </a:r>
          </a:p>
          <a:p>
            <a:pPr marL="457200" indent="-457200" algn="ctr"/>
            <a:r>
              <a:rPr lang="en-US" sz="2200" dirty="0" smtClean="0"/>
              <a:t>Sign in</a:t>
            </a:r>
            <a:endParaRPr lang="en-IN" sz="2200" dirty="0" smtClean="0"/>
          </a:p>
        </p:txBody>
      </p:sp>
      <p:sp>
        <p:nvSpPr>
          <p:cNvPr id="15" name="TextBox 14"/>
          <p:cNvSpPr txBox="1"/>
          <p:nvPr/>
        </p:nvSpPr>
        <p:spPr>
          <a:xfrm>
            <a:off x="6143636" y="4734342"/>
            <a:ext cx="2786082" cy="144655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457200" indent="-457200" algn="ctr"/>
            <a:r>
              <a:rPr lang="en-US" sz="2200" b="1" dirty="0" smtClean="0"/>
              <a:t>Sequence-4</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Sign in</a:t>
            </a:r>
          </a:p>
        </p:txBody>
      </p:sp>
      <p:sp>
        <p:nvSpPr>
          <p:cNvPr id="16" name="TextBox 15"/>
          <p:cNvSpPr txBox="1"/>
          <p:nvPr/>
        </p:nvSpPr>
        <p:spPr>
          <a:xfrm>
            <a:off x="214282" y="3786190"/>
            <a:ext cx="2786082" cy="246221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457200" indent="-457200" algn="ctr"/>
            <a:r>
              <a:rPr lang="en-US" sz="2200" b="1" dirty="0" smtClean="0"/>
              <a:t>Sequence-5</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basic account</a:t>
            </a:r>
          </a:p>
          <a:p>
            <a:pPr marL="457200" indent="-457200" algn="ctr"/>
            <a:r>
              <a:rPr lang="en-US" sz="2200" dirty="0" smtClean="0"/>
              <a:t>Sign in</a:t>
            </a:r>
          </a:p>
          <a:p>
            <a:pPr marL="457200" indent="-457200" algn="ctr"/>
            <a:r>
              <a:rPr lang="en-US" sz="2200" dirty="0" smtClean="0"/>
              <a:t>Get account profile</a:t>
            </a:r>
          </a:p>
          <a:p>
            <a:pPr marL="457200" indent="-457200" algn="ctr"/>
            <a:r>
              <a:rPr lang="en-US" sz="2200" dirty="0" smtClean="0"/>
              <a:t>Sign out</a:t>
            </a:r>
          </a:p>
        </p:txBody>
      </p:sp>
      <p:sp>
        <p:nvSpPr>
          <p:cNvPr id="17" name="TextBox 16"/>
          <p:cNvSpPr txBox="1"/>
          <p:nvPr/>
        </p:nvSpPr>
        <p:spPr>
          <a:xfrm>
            <a:off x="3143240" y="4429132"/>
            <a:ext cx="2786082" cy="178510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ctr"/>
            <a:r>
              <a:rPr lang="en-US" sz="2200" b="1" dirty="0" smtClean="0"/>
              <a:t>Sequence-6</a:t>
            </a:r>
          </a:p>
          <a:p>
            <a:pPr marL="457200" indent="-457200" algn="ctr"/>
            <a:r>
              <a:rPr lang="en-US" sz="2200" dirty="0" smtClean="0"/>
              <a:t>Signup</a:t>
            </a:r>
          </a:p>
          <a:p>
            <a:pPr marL="457200" indent="-457200" algn="ctr"/>
            <a:r>
              <a:rPr lang="en-US" sz="2200" dirty="0" smtClean="0"/>
              <a:t>Sign out</a:t>
            </a:r>
          </a:p>
          <a:p>
            <a:pPr marL="457200" indent="-457200" algn="ctr"/>
            <a:r>
              <a:rPr lang="en-US" sz="2200" dirty="0" smtClean="0"/>
              <a:t>Forget password</a:t>
            </a:r>
          </a:p>
          <a:p>
            <a:pPr marL="457200" indent="-457200" algn="ctr"/>
            <a:r>
              <a:rPr lang="en-US" sz="2200" dirty="0" smtClean="0"/>
              <a:t>Get account profile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response handling sequence</a:t>
            </a:r>
          </a:p>
        </p:txBody>
      </p:sp>
      <p:pic>
        <p:nvPicPr>
          <p:cNvPr id="9" name="Picture 8" descr="sequence.png"/>
          <p:cNvPicPr>
            <a:picLocks noChangeAspect="1"/>
          </p:cNvPicPr>
          <p:nvPr/>
        </p:nvPicPr>
        <p:blipFill>
          <a:blip r:embed="rId3"/>
          <a:stretch>
            <a:fillRect/>
          </a:stretch>
        </p:blipFill>
        <p:spPr>
          <a:xfrm>
            <a:off x="214282" y="857232"/>
            <a:ext cx="8765952" cy="49292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1323439"/>
          </a:xfrm>
          <a:prstGeom prst="rect">
            <a:avLst/>
          </a:prstGeom>
          <a:noFill/>
        </p:spPr>
        <p:txBody>
          <a:bodyPr wrap="square" rtlCol="0">
            <a:spAutoFit/>
          </a:bodyPr>
          <a:lstStyle/>
          <a:p>
            <a:r>
              <a:rPr lang="en-US" sz="4000" b="1" dirty="0" smtClean="0"/>
              <a:t> REST API testing using JAVA programming</a:t>
            </a:r>
          </a:p>
          <a:p>
            <a:r>
              <a:rPr lang="en-US" sz="4000" dirty="0" smtClean="0"/>
              <a:t> (open source libraries/ framework)</a:t>
            </a:r>
          </a:p>
        </p:txBody>
      </p:sp>
      <p:sp>
        <p:nvSpPr>
          <p:cNvPr id="12" name="TextBox 11"/>
          <p:cNvSpPr txBox="1"/>
          <p:nvPr/>
        </p:nvSpPr>
        <p:spPr>
          <a:xfrm>
            <a:off x="0" y="1500174"/>
            <a:ext cx="9144000" cy="5078313"/>
          </a:xfrm>
          <a:prstGeom prst="rect">
            <a:avLst/>
          </a:prstGeom>
          <a:noFill/>
        </p:spPr>
        <p:txBody>
          <a:bodyPr wrap="square" rtlCol="0">
            <a:spAutoFit/>
          </a:bodyPr>
          <a:lstStyle/>
          <a:p>
            <a:pPr marL="457200" indent="-457200">
              <a:buFont typeface="Wingdings" pitchFamily="2" charset="2"/>
              <a:buChar char="Ø"/>
            </a:pPr>
            <a:r>
              <a:rPr lang="en-IN" sz="2800" dirty="0" smtClean="0"/>
              <a:t>Apache HTTP client</a:t>
            </a:r>
          </a:p>
          <a:p>
            <a:pPr marL="457200" indent="-457200"/>
            <a:r>
              <a:rPr lang="en-IN" sz="2800" dirty="0" smtClean="0"/>
              <a:t>	org.</a:t>
            </a:r>
            <a:r>
              <a:rPr lang="en-IN" sz="2800" dirty="0" smtClean="0">
                <a:solidFill>
                  <a:srgbClr val="0070C0"/>
                </a:solidFill>
              </a:rPr>
              <a:t>apache</a:t>
            </a:r>
            <a:r>
              <a:rPr lang="en-IN" sz="2800" dirty="0" smtClean="0"/>
              <a:t>.http.impl.client.</a:t>
            </a:r>
            <a:r>
              <a:rPr lang="en-IN" sz="2800" dirty="0" smtClean="0">
                <a:solidFill>
                  <a:srgbClr val="0070C0"/>
                </a:solidFill>
              </a:rPr>
              <a:t>HttpClients</a:t>
            </a:r>
          </a:p>
          <a:p>
            <a:pPr marL="457200" indent="-457200"/>
            <a:endParaRPr lang="en-IN" sz="1100" dirty="0" smtClean="0"/>
          </a:p>
          <a:p>
            <a:pPr marL="457200" indent="-457200">
              <a:buFont typeface="Wingdings" pitchFamily="2" charset="2"/>
              <a:buChar char="Ø"/>
            </a:pPr>
            <a:r>
              <a:rPr lang="en-IN" sz="2800" dirty="0" smtClean="0"/>
              <a:t>Jay-Way Rest assured client</a:t>
            </a:r>
          </a:p>
          <a:p>
            <a:pPr marL="457200" indent="-457200"/>
            <a:r>
              <a:rPr lang="en-IN" sz="2800" dirty="0" smtClean="0"/>
              <a:t>	com.</a:t>
            </a:r>
            <a:r>
              <a:rPr lang="en-IN" sz="2800" dirty="0" smtClean="0">
                <a:solidFill>
                  <a:srgbClr val="0070C0"/>
                </a:solidFill>
              </a:rPr>
              <a:t>jayway.restassured</a:t>
            </a:r>
            <a:r>
              <a:rPr lang="en-IN" sz="2800" dirty="0" smtClean="0"/>
              <a:t>.specification.</a:t>
            </a:r>
            <a:r>
              <a:rPr lang="en-IN" sz="2800" dirty="0" smtClean="0">
                <a:solidFill>
                  <a:srgbClr val="0070C0"/>
                </a:solidFill>
              </a:rPr>
              <a:t>RequestSpecification</a:t>
            </a:r>
          </a:p>
          <a:p>
            <a:pPr marL="457200" indent="-457200"/>
            <a:endParaRPr lang="en-IN" sz="1100" dirty="0" smtClean="0">
              <a:solidFill>
                <a:srgbClr val="0070C0"/>
              </a:solidFill>
            </a:endParaRPr>
          </a:p>
          <a:p>
            <a:pPr marL="457200" indent="-457200">
              <a:buFont typeface="Wingdings" pitchFamily="2" charset="2"/>
              <a:buChar char="Ø"/>
            </a:pPr>
            <a:r>
              <a:rPr lang="en-IN" sz="2800" dirty="0" smtClean="0"/>
              <a:t>JAX-RS client</a:t>
            </a:r>
          </a:p>
          <a:p>
            <a:pPr marL="457200" indent="-457200"/>
            <a:r>
              <a:rPr lang="en-IN" sz="2800" dirty="0" smtClean="0">
                <a:solidFill>
                  <a:srgbClr val="0070C0"/>
                </a:solidFill>
              </a:rPr>
              <a:t>	javax.ws.rs</a:t>
            </a:r>
            <a:r>
              <a:rPr lang="en-IN" sz="2800" dirty="0" smtClean="0"/>
              <a:t>.client.</a:t>
            </a:r>
            <a:r>
              <a:rPr lang="en-IN" sz="2800" dirty="0" smtClean="0">
                <a:solidFill>
                  <a:srgbClr val="0070C0"/>
                </a:solidFill>
              </a:rPr>
              <a:t>Client</a:t>
            </a:r>
          </a:p>
          <a:p>
            <a:pPr marL="457200" indent="-457200"/>
            <a:endParaRPr lang="en-US" sz="1100" dirty="0" smtClean="0">
              <a:solidFill>
                <a:srgbClr val="0070C0"/>
              </a:solidFill>
            </a:endParaRPr>
          </a:p>
          <a:p>
            <a:pPr marL="457200" indent="-457200">
              <a:buFont typeface="Wingdings" pitchFamily="2" charset="2"/>
              <a:buChar char="Ø"/>
            </a:pPr>
            <a:r>
              <a:rPr lang="en-IN" sz="2800" dirty="0" smtClean="0"/>
              <a:t>Jboss Rest easy client</a:t>
            </a:r>
          </a:p>
          <a:p>
            <a:pPr marL="457200" indent="-457200"/>
            <a:r>
              <a:rPr lang="en-IN" sz="2800" dirty="0" smtClean="0"/>
              <a:t>	org.jboss.</a:t>
            </a:r>
            <a:r>
              <a:rPr lang="en-IN" sz="2800" dirty="0" smtClean="0">
                <a:solidFill>
                  <a:srgbClr val="0070C0"/>
                </a:solidFill>
              </a:rPr>
              <a:t>resteasy</a:t>
            </a:r>
            <a:r>
              <a:rPr lang="en-IN" sz="2800" dirty="0" smtClean="0"/>
              <a:t>.client.jaxrs.</a:t>
            </a:r>
            <a:r>
              <a:rPr lang="en-IN" sz="2800" dirty="0" smtClean="0">
                <a:solidFill>
                  <a:srgbClr val="0070C0"/>
                </a:solidFill>
              </a:rPr>
              <a:t>ResteasyClient</a:t>
            </a:r>
          </a:p>
          <a:p>
            <a:pPr marL="457200" indent="-457200"/>
            <a:endParaRPr lang="en-US" sz="1100" dirty="0" smtClean="0">
              <a:solidFill>
                <a:srgbClr val="0070C0"/>
              </a:solidFill>
            </a:endParaRPr>
          </a:p>
          <a:p>
            <a:pPr marL="457200" indent="-457200">
              <a:buFont typeface="Wingdings" pitchFamily="2" charset="2"/>
              <a:buChar char="Ø"/>
            </a:pPr>
            <a:r>
              <a:rPr lang="en-IN" sz="2800" dirty="0" smtClean="0"/>
              <a:t>Simple HTTP url connection</a:t>
            </a:r>
          </a:p>
          <a:p>
            <a:pPr marL="457200" indent="-457200"/>
            <a:r>
              <a:rPr lang="en-IN" sz="2800" dirty="0" smtClean="0"/>
              <a:t>	java.net.</a:t>
            </a:r>
            <a:r>
              <a:rPr lang="en-IN" sz="2800" dirty="0" smtClean="0">
                <a:solidFill>
                  <a:srgbClr val="0070C0"/>
                </a:solidFill>
              </a:rPr>
              <a:t>HttpURLConnection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Simple HTTP url connection</a:t>
            </a:r>
          </a:p>
          <a:p>
            <a:pPr marL="457200" indent="-457200"/>
            <a:r>
              <a:rPr lang="en-IN" sz="2800" dirty="0" smtClean="0"/>
              <a:t>	java.net.HttpURLConnection</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Apache HTTP client</a:t>
            </a:r>
          </a:p>
          <a:p>
            <a:pPr marL="457200" indent="-457200"/>
            <a:r>
              <a:rPr lang="en-IN" sz="2800" dirty="0" smtClean="0"/>
              <a:t>	org.apache.http.impl.client.HttpClients</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Jay-Way Rest assured client</a:t>
            </a:r>
          </a:p>
          <a:p>
            <a:pPr marL="457200" indent="-457200"/>
            <a:r>
              <a:rPr lang="en-IN" sz="2800" dirty="0" smtClean="0"/>
              <a:t>	com.jayway.restassured.specification.RequestSpecification</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t> </a:t>
            </a:r>
            <a:r>
              <a:rPr lang="en-US" sz="4000" b="1" dirty="0" smtClean="0"/>
              <a:t>Agenda</a:t>
            </a:r>
            <a:endParaRPr lang="en-IN" sz="4000" b="1" dirty="0"/>
          </a:p>
        </p:txBody>
      </p:sp>
      <p:sp>
        <p:nvSpPr>
          <p:cNvPr id="10" name="TextBox 9"/>
          <p:cNvSpPr txBox="1"/>
          <p:nvPr/>
        </p:nvSpPr>
        <p:spPr>
          <a:xfrm>
            <a:off x="0" y="642918"/>
            <a:ext cx="9144000" cy="5832366"/>
          </a:xfrm>
          <a:prstGeom prst="rect">
            <a:avLst/>
          </a:prstGeom>
          <a:noFill/>
        </p:spPr>
        <p:txBody>
          <a:bodyPr wrap="square" rtlCol="0">
            <a:spAutoFit/>
          </a:bodyPr>
          <a:lstStyle/>
          <a:p>
            <a:pPr marL="342900" indent="-342900">
              <a:buAutoNum type="arabicParenR"/>
            </a:pPr>
            <a:r>
              <a:rPr lang="en-US" sz="3200" dirty="0" smtClean="0"/>
              <a:t> </a:t>
            </a:r>
            <a:r>
              <a:rPr lang="en-US" sz="3100" dirty="0" smtClean="0"/>
              <a:t>Basics of web application, web service.</a:t>
            </a:r>
          </a:p>
          <a:p>
            <a:pPr marL="342900" indent="-342900">
              <a:buAutoNum type="arabicParenR"/>
            </a:pPr>
            <a:r>
              <a:rPr lang="en-US" sz="3100" dirty="0"/>
              <a:t> </a:t>
            </a:r>
            <a:r>
              <a:rPr lang="en-US" sz="3100" dirty="0" smtClean="0"/>
              <a:t>REST API and SOAP API, discussion and difference.</a:t>
            </a:r>
          </a:p>
          <a:p>
            <a:pPr marL="342900" indent="-342900">
              <a:buAutoNum type="arabicParenR"/>
            </a:pPr>
            <a:r>
              <a:rPr lang="en-US" sz="3100" dirty="0" smtClean="0"/>
              <a:t> REST API testing in general (Why/ How etc).</a:t>
            </a:r>
          </a:p>
          <a:p>
            <a:pPr marL="342900" indent="-342900">
              <a:buAutoNum type="arabicParenR"/>
            </a:pPr>
            <a:r>
              <a:rPr lang="en-US" sz="3100" dirty="0" smtClean="0"/>
              <a:t> Richardson Maturity Model for RESTful API. </a:t>
            </a:r>
          </a:p>
          <a:p>
            <a:pPr marL="342900" indent="-342900">
              <a:buAutoNum type="arabicParenR"/>
            </a:pPr>
            <a:r>
              <a:rPr lang="en-US" sz="3100" dirty="0" smtClean="0"/>
              <a:t> REST API URL format (in general).</a:t>
            </a:r>
          </a:p>
          <a:p>
            <a:pPr marL="342900" indent="-342900">
              <a:buAutoNum type="arabicParenR"/>
            </a:pPr>
            <a:r>
              <a:rPr lang="en-US" sz="3100" dirty="0" smtClean="0"/>
              <a:t> Topics relevant to JAX-RS.</a:t>
            </a:r>
          </a:p>
          <a:p>
            <a:pPr marL="342900" indent="-342900">
              <a:buAutoNum type="arabicParenR"/>
            </a:pPr>
            <a:r>
              <a:rPr lang="en-US" sz="3100" dirty="0" smtClean="0"/>
              <a:t> HTTP request/ response parameters.</a:t>
            </a:r>
          </a:p>
          <a:p>
            <a:pPr marL="342900" indent="-342900">
              <a:buAutoNum type="arabicParenR"/>
            </a:pPr>
            <a:r>
              <a:rPr lang="en-US" sz="3100" dirty="0" smtClean="0"/>
              <a:t> “</a:t>
            </a:r>
            <a:r>
              <a:rPr lang="en-US" sz="3100" u="sng" dirty="0" smtClean="0"/>
              <a:t>User management</a:t>
            </a:r>
            <a:r>
              <a:rPr lang="en-US" sz="3100" dirty="0" smtClean="0"/>
              <a:t>” - REST API based web  application for our demo and it’s specifications.</a:t>
            </a:r>
          </a:p>
          <a:p>
            <a:pPr marL="342900" indent="-342900">
              <a:buAutoNum type="arabicParenR"/>
            </a:pPr>
            <a:r>
              <a:rPr lang="en-US" sz="3100" dirty="0" smtClean="0"/>
              <a:t> Testing aspects for this web application.</a:t>
            </a:r>
          </a:p>
          <a:p>
            <a:pPr marL="342900" indent="-342900">
              <a:buAutoNum type="arabicParenR"/>
            </a:pPr>
            <a:r>
              <a:rPr lang="en-US" sz="3100" dirty="0" smtClean="0"/>
              <a:t> Testing using programming language.</a:t>
            </a:r>
          </a:p>
          <a:p>
            <a:pPr marL="342900" indent="-342900">
              <a:buAutoNum type="arabicParenR"/>
            </a:pPr>
            <a:r>
              <a:rPr lang="en-US" sz="3100" dirty="0" smtClean="0"/>
              <a:t> Testing using open source tools.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JAX-RS client</a:t>
            </a:r>
          </a:p>
          <a:p>
            <a:pPr marL="457200" indent="-457200"/>
            <a:r>
              <a:rPr lang="en-IN" sz="2800" dirty="0" smtClean="0">
                <a:solidFill>
                  <a:srgbClr val="0070C0"/>
                </a:solidFill>
              </a:rPr>
              <a:t>	</a:t>
            </a:r>
            <a:r>
              <a:rPr lang="en-IN" sz="2800" dirty="0" smtClean="0"/>
              <a:t>javax.ws.rs.client.Client</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JAVA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Jboss Rest easy client</a:t>
            </a:r>
          </a:p>
          <a:p>
            <a:pPr marL="457200" indent="-457200"/>
            <a:r>
              <a:rPr lang="en-IN" sz="2800" dirty="0" smtClean="0"/>
              <a:t>	org.jboss.resteasy.client.jaxrs.ResteasyClient</a:t>
            </a:r>
          </a:p>
          <a:p>
            <a:pPr marL="457200" indent="-457200">
              <a:buFont typeface="Wingdings" pitchFamily="2" charset="2"/>
              <a:buChar char="Ø"/>
            </a:pPr>
            <a:r>
              <a:rPr lang="en-US" sz="2800" dirty="0" smtClean="0"/>
              <a:t>Maven dependencies.</a:t>
            </a:r>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523220"/>
          </a:xfrm>
          <a:prstGeom prst="rect">
            <a:avLst/>
          </a:prstGeom>
          <a:noFill/>
        </p:spPr>
        <p:txBody>
          <a:bodyPr wrap="square" rtlCol="0">
            <a:spAutoFit/>
          </a:bodyPr>
          <a:lstStyle/>
          <a:p>
            <a:pPr marL="342900" indent="-342900"/>
            <a:r>
              <a:rPr lang="en-US" sz="2800" b="1" dirty="0" smtClean="0"/>
              <a:t> Coming soon…</a:t>
            </a:r>
          </a:p>
        </p:txBody>
      </p:sp>
      <p:sp>
        <p:nvSpPr>
          <p:cNvPr id="10" name="TextBox 9"/>
          <p:cNvSpPr txBox="1"/>
          <p:nvPr/>
        </p:nvSpPr>
        <p:spPr>
          <a:xfrm>
            <a:off x="0" y="857232"/>
            <a:ext cx="9144000" cy="4278094"/>
          </a:xfrm>
          <a:prstGeom prst="rect">
            <a:avLst/>
          </a:prstGeom>
          <a:noFill/>
        </p:spPr>
        <p:txBody>
          <a:bodyPr wrap="square" rtlCol="0">
            <a:spAutoFit/>
          </a:bodyPr>
          <a:lstStyle/>
          <a:p>
            <a:pPr marL="742950" indent="-742950"/>
            <a:r>
              <a:rPr lang="en-US" sz="2400" dirty="0" smtClean="0"/>
              <a:t>1) Oauth 1.0.</a:t>
            </a:r>
            <a:endParaRPr lang="en-US" sz="2400" b="1" dirty="0" smtClean="0"/>
          </a:p>
          <a:p>
            <a:pPr marL="342900" indent="-342900"/>
            <a:r>
              <a:rPr lang="en-US" sz="2400" dirty="0" smtClean="0"/>
              <a:t>2) Oauth 2.0.</a:t>
            </a:r>
          </a:p>
          <a:p>
            <a:pPr marL="342900" indent="-342900"/>
            <a:r>
              <a:rPr lang="en-US" sz="2400" dirty="0" smtClean="0"/>
              <a:t>3) Cookies testing (header parameters).</a:t>
            </a:r>
          </a:p>
          <a:p>
            <a:pPr marL="342900" indent="-342900"/>
            <a:r>
              <a:rPr lang="en-US" sz="2400" dirty="0" smtClean="0"/>
              <a:t>4) Cache relevant testing (header parameters).</a:t>
            </a:r>
          </a:p>
          <a:p>
            <a:pPr marL="342900" indent="-342900"/>
            <a:r>
              <a:rPr lang="en-US" sz="2400" dirty="0" smtClean="0"/>
              <a:t>5) Proxy handling.</a:t>
            </a:r>
          </a:p>
          <a:p>
            <a:pPr marL="342900" indent="-342900"/>
            <a:r>
              <a:rPr lang="en-US" sz="2400" dirty="0" smtClean="0"/>
              <a:t>6) More header parameters.</a:t>
            </a:r>
          </a:p>
          <a:p>
            <a:pPr marL="342900" indent="-342900"/>
            <a:r>
              <a:rPr lang="en-US" sz="2400" dirty="0" smtClean="0"/>
              <a:t>7) Testing other methods such as HEAD, OPTIONS, PATCH, PURGE</a:t>
            </a:r>
          </a:p>
          <a:p>
            <a:pPr marL="342900" indent="-342900"/>
            <a:r>
              <a:rPr lang="en-US" sz="2400" dirty="0" smtClean="0"/>
              <a:t>8) Chained  or multilevel API testing (payment gateway).</a:t>
            </a:r>
          </a:p>
          <a:p>
            <a:pPr marL="342900" indent="-342900"/>
            <a:endParaRPr lang="en-US" sz="2400" dirty="0" smtClean="0"/>
          </a:p>
          <a:p>
            <a:pPr marL="342900" indent="-342900"/>
            <a:endParaRPr lang="en-US" sz="2400" dirty="0" smtClean="0"/>
          </a:p>
          <a:p>
            <a:pPr marL="342900" indent="-342900"/>
            <a:r>
              <a:rPr lang="en-US" sz="3200" dirty="0" smtClean="0">
                <a:solidFill>
                  <a:srgbClr val="0070C0"/>
                </a:solidFill>
              </a:rPr>
              <a:t>All suggestions are welcome.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REST API testing in general (Why/ How)</a:t>
            </a:r>
          </a:p>
        </p:txBody>
      </p:sp>
      <p:sp>
        <p:nvSpPr>
          <p:cNvPr id="10" name="TextBox 9"/>
          <p:cNvSpPr txBox="1"/>
          <p:nvPr/>
        </p:nvSpPr>
        <p:spPr>
          <a:xfrm>
            <a:off x="0" y="3571876"/>
            <a:ext cx="9144000" cy="3662541"/>
          </a:xfrm>
          <a:prstGeom prst="rect">
            <a:avLst/>
          </a:prstGeom>
          <a:noFill/>
        </p:spPr>
        <p:txBody>
          <a:bodyPr wrap="square" rtlCol="0">
            <a:spAutoFit/>
          </a:bodyPr>
          <a:lstStyle/>
          <a:p>
            <a:pPr marL="342900" indent="-342900">
              <a:buAutoNum type="arabicParenR"/>
            </a:pPr>
            <a:r>
              <a:rPr lang="en-IN" sz="2800" dirty="0" smtClean="0"/>
              <a:t>API testing to verify functionality on cross platform support and multi language support.</a:t>
            </a:r>
          </a:p>
          <a:p>
            <a:pPr marL="342900" indent="-342900">
              <a:buAutoNum type="arabicParenR"/>
            </a:pPr>
            <a:r>
              <a:rPr lang="en-IN" sz="2800" dirty="0" smtClean="0"/>
              <a:t>GUI tests can't sufficiently verify functional paths and back-end APIs/services associated with multitier architectures.</a:t>
            </a:r>
            <a:endParaRPr lang="en-US" sz="2800" dirty="0" smtClean="0"/>
          </a:p>
          <a:p>
            <a:pPr marL="342900" indent="-342900">
              <a:buAutoNum type="arabicParenR"/>
            </a:pPr>
            <a:r>
              <a:rPr lang="en-IN" sz="2800" dirty="0" smtClean="0"/>
              <a:t>To determine whether APIs return the correct response (in the expected format)</a:t>
            </a:r>
            <a:r>
              <a:rPr lang="en-US" sz="2800" dirty="0" smtClean="0"/>
              <a:t>.</a:t>
            </a:r>
          </a:p>
          <a:p>
            <a:pPr marL="342900" indent="-342900">
              <a:buAutoNum type="arabicParenR"/>
            </a:pPr>
            <a:endParaRPr lang="en-IN" sz="2800" dirty="0" smtClean="0"/>
          </a:p>
          <a:p>
            <a:pPr marL="342900" indent="-342900">
              <a:buAutoNum type="arabicParenR"/>
            </a:pPr>
            <a:endParaRPr lang="en-US" sz="3600" dirty="0" smtClean="0"/>
          </a:p>
        </p:txBody>
      </p:sp>
      <p:pic>
        <p:nvPicPr>
          <p:cNvPr id="12" name="Picture 11" descr="layered-architecture-1.PNG"/>
          <p:cNvPicPr>
            <a:picLocks noChangeAspect="1"/>
          </p:cNvPicPr>
          <p:nvPr/>
        </p:nvPicPr>
        <p:blipFill>
          <a:blip r:embed="rId3"/>
          <a:stretch>
            <a:fillRect/>
          </a:stretch>
        </p:blipFill>
        <p:spPr>
          <a:xfrm>
            <a:off x="5715008" y="642918"/>
            <a:ext cx="3248668" cy="3000396"/>
          </a:xfrm>
          <a:prstGeom prst="rect">
            <a:avLst/>
          </a:prstGeom>
        </p:spPr>
      </p:pic>
      <p:pic>
        <p:nvPicPr>
          <p:cNvPr id="14" name="Picture 13" descr="layered-architecture-3.jpg"/>
          <p:cNvPicPr>
            <a:picLocks noChangeAspect="1"/>
          </p:cNvPicPr>
          <p:nvPr/>
        </p:nvPicPr>
        <p:blipFill>
          <a:blip r:embed="rId4"/>
          <a:stretch>
            <a:fillRect/>
          </a:stretch>
        </p:blipFill>
        <p:spPr>
          <a:xfrm>
            <a:off x="0" y="642918"/>
            <a:ext cx="3256831" cy="2838454"/>
          </a:xfrm>
          <a:prstGeom prst="rect">
            <a:avLst/>
          </a:prstGeom>
        </p:spPr>
      </p:pic>
      <p:sp>
        <p:nvSpPr>
          <p:cNvPr id="15" name="Left-Right-Up Arrow 14"/>
          <p:cNvSpPr/>
          <p:nvPr/>
        </p:nvSpPr>
        <p:spPr>
          <a:xfrm rot="10800000">
            <a:off x="2357422" y="785794"/>
            <a:ext cx="3429024" cy="428628"/>
          </a:xfrm>
          <a:prstGeom prst="leftRightUpArrow">
            <a:avLst>
              <a:gd name="adj1" fmla="val 21722"/>
              <a:gd name="adj2" fmla="val 25000"/>
              <a:gd name="adj3" fmla="val 25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Right-Up Arrow 15"/>
          <p:cNvSpPr/>
          <p:nvPr/>
        </p:nvSpPr>
        <p:spPr>
          <a:xfrm rot="10800000">
            <a:off x="2357422" y="1643050"/>
            <a:ext cx="3429024" cy="428628"/>
          </a:xfrm>
          <a:prstGeom prst="leftRightUpArrow">
            <a:avLst>
              <a:gd name="adj1" fmla="val 21722"/>
              <a:gd name="adj2" fmla="val 25000"/>
              <a:gd name="adj3" fmla="val 25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500430" y="1142984"/>
            <a:ext cx="1428760" cy="400110"/>
          </a:xfrm>
          <a:prstGeom prst="rect">
            <a:avLst/>
          </a:prstGeom>
          <a:noFill/>
        </p:spPr>
        <p:txBody>
          <a:bodyPr wrap="square" rtlCol="0">
            <a:spAutoFit/>
          </a:bodyPr>
          <a:lstStyle/>
          <a:p>
            <a:r>
              <a:rPr lang="en-US" sz="2000" dirty="0" smtClean="0"/>
              <a:t>GUI testing</a:t>
            </a:r>
          </a:p>
        </p:txBody>
      </p:sp>
      <p:sp>
        <p:nvSpPr>
          <p:cNvPr id="18" name="TextBox 17"/>
          <p:cNvSpPr txBox="1"/>
          <p:nvPr/>
        </p:nvSpPr>
        <p:spPr>
          <a:xfrm>
            <a:off x="3500430" y="2071678"/>
            <a:ext cx="1428760" cy="400110"/>
          </a:xfrm>
          <a:prstGeom prst="rect">
            <a:avLst/>
          </a:prstGeom>
          <a:noFill/>
        </p:spPr>
        <p:txBody>
          <a:bodyPr wrap="square" rtlCol="0">
            <a:spAutoFit/>
          </a:bodyPr>
          <a:lstStyle/>
          <a:p>
            <a:r>
              <a:rPr lang="en-US" sz="2000" b="1" dirty="0" smtClean="0"/>
              <a:t>API testing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Richardson Maturity Model </a:t>
            </a:r>
            <a:r>
              <a:rPr lang="en-US" sz="2000" b="1" dirty="0" smtClean="0"/>
              <a:t>for</a:t>
            </a:r>
            <a:r>
              <a:rPr lang="en-US" sz="4000" b="1" dirty="0" smtClean="0"/>
              <a:t> RESTful API</a:t>
            </a:r>
            <a:endParaRPr lang="en-IN" sz="4000" b="1" dirty="0"/>
          </a:p>
        </p:txBody>
      </p:sp>
      <p:pic>
        <p:nvPicPr>
          <p:cNvPr id="13" name="Picture 12" descr="richardson-maturity-model.png"/>
          <p:cNvPicPr>
            <a:picLocks noChangeAspect="1"/>
          </p:cNvPicPr>
          <p:nvPr/>
        </p:nvPicPr>
        <p:blipFill>
          <a:blip r:embed="rId2"/>
          <a:stretch>
            <a:fillRect/>
          </a:stretch>
        </p:blipFill>
        <p:spPr>
          <a:xfrm>
            <a:off x="3929058" y="2683832"/>
            <a:ext cx="5214942" cy="4174168"/>
          </a:xfrm>
          <a:prstGeom prst="rect">
            <a:avLst/>
          </a:prstGeom>
        </p:spPr>
      </p:pic>
      <p:pic>
        <p:nvPicPr>
          <p:cNvPr id="14" name="Picture 13" descr="richardson-maturity-model.jpg"/>
          <p:cNvPicPr>
            <a:picLocks noChangeAspect="1"/>
          </p:cNvPicPr>
          <p:nvPr/>
        </p:nvPicPr>
        <p:blipFill>
          <a:blip r:embed="rId3"/>
          <a:stretch>
            <a:fillRect/>
          </a:stretch>
        </p:blipFill>
        <p:spPr>
          <a:xfrm>
            <a:off x="0" y="714356"/>
            <a:ext cx="5611648" cy="371477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Richardson Maturity Model </a:t>
            </a:r>
            <a:r>
              <a:rPr lang="en-US" sz="2000" b="1" dirty="0" smtClean="0"/>
              <a:t>for</a:t>
            </a:r>
            <a:r>
              <a:rPr lang="en-US" sz="4000" b="1" dirty="0" smtClean="0"/>
              <a:t> RESTful API</a:t>
            </a:r>
            <a:endParaRPr lang="en-IN" sz="4000" b="1" dirty="0"/>
          </a:p>
        </p:txBody>
      </p:sp>
      <p:sp>
        <p:nvSpPr>
          <p:cNvPr id="10" name="TextBox 9"/>
          <p:cNvSpPr txBox="1"/>
          <p:nvPr/>
        </p:nvSpPr>
        <p:spPr>
          <a:xfrm>
            <a:off x="0" y="642918"/>
            <a:ext cx="9144000" cy="6186309"/>
          </a:xfrm>
          <a:prstGeom prst="rect">
            <a:avLst/>
          </a:prstGeom>
          <a:noFill/>
        </p:spPr>
        <p:txBody>
          <a:bodyPr wrap="square" rtlCol="0">
            <a:spAutoFit/>
          </a:bodyPr>
          <a:lstStyle/>
          <a:p>
            <a:pPr marL="342900" indent="-342900"/>
            <a:r>
              <a:rPr lang="en-US" sz="1200" dirty="0" smtClean="0"/>
              <a:t>Ref: </a:t>
            </a:r>
            <a:r>
              <a:rPr lang="en-US" sz="1200" dirty="0" smtClean="0">
                <a:hlinkClick r:id="rId2"/>
              </a:rPr>
              <a:t>https://technobeans.wordpress.com/2012/09/12/maturity-model-of-web-services/</a:t>
            </a:r>
            <a:r>
              <a:rPr lang="en-US" sz="1200" dirty="0" smtClean="0"/>
              <a:t> </a:t>
            </a:r>
            <a:endParaRPr lang="en-IN" sz="1200" dirty="0" smtClean="0"/>
          </a:p>
          <a:p>
            <a:pPr marL="342900" indent="-342900"/>
            <a:r>
              <a:rPr lang="en-IN" sz="1600" b="1" dirty="0" smtClean="0"/>
              <a:t>Level 0 - Swamp of POX: </a:t>
            </a:r>
          </a:p>
          <a:p>
            <a:pPr marL="342900" indent="-342900"/>
            <a:r>
              <a:rPr lang="en-IN" sz="1600" dirty="0" smtClean="0"/>
              <a:t>        1) This refers to the most elementary level maturity of service. Web Services that use HTTP as tunnel for remote procedure invocation on a single URI come under Level 0 maturity level. Typically only one HTTP Verb (POST or GET) used for communication to the end point. SOAP Web Services that work with XML Payload are an example of this maturity level.</a:t>
            </a:r>
          </a:p>
          <a:p>
            <a:pPr marL="342900" indent="-342900"/>
            <a:r>
              <a:rPr lang="en-IN" sz="1600" b="1" dirty="0" smtClean="0"/>
              <a:t>Level 1-Resources:</a:t>
            </a:r>
          </a:p>
          <a:p>
            <a:pPr marL="342900" indent="-342900"/>
            <a:r>
              <a:rPr lang="en-US" sz="1600" dirty="0" smtClean="0"/>
              <a:t>        1) </a:t>
            </a:r>
            <a:r>
              <a:rPr lang="en-IN" sz="1600" dirty="0" smtClean="0"/>
              <a:t>Services at this level of maturity use multiple URIs (logical resources) but use single HTTP Verb (GET or POST). Hence instead of making  call to  one URIs, call can be made to multiple resources to perform different jobs.</a:t>
            </a:r>
          </a:p>
          <a:p>
            <a:pPr marL="342900" indent="-342900"/>
            <a:r>
              <a:rPr lang="en-IN" sz="1600" dirty="0" smtClean="0"/>
              <a:t>        2) Rather than making all our requests to a singular service endpoint, we now start talking to individual resources.</a:t>
            </a:r>
          </a:p>
          <a:p>
            <a:pPr marL="342900" indent="-342900"/>
            <a:r>
              <a:rPr lang="en-IN" sz="1600" b="1" dirty="0" smtClean="0"/>
              <a:t>Level 2-HTTP Verbs:</a:t>
            </a:r>
          </a:p>
          <a:p>
            <a:pPr marL="342900" indent="-342900"/>
            <a:r>
              <a:rPr lang="en-US" sz="1600" dirty="0" smtClean="0"/>
              <a:t>        1) </a:t>
            </a:r>
            <a:r>
              <a:rPr lang="en-IN" sz="1600" dirty="0" smtClean="0"/>
              <a:t>At this level, services use multiple logical resources and also multiple HTTP Verbs for communication. 2) Idea is to closely mimic the use of Verbs to the operation being performed. For instance, GET would just read information on a resource, while POST would create new resource. PUT would update and DELETE will remove the resource. CRUD Web services are an excellent example of Level 2 Services.</a:t>
            </a:r>
          </a:p>
          <a:p>
            <a:pPr marL="342900" indent="-342900"/>
            <a:r>
              <a:rPr lang="en-IN" sz="1600" dirty="0" smtClean="0"/>
              <a:t>        3) This level suggests that in order to be truly RESTful, your API MUST use HTTP verbs.</a:t>
            </a:r>
          </a:p>
          <a:p>
            <a:pPr marL="342900" indent="-342900"/>
            <a:r>
              <a:rPr lang="en-IN" sz="1600" b="1" dirty="0" smtClean="0"/>
              <a:t>Level 3-Hypermedia controls:</a:t>
            </a:r>
          </a:p>
          <a:p>
            <a:pPr marL="342900" indent="-342900"/>
            <a:r>
              <a:rPr lang="en-IN" sz="1600" dirty="0" smtClean="0"/>
              <a:t>        1) In this level, services provide links to other resources that client maybe interested in. RESTful Web Services fall under this category.</a:t>
            </a:r>
          </a:p>
          <a:p>
            <a:pPr marL="342900" indent="-342900"/>
            <a:r>
              <a:rPr lang="en-IN" sz="1600" dirty="0" smtClean="0"/>
              <a:t>        2) Uses HATEOAS to deal with discovering the possibilities of your API towards the clients.</a:t>
            </a:r>
          </a:p>
          <a:p>
            <a:pPr marL="342900" indent="-342900"/>
            <a:r>
              <a:rPr lang="en-IN" sz="1600" dirty="0" smtClean="0"/>
              <a:t>        3) Resources contain links to related resources and collections, and also links to perform actions on the resources themselves.</a:t>
            </a:r>
          </a:p>
          <a:p>
            <a:pPr marL="342900" indent="-342900"/>
            <a:r>
              <a:rPr lang="en-IN" sz="1600" dirty="0" smtClean="0"/>
              <a:t>        4) HATEOAS stands for Hypertext As The Engine Of Application State.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REST API URL format (in general)</a:t>
            </a:r>
          </a:p>
        </p:txBody>
      </p:sp>
      <p:sp>
        <p:nvSpPr>
          <p:cNvPr id="10" name="TextBox 9"/>
          <p:cNvSpPr txBox="1"/>
          <p:nvPr/>
        </p:nvSpPr>
        <p:spPr>
          <a:xfrm>
            <a:off x="0" y="857232"/>
            <a:ext cx="9144000" cy="1169551"/>
          </a:xfrm>
          <a:prstGeom prst="rect">
            <a:avLst/>
          </a:prstGeom>
          <a:noFill/>
        </p:spPr>
        <p:txBody>
          <a:bodyPr wrap="square" rtlCol="0">
            <a:spAutoFit/>
          </a:bodyPr>
          <a:lstStyle/>
          <a:p>
            <a:pPr marL="342900" indent="-342900"/>
            <a:r>
              <a:rPr lang="en-US" sz="2400" dirty="0" smtClean="0">
                <a:solidFill>
                  <a:srgbClr val="FF0000"/>
                </a:solidFill>
              </a:rPr>
              <a:t>&lt;protocol&gt;</a:t>
            </a:r>
            <a:r>
              <a:rPr lang="en-US" sz="2400" dirty="0" smtClean="0"/>
              <a:t>://&lt;</a:t>
            </a:r>
            <a:r>
              <a:rPr lang="en-US" sz="2400" dirty="0" err="1" smtClean="0">
                <a:solidFill>
                  <a:schemeClr val="accent1"/>
                </a:solidFill>
              </a:rPr>
              <a:t>uri:port</a:t>
            </a:r>
            <a:r>
              <a:rPr lang="en-US" sz="2400" dirty="0" smtClean="0"/>
              <a:t>&gt;/&lt;</a:t>
            </a:r>
            <a:r>
              <a:rPr lang="en-US" sz="2400" dirty="0" smtClean="0">
                <a:solidFill>
                  <a:schemeClr val="accent6">
                    <a:lumMod val="75000"/>
                  </a:schemeClr>
                </a:solidFill>
              </a:rPr>
              <a:t>version</a:t>
            </a:r>
            <a:r>
              <a:rPr lang="en-US" sz="2400" dirty="0" smtClean="0"/>
              <a:t>&gt;/&lt;</a:t>
            </a:r>
            <a:r>
              <a:rPr lang="en-US" sz="2400" dirty="0" err="1" smtClean="0">
                <a:solidFill>
                  <a:srgbClr val="00B050"/>
                </a:solidFill>
              </a:rPr>
              <a:t>serviceendpoint</a:t>
            </a:r>
            <a:r>
              <a:rPr lang="en-US" sz="2400" dirty="0" smtClean="0"/>
              <a:t>&gt;/&lt;</a:t>
            </a:r>
            <a:r>
              <a:rPr lang="en-US" sz="2400" dirty="0" smtClean="0">
                <a:solidFill>
                  <a:srgbClr val="7030A0"/>
                </a:solidFill>
              </a:rPr>
              <a:t>parameters</a:t>
            </a:r>
            <a:r>
              <a:rPr lang="en-US" sz="2400" dirty="0" smtClean="0"/>
              <a:t>&gt;</a:t>
            </a:r>
          </a:p>
          <a:p>
            <a:pPr marL="342900" indent="-342900"/>
            <a:r>
              <a:rPr lang="en-US" dirty="0" smtClean="0"/>
              <a:t>e.g. </a:t>
            </a:r>
          </a:p>
          <a:p>
            <a:pPr marL="342900" indent="-342900"/>
            <a:r>
              <a:rPr lang="en-US" sz="2800" dirty="0" smtClean="0">
                <a:solidFill>
                  <a:srgbClr val="FF0000"/>
                </a:solidFill>
              </a:rPr>
              <a:t>https://</a:t>
            </a:r>
            <a:r>
              <a:rPr lang="en-US" sz="2800" dirty="0" smtClean="0">
                <a:solidFill>
                  <a:schemeClr val="accent1"/>
                </a:solidFill>
              </a:rPr>
              <a:t>github.com:8080</a:t>
            </a:r>
            <a:r>
              <a:rPr lang="en-US" sz="2800" dirty="0" smtClean="0">
                <a:solidFill>
                  <a:srgbClr val="FF0000"/>
                </a:solidFill>
              </a:rPr>
              <a:t>/</a:t>
            </a:r>
            <a:r>
              <a:rPr lang="en-US" sz="2800" dirty="0" smtClean="0">
                <a:solidFill>
                  <a:schemeClr val="accent6">
                    <a:lumMod val="75000"/>
                  </a:schemeClr>
                </a:solidFill>
              </a:rPr>
              <a:t>v3</a:t>
            </a:r>
            <a:r>
              <a:rPr lang="en-US" sz="2800" dirty="0" smtClean="0">
                <a:solidFill>
                  <a:srgbClr val="FF0000"/>
                </a:solidFill>
              </a:rPr>
              <a:t>/</a:t>
            </a:r>
            <a:r>
              <a:rPr lang="en-US" sz="2800" dirty="0" smtClean="0">
                <a:solidFill>
                  <a:srgbClr val="00B050"/>
                </a:solidFill>
              </a:rPr>
              <a:t>users</a:t>
            </a:r>
            <a:r>
              <a:rPr lang="en-US" sz="2800" dirty="0" smtClean="0">
                <a:solidFill>
                  <a:srgbClr val="7030A0"/>
                </a:solidFill>
              </a:rPr>
              <a:t>?id=mademethink</a:t>
            </a:r>
            <a:endParaRPr lang="en-US" sz="2800" dirty="0" smtClean="0">
              <a:solidFill>
                <a:srgbClr val="FF0000"/>
              </a:solidFill>
            </a:endParaRPr>
          </a:p>
        </p:txBody>
      </p:sp>
      <p:sp>
        <p:nvSpPr>
          <p:cNvPr id="11" name="TextBox 10"/>
          <p:cNvSpPr txBox="1"/>
          <p:nvPr/>
        </p:nvSpPr>
        <p:spPr>
          <a:xfrm>
            <a:off x="0" y="2143116"/>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2786058"/>
            <a:ext cx="9144000" cy="3539430"/>
          </a:xfrm>
          <a:prstGeom prst="rect">
            <a:avLst/>
          </a:prstGeom>
          <a:noFill/>
        </p:spPr>
        <p:txBody>
          <a:bodyPr wrap="square" rtlCol="0">
            <a:spAutoFit/>
          </a:bodyPr>
          <a:lstStyle/>
          <a:p>
            <a:pPr marL="342900" indent="-342900">
              <a:buAutoNum type="arabicParenR"/>
            </a:pPr>
            <a:r>
              <a:rPr lang="en-IN" sz="3200" dirty="0" smtClean="0"/>
              <a:t>Application for demo is designed based on JAX-RS (JAVA API for RESTful Web Services).</a:t>
            </a:r>
          </a:p>
          <a:p>
            <a:pPr marL="342900" indent="-342900">
              <a:buAutoNum type="arabicParenR"/>
            </a:pPr>
            <a:r>
              <a:rPr lang="en-US" sz="3200" dirty="0" smtClean="0"/>
              <a:t>A</a:t>
            </a:r>
            <a:r>
              <a:rPr lang="en-IN" sz="3200" dirty="0" smtClean="0"/>
              <a:t>annotations available from JAX-RS API specification, for sending data from client-side to service endpoint: @</a:t>
            </a:r>
            <a:r>
              <a:rPr lang="en-US" sz="3200" dirty="0" smtClean="0"/>
              <a:t>BeanParam</a:t>
            </a:r>
          </a:p>
          <a:p>
            <a:pPr marL="342900" indent="-342900"/>
            <a:r>
              <a:rPr lang="en-US" sz="3200" dirty="0" smtClean="0"/>
              <a:t>    @PathParam @FormParam, @MatrixParam</a:t>
            </a:r>
          </a:p>
          <a:p>
            <a:pPr marL="342900" indent="-342900"/>
            <a:r>
              <a:rPr lang="en-US" sz="3200" dirty="0" smtClean="0"/>
              <a:t>    @QueryParam @HeaderParam @CookieParam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5509200"/>
          </a:xfrm>
          <a:prstGeom prst="rect">
            <a:avLst/>
          </a:prstGeom>
          <a:noFill/>
        </p:spPr>
        <p:txBody>
          <a:bodyPr wrap="square" rtlCol="0">
            <a:spAutoFit/>
          </a:bodyPr>
          <a:lstStyle/>
          <a:p>
            <a:pPr marL="342900" indent="-342900"/>
            <a:r>
              <a:rPr lang="en-IN" sz="2200" b="1" dirty="0" smtClean="0"/>
              <a:t>@BeanParam</a:t>
            </a:r>
            <a:r>
              <a:rPr lang="en-IN" sz="2200" dirty="0" smtClean="0"/>
              <a:t> annotation is added in JAX-RS 2.0 version. This annotation can be used along with a Bean class for using other annotation types such as @FormParam, @HeaderParam etc. as the field level, for using an application specific bean class as argument in the service method, rather than using a long list of argument parameters for each of the different type of attributes used along with a request.</a:t>
            </a:r>
          </a:p>
          <a:p>
            <a:pPr marL="342900" indent="-342900">
              <a:buAutoNum type="arabicParenR"/>
            </a:pPr>
            <a:endParaRPr lang="en-IN" sz="2200" dirty="0" smtClean="0"/>
          </a:p>
          <a:p>
            <a:pPr marL="342900" indent="-342900"/>
            <a:r>
              <a:rPr lang="en-IN" sz="2200" dirty="0" smtClean="0"/>
              <a:t>    Suppose there is a HTML form with ten fields/attributes that is used to receive input from user, and this data/fields are to be submitted to the service method, then the REST service method would require to define all the ten attributes as arguments for the service method along with @FormParam annotation. Instead @BeanParam can be used to declare an application/user defined bean class with all these ten attributes as fields. This user defined class can be a single argument to the REST service method argument. This way there could be minimal impact when number of fields changes while using POST as HTTP method.</a:t>
            </a:r>
            <a:endParaRPr 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4154984"/>
          </a:xfrm>
          <a:prstGeom prst="rect">
            <a:avLst/>
          </a:prstGeom>
          <a:noFill/>
        </p:spPr>
        <p:txBody>
          <a:bodyPr wrap="square" rtlCol="0">
            <a:spAutoFit/>
          </a:bodyPr>
          <a:lstStyle/>
          <a:p>
            <a:pPr marL="342900" indent="-342900"/>
            <a:r>
              <a:rPr lang="en-IN" sz="2200" dirty="0" smtClean="0"/>
              <a:t>Annotations that can be used for specifying content-type that </a:t>
            </a:r>
          </a:p>
          <a:p>
            <a:pPr marL="342900" indent="-342900"/>
            <a:r>
              <a:rPr lang="en-IN" sz="2200" dirty="0" smtClean="0"/>
              <a:t>is supported by any RESTful service?</a:t>
            </a:r>
          </a:p>
          <a:p>
            <a:pPr marL="342900" indent="-342900"/>
            <a:endParaRPr lang="en-IN" sz="2200" dirty="0" smtClean="0"/>
          </a:p>
          <a:p>
            <a:pPr marL="342900" indent="-342900"/>
            <a:r>
              <a:rPr lang="en-IN" sz="2200" dirty="0" smtClean="0"/>
              <a:t>	@Produces("text/xml") and </a:t>
            </a:r>
          </a:p>
          <a:p>
            <a:pPr marL="342900" indent="-342900"/>
            <a:r>
              <a:rPr lang="en-IN" sz="2200" dirty="0" smtClean="0"/>
              <a:t>	@Consumes("text/xml")</a:t>
            </a:r>
          </a:p>
          <a:p>
            <a:pPr marL="342900" indent="-342900"/>
            <a:endParaRPr lang="en-IN" sz="2200" dirty="0" smtClean="0"/>
          </a:p>
          <a:p>
            <a:pPr marL="342900" indent="-342900"/>
            <a:r>
              <a:rPr lang="en-IN" sz="2200" dirty="0" smtClean="0"/>
              <a:t>Encoding media type associated with a FORM data?</a:t>
            </a:r>
          </a:p>
          <a:p>
            <a:pPr marL="342900" indent="-342900"/>
            <a:r>
              <a:rPr lang="en-US" sz="2200" dirty="0" smtClean="0"/>
              <a:t>      </a:t>
            </a:r>
            <a:r>
              <a:rPr lang="en-IN" sz="2200" dirty="0" smtClean="0"/>
              <a:t>application/x-www-form-</a:t>
            </a:r>
            <a:r>
              <a:rPr lang="en-IN" sz="2200" dirty="0" err="1" smtClean="0"/>
              <a:t>urlencoded</a:t>
            </a:r>
            <a:endParaRPr lang="en-IN" sz="2200" dirty="0" smtClean="0"/>
          </a:p>
          <a:p>
            <a:pPr marL="342900" indent="-342900"/>
            <a:endParaRPr lang="en-US" sz="2200" dirty="0" smtClean="0"/>
          </a:p>
          <a:p>
            <a:pPr marL="342900" indent="-342900"/>
            <a:r>
              <a:rPr lang="en-US" sz="2200" dirty="0" smtClean="0"/>
              <a:t>Other common media type are:</a:t>
            </a:r>
          </a:p>
          <a:p>
            <a:pPr marL="342900" indent="-342900"/>
            <a:r>
              <a:rPr lang="en-US" sz="2200" dirty="0" smtClean="0"/>
              <a:t>	application/json</a:t>
            </a:r>
          </a:p>
          <a:p>
            <a:pPr marL="342900" indent="-342900"/>
            <a:r>
              <a:rPr lang="en-US" sz="2200" dirty="0" smtClean="0"/>
              <a:t> 	application/xml</a:t>
            </a:r>
            <a:endParaRPr lang="en-IN" sz="2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5509200"/>
          </a:xfrm>
          <a:prstGeom prst="rect">
            <a:avLst/>
          </a:prstGeom>
          <a:noFill/>
        </p:spPr>
        <p:txBody>
          <a:bodyPr wrap="square" rtlCol="0">
            <a:spAutoFit/>
          </a:bodyPr>
          <a:lstStyle/>
          <a:p>
            <a:pPr marL="342900" indent="-342900"/>
            <a:r>
              <a:rPr lang="en-IN" sz="2200" b="1" dirty="0" smtClean="0"/>
              <a:t>Caching – </a:t>
            </a:r>
            <a:r>
              <a:rPr lang="en-IN" sz="2200" dirty="0" smtClean="0"/>
              <a:t>It is the </a:t>
            </a:r>
            <a:r>
              <a:rPr lang="en-IN" sz="2200" u="sng" dirty="0" smtClean="0"/>
              <a:t>primary header</a:t>
            </a:r>
            <a:r>
              <a:rPr lang="en-IN" sz="2200" dirty="0" smtClean="0"/>
              <a:t> to control caching.</a:t>
            </a:r>
          </a:p>
          <a:p>
            <a:pPr marL="342900" indent="-342900"/>
            <a:r>
              <a:rPr lang="en-IN" sz="2200" dirty="0" smtClean="0"/>
              <a:t>-	</a:t>
            </a:r>
            <a:r>
              <a:rPr lang="en-IN" sz="2200" u="sng" dirty="0" smtClean="0"/>
              <a:t>It refers to </a:t>
            </a:r>
            <a:r>
              <a:rPr lang="en-IN" sz="2200" dirty="0" smtClean="0"/>
              <a:t>storing server response in client itself so that a client needs not to make server request for same resource again and again. A server response should have information about how a caching is to be done so that a client caches response for a period of time or never caches the server response.</a:t>
            </a:r>
          </a:p>
          <a:p>
            <a:pPr marL="342900" indent="-342900"/>
            <a:r>
              <a:rPr lang="en-IN" sz="2200" dirty="0" smtClean="0"/>
              <a:t>-	The </a:t>
            </a:r>
            <a:r>
              <a:rPr lang="en-IN" sz="2200" u="sng" dirty="0" smtClean="0"/>
              <a:t>comma separated directives </a:t>
            </a:r>
            <a:r>
              <a:rPr lang="en-IN" sz="2200" dirty="0" smtClean="0"/>
              <a:t>of Cache-Control headers are </a:t>
            </a:r>
          </a:p>
          <a:p>
            <a:pPr marL="342900" indent="-342900"/>
            <a:r>
              <a:rPr lang="en-IN" sz="2200" dirty="0" smtClean="0"/>
              <a:t>	</a:t>
            </a:r>
            <a:r>
              <a:rPr lang="en-IN" sz="2200" dirty="0" smtClean="0">
                <a:solidFill>
                  <a:srgbClr val="0070C0"/>
                </a:solidFill>
              </a:rPr>
              <a:t>private, public, no-cache, no-store, no-transform, max-age, s-</a:t>
            </a:r>
            <a:r>
              <a:rPr lang="en-IN" sz="2200" dirty="0" err="1" smtClean="0">
                <a:solidFill>
                  <a:srgbClr val="0070C0"/>
                </a:solidFill>
              </a:rPr>
              <a:t>maxage</a:t>
            </a:r>
            <a:r>
              <a:rPr lang="en-IN" sz="2200" dirty="0" smtClean="0"/>
              <a:t>.</a:t>
            </a:r>
          </a:p>
          <a:p>
            <a:pPr marL="342900" indent="-342900"/>
            <a:r>
              <a:rPr lang="en-IN" sz="2200" dirty="0" smtClean="0"/>
              <a:t>-	</a:t>
            </a:r>
            <a:r>
              <a:rPr lang="en-IN" sz="2200" u="sng" dirty="0" smtClean="0"/>
              <a:t>Differences between no-cache, and no-store directives</a:t>
            </a:r>
          </a:p>
          <a:p>
            <a:pPr marL="342900" indent="-342900"/>
            <a:r>
              <a:rPr lang="en-IN" sz="2200" dirty="0" smtClean="0"/>
              <a:t>	No-cache can be set in response in order to inform client/browser that this response should not be used for caching content and any of the cache data should not be sent to server without revalidation from server.</a:t>
            </a:r>
          </a:p>
          <a:p>
            <a:pPr marL="342900" indent="-342900"/>
            <a:r>
              <a:rPr lang="en-IN" sz="2200" dirty="0" smtClean="0"/>
              <a:t>	While no-store is to inform client/browser as not to store any data in response in local hard disk of the machine that is used for sending the request.</a:t>
            </a:r>
          </a:p>
          <a:p>
            <a:pPr marL="342900" indent="-342900"/>
            <a:endParaRPr lang="en-IN" sz="2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5404</TotalTime>
  <Words>1455</Words>
  <Application>Microsoft Office PowerPoint</Application>
  <PresentationFormat>On-screen Show (4:3)</PresentationFormat>
  <Paragraphs>290</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Worksheet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Shrikant</cp:lastModifiedBy>
  <cp:revision>552</cp:revision>
  <dcterms:created xsi:type="dcterms:W3CDTF">2016-06-04T14:27:10Z</dcterms:created>
  <dcterms:modified xsi:type="dcterms:W3CDTF">2016-08-07T16:57:21Z</dcterms:modified>
</cp:coreProperties>
</file>