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Inter"/>
      <p:regular r:id="rId21"/>
      <p:bold r:id="rId22"/>
      <p:italic r:id="rId23"/>
      <p:boldItalic r:id="rId24"/>
    </p:embeddedFont>
    <p:embeddedFont>
      <p:font typeface="Assistant"/>
      <p:regular r:id="rId25"/>
      <p:bold r:id="rId26"/>
    </p:embeddedFont>
    <p:embeddedFont>
      <p:font typeface="Zilla Slab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-bold.fntdata"/><Relationship Id="rId21" Type="http://schemas.openxmlformats.org/officeDocument/2006/relationships/font" Target="fonts/Inter-regular.fntdata"/><Relationship Id="rId24" Type="http://schemas.openxmlformats.org/officeDocument/2006/relationships/font" Target="fonts/Inter-boldItalic.fntdata"/><Relationship Id="rId23" Type="http://schemas.openxmlformats.org/officeDocument/2006/relationships/font" Target="fonts/Int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ZillaSlab-bold.fntdata"/><Relationship Id="rId27" Type="http://schemas.openxmlformats.org/officeDocument/2006/relationships/font" Target="fonts/ZillaSla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ZillaSlab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d017270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d017270c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d017270cb_0_1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1d017270cb_0_19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d017270cb_0_2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1d017270cb_0_2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d017270cb_0_2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1d017270cb_0_24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d017270cb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1d017270cb_0_2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d017270cb_0_2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1d017270cb_0_26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d017270cb_0_3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1d017270cb_0_3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d017270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d017270cb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d017270c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1d017270cb_0_4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d017270c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d017270cb_0_6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017270cb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d017270cb_0_8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017270cb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d017270cb_0_1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d017270cb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1d017270cb_0_1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d017270cb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d017270cb_0_16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d017270cb_0_2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d017270cb_0_2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8500" l="0" r="0" t="0"/>
          <a:stretch/>
        </p:blipFill>
        <p:spPr>
          <a:xfrm>
            <a:off x="7840438" y="3268075"/>
            <a:ext cx="1034250" cy="18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20898"/>
          <a:stretch/>
        </p:blipFill>
        <p:spPr>
          <a:xfrm>
            <a:off x="269313" y="-1"/>
            <a:ext cx="1034250" cy="161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59153" l="0" r="0" t="0"/>
          <a:stretch/>
        </p:blipFill>
        <p:spPr>
          <a:xfrm>
            <a:off x="269313" y="4306322"/>
            <a:ext cx="1034250" cy="83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0" r="0" t="71242"/>
          <a:stretch/>
        </p:blipFill>
        <p:spPr>
          <a:xfrm>
            <a:off x="7839850" y="-1"/>
            <a:ext cx="1034250" cy="5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69318" y="1930988"/>
            <a:ext cx="1034238" cy="2057400"/>
          </a:xfrm>
          <a:custGeom>
            <a:rect b="b" l="l" r="r" t="t"/>
            <a:pathLst>
              <a:path extrusionOk="0" h="4114800" w="2068476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7840444" y="902288"/>
            <a:ext cx="1034238" cy="2057400"/>
          </a:xfrm>
          <a:custGeom>
            <a:rect b="b" l="l" r="r" t="t"/>
            <a:pathLst>
              <a:path extrusionOk="0" h="4114800" w="2068476">
                <a:moveTo>
                  <a:pt x="0" y="0"/>
                </a:moveTo>
                <a:lnTo>
                  <a:pt x="2068476" y="0"/>
                </a:lnTo>
                <a:lnTo>
                  <a:pt x="20684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1901094" y="1194970"/>
            <a:ext cx="5477633" cy="2753561"/>
          </a:xfrm>
          <a:custGeom>
            <a:rect b="b" l="l" r="r" t="t"/>
            <a:pathLst>
              <a:path extrusionOk="0" h="5507122" w="10955266">
                <a:moveTo>
                  <a:pt x="0" y="0"/>
                </a:moveTo>
                <a:lnTo>
                  <a:pt x="10955266" y="0"/>
                </a:lnTo>
                <a:lnTo>
                  <a:pt x="10955266" y="5507122"/>
                </a:lnTo>
                <a:lnTo>
                  <a:pt x="0" y="55071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" name="Google Shape;61;p13"/>
          <p:cNvSpPr txBox="1"/>
          <p:nvPr/>
        </p:nvSpPr>
        <p:spPr>
          <a:xfrm>
            <a:off x="1702421" y="2057881"/>
            <a:ext cx="57393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en" sz="2700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Interpretable Scorecard Model for Early Diabetes Classification</a:t>
            </a:r>
            <a:endParaRPr b="1" sz="27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47588" y="4306325"/>
            <a:ext cx="43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Devin Setiawan, Sien Gong, Anto Felix, Maisoon Rahman</a:t>
            </a:r>
            <a:endParaRPr sz="700"/>
          </a:p>
        </p:txBody>
      </p:sp>
      <p:sp>
        <p:nvSpPr>
          <p:cNvPr id="63" name="Google Shape;63;p13"/>
          <p:cNvSpPr txBox="1"/>
          <p:nvPr/>
        </p:nvSpPr>
        <p:spPr>
          <a:xfrm>
            <a:off x="1623236" y="528938"/>
            <a:ext cx="18651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ssistant"/>
                <a:ea typeface="Assistant"/>
                <a:cs typeface="Assistant"/>
                <a:sym typeface="Assistant"/>
              </a:rPr>
              <a:t>EECS 835</a:t>
            </a:r>
            <a:endParaRPr sz="700"/>
          </a:p>
        </p:txBody>
      </p:sp>
      <p:sp>
        <p:nvSpPr>
          <p:cNvPr id="64" name="Google Shape;64;p13"/>
          <p:cNvSpPr txBox="1"/>
          <p:nvPr/>
        </p:nvSpPr>
        <p:spPr>
          <a:xfrm>
            <a:off x="1623236" y="310850"/>
            <a:ext cx="99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Class Name</a:t>
            </a:r>
            <a:endParaRPr sz="700"/>
          </a:p>
        </p:txBody>
      </p:sp>
      <p:grpSp>
        <p:nvGrpSpPr>
          <p:cNvPr id="65" name="Google Shape;65;p13"/>
          <p:cNvGrpSpPr/>
          <p:nvPr/>
        </p:nvGrpSpPr>
        <p:grpSpPr>
          <a:xfrm>
            <a:off x="269319" y="1283106"/>
            <a:ext cx="1034288" cy="1034288"/>
            <a:chOff x="0" y="0"/>
            <a:chExt cx="812800" cy="812800"/>
          </a:xfrm>
        </p:grpSpPr>
        <p:sp>
          <p:nvSpPr>
            <p:cNvPr id="66" name="Google Shape;6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13"/>
          <p:cNvGrpSpPr/>
          <p:nvPr/>
        </p:nvGrpSpPr>
        <p:grpSpPr>
          <a:xfrm>
            <a:off x="7839851" y="248868"/>
            <a:ext cx="1034288" cy="1034288"/>
            <a:chOff x="0" y="0"/>
            <a:chExt cx="812800" cy="812800"/>
          </a:xfrm>
        </p:grpSpPr>
        <p:sp>
          <p:nvSpPr>
            <p:cNvPr id="69" name="Google Shape;69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3"/>
          <p:cNvGrpSpPr/>
          <p:nvPr/>
        </p:nvGrpSpPr>
        <p:grpSpPr>
          <a:xfrm>
            <a:off x="7839851" y="2571750"/>
            <a:ext cx="1034288" cy="1034288"/>
            <a:chOff x="0" y="0"/>
            <a:chExt cx="812800" cy="812800"/>
          </a:xfrm>
        </p:grpSpPr>
        <p:sp>
          <p:nvSpPr>
            <p:cNvPr id="72" name="Google Shape;72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269319" y="3594912"/>
            <a:ext cx="1034288" cy="1034288"/>
            <a:chOff x="0" y="0"/>
            <a:chExt cx="812800" cy="812800"/>
          </a:xfrm>
        </p:grpSpPr>
        <p:sp>
          <p:nvSpPr>
            <p:cNvPr id="75" name="Google Shape;7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FasterRisk Algorithm</a:t>
            </a:r>
            <a:endParaRPr sz="100"/>
          </a:p>
        </p:txBody>
      </p:sp>
      <p:grpSp>
        <p:nvGrpSpPr>
          <p:cNvPr id="249" name="Google Shape;249;p22"/>
          <p:cNvGrpSpPr/>
          <p:nvPr/>
        </p:nvGrpSpPr>
        <p:grpSpPr>
          <a:xfrm>
            <a:off x="1332151" y="767626"/>
            <a:ext cx="6479686" cy="4100477"/>
            <a:chOff x="0" y="-38100"/>
            <a:chExt cx="2881910" cy="1823731"/>
          </a:xfrm>
        </p:grpSpPr>
        <p:sp>
          <p:nvSpPr>
            <p:cNvPr id="250" name="Google Shape;250;p22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07" y="1320346"/>
            <a:ext cx="5620029" cy="29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3"/>
          <p:cNvGrpSpPr/>
          <p:nvPr/>
        </p:nvGrpSpPr>
        <p:grpSpPr>
          <a:xfrm>
            <a:off x="1332151" y="767626"/>
            <a:ext cx="6479686" cy="4100477"/>
            <a:chOff x="0" y="-38100"/>
            <a:chExt cx="2881910" cy="1823731"/>
          </a:xfrm>
        </p:grpSpPr>
        <p:sp>
          <p:nvSpPr>
            <p:cNvPr id="258" name="Google Shape;258;p23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23"/>
          <p:cNvSpPr/>
          <p:nvPr/>
        </p:nvSpPr>
        <p:spPr>
          <a:xfrm>
            <a:off x="1561350" y="947213"/>
            <a:ext cx="6021300" cy="37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Finding the Best Sparsity</a:t>
            </a:r>
            <a:endParaRPr sz="100"/>
          </a:p>
        </p:txBody>
      </p:sp>
      <p:pic>
        <p:nvPicPr>
          <p:cNvPr id="262" name="Google Shape;2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72" y="1003575"/>
            <a:ext cx="5238649" cy="3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4"/>
          <p:cNvGrpSpPr/>
          <p:nvPr/>
        </p:nvGrpSpPr>
        <p:grpSpPr>
          <a:xfrm>
            <a:off x="43099" y="2499417"/>
            <a:ext cx="9101409" cy="2644421"/>
            <a:chOff x="0" y="-38100"/>
            <a:chExt cx="4794000" cy="1392900"/>
          </a:xfrm>
        </p:grpSpPr>
        <p:sp>
          <p:nvSpPr>
            <p:cNvPr id="268" name="Google Shape;268;p24"/>
            <p:cNvSpPr/>
            <p:nvPr/>
          </p:nvSpPr>
          <p:spPr>
            <a:xfrm>
              <a:off x="0" y="0"/>
              <a:ext cx="4793890" cy="1354667"/>
            </a:xfrm>
            <a:custGeom>
              <a:rect b="b" l="l" r="r" t="t"/>
              <a:pathLst>
                <a:path extrusionOk="0" h="1354667" w="4793890">
                  <a:moveTo>
                    <a:pt x="0" y="0"/>
                  </a:moveTo>
                  <a:lnTo>
                    <a:pt x="4793890" y="0"/>
                  </a:lnTo>
                  <a:lnTo>
                    <a:pt x="479389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269" name="Google Shape;269;p24"/>
            <p:cNvSpPr txBox="1"/>
            <p:nvPr/>
          </p:nvSpPr>
          <p:spPr>
            <a:xfrm>
              <a:off x="0" y="-38100"/>
              <a:ext cx="4794000" cy="139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24"/>
          <p:cNvSpPr txBox="1"/>
          <p:nvPr/>
        </p:nvSpPr>
        <p:spPr>
          <a:xfrm>
            <a:off x="1448743" y="298000"/>
            <a:ext cx="6246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Zilla Slab"/>
                <a:ea typeface="Zilla Slab"/>
                <a:cs typeface="Zilla Slab"/>
                <a:sym typeface="Zilla Slab"/>
              </a:rPr>
              <a:t>Final Scorecard</a:t>
            </a:r>
            <a:endParaRPr sz="700"/>
          </a:p>
        </p:txBody>
      </p:sp>
      <p:pic>
        <p:nvPicPr>
          <p:cNvPr id="271" name="Google Shape;2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0" y="1430697"/>
            <a:ext cx="9144001" cy="228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375" y="1151425"/>
            <a:ext cx="5050123" cy="2840651"/>
          </a:xfrm>
          <a:prstGeom prst="rect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7279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3333813" y="1016611"/>
            <a:ext cx="2508099" cy="2508099"/>
          </a:xfrm>
          <a:custGeom>
            <a:rect b="b" l="l" r="r" t="t"/>
            <a:pathLst>
              <a:path extrusionOk="0" h="5016197" w="5016197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25"/>
          <p:cNvSpPr txBox="1"/>
          <p:nvPr/>
        </p:nvSpPr>
        <p:spPr>
          <a:xfrm>
            <a:off x="3613142" y="934710"/>
            <a:ext cx="1884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00" u="none" cap="none" strike="noStrik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03</a:t>
            </a:r>
            <a:endParaRPr sz="700"/>
          </a:p>
        </p:txBody>
      </p:sp>
      <p:grpSp>
        <p:nvGrpSpPr>
          <p:cNvPr id="279" name="Google Shape;279;p25"/>
          <p:cNvGrpSpPr/>
          <p:nvPr/>
        </p:nvGrpSpPr>
        <p:grpSpPr>
          <a:xfrm>
            <a:off x="5224762" y="399462"/>
            <a:ext cx="1234318" cy="1234318"/>
            <a:chOff x="0" y="0"/>
            <a:chExt cx="812800" cy="812800"/>
          </a:xfrm>
        </p:grpSpPr>
        <p:sp>
          <p:nvSpPr>
            <p:cNvPr id="280" name="Google Shape;280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25"/>
          <p:cNvGrpSpPr/>
          <p:nvPr/>
        </p:nvGrpSpPr>
        <p:grpSpPr>
          <a:xfrm>
            <a:off x="-1087358" y="1757849"/>
            <a:ext cx="2174728" cy="2174728"/>
            <a:chOff x="0" y="0"/>
            <a:chExt cx="812800" cy="812800"/>
          </a:xfrm>
        </p:grpSpPr>
        <p:sp>
          <p:nvSpPr>
            <p:cNvPr id="283" name="Google Shape;283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1176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25"/>
          <p:cNvGrpSpPr/>
          <p:nvPr/>
        </p:nvGrpSpPr>
        <p:grpSpPr>
          <a:xfrm>
            <a:off x="379449" y="1757849"/>
            <a:ext cx="2174728" cy="2174728"/>
            <a:chOff x="0" y="0"/>
            <a:chExt cx="812800" cy="812800"/>
          </a:xfrm>
        </p:grpSpPr>
        <p:sp>
          <p:nvSpPr>
            <p:cNvPr id="286" name="Google Shape;286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1176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25"/>
          <p:cNvGrpSpPr/>
          <p:nvPr/>
        </p:nvGrpSpPr>
        <p:grpSpPr>
          <a:xfrm>
            <a:off x="0" y="3860233"/>
            <a:ext cx="9144300" cy="1283306"/>
            <a:chOff x="0" y="-38100"/>
            <a:chExt cx="4816592" cy="675958"/>
          </a:xfrm>
        </p:grpSpPr>
        <p:sp>
          <p:nvSpPr>
            <p:cNvPr id="289" name="Google Shape;289;p25"/>
            <p:cNvSpPr/>
            <p:nvPr/>
          </p:nvSpPr>
          <p:spPr>
            <a:xfrm>
              <a:off x="0" y="0"/>
              <a:ext cx="4816592" cy="637858"/>
            </a:xfrm>
            <a:custGeom>
              <a:rect b="b" l="l" r="r" t="t"/>
              <a:pathLst>
                <a:path extrusionOk="0" h="637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</p:sp>
        <p:sp>
          <p:nvSpPr>
            <p:cNvPr id="290" name="Google Shape;290;p25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25"/>
          <p:cNvGrpSpPr/>
          <p:nvPr/>
        </p:nvGrpSpPr>
        <p:grpSpPr>
          <a:xfrm>
            <a:off x="0" y="327132"/>
            <a:ext cx="2380100" cy="1032844"/>
            <a:chOff x="0" y="-192881"/>
            <a:chExt cx="6346932" cy="2754252"/>
          </a:xfrm>
        </p:grpSpPr>
        <p:grpSp>
          <p:nvGrpSpPr>
            <p:cNvPr id="292" name="Google Shape;292;p25"/>
            <p:cNvGrpSpPr/>
            <p:nvPr/>
          </p:nvGrpSpPr>
          <p:grpSpPr>
            <a:xfrm>
              <a:off x="0" y="1841372"/>
              <a:ext cx="6346932" cy="719999"/>
              <a:chOff x="0" y="-38100"/>
              <a:chExt cx="1253715" cy="142222"/>
            </a:xfrm>
          </p:grpSpPr>
          <p:sp>
            <p:nvSpPr>
              <p:cNvPr id="293" name="Google Shape;293;p2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294" name="Google Shape;294;p2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25"/>
            <p:cNvGrpSpPr/>
            <p:nvPr/>
          </p:nvGrpSpPr>
          <p:grpSpPr>
            <a:xfrm>
              <a:off x="0" y="-192881"/>
              <a:ext cx="6346932" cy="719999"/>
              <a:chOff x="0" y="-38100"/>
              <a:chExt cx="1253715" cy="142222"/>
            </a:xfrm>
          </p:grpSpPr>
          <p:sp>
            <p:nvSpPr>
              <p:cNvPr id="296" name="Google Shape;296;p2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297" name="Google Shape;297;p2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25"/>
            <p:cNvGrpSpPr/>
            <p:nvPr/>
          </p:nvGrpSpPr>
          <p:grpSpPr>
            <a:xfrm>
              <a:off x="0" y="824245"/>
              <a:ext cx="6346932" cy="719999"/>
              <a:chOff x="0" y="-38100"/>
              <a:chExt cx="1253715" cy="142222"/>
            </a:xfrm>
          </p:grpSpPr>
          <p:sp>
            <p:nvSpPr>
              <p:cNvPr id="299" name="Google Shape;299;p25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300" name="Google Shape;300;p25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1" name="Google Shape;301;p25"/>
          <p:cNvSpPr/>
          <p:nvPr/>
        </p:nvSpPr>
        <p:spPr>
          <a:xfrm>
            <a:off x="6571410" y="1359976"/>
            <a:ext cx="2572590" cy="2572590"/>
          </a:xfrm>
          <a:custGeom>
            <a:rect b="b" l="l" r="r" t="t"/>
            <a:pathLst>
              <a:path extrusionOk="0" h="5145180" w="5145180">
                <a:moveTo>
                  <a:pt x="0" y="0"/>
                </a:moveTo>
                <a:lnTo>
                  <a:pt x="5145180" y="0"/>
                </a:lnTo>
                <a:lnTo>
                  <a:pt x="5145180" y="5145179"/>
                </a:lnTo>
                <a:lnTo>
                  <a:pt x="0" y="51451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2" name="Google Shape;302;p25"/>
          <p:cNvGrpSpPr/>
          <p:nvPr/>
        </p:nvGrpSpPr>
        <p:grpSpPr>
          <a:xfrm>
            <a:off x="6822768" y="2657283"/>
            <a:ext cx="890544" cy="1017040"/>
            <a:chOff x="0" y="-38100"/>
            <a:chExt cx="268228" cy="306328"/>
          </a:xfrm>
        </p:grpSpPr>
        <p:sp>
          <p:nvSpPr>
            <p:cNvPr id="303" name="Google Shape;303;p25"/>
            <p:cNvSpPr/>
            <p:nvPr/>
          </p:nvSpPr>
          <p:spPr>
            <a:xfrm>
              <a:off x="0" y="0"/>
              <a:ext cx="268228" cy="268228"/>
            </a:xfrm>
            <a:custGeom>
              <a:rect b="b" l="l" r="r" t="t"/>
              <a:pathLst>
                <a:path extrusionOk="0" h="268228" w="268228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32550"/>
              </a:srgbClr>
            </a:solidFill>
            <a:ln>
              <a:noFill/>
            </a:ln>
          </p:spPr>
        </p:sp>
        <p:sp>
          <p:nvSpPr>
            <p:cNvPr id="304" name="Google Shape;304;p25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25" lIns="57125" spcFirstLastPara="1" rIns="57125" wrap="square" tIns="57125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25"/>
          <p:cNvGrpSpPr/>
          <p:nvPr/>
        </p:nvGrpSpPr>
        <p:grpSpPr>
          <a:xfrm>
            <a:off x="8002119" y="1491744"/>
            <a:ext cx="890544" cy="1017040"/>
            <a:chOff x="0" y="-38100"/>
            <a:chExt cx="268228" cy="306328"/>
          </a:xfrm>
        </p:grpSpPr>
        <p:sp>
          <p:nvSpPr>
            <p:cNvPr id="306" name="Google Shape;306;p25"/>
            <p:cNvSpPr/>
            <p:nvPr/>
          </p:nvSpPr>
          <p:spPr>
            <a:xfrm>
              <a:off x="0" y="0"/>
              <a:ext cx="268228" cy="268228"/>
            </a:xfrm>
            <a:custGeom>
              <a:rect b="b" l="l" r="r" t="t"/>
              <a:pathLst>
                <a:path extrusionOk="0" h="268228" w="268228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32550"/>
              </a:srgbClr>
            </a:solidFill>
            <a:ln>
              <a:noFill/>
            </a:ln>
          </p:spPr>
        </p:sp>
        <p:sp>
          <p:nvSpPr>
            <p:cNvPr id="307" name="Google Shape;307;p25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25" lIns="57125" spcFirstLastPara="1" rIns="57125" wrap="square" tIns="57125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25"/>
          <p:cNvGrpSpPr/>
          <p:nvPr/>
        </p:nvGrpSpPr>
        <p:grpSpPr>
          <a:xfrm>
            <a:off x="8002119" y="2657283"/>
            <a:ext cx="890544" cy="1017040"/>
            <a:chOff x="0" y="-38100"/>
            <a:chExt cx="268228" cy="306328"/>
          </a:xfrm>
        </p:grpSpPr>
        <p:sp>
          <p:nvSpPr>
            <p:cNvPr id="309" name="Google Shape;309;p25"/>
            <p:cNvSpPr/>
            <p:nvPr/>
          </p:nvSpPr>
          <p:spPr>
            <a:xfrm>
              <a:off x="0" y="0"/>
              <a:ext cx="268228" cy="268228"/>
            </a:xfrm>
            <a:custGeom>
              <a:rect b="b" l="l" r="r" t="t"/>
              <a:pathLst>
                <a:path extrusionOk="0" h="268228" w="268228">
                  <a:moveTo>
                    <a:pt x="0" y="0"/>
                  </a:moveTo>
                  <a:lnTo>
                    <a:pt x="268228" y="0"/>
                  </a:lnTo>
                  <a:lnTo>
                    <a:pt x="268228" y="268228"/>
                  </a:lnTo>
                  <a:lnTo>
                    <a:pt x="0" y="268228"/>
                  </a:lnTo>
                  <a:close/>
                </a:path>
              </a:pathLst>
            </a:custGeom>
            <a:solidFill>
              <a:srgbClr val="A9B9BD">
                <a:alpha val="43920"/>
              </a:srgbClr>
            </a:solidFill>
            <a:ln>
              <a:noFill/>
            </a:ln>
          </p:spPr>
        </p:sp>
        <p:sp>
          <p:nvSpPr>
            <p:cNvPr id="310" name="Google Shape;310;p25"/>
            <p:cNvSpPr txBox="1"/>
            <p:nvPr/>
          </p:nvSpPr>
          <p:spPr>
            <a:xfrm>
              <a:off x="0" y="-38100"/>
              <a:ext cx="268200" cy="30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25" lIns="57125" spcFirstLastPara="1" rIns="57125" wrap="square" tIns="57125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25"/>
          <p:cNvSpPr txBox="1"/>
          <p:nvPr/>
        </p:nvSpPr>
        <p:spPr>
          <a:xfrm>
            <a:off x="485837" y="3991138"/>
            <a:ext cx="8172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latin typeface="Zilla Slab"/>
                <a:ea typeface="Zilla Slab"/>
                <a:cs typeface="Zilla Slab"/>
                <a:sym typeface="Zilla Slab"/>
              </a:rPr>
              <a:t>Performance</a:t>
            </a:r>
            <a:r>
              <a:rPr lang="en" sz="6300"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" sz="6300">
                <a:latin typeface="Zilla Slab"/>
                <a:ea typeface="Zilla Slab"/>
                <a:cs typeface="Zilla Slab"/>
                <a:sym typeface="Zilla Slab"/>
              </a:rPr>
              <a:t>Analysis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6"/>
          <p:cNvGrpSpPr/>
          <p:nvPr/>
        </p:nvGrpSpPr>
        <p:grpSpPr>
          <a:xfrm>
            <a:off x="63" y="2947898"/>
            <a:ext cx="9144555" cy="2195670"/>
            <a:chOff x="0" y="-38100"/>
            <a:chExt cx="4794000" cy="1156529"/>
          </a:xfrm>
        </p:grpSpPr>
        <p:sp>
          <p:nvSpPr>
            <p:cNvPr id="317" name="Google Shape;317;p26"/>
            <p:cNvSpPr/>
            <p:nvPr/>
          </p:nvSpPr>
          <p:spPr>
            <a:xfrm>
              <a:off x="0" y="0"/>
              <a:ext cx="4793890" cy="1118429"/>
            </a:xfrm>
            <a:custGeom>
              <a:rect b="b" l="l" r="r" t="t"/>
              <a:pathLst>
                <a:path extrusionOk="0" h="1118429" w="4793890">
                  <a:moveTo>
                    <a:pt x="0" y="0"/>
                  </a:moveTo>
                  <a:lnTo>
                    <a:pt x="4793890" y="0"/>
                  </a:lnTo>
                  <a:lnTo>
                    <a:pt x="4793890" y="1118429"/>
                  </a:lnTo>
                  <a:lnTo>
                    <a:pt x="0" y="1118429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318" name="Google Shape;318;p26"/>
            <p:cNvSpPr txBox="1"/>
            <p:nvPr/>
          </p:nvSpPr>
          <p:spPr>
            <a:xfrm>
              <a:off x="0" y="-38100"/>
              <a:ext cx="4794000" cy="11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26"/>
          <p:cNvSpPr/>
          <p:nvPr/>
        </p:nvSpPr>
        <p:spPr>
          <a:xfrm>
            <a:off x="215307" y="1526911"/>
            <a:ext cx="2746368" cy="2797227"/>
          </a:xfrm>
          <a:custGeom>
            <a:rect b="b" l="l" r="r" t="t"/>
            <a:pathLst>
              <a:path extrusionOk="0" h="5594454" w="5492736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26"/>
          <p:cNvSpPr/>
          <p:nvPr/>
        </p:nvSpPr>
        <p:spPr>
          <a:xfrm>
            <a:off x="3198816" y="1526911"/>
            <a:ext cx="2746368" cy="2797227"/>
          </a:xfrm>
          <a:custGeom>
            <a:rect b="b" l="l" r="r" t="t"/>
            <a:pathLst>
              <a:path extrusionOk="0" h="5594454" w="5492736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26"/>
          <p:cNvSpPr/>
          <p:nvPr/>
        </p:nvSpPr>
        <p:spPr>
          <a:xfrm>
            <a:off x="6182325" y="1526911"/>
            <a:ext cx="2746368" cy="2797227"/>
          </a:xfrm>
          <a:custGeom>
            <a:rect b="b" l="l" r="r" t="t"/>
            <a:pathLst>
              <a:path extrusionOk="0" h="5594454" w="5492736">
                <a:moveTo>
                  <a:pt x="0" y="0"/>
                </a:moveTo>
                <a:lnTo>
                  <a:pt x="5492736" y="0"/>
                </a:lnTo>
                <a:lnTo>
                  <a:pt x="5492736" y="5594454"/>
                </a:lnTo>
                <a:lnTo>
                  <a:pt x="0" y="55944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2" name="Google Shape;322;p26"/>
          <p:cNvGrpSpPr/>
          <p:nvPr/>
        </p:nvGrpSpPr>
        <p:grpSpPr>
          <a:xfrm>
            <a:off x="567350" y="1885040"/>
            <a:ext cx="2042573" cy="2003336"/>
            <a:chOff x="0" y="-38100"/>
            <a:chExt cx="1035000" cy="647700"/>
          </a:xfrm>
        </p:grpSpPr>
        <p:sp>
          <p:nvSpPr>
            <p:cNvPr id="323" name="Google Shape;323;p26"/>
            <p:cNvSpPr/>
            <p:nvPr/>
          </p:nvSpPr>
          <p:spPr>
            <a:xfrm>
              <a:off x="0" y="0"/>
              <a:ext cx="1034874" cy="609513"/>
            </a:xfrm>
            <a:custGeom>
              <a:rect b="b" l="l" r="r" t="t"/>
              <a:pathLst>
                <a:path extrusionOk="0" h="609513" w="1034874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324" name="Google Shape;324;p26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3496400" y="1885040"/>
            <a:ext cx="2042573" cy="2003336"/>
            <a:chOff x="0" y="-38100"/>
            <a:chExt cx="1035000" cy="647700"/>
          </a:xfrm>
        </p:grpSpPr>
        <p:sp>
          <p:nvSpPr>
            <p:cNvPr id="326" name="Google Shape;326;p26"/>
            <p:cNvSpPr/>
            <p:nvPr/>
          </p:nvSpPr>
          <p:spPr>
            <a:xfrm>
              <a:off x="0" y="0"/>
              <a:ext cx="1034874" cy="609513"/>
            </a:xfrm>
            <a:custGeom>
              <a:rect b="b" l="l" r="r" t="t"/>
              <a:pathLst>
                <a:path extrusionOk="0" h="609513" w="1034874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327" name="Google Shape;327;p26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26"/>
          <p:cNvSpPr txBox="1"/>
          <p:nvPr/>
        </p:nvSpPr>
        <p:spPr>
          <a:xfrm>
            <a:off x="497117" y="319172"/>
            <a:ext cx="814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Zilla Slab"/>
                <a:ea typeface="Zilla Slab"/>
                <a:cs typeface="Zilla Slab"/>
                <a:sym typeface="Zilla Slab"/>
              </a:rPr>
              <a:t>Comparison</a:t>
            </a:r>
            <a:endParaRPr sz="700"/>
          </a:p>
        </p:txBody>
      </p:sp>
      <p:sp>
        <p:nvSpPr>
          <p:cNvPr id="329" name="Google Shape;329;p26"/>
          <p:cNvSpPr txBox="1"/>
          <p:nvPr/>
        </p:nvSpPr>
        <p:spPr>
          <a:xfrm>
            <a:off x="3347232" y="399700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Logistic Regression (Simplest)</a:t>
            </a:r>
            <a:endParaRPr sz="700"/>
          </a:p>
        </p:txBody>
      </p:sp>
      <p:grpSp>
        <p:nvGrpSpPr>
          <p:cNvPr id="330" name="Google Shape;330;p26"/>
          <p:cNvGrpSpPr/>
          <p:nvPr/>
        </p:nvGrpSpPr>
        <p:grpSpPr>
          <a:xfrm>
            <a:off x="6534363" y="1885039"/>
            <a:ext cx="2042573" cy="2003336"/>
            <a:chOff x="0" y="-38100"/>
            <a:chExt cx="1035000" cy="647700"/>
          </a:xfrm>
        </p:grpSpPr>
        <p:sp>
          <p:nvSpPr>
            <p:cNvPr id="331" name="Google Shape;331;p26"/>
            <p:cNvSpPr/>
            <p:nvPr/>
          </p:nvSpPr>
          <p:spPr>
            <a:xfrm>
              <a:off x="0" y="0"/>
              <a:ext cx="1034874" cy="609513"/>
            </a:xfrm>
            <a:custGeom>
              <a:rect b="b" l="l" r="r" t="t"/>
              <a:pathLst>
                <a:path extrusionOk="0" h="609513" w="1034874">
                  <a:moveTo>
                    <a:pt x="0" y="0"/>
                  </a:moveTo>
                  <a:lnTo>
                    <a:pt x="1034874" y="0"/>
                  </a:lnTo>
                  <a:lnTo>
                    <a:pt x="1034874" y="609513"/>
                  </a:lnTo>
                  <a:lnTo>
                    <a:pt x="0" y="609513"/>
                  </a:lnTo>
                  <a:close/>
                </a:path>
              </a:pathLst>
            </a:custGeom>
            <a:solidFill>
              <a:srgbClr val="597279">
                <a:alpha val="22350"/>
              </a:srgbClr>
            </a:solidFill>
            <a:ln>
              <a:noFill/>
            </a:ln>
          </p:spPr>
        </p:sp>
        <p:sp>
          <p:nvSpPr>
            <p:cNvPr id="332" name="Google Shape;332;p26"/>
            <p:cNvSpPr txBox="1"/>
            <p:nvPr/>
          </p:nvSpPr>
          <p:spPr>
            <a:xfrm>
              <a:off x="0" y="-38100"/>
              <a:ext cx="1035000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26"/>
          <p:cNvSpPr txBox="1"/>
          <p:nvPr/>
        </p:nvSpPr>
        <p:spPr>
          <a:xfrm>
            <a:off x="418218" y="399700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Scorecard Model</a:t>
            </a:r>
            <a:endParaRPr sz="700"/>
          </a:p>
        </p:txBody>
      </p:sp>
      <p:sp>
        <p:nvSpPr>
          <p:cNvPr id="334" name="Google Shape;334;p26"/>
          <p:cNvSpPr txBox="1"/>
          <p:nvPr/>
        </p:nvSpPr>
        <p:spPr>
          <a:xfrm>
            <a:off x="6385186" y="399700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Random Forest (Complex)</a:t>
            </a:r>
            <a:endParaRPr sz="700"/>
          </a:p>
        </p:txBody>
      </p:sp>
      <p:sp>
        <p:nvSpPr>
          <p:cNvPr id="335" name="Google Shape;335;p26"/>
          <p:cNvSpPr txBox="1"/>
          <p:nvPr/>
        </p:nvSpPr>
        <p:spPr>
          <a:xfrm>
            <a:off x="418331" y="2690030"/>
            <a:ext cx="234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ACC: 91.35%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AUC: 0.973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6" name="Google Shape;336;p26"/>
          <p:cNvSpPr txBox="1"/>
          <p:nvPr/>
        </p:nvSpPr>
        <p:spPr>
          <a:xfrm>
            <a:off x="3347393" y="2690030"/>
            <a:ext cx="234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ACC: 92.69%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AUC: 0.970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6385068" y="2690030"/>
            <a:ext cx="23406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ACC: 92.69%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ctr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AUC: 0.994</a:t>
            </a:r>
            <a:endParaRPr b="1" sz="1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SHAP </a:t>
            </a: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Feature Analysis</a:t>
            </a:r>
            <a:endParaRPr sz="100"/>
          </a:p>
        </p:txBody>
      </p:sp>
      <p:grpSp>
        <p:nvGrpSpPr>
          <p:cNvPr id="343" name="Google Shape;343;p27"/>
          <p:cNvGrpSpPr/>
          <p:nvPr/>
        </p:nvGrpSpPr>
        <p:grpSpPr>
          <a:xfrm>
            <a:off x="-296108" y="1311553"/>
            <a:ext cx="5471306" cy="3462353"/>
            <a:chOff x="0" y="-38100"/>
            <a:chExt cx="2881910" cy="1823731"/>
          </a:xfrm>
        </p:grpSpPr>
        <p:sp>
          <p:nvSpPr>
            <p:cNvPr id="344" name="Google Shape;344;p27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7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6" name="Google Shape;3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350" y="1479911"/>
            <a:ext cx="3956237" cy="321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875" y="1647525"/>
            <a:ext cx="5050123" cy="2840651"/>
          </a:xfrm>
          <a:prstGeom prst="rect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8" name="Google Shape;348;p27"/>
          <p:cNvSpPr/>
          <p:nvPr/>
        </p:nvSpPr>
        <p:spPr>
          <a:xfrm>
            <a:off x="719525" y="1595525"/>
            <a:ext cx="725400" cy="106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7"/>
          <p:cNvSpPr/>
          <p:nvPr/>
        </p:nvSpPr>
        <p:spPr>
          <a:xfrm>
            <a:off x="719525" y="2979225"/>
            <a:ext cx="725400" cy="18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7279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3333813" y="1016611"/>
            <a:ext cx="2508099" cy="2508099"/>
          </a:xfrm>
          <a:custGeom>
            <a:rect b="b" l="l" r="r" t="t"/>
            <a:pathLst>
              <a:path extrusionOk="0" h="5016197" w="5016197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2" name="Google Shape;82;p14"/>
          <p:cNvSpPr txBox="1"/>
          <p:nvPr/>
        </p:nvSpPr>
        <p:spPr>
          <a:xfrm>
            <a:off x="3481788" y="1016613"/>
            <a:ext cx="2147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00" u="none" cap="none" strike="noStrik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 sz="70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5224762" y="399462"/>
            <a:ext cx="1234318" cy="1234318"/>
            <a:chOff x="0" y="0"/>
            <a:chExt cx="812800" cy="812800"/>
          </a:xfrm>
        </p:grpSpPr>
        <p:sp>
          <p:nvSpPr>
            <p:cNvPr id="84" name="Google Shape;84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0" y="3860233"/>
            <a:ext cx="9144300" cy="1283306"/>
            <a:chOff x="0" y="-38100"/>
            <a:chExt cx="4816592" cy="675958"/>
          </a:xfrm>
        </p:grpSpPr>
        <p:sp>
          <p:nvSpPr>
            <p:cNvPr id="87" name="Google Shape;87;p14"/>
            <p:cNvSpPr/>
            <p:nvPr/>
          </p:nvSpPr>
          <p:spPr>
            <a:xfrm>
              <a:off x="0" y="0"/>
              <a:ext cx="4816592" cy="637858"/>
            </a:xfrm>
            <a:custGeom>
              <a:rect b="b" l="l" r="r" t="t"/>
              <a:pathLst>
                <a:path extrusionOk="0" h="637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</p:sp>
        <p:sp>
          <p:nvSpPr>
            <p:cNvPr id="88" name="Google Shape;88;p14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6763901" y="2579208"/>
            <a:ext cx="2380100" cy="1032844"/>
            <a:chOff x="0" y="-192881"/>
            <a:chExt cx="6346932" cy="2754252"/>
          </a:xfrm>
        </p:grpSpPr>
        <p:grpSp>
          <p:nvGrpSpPr>
            <p:cNvPr id="90" name="Google Shape;90;p14"/>
            <p:cNvGrpSpPr/>
            <p:nvPr/>
          </p:nvGrpSpPr>
          <p:grpSpPr>
            <a:xfrm>
              <a:off x="0" y="1841372"/>
              <a:ext cx="6346932" cy="719999"/>
              <a:chOff x="0" y="-38100"/>
              <a:chExt cx="1253715" cy="142222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92" name="Google Shape;92;p14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14"/>
            <p:cNvGrpSpPr/>
            <p:nvPr/>
          </p:nvGrpSpPr>
          <p:grpSpPr>
            <a:xfrm>
              <a:off x="0" y="-192881"/>
              <a:ext cx="6346932" cy="719999"/>
              <a:chOff x="0" y="-38100"/>
              <a:chExt cx="1253715" cy="142222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95" name="Google Shape;95;p14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14"/>
            <p:cNvGrpSpPr/>
            <p:nvPr/>
          </p:nvGrpSpPr>
          <p:grpSpPr>
            <a:xfrm>
              <a:off x="0" y="824245"/>
              <a:ext cx="6346932" cy="719999"/>
              <a:chOff x="0" y="-38100"/>
              <a:chExt cx="1253715" cy="142222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0" y="0"/>
                <a:ext cx="1253715" cy="104122"/>
              </a:xfrm>
              <a:custGeom>
                <a:rect b="b" l="l" r="r" t="t"/>
                <a:pathLst>
                  <a:path extrusionOk="0" h="104122" w="1253715">
                    <a:moveTo>
                      <a:pt x="0" y="0"/>
                    </a:moveTo>
                    <a:lnTo>
                      <a:pt x="1253715" y="0"/>
                    </a:lnTo>
                    <a:lnTo>
                      <a:pt x="1253715" y="104122"/>
                    </a:lnTo>
                    <a:lnTo>
                      <a:pt x="0" y="104122"/>
                    </a:lnTo>
                    <a:close/>
                  </a:path>
                </a:pathLst>
              </a:custGeom>
              <a:solidFill>
                <a:srgbClr val="EDF0F1">
                  <a:alpha val="50590"/>
                </a:srgbClr>
              </a:solidFill>
              <a:ln>
                <a:noFill/>
              </a:ln>
            </p:spPr>
          </p:sp>
          <p:sp>
            <p:nvSpPr>
              <p:cNvPr id="98" name="Google Shape;98;p14"/>
              <p:cNvSpPr txBox="1"/>
              <p:nvPr/>
            </p:nvSpPr>
            <p:spPr>
              <a:xfrm>
                <a:off x="0" y="-38100"/>
                <a:ext cx="1253700" cy="1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6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9" name="Google Shape;99;p14"/>
          <p:cNvSpPr/>
          <p:nvPr/>
        </p:nvSpPr>
        <p:spPr>
          <a:xfrm flipH="1" rot="5400000">
            <a:off x="0" y="2505"/>
            <a:ext cx="2057400" cy="2057400"/>
          </a:xfrm>
          <a:custGeom>
            <a:rect b="b" l="l" r="r" t="t"/>
            <a:pathLst>
              <a:path extrusionOk="0"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0" name="Google Shape;100;p14"/>
          <p:cNvGrpSpPr/>
          <p:nvPr/>
        </p:nvGrpSpPr>
        <p:grpSpPr>
          <a:xfrm>
            <a:off x="460547" y="390719"/>
            <a:ext cx="1136343" cy="1208676"/>
            <a:chOff x="0" y="-38100"/>
            <a:chExt cx="598548" cy="636648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0"/>
              <a:ext cx="598548" cy="598548"/>
            </a:xfrm>
            <a:custGeom>
              <a:rect b="b" l="l" r="r" t="t"/>
              <a:pathLst>
                <a:path extrusionOk="0" h="598548" w="598548">
                  <a:moveTo>
                    <a:pt x="0" y="0"/>
                  </a:moveTo>
                  <a:lnTo>
                    <a:pt x="598548" y="0"/>
                  </a:lnTo>
                  <a:lnTo>
                    <a:pt x="598548" y="598548"/>
                  </a:lnTo>
                  <a:lnTo>
                    <a:pt x="0" y="598548"/>
                  </a:lnTo>
                  <a:close/>
                </a:path>
              </a:pathLst>
            </a:custGeom>
            <a:solidFill>
              <a:srgbClr val="F1F1F1">
                <a:alpha val="26670"/>
              </a:srgbClr>
            </a:solidFill>
            <a:ln>
              <a:noFill/>
            </a:ln>
          </p:spPr>
        </p:sp>
        <p:sp>
          <p:nvSpPr>
            <p:cNvPr id="102" name="Google Shape;102;p14"/>
            <p:cNvSpPr txBox="1"/>
            <p:nvPr/>
          </p:nvSpPr>
          <p:spPr>
            <a:xfrm>
              <a:off x="0" y="-38100"/>
              <a:ext cx="5985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8007694" y="-69828"/>
            <a:ext cx="1136343" cy="2490642"/>
            <a:chOff x="0" y="-38100"/>
            <a:chExt cx="598548" cy="1311900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0"/>
              <a:ext cx="598548" cy="1273713"/>
            </a:xfrm>
            <a:custGeom>
              <a:rect b="b" l="l" r="r" t="t"/>
              <a:pathLst>
                <a:path extrusionOk="0" h="1273713" w="598548">
                  <a:moveTo>
                    <a:pt x="0" y="0"/>
                  </a:moveTo>
                  <a:lnTo>
                    <a:pt x="598548" y="0"/>
                  </a:lnTo>
                  <a:lnTo>
                    <a:pt x="598548" y="1273713"/>
                  </a:lnTo>
                  <a:lnTo>
                    <a:pt x="0" y="1273713"/>
                  </a:lnTo>
                  <a:close/>
                </a:path>
              </a:pathLst>
            </a:custGeom>
            <a:solidFill>
              <a:srgbClr val="F1F1F1">
                <a:alpha val="26670"/>
              </a:srgbClr>
            </a:solidFill>
            <a:ln>
              <a:noFill/>
            </a:ln>
          </p:spPr>
        </p:sp>
        <p:sp>
          <p:nvSpPr>
            <p:cNvPr id="105" name="Google Shape;105;p14"/>
            <p:cNvSpPr txBox="1"/>
            <p:nvPr/>
          </p:nvSpPr>
          <p:spPr>
            <a:xfrm>
              <a:off x="0" y="-38100"/>
              <a:ext cx="598500" cy="131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4"/>
          <p:cNvSpPr txBox="1"/>
          <p:nvPr/>
        </p:nvSpPr>
        <p:spPr>
          <a:xfrm>
            <a:off x="1761704" y="3994732"/>
            <a:ext cx="5620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latin typeface="Zilla Slab"/>
                <a:ea typeface="Zilla Slab"/>
                <a:cs typeface="Zilla Slab"/>
                <a:sym typeface="Zilla Slab"/>
              </a:rPr>
              <a:t>Previously…</a:t>
            </a:r>
            <a:endParaRPr sz="700"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460547" y="3025345"/>
            <a:ext cx="2359031" cy="212902"/>
            <a:chOff x="0" y="0"/>
            <a:chExt cx="6290748" cy="567738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2813118" cy="567738"/>
            </a:xfrm>
            <a:custGeom>
              <a:rect b="b" l="l" r="r" t="t"/>
              <a:pathLst>
                <a:path extrusionOk="0" h="567738" w="2813118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3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" name="Google Shape;109;p14"/>
            <p:cNvSpPr/>
            <p:nvPr/>
          </p:nvSpPr>
          <p:spPr>
            <a:xfrm>
              <a:off x="3477630" y="0"/>
              <a:ext cx="2813118" cy="567738"/>
            </a:xfrm>
            <a:custGeom>
              <a:rect b="b" l="l" r="r" t="t"/>
              <a:pathLst>
                <a:path extrusionOk="0" h="567738" w="2813118">
                  <a:moveTo>
                    <a:pt x="0" y="0"/>
                  </a:moveTo>
                  <a:lnTo>
                    <a:pt x="2813118" y="0"/>
                  </a:lnTo>
                  <a:lnTo>
                    <a:pt x="2813118" y="567738"/>
                  </a:lnTo>
                  <a:lnTo>
                    <a:pt x="0" y="5677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 amt="3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>
            <a:off x="0" y="1958097"/>
            <a:ext cx="6580201" cy="861160"/>
            <a:chOff x="0" y="-38100"/>
            <a:chExt cx="3466000" cy="453600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0"/>
              <a:ext cx="3466000" cy="415472"/>
            </a:xfrm>
            <a:custGeom>
              <a:rect b="b" l="l" r="r" t="t"/>
              <a:pathLst>
                <a:path extrusionOk="0" h="415472" w="3466000">
                  <a:moveTo>
                    <a:pt x="0" y="0"/>
                  </a:moveTo>
                  <a:lnTo>
                    <a:pt x="3466000" y="0"/>
                  </a:lnTo>
                  <a:lnTo>
                    <a:pt x="3466000" y="415472"/>
                  </a:lnTo>
                  <a:lnTo>
                    <a:pt x="0" y="415472"/>
                  </a:lnTo>
                  <a:close/>
                </a:path>
              </a:pathLst>
            </a:custGeom>
            <a:solidFill>
              <a:srgbClr val="597279">
                <a:alpha val="17250"/>
              </a:srgbClr>
            </a:solidFill>
            <a:ln>
              <a:noFill/>
            </a:ln>
          </p:spPr>
        </p:sp>
        <p:sp>
          <p:nvSpPr>
            <p:cNvPr id="116" name="Google Shape;116;p15"/>
            <p:cNvSpPr txBox="1"/>
            <p:nvPr/>
          </p:nvSpPr>
          <p:spPr>
            <a:xfrm>
              <a:off x="0" y="-38100"/>
              <a:ext cx="34659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0" y="2968966"/>
            <a:ext cx="6580201" cy="861160"/>
            <a:chOff x="0" y="-38100"/>
            <a:chExt cx="3466000" cy="453600"/>
          </a:xfrm>
        </p:grpSpPr>
        <p:sp>
          <p:nvSpPr>
            <p:cNvPr id="118" name="Google Shape;118;p15"/>
            <p:cNvSpPr/>
            <p:nvPr/>
          </p:nvSpPr>
          <p:spPr>
            <a:xfrm>
              <a:off x="0" y="0"/>
              <a:ext cx="3466000" cy="415472"/>
            </a:xfrm>
            <a:custGeom>
              <a:rect b="b" l="l" r="r" t="t"/>
              <a:pathLst>
                <a:path extrusionOk="0" h="415472" w="3466000">
                  <a:moveTo>
                    <a:pt x="0" y="0"/>
                  </a:moveTo>
                  <a:lnTo>
                    <a:pt x="3466000" y="0"/>
                  </a:lnTo>
                  <a:lnTo>
                    <a:pt x="3466000" y="415472"/>
                  </a:lnTo>
                  <a:lnTo>
                    <a:pt x="0" y="415472"/>
                  </a:lnTo>
                  <a:close/>
                </a:path>
              </a:pathLst>
            </a:custGeom>
            <a:solidFill>
              <a:srgbClr val="597279">
                <a:alpha val="17250"/>
              </a:srgbClr>
            </a:solidFill>
            <a:ln>
              <a:noFill/>
            </a:ln>
          </p:spPr>
        </p:sp>
        <p:sp>
          <p:nvSpPr>
            <p:cNvPr id="119" name="Google Shape;119;p15"/>
            <p:cNvSpPr txBox="1"/>
            <p:nvPr/>
          </p:nvSpPr>
          <p:spPr>
            <a:xfrm>
              <a:off x="0" y="-38100"/>
              <a:ext cx="34659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5"/>
          <p:cNvSpPr txBox="1"/>
          <p:nvPr/>
        </p:nvSpPr>
        <p:spPr>
          <a:xfrm>
            <a:off x="514350" y="398215"/>
            <a:ext cx="478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5000">
                <a:latin typeface="Zilla Slab"/>
                <a:ea typeface="Zilla Slab"/>
                <a:cs typeface="Zilla Slab"/>
                <a:sym typeface="Zilla Slab"/>
              </a:rPr>
              <a:t>Two Big Question</a:t>
            </a:r>
            <a:endParaRPr sz="700"/>
          </a:p>
        </p:txBody>
      </p:sp>
      <p:sp>
        <p:nvSpPr>
          <p:cNvPr id="121" name="Google Shape;121;p15"/>
          <p:cNvSpPr txBox="1"/>
          <p:nvPr/>
        </p:nvSpPr>
        <p:spPr>
          <a:xfrm>
            <a:off x="514350" y="2009058"/>
            <a:ext cx="678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 sz="700"/>
          </a:p>
        </p:txBody>
      </p:sp>
      <p:sp>
        <p:nvSpPr>
          <p:cNvPr id="122" name="Google Shape;122;p15"/>
          <p:cNvSpPr txBox="1"/>
          <p:nvPr/>
        </p:nvSpPr>
        <p:spPr>
          <a:xfrm>
            <a:off x="399499" y="3003926"/>
            <a:ext cx="907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700"/>
          </a:p>
        </p:txBody>
      </p:sp>
      <p:sp>
        <p:nvSpPr>
          <p:cNvPr id="123" name="Google Shape;123;p15"/>
          <p:cNvSpPr txBox="1"/>
          <p:nvPr/>
        </p:nvSpPr>
        <p:spPr>
          <a:xfrm>
            <a:off x="1444900" y="2385900"/>
            <a:ext cx="346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well does a simple scorecard model compares to other machine learning models?</a:t>
            </a:r>
            <a:endParaRPr sz="700"/>
          </a:p>
        </p:txBody>
      </p:sp>
      <p:sp>
        <p:nvSpPr>
          <p:cNvPr id="124" name="Google Shape;124;p15"/>
          <p:cNvSpPr txBox="1"/>
          <p:nvPr/>
        </p:nvSpPr>
        <p:spPr>
          <a:xfrm>
            <a:off x="1444905" y="2161922"/>
            <a:ext cx="312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nter"/>
                <a:ea typeface="Inter"/>
                <a:cs typeface="Inter"/>
                <a:sym typeface="Inter"/>
              </a:rPr>
              <a:t>Simple Scorecard Model?</a:t>
            </a:r>
            <a:endParaRPr sz="700"/>
          </a:p>
        </p:txBody>
      </p:sp>
      <p:sp>
        <p:nvSpPr>
          <p:cNvPr id="125" name="Google Shape;125;p15"/>
          <p:cNvSpPr txBox="1"/>
          <p:nvPr/>
        </p:nvSpPr>
        <p:spPr>
          <a:xfrm>
            <a:off x="1444897" y="3380763"/>
            <a:ext cx="324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Are the features picked by the scorecard model matches with important features in the dataset?</a:t>
            </a:r>
            <a:endParaRPr sz="700"/>
          </a:p>
        </p:txBody>
      </p:sp>
      <p:sp>
        <p:nvSpPr>
          <p:cNvPr id="126" name="Google Shape;126;p15"/>
          <p:cNvSpPr txBox="1"/>
          <p:nvPr/>
        </p:nvSpPr>
        <p:spPr>
          <a:xfrm>
            <a:off x="1444905" y="3156790"/>
            <a:ext cx="3127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nter"/>
                <a:ea typeface="Inter"/>
                <a:cs typeface="Inter"/>
                <a:sym typeface="Inter"/>
              </a:rPr>
              <a:t>Is it actually picking the right features?</a:t>
            </a:r>
            <a:endParaRPr sz="700"/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52761" r="0" t="0"/>
          <a:stretch/>
        </p:blipFill>
        <p:spPr>
          <a:xfrm>
            <a:off x="4824413" y="0"/>
            <a:ext cx="43195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6"/>
          <p:cNvGrpSpPr/>
          <p:nvPr/>
        </p:nvGrpSpPr>
        <p:grpSpPr>
          <a:xfrm>
            <a:off x="0" y="-76752"/>
            <a:ext cx="6683721" cy="5220495"/>
            <a:chOff x="0" y="-38100"/>
            <a:chExt cx="3520527" cy="2749800"/>
          </a:xfrm>
        </p:grpSpPr>
        <p:sp>
          <p:nvSpPr>
            <p:cNvPr id="133" name="Google Shape;133;p16"/>
            <p:cNvSpPr/>
            <p:nvPr/>
          </p:nvSpPr>
          <p:spPr>
            <a:xfrm>
              <a:off x="0" y="0"/>
              <a:ext cx="3520527" cy="2711661"/>
            </a:xfrm>
            <a:custGeom>
              <a:rect b="b" l="l" r="r" t="t"/>
              <a:pathLst>
                <a:path extrusionOk="0" h="2711661" w="3520527">
                  <a:moveTo>
                    <a:pt x="0" y="0"/>
                  </a:moveTo>
                  <a:lnTo>
                    <a:pt x="3520527" y="0"/>
                  </a:lnTo>
                  <a:lnTo>
                    <a:pt x="3520527" y="2711661"/>
                  </a:lnTo>
                  <a:lnTo>
                    <a:pt x="0" y="2711661"/>
                  </a:ln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</p:sp>
        <p:sp>
          <p:nvSpPr>
            <p:cNvPr id="134" name="Google Shape;134;p16"/>
            <p:cNvSpPr txBox="1"/>
            <p:nvPr/>
          </p:nvSpPr>
          <p:spPr>
            <a:xfrm>
              <a:off x="0" y="-38100"/>
              <a:ext cx="3520500" cy="274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-109330" y="2851176"/>
            <a:ext cx="3260674" cy="1697961"/>
            <a:chOff x="0" y="-38100"/>
            <a:chExt cx="1717500" cy="894370"/>
          </a:xfrm>
        </p:grpSpPr>
        <p:sp>
          <p:nvSpPr>
            <p:cNvPr id="136" name="Google Shape;136;p16"/>
            <p:cNvSpPr/>
            <p:nvPr/>
          </p:nvSpPr>
          <p:spPr>
            <a:xfrm>
              <a:off x="0" y="0"/>
              <a:ext cx="1717487" cy="856270"/>
            </a:xfrm>
            <a:custGeom>
              <a:rect b="b" l="l" r="r" t="t"/>
              <a:pathLst>
                <a:path extrusionOk="0" h="856270" w="1717487">
                  <a:moveTo>
                    <a:pt x="0" y="0"/>
                  </a:moveTo>
                  <a:lnTo>
                    <a:pt x="1717487" y="0"/>
                  </a:lnTo>
                  <a:lnTo>
                    <a:pt x="1717487" y="856270"/>
                  </a:lnTo>
                  <a:lnTo>
                    <a:pt x="0" y="856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14300">
              <a:solidFill>
                <a:srgbClr val="597279"/>
              </a:solidFill>
              <a:prstDash val="dot"/>
              <a:miter lim="8000"/>
              <a:headEnd len="sm" w="sm" type="none"/>
              <a:tailEnd len="sm" w="sm" type="none"/>
            </a:ln>
          </p:spPr>
        </p:sp>
        <p:sp>
          <p:nvSpPr>
            <p:cNvPr id="137" name="Google Shape;137;p16"/>
            <p:cNvSpPr txBox="1"/>
            <p:nvPr/>
          </p:nvSpPr>
          <p:spPr>
            <a:xfrm>
              <a:off x="0" y="-38100"/>
              <a:ext cx="1717500" cy="8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6085923" y="441051"/>
            <a:ext cx="1976404" cy="1976404"/>
            <a:chOff x="0" y="0"/>
            <a:chExt cx="812800" cy="812800"/>
          </a:xfrm>
        </p:grpSpPr>
        <p:sp>
          <p:nvSpPr>
            <p:cNvPr id="139" name="Google Shape;139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114300">
              <a:solidFill>
                <a:srgbClr val="59727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16"/>
          <p:cNvSpPr/>
          <p:nvPr/>
        </p:nvSpPr>
        <p:spPr>
          <a:xfrm>
            <a:off x="6726600" y="2726100"/>
            <a:ext cx="2417400" cy="2417400"/>
          </a:xfrm>
          <a:custGeom>
            <a:rect b="b" l="l" r="r" t="t"/>
            <a:pathLst>
              <a:path extrusionOk="0" h="4834800" w="4834800">
                <a:moveTo>
                  <a:pt x="0" y="0"/>
                </a:moveTo>
                <a:lnTo>
                  <a:pt x="4834800" y="0"/>
                </a:lnTo>
                <a:lnTo>
                  <a:pt x="4834800" y="4834800"/>
                </a:lnTo>
                <a:lnTo>
                  <a:pt x="0" y="483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2" name="Google Shape;142;p16"/>
          <p:cNvGrpSpPr/>
          <p:nvPr/>
        </p:nvGrpSpPr>
        <p:grpSpPr>
          <a:xfrm>
            <a:off x="1965202" y="911046"/>
            <a:ext cx="5213767" cy="2990707"/>
            <a:chOff x="0" y="-38100"/>
            <a:chExt cx="2746256" cy="1575300"/>
          </a:xfrm>
        </p:grpSpPr>
        <p:sp>
          <p:nvSpPr>
            <p:cNvPr id="143" name="Google Shape;143;p16"/>
            <p:cNvSpPr/>
            <p:nvPr/>
          </p:nvSpPr>
          <p:spPr>
            <a:xfrm>
              <a:off x="0" y="0"/>
              <a:ext cx="2746256" cy="1537196"/>
            </a:xfrm>
            <a:custGeom>
              <a:rect b="b" l="l" r="r" t="t"/>
              <a:pathLst>
                <a:path extrusionOk="0" h="1537196" w="2746256">
                  <a:moveTo>
                    <a:pt x="33411" y="0"/>
                  </a:moveTo>
                  <a:lnTo>
                    <a:pt x="2712845" y="0"/>
                  </a:lnTo>
                  <a:cubicBezTo>
                    <a:pt x="2731297" y="0"/>
                    <a:pt x="2746256" y="14959"/>
                    <a:pt x="2746256" y="33411"/>
                  </a:cubicBezTo>
                  <a:lnTo>
                    <a:pt x="2746256" y="1503785"/>
                  </a:lnTo>
                  <a:cubicBezTo>
                    <a:pt x="2746256" y="1512646"/>
                    <a:pt x="2742736" y="1521145"/>
                    <a:pt x="2736470" y="1527410"/>
                  </a:cubicBezTo>
                  <a:cubicBezTo>
                    <a:pt x="2730204" y="1533676"/>
                    <a:pt x="2721706" y="1537196"/>
                    <a:pt x="2712845" y="1537196"/>
                  </a:cubicBezTo>
                  <a:lnTo>
                    <a:pt x="33411" y="1537196"/>
                  </a:lnTo>
                  <a:cubicBezTo>
                    <a:pt x="14959" y="1537196"/>
                    <a:pt x="0" y="1522238"/>
                    <a:pt x="0" y="1503785"/>
                  </a:cubicBezTo>
                  <a:lnTo>
                    <a:pt x="0" y="33411"/>
                  </a:lnTo>
                  <a:cubicBezTo>
                    <a:pt x="0" y="14959"/>
                    <a:pt x="14959" y="0"/>
                    <a:pt x="33411" y="0"/>
                  </a:cubicBezTo>
                  <a:close/>
                </a:path>
              </a:pathLst>
            </a:custGeom>
            <a:solidFill>
              <a:srgbClr val="597279">
                <a:alpha val="6667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6"/>
            <p:cNvSpPr txBox="1"/>
            <p:nvPr/>
          </p:nvSpPr>
          <p:spPr>
            <a:xfrm>
              <a:off x="0" y="-38100"/>
              <a:ext cx="2746200" cy="15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6"/>
          <p:cNvSpPr/>
          <p:nvPr/>
        </p:nvSpPr>
        <p:spPr>
          <a:xfrm flipH="1" rot="5400000">
            <a:off x="0" y="0"/>
            <a:ext cx="2417400" cy="2417400"/>
          </a:xfrm>
          <a:custGeom>
            <a:rect b="b" l="l" r="r" t="t"/>
            <a:pathLst>
              <a:path extrusionOk="0" h="4834800" w="4834800">
                <a:moveTo>
                  <a:pt x="0" y="4834800"/>
                </a:moveTo>
                <a:lnTo>
                  <a:pt x="4834800" y="4834800"/>
                </a:lnTo>
                <a:lnTo>
                  <a:pt x="4834800" y="0"/>
                </a:lnTo>
                <a:lnTo>
                  <a:pt x="0" y="0"/>
                </a:lnTo>
                <a:lnTo>
                  <a:pt x="0" y="483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00" y="617838"/>
            <a:ext cx="7745639" cy="3831184"/>
          </a:xfrm>
          <a:prstGeom prst="rect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6"/>
          <p:cNvSpPr txBox="1"/>
          <p:nvPr/>
        </p:nvSpPr>
        <p:spPr>
          <a:xfrm>
            <a:off x="2337244" y="1869738"/>
            <a:ext cx="4469400" cy="1073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95959"/>
                </a:solidFill>
              </a:rPr>
              <a:t>Scorecard Model is Likely Possible!!!!</a:t>
            </a:r>
            <a:endParaRPr b="1" sz="25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Correlation Based Feature Importance</a:t>
            </a:r>
            <a:endParaRPr sz="100"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-296108" y="1311553"/>
            <a:ext cx="5471306" cy="3462353"/>
            <a:chOff x="0" y="-38100"/>
            <a:chExt cx="2881910" cy="1823731"/>
          </a:xfrm>
        </p:grpSpPr>
        <p:sp>
          <p:nvSpPr>
            <p:cNvPr id="154" name="Google Shape;154;p17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17"/>
          <p:cNvSpPr txBox="1"/>
          <p:nvPr/>
        </p:nvSpPr>
        <p:spPr>
          <a:xfrm>
            <a:off x="6357314" y="209058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Polyuria</a:t>
            </a:r>
            <a:endParaRPr sz="700"/>
          </a:p>
        </p:txBody>
      </p:sp>
      <p:sp>
        <p:nvSpPr>
          <p:cNvPr id="157" name="Google Shape;157;p17"/>
          <p:cNvSpPr txBox="1"/>
          <p:nvPr/>
        </p:nvSpPr>
        <p:spPr>
          <a:xfrm>
            <a:off x="6357314" y="230398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Polydipsia</a:t>
            </a:r>
            <a:endParaRPr sz="700"/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586549" y="2014393"/>
            <a:ext cx="565198" cy="603290"/>
            <a:chOff x="0" y="-38100"/>
            <a:chExt cx="565311" cy="603411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565311" cy="565311"/>
            </a:xfrm>
            <a:custGeom>
              <a:rect b="b" l="l" r="r" t="t"/>
              <a:pathLst>
                <a:path extrusionOk="0" h="565311" w="565311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7"/>
          <p:cNvSpPr txBox="1"/>
          <p:nvPr/>
        </p:nvSpPr>
        <p:spPr>
          <a:xfrm>
            <a:off x="5546977" y="2019150"/>
            <a:ext cx="644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 sz="700"/>
          </a:p>
        </p:txBody>
      </p:sp>
      <p:grpSp>
        <p:nvGrpSpPr>
          <p:cNvPr id="162" name="Google Shape;162;p17"/>
          <p:cNvGrpSpPr/>
          <p:nvPr/>
        </p:nvGrpSpPr>
        <p:grpSpPr>
          <a:xfrm>
            <a:off x="5586549" y="3234835"/>
            <a:ext cx="565198" cy="603290"/>
            <a:chOff x="0" y="-38100"/>
            <a:chExt cx="565311" cy="603411"/>
          </a:xfrm>
        </p:grpSpPr>
        <p:sp>
          <p:nvSpPr>
            <p:cNvPr id="163" name="Google Shape;163;p17"/>
            <p:cNvSpPr/>
            <p:nvPr/>
          </p:nvSpPr>
          <p:spPr>
            <a:xfrm>
              <a:off x="0" y="0"/>
              <a:ext cx="565311" cy="565311"/>
            </a:xfrm>
            <a:custGeom>
              <a:rect b="b" l="l" r="r" t="t"/>
              <a:pathLst>
                <a:path extrusionOk="0" h="565311" w="565311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597279">
                <a:alpha val="7176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7"/>
          <p:cNvSpPr txBox="1"/>
          <p:nvPr/>
        </p:nvSpPr>
        <p:spPr>
          <a:xfrm>
            <a:off x="5626512" y="3223146"/>
            <a:ext cx="48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700"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5195"/>
          <a:stretch/>
        </p:blipFill>
        <p:spPr>
          <a:xfrm>
            <a:off x="51669" y="1674988"/>
            <a:ext cx="5047184" cy="2720863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" name="Google Shape;167;p17"/>
          <p:cNvSpPr txBox="1"/>
          <p:nvPr/>
        </p:nvSpPr>
        <p:spPr>
          <a:xfrm>
            <a:off x="6357314" y="249628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Gender</a:t>
            </a:r>
            <a:endParaRPr sz="700"/>
          </a:p>
        </p:txBody>
      </p:sp>
      <p:sp>
        <p:nvSpPr>
          <p:cNvPr id="168" name="Google Shape;168;p17"/>
          <p:cNvSpPr txBox="1"/>
          <p:nvPr/>
        </p:nvSpPr>
        <p:spPr>
          <a:xfrm>
            <a:off x="6357314" y="190305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ssistant"/>
                <a:ea typeface="Assistant"/>
                <a:cs typeface="Assistant"/>
                <a:sym typeface="Assistant"/>
              </a:rPr>
              <a:t>Important Features:</a:t>
            </a:r>
            <a:endParaRPr sz="700" u="sng"/>
          </a:p>
        </p:txBody>
      </p:sp>
      <p:sp>
        <p:nvSpPr>
          <p:cNvPr id="169" name="Google Shape;169;p17"/>
          <p:cNvSpPr txBox="1"/>
          <p:nvPr/>
        </p:nvSpPr>
        <p:spPr>
          <a:xfrm>
            <a:off x="6357314" y="333123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Itching</a:t>
            </a:r>
            <a:endParaRPr sz="700"/>
          </a:p>
        </p:txBody>
      </p:sp>
      <p:sp>
        <p:nvSpPr>
          <p:cNvPr id="170" name="Google Shape;170;p17"/>
          <p:cNvSpPr txBox="1"/>
          <p:nvPr/>
        </p:nvSpPr>
        <p:spPr>
          <a:xfrm>
            <a:off x="6357314" y="354463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Delayed_healing</a:t>
            </a:r>
            <a:endParaRPr sz="700"/>
          </a:p>
        </p:txBody>
      </p:sp>
      <p:sp>
        <p:nvSpPr>
          <p:cNvPr id="171" name="Google Shape;171;p17"/>
          <p:cNvSpPr txBox="1"/>
          <p:nvPr/>
        </p:nvSpPr>
        <p:spPr>
          <a:xfrm>
            <a:off x="6357314" y="373693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Obesity</a:t>
            </a:r>
            <a:endParaRPr sz="700"/>
          </a:p>
        </p:txBody>
      </p:sp>
      <p:sp>
        <p:nvSpPr>
          <p:cNvPr id="172" name="Google Shape;172;p17"/>
          <p:cNvSpPr txBox="1"/>
          <p:nvPr/>
        </p:nvSpPr>
        <p:spPr>
          <a:xfrm>
            <a:off x="6357314" y="314370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ssistant"/>
                <a:ea typeface="Assistant"/>
                <a:cs typeface="Assistant"/>
                <a:sym typeface="Assistant"/>
              </a:rPr>
              <a:t>Unimportant Features:</a:t>
            </a:r>
            <a:endParaRPr sz="700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SHAP Feature Importance</a:t>
            </a:r>
            <a:endParaRPr sz="100"/>
          </a:p>
        </p:txBody>
      </p:sp>
      <p:grpSp>
        <p:nvGrpSpPr>
          <p:cNvPr id="178" name="Google Shape;178;p18"/>
          <p:cNvGrpSpPr/>
          <p:nvPr/>
        </p:nvGrpSpPr>
        <p:grpSpPr>
          <a:xfrm>
            <a:off x="-296108" y="1311553"/>
            <a:ext cx="5471306" cy="3462353"/>
            <a:chOff x="0" y="-38100"/>
            <a:chExt cx="2881910" cy="1823731"/>
          </a:xfrm>
        </p:grpSpPr>
        <p:sp>
          <p:nvSpPr>
            <p:cNvPr id="179" name="Google Shape;179;p18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6357314" y="209058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Polyuria</a:t>
            </a:r>
            <a:endParaRPr sz="700"/>
          </a:p>
        </p:txBody>
      </p:sp>
      <p:sp>
        <p:nvSpPr>
          <p:cNvPr id="182" name="Google Shape;182;p18"/>
          <p:cNvSpPr txBox="1"/>
          <p:nvPr/>
        </p:nvSpPr>
        <p:spPr>
          <a:xfrm>
            <a:off x="6357314" y="230398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Polydipsia</a:t>
            </a:r>
            <a:endParaRPr sz="700"/>
          </a:p>
        </p:txBody>
      </p:sp>
      <p:grpSp>
        <p:nvGrpSpPr>
          <p:cNvPr id="183" name="Google Shape;183;p18"/>
          <p:cNvGrpSpPr/>
          <p:nvPr/>
        </p:nvGrpSpPr>
        <p:grpSpPr>
          <a:xfrm>
            <a:off x="5586549" y="2014393"/>
            <a:ext cx="565198" cy="603290"/>
            <a:chOff x="0" y="-38100"/>
            <a:chExt cx="565311" cy="603411"/>
          </a:xfrm>
        </p:grpSpPr>
        <p:sp>
          <p:nvSpPr>
            <p:cNvPr id="184" name="Google Shape;184;p18"/>
            <p:cNvSpPr/>
            <p:nvPr/>
          </p:nvSpPr>
          <p:spPr>
            <a:xfrm>
              <a:off x="0" y="0"/>
              <a:ext cx="565311" cy="565311"/>
            </a:xfrm>
            <a:custGeom>
              <a:rect b="b" l="l" r="r" t="t"/>
              <a:pathLst>
                <a:path extrusionOk="0" h="565311" w="565311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8"/>
          <p:cNvSpPr txBox="1"/>
          <p:nvPr/>
        </p:nvSpPr>
        <p:spPr>
          <a:xfrm>
            <a:off x="5546977" y="2019150"/>
            <a:ext cx="644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01</a:t>
            </a:r>
            <a:endParaRPr sz="700"/>
          </a:p>
        </p:txBody>
      </p:sp>
      <p:grpSp>
        <p:nvGrpSpPr>
          <p:cNvPr id="187" name="Google Shape;187;p18"/>
          <p:cNvGrpSpPr/>
          <p:nvPr/>
        </p:nvGrpSpPr>
        <p:grpSpPr>
          <a:xfrm>
            <a:off x="5586549" y="3234835"/>
            <a:ext cx="565198" cy="603290"/>
            <a:chOff x="0" y="-38100"/>
            <a:chExt cx="565311" cy="603411"/>
          </a:xfrm>
        </p:grpSpPr>
        <p:sp>
          <p:nvSpPr>
            <p:cNvPr id="188" name="Google Shape;188;p18"/>
            <p:cNvSpPr/>
            <p:nvPr/>
          </p:nvSpPr>
          <p:spPr>
            <a:xfrm>
              <a:off x="0" y="0"/>
              <a:ext cx="565311" cy="565311"/>
            </a:xfrm>
            <a:custGeom>
              <a:rect b="b" l="l" r="r" t="t"/>
              <a:pathLst>
                <a:path extrusionOk="0" h="565311" w="565311">
                  <a:moveTo>
                    <a:pt x="130135" y="0"/>
                  </a:moveTo>
                  <a:lnTo>
                    <a:pt x="435176" y="0"/>
                  </a:lnTo>
                  <a:cubicBezTo>
                    <a:pt x="507048" y="0"/>
                    <a:pt x="565311" y="58263"/>
                    <a:pt x="565311" y="130135"/>
                  </a:cubicBezTo>
                  <a:lnTo>
                    <a:pt x="565311" y="435176"/>
                  </a:lnTo>
                  <a:cubicBezTo>
                    <a:pt x="565311" y="507048"/>
                    <a:pt x="507048" y="565311"/>
                    <a:pt x="435176" y="565311"/>
                  </a:cubicBezTo>
                  <a:lnTo>
                    <a:pt x="130135" y="565311"/>
                  </a:lnTo>
                  <a:cubicBezTo>
                    <a:pt x="95621" y="565311"/>
                    <a:pt x="62521" y="551601"/>
                    <a:pt x="38116" y="527196"/>
                  </a:cubicBezTo>
                  <a:cubicBezTo>
                    <a:pt x="13711" y="502791"/>
                    <a:pt x="0" y="469690"/>
                    <a:pt x="0" y="435176"/>
                  </a:cubicBezTo>
                  <a:lnTo>
                    <a:pt x="0" y="130135"/>
                  </a:lnTo>
                  <a:cubicBezTo>
                    <a:pt x="0" y="58263"/>
                    <a:pt x="58263" y="0"/>
                    <a:pt x="130135" y="0"/>
                  </a:cubicBezTo>
                  <a:close/>
                </a:path>
              </a:pathLst>
            </a:custGeom>
            <a:solidFill>
              <a:srgbClr val="597279">
                <a:alpha val="7176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0" y="-38100"/>
              <a:ext cx="565200" cy="6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8"/>
          <p:cNvSpPr txBox="1"/>
          <p:nvPr/>
        </p:nvSpPr>
        <p:spPr>
          <a:xfrm>
            <a:off x="5626512" y="3223146"/>
            <a:ext cx="485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700"/>
          </a:p>
        </p:txBody>
      </p:sp>
      <p:sp>
        <p:nvSpPr>
          <p:cNvPr id="191" name="Google Shape;191;p18"/>
          <p:cNvSpPr txBox="1"/>
          <p:nvPr/>
        </p:nvSpPr>
        <p:spPr>
          <a:xfrm>
            <a:off x="6357314" y="249628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Gender</a:t>
            </a:r>
            <a:endParaRPr sz="700"/>
          </a:p>
        </p:txBody>
      </p:sp>
      <p:sp>
        <p:nvSpPr>
          <p:cNvPr id="192" name="Google Shape;192;p18"/>
          <p:cNvSpPr txBox="1"/>
          <p:nvPr/>
        </p:nvSpPr>
        <p:spPr>
          <a:xfrm>
            <a:off x="6357314" y="190305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ssistant"/>
                <a:ea typeface="Assistant"/>
                <a:cs typeface="Assistant"/>
                <a:sym typeface="Assistant"/>
              </a:rPr>
              <a:t>Important Features:</a:t>
            </a:r>
            <a:endParaRPr sz="700" u="sng"/>
          </a:p>
        </p:txBody>
      </p:sp>
      <p:sp>
        <p:nvSpPr>
          <p:cNvPr id="193" name="Google Shape;193;p18"/>
          <p:cNvSpPr txBox="1"/>
          <p:nvPr/>
        </p:nvSpPr>
        <p:spPr>
          <a:xfrm>
            <a:off x="6357314" y="333123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muscle_stiffness</a:t>
            </a:r>
            <a:endParaRPr sz="700"/>
          </a:p>
        </p:txBody>
      </p:sp>
      <p:sp>
        <p:nvSpPr>
          <p:cNvPr id="194" name="Google Shape;194;p18"/>
          <p:cNvSpPr txBox="1"/>
          <p:nvPr/>
        </p:nvSpPr>
        <p:spPr>
          <a:xfrm>
            <a:off x="6357314" y="354463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alopecia</a:t>
            </a:r>
            <a:endParaRPr sz="700"/>
          </a:p>
        </p:txBody>
      </p:sp>
      <p:sp>
        <p:nvSpPr>
          <p:cNvPr id="195" name="Google Shape;195;p18"/>
          <p:cNvSpPr txBox="1"/>
          <p:nvPr/>
        </p:nvSpPr>
        <p:spPr>
          <a:xfrm>
            <a:off x="6357314" y="3736933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ssistant"/>
                <a:ea typeface="Assistant"/>
                <a:cs typeface="Assistant"/>
                <a:sym typeface="Assistant"/>
              </a:rPr>
              <a:t>Obesity</a:t>
            </a:r>
            <a:endParaRPr sz="700"/>
          </a:p>
        </p:txBody>
      </p:sp>
      <p:sp>
        <p:nvSpPr>
          <p:cNvPr id="196" name="Google Shape;196;p18"/>
          <p:cNvSpPr txBox="1"/>
          <p:nvPr/>
        </p:nvSpPr>
        <p:spPr>
          <a:xfrm>
            <a:off x="6357314" y="3143705"/>
            <a:ext cx="234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Assistant"/>
                <a:ea typeface="Assistant"/>
                <a:cs typeface="Assistant"/>
                <a:sym typeface="Assistant"/>
              </a:rPr>
              <a:t>Unimportant Features:</a:t>
            </a:r>
            <a:endParaRPr sz="700" u="sng"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22569">
            <a:off x="6870867" y="743586"/>
            <a:ext cx="2077078" cy="942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50" y="1479911"/>
            <a:ext cx="3956237" cy="321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97279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3333813" y="1016611"/>
            <a:ext cx="2508099" cy="2508099"/>
          </a:xfrm>
          <a:custGeom>
            <a:rect b="b" l="l" r="r" t="t"/>
            <a:pathLst>
              <a:path extrusionOk="0" h="5016197" w="5016197">
                <a:moveTo>
                  <a:pt x="0" y="0"/>
                </a:moveTo>
                <a:lnTo>
                  <a:pt x="5016197" y="0"/>
                </a:lnTo>
                <a:lnTo>
                  <a:pt x="5016197" y="5016197"/>
                </a:lnTo>
                <a:lnTo>
                  <a:pt x="0" y="5016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9"/>
          <p:cNvSpPr txBox="1"/>
          <p:nvPr/>
        </p:nvSpPr>
        <p:spPr>
          <a:xfrm>
            <a:off x="3415056" y="963288"/>
            <a:ext cx="22809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900" u="none" cap="none" strike="noStrike">
                <a:solidFill>
                  <a:srgbClr val="597279"/>
                </a:solidFill>
                <a:latin typeface="Zilla Slab"/>
                <a:ea typeface="Zilla Slab"/>
                <a:cs typeface="Zilla Slab"/>
                <a:sym typeface="Zilla Slab"/>
              </a:rPr>
              <a:t>02</a:t>
            </a:r>
            <a:endParaRPr sz="700"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5224762" y="399462"/>
            <a:ext cx="1234318" cy="1234318"/>
            <a:chOff x="0" y="0"/>
            <a:chExt cx="812800" cy="812800"/>
          </a:xfrm>
        </p:grpSpPr>
        <p:sp>
          <p:nvSpPr>
            <p:cNvPr id="206" name="Google Shape;206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F0F1">
                <a:alpha val="254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0" y="3860233"/>
            <a:ext cx="9144300" cy="1283306"/>
            <a:chOff x="0" y="-38100"/>
            <a:chExt cx="4816592" cy="675958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4816592" cy="637858"/>
            </a:xfrm>
            <a:custGeom>
              <a:rect b="b" l="l" r="r" t="t"/>
              <a:pathLst>
                <a:path extrusionOk="0" h="63785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37858"/>
                  </a:lnTo>
                  <a:lnTo>
                    <a:pt x="0" y="637858"/>
                  </a:lnTo>
                  <a:close/>
                </a:path>
              </a:pathLst>
            </a:custGeom>
            <a:solidFill>
              <a:srgbClr val="EDF0F1">
                <a:alpha val="63919"/>
              </a:srgbClr>
            </a:solidFill>
            <a:ln>
              <a:noFill/>
            </a:ln>
          </p:spPr>
        </p:sp>
        <p:sp>
          <p:nvSpPr>
            <p:cNvPr id="210" name="Google Shape;210;p19"/>
            <p:cNvSpPr txBox="1"/>
            <p:nvPr/>
          </p:nvSpPr>
          <p:spPr>
            <a:xfrm>
              <a:off x="0" y="-38100"/>
              <a:ext cx="4816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8372475" y="2389516"/>
            <a:ext cx="1543101" cy="1543101"/>
            <a:chOff x="0" y="0"/>
            <a:chExt cx="812800" cy="812800"/>
          </a:xfrm>
        </p:grpSpPr>
        <p:sp>
          <p:nvSpPr>
            <p:cNvPr id="212" name="Google Shape;212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9"/>
          <p:cNvGrpSpPr/>
          <p:nvPr/>
        </p:nvGrpSpPr>
        <p:grpSpPr>
          <a:xfrm>
            <a:off x="795817" y="0"/>
            <a:ext cx="1543101" cy="1543101"/>
            <a:chOff x="0" y="0"/>
            <a:chExt cx="812800" cy="812800"/>
          </a:xfrm>
        </p:grpSpPr>
        <p:sp>
          <p:nvSpPr>
            <p:cNvPr id="215" name="Google Shape;215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9"/>
          <p:cNvGrpSpPr/>
          <p:nvPr/>
        </p:nvGrpSpPr>
        <p:grpSpPr>
          <a:xfrm>
            <a:off x="6829425" y="2389516"/>
            <a:ext cx="1543101" cy="1543101"/>
            <a:chOff x="0" y="0"/>
            <a:chExt cx="812800" cy="812800"/>
          </a:xfrm>
        </p:grpSpPr>
        <p:sp>
          <p:nvSpPr>
            <p:cNvPr id="218" name="Google Shape;218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>
                <a:alpha val="4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9"/>
          <p:cNvGrpSpPr/>
          <p:nvPr/>
        </p:nvGrpSpPr>
        <p:grpSpPr>
          <a:xfrm>
            <a:off x="-747233" y="0"/>
            <a:ext cx="1543101" cy="1543101"/>
            <a:chOff x="0" y="0"/>
            <a:chExt cx="812800" cy="812800"/>
          </a:xfrm>
        </p:grpSpPr>
        <p:sp>
          <p:nvSpPr>
            <p:cNvPr id="221" name="Google Shape;221;p1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9BD">
                <a:alpha val="4235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9"/>
          <p:cNvSpPr/>
          <p:nvPr/>
        </p:nvSpPr>
        <p:spPr>
          <a:xfrm flipH="1">
            <a:off x="0" y="2270660"/>
            <a:ext cx="1715152" cy="1661905"/>
          </a:xfrm>
          <a:custGeom>
            <a:rect b="b" l="l" r="r" t="t"/>
            <a:pathLst>
              <a:path extrusionOk="0" h="3323810" w="3430303">
                <a:moveTo>
                  <a:pt x="3430303" y="0"/>
                </a:moveTo>
                <a:lnTo>
                  <a:pt x="0" y="0"/>
                </a:lnTo>
                <a:lnTo>
                  <a:pt x="0" y="3323810"/>
                </a:lnTo>
                <a:lnTo>
                  <a:pt x="3430303" y="3323810"/>
                </a:lnTo>
                <a:lnTo>
                  <a:pt x="3430303" y="0"/>
                </a:lnTo>
                <a:close/>
              </a:path>
            </a:pathLst>
          </a:custGeom>
          <a:blipFill rotWithShape="1">
            <a:blip r:embed="rId4">
              <a:alphaModFix amt="27000"/>
            </a:blip>
            <a:stretch>
              <a:fillRect b="-98526" l="0" r="-92019" t="0"/>
            </a:stretch>
          </a:blipFill>
          <a:ln>
            <a:noFill/>
          </a:ln>
        </p:spPr>
      </p:sp>
      <p:sp>
        <p:nvSpPr>
          <p:cNvPr id="224" name="Google Shape;224;p19"/>
          <p:cNvSpPr/>
          <p:nvPr/>
        </p:nvSpPr>
        <p:spPr>
          <a:xfrm flipH="1">
            <a:off x="7428848" y="0"/>
            <a:ext cx="1715152" cy="1661905"/>
          </a:xfrm>
          <a:custGeom>
            <a:rect b="b" l="l" r="r" t="t"/>
            <a:pathLst>
              <a:path extrusionOk="0" h="3323810" w="3430303">
                <a:moveTo>
                  <a:pt x="3430303" y="0"/>
                </a:moveTo>
                <a:lnTo>
                  <a:pt x="0" y="0"/>
                </a:lnTo>
                <a:lnTo>
                  <a:pt x="0" y="3323810"/>
                </a:lnTo>
                <a:lnTo>
                  <a:pt x="3430303" y="3323810"/>
                </a:lnTo>
                <a:lnTo>
                  <a:pt x="3430303" y="0"/>
                </a:lnTo>
                <a:close/>
              </a:path>
            </a:pathLst>
          </a:custGeom>
          <a:blipFill rotWithShape="1">
            <a:blip r:embed="rId4">
              <a:alphaModFix amt="27000"/>
            </a:blip>
            <a:stretch>
              <a:fillRect b="0" l="-92019" r="0" t="-98526"/>
            </a:stretch>
          </a:blipFill>
          <a:ln>
            <a:noFill/>
          </a:ln>
        </p:spPr>
      </p:sp>
      <p:sp>
        <p:nvSpPr>
          <p:cNvPr id="225" name="Google Shape;225;p19"/>
          <p:cNvSpPr/>
          <p:nvPr/>
        </p:nvSpPr>
        <p:spPr>
          <a:xfrm>
            <a:off x="982978" y="187161"/>
            <a:ext cx="1168730" cy="1168730"/>
          </a:xfrm>
          <a:custGeom>
            <a:rect b="b" l="l" r="r" t="t"/>
            <a:pathLst>
              <a:path extrusionOk="0" h="2337459" w="2337459">
                <a:moveTo>
                  <a:pt x="0" y="0"/>
                </a:moveTo>
                <a:lnTo>
                  <a:pt x="2337459" y="0"/>
                </a:lnTo>
                <a:lnTo>
                  <a:pt x="2337459" y="2337458"/>
                </a:lnTo>
                <a:lnTo>
                  <a:pt x="0" y="2337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9"/>
          <p:cNvSpPr/>
          <p:nvPr/>
        </p:nvSpPr>
        <p:spPr>
          <a:xfrm>
            <a:off x="7016586" y="2571750"/>
            <a:ext cx="1168729" cy="1168729"/>
          </a:xfrm>
          <a:custGeom>
            <a:rect b="b" l="l" r="r" t="t"/>
            <a:pathLst>
              <a:path extrusionOk="0" h="2337459" w="2337459">
                <a:moveTo>
                  <a:pt x="0" y="0"/>
                </a:moveTo>
                <a:lnTo>
                  <a:pt x="2337458" y="0"/>
                </a:lnTo>
                <a:lnTo>
                  <a:pt x="2337458" y="2337459"/>
                </a:lnTo>
                <a:lnTo>
                  <a:pt x="0" y="2337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9"/>
          <p:cNvSpPr txBox="1"/>
          <p:nvPr/>
        </p:nvSpPr>
        <p:spPr>
          <a:xfrm>
            <a:off x="1386822" y="3966157"/>
            <a:ext cx="6370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Zilla Slab"/>
                <a:ea typeface="Zilla Slab"/>
                <a:cs typeface="Zilla Slab"/>
                <a:sym typeface="Zilla Slab"/>
              </a:rPr>
              <a:t>FasterRisk Algorithm</a:t>
            </a:r>
            <a:endParaRPr sz="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402129" y="727363"/>
            <a:ext cx="833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Zilla Slab"/>
                <a:ea typeface="Zilla Slab"/>
                <a:cs typeface="Zilla Slab"/>
                <a:sym typeface="Zilla Slab"/>
              </a:rPr>
              <a:t>How to generate an </a:t>
            </a:r>
            <a:r>
              <a:rPr lang="en" sz="3200">
                <a:latin typeface="Zilla Slab"/>
                <a:ea typeface="Zilla Slab"/>
                <a:cs typeface="Zilla Slab"/>
                <a:sym typeface="Zilla Slab"/>
              </a:rPr>
              <a:t>accurate</a:t>
            </a:r>
            <a:r>
              <a:rPr lang="en" sz="3200">
                <a:latin typeface="Zilla Slab"/>
                <a:ea typeface="Zilla Slab"/>
                <a:cs typeface="Zilla Slab"/>
                <a:sym typeface="Zilla Slab"/>
              </a:rPr>
              <a:t> scorecard model?</a:t>
            </a:r>
            <a:endParaRPr sz="3200"/>
          </a:p>
        </p:txBody>
      </p:sp>
      <p:pic>
        <p:nvPicPr>
          <p:cNvPr id="233" name="Google Shape;2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889" y="3352888"/>
            <a:ext cx="1286411" cy="1286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363" y="1826825"/>
            <a:ext cx="5193276" cy="2074450"/>
          </a:xfrm>
          <a:prstGeom prst="rect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F0F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/>
        </p:nvSpPr>
        <p:spPr>
          <a:xfrm>
            <a:off x="1238250" y="222538"/>
            <a:ext cx="6667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Zilla Slab"/>
                <a:ea typeface="Zilla Slab"/>
                <a:cs typeface="Zilla Slab"/>
                <a:sym typeface="Zilla Slab"/>
              </a:rPr>
              <a:t>Feature Binarization</a:t>
            </a:r>
            <a:endParaRPr sz="100"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1332151" y="767626"/>
            <a:ext cx="6479686" cy="4100477"/>
            <a:chOff x="0" y="-38100"/>
            <a:chExt cx="2881910" cy="1823731"/>
          </a:xfrm>
        </p:grpSpPr>
        <p:sp>
          <p:nvSpPr>
            <p:cNvPr id="241" name="Google Shape;241;p21"/>
            <p:cNvSpPr/>
            <p:nvPr/>
          </p:nvSpPr>
          <p:spPr>
            <a:xfrm>
              <a:off x="0" y="0"/>
              <a:ext cx="2881910" cy="1785631"/>
            </a:xfrm>
            <a:custGeom>
              <a:rect b="b" l="l" r="r" t="t"/>
              <a:pathLst>
                <a:path extrusionOk="0" h="1785631" w="2881910">
                  <a:moveTo>
                    <a:pt x="53772" y="0"/>
                  </a:moveTo>
                  <a:lnTo>
                    <a:pt x="2828138" y="0"/>
                  </a:lnTo>
                  <a:cubicBezTo>
                    <a:pt x="2857835" y="0"/>
                    <a:pt x="2881910" y="24075"/>
                    <a:pt x="2881910" y="53772"/>
                  </a:cubicBezTo>
                  <a:lnTo>
                    <a:pt x="2881910" y="1731859"/>
                  </a:lnTo>
                  <a:cubicBezTo>
                    <a:pt x="2881910" y="1746120"/>
                    <a:pt x="2876244" y="1759797"/>
                    <a:pt x="2866160" y="1769881"/>
                  </a:cubicBezTo>
                  <a:cubicBezTo>
                    <a:pt x="2856076" y="1779966"/>
                    <a:pt x="2842399" y="1785631"/>
                    <a:pt x="2828138" y="1785631"/>
                  </a:cubicBezTo>
                  <a:lnTo>
                    <a:pt x="53772" y="1785631"/>
                  </a:lnTo>
                  <a:cubicBezTo>
                    <a:pt x="24075" y="1785631"/>
                    <a:pt x="0" y="1761556"/>
                    <a:pt x="0" y="1731859"/>
                  </a:cubicBezTo>
                  <a:lnTo>
                    <a:pt x="0" y="53772"/>
                  </a:lnTo>
                  <a:cubicBezTo>
                    <a:pt x="0" y="24075"/>
                    <a:pt x="24075" y="0"/>
                    <a:pt x="53772" y="0"/>
                  </a:cubicBezTo>
                  <a:close/>
                </a:path>
              </a:pathLst>
            </a:custGeom>
            <a:solidFill>
              <a:srgbClr val="597279">
                <a:alpha val="30590"/>
              </a:srgbClr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0" y="-38100"/>
              <a:ext cx="2881800" cy="18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3" name="Google Shape;2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323" y="1852523"/>
            <a:ext cx="5713350" cy="19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