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05" y="-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A8214-8DEF-4284-BF73-8BB2D2747A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80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6269" y="204169"/>
            <a:ext cx="24500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dirty="0" smtClean="0">
              <a:noFill/>
            </a:endParaRPr>
          </a:p>
          <a:p>
            <a:endParaRPr lang="en-US" altLang="zh-CN" dirty="0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0999" y="262938"/>
            <a:ext cx="5200611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9.7   </a:t>
            </a:r>
            <a:r>
              <a:rPr lang="zh-CN" altLang="en-US" sz="320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聚类</a:t>
            </a:r>
            <a:endParaRPr lang="zh-CN" altLang="en-US" sz="320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433387" y="1252355"/>
            <a:ext cx="4127183" cy="38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43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把</a:t>
            </a:r>
            <a:r>
              <a:rPr lang="zh-CN" altLang="en-US" sz="2400" dirty="0"/>
              <a:t>一些没有标签的数据分成一个个组合，就是聚类。通过直接比较样本间的性质，将性质相 近的归为一类，性质差别较大的归在不同类，使得各类内的差异较小，类间差异较大。 </a:t>
            </a:r>
            <a:endParaRPr lang="en-US" altLang="zh-CN" sz="2400" dirty="0" smtClean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71" y="1343796"/>
            <a:ext cx="3702867" cy="4477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433387" y="5301208"/>
            <a:ext cx="6552728" cy="119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300"/>
              </a:lnSpc>
              <a:buFont typeface="Wingdings" pitchFamily="2" charset="2"/>
              <a:buChar char="Ø"/>
            </a:pPr>
            <a:r>
              <a:rPr lang="zh-CN" altLang="en-US" sz="2000" dirty="0"/>
              <a:t>如图 </a:t>
            </a:r>
            <a:r>
              <a:rPr lang="en-US" altLang="zh-CN" sz="2000" dirty="0"/>
              <a:t>9.39 </a:t>
            </a:r>
            <a:r>
              <a:rPr lang="zh-CN" altLang="en-US" sz="2000" dirty="0"/>
              <a:t>所示，按距离远近将 </a:t>
            </a:r>
            <a:r>
              <a:rPr lang="en-US" altLang="zh-CN" sz="2000" dirty="0"/>
              <a:t>8 </a:t>
            </a:r>
            <a:r>
              <a:rPr lang="zh-CN" altLang="en-US" sz="2000" dirty="0"/>
              <a:t>个圆（○）聚成了两类。每个虚线圆是一类。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7057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6269" y="204169"/>
            <a:ext cx="24500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dirty="0" smtClean="0">
              <a:noFill/>
            </a:endParaRPr>
          </a:p>
          <a:p>
            <a:endParaRPr lang="en-US" altLang="zh-CN" dirty="0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0999" y="262938"/>
            <a:ext cx="5200611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9.7   </a:t>
            </a:r>
            <a:r>
              <a:rPr lang="zh-CN" altLang="en-US" sz="320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聚类</a:t>
            </a:r>
            <a:endParaRPr lang="zh-CN" altLang="en-US" sz="320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433387" y="1252355"/>
            <a:ext cx="8252948" cy="56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4300"/>
              </a:lnSpc>
              <a:buFont typeface="Wingdings" pitchFamily="2" charset="2"/>
              <a:buChar char="Ø"/>
            </a:pPr>
            <a:r>
              <a:rPr lang="en-US" altLang="zh-CN" sz="2800"/>
              <a:t>K-Means </a:t>
            </a:r>
            <a:r>
              <a:rPr lang="zh-CN" altLang="en-US" sz="2800"/>
              <a:t>算法的原理：利用相似性度量方法来衡量数据集中所有数据之间的关系， 将关系比较密切的数据划分到一个集合</a:t>
            </a:r>
            <a:r>
              <a:rPr lang="zh-CN" altLang="en-US" sz="2800" smtClean="0"/>
              <a:t>中。</a:t>
            </a:r>
            <a:endParaRPr lang="en-US" altLang="zh-CN" sz="2800" smtClean="0"/>
          </a:p>
          <a:p>
            <a:pPr marL="342900" indent="-342900">
              <a:lnSpc>
                <a:spcPts val="4300"/>
              </a:lnSpc>
              <a:buFont typeface="Wingdings" pitchFamily="2" charset="2"/>
              <a:buChar char="Ø"/>
            </a:pPr>
            <a:r>
              <a:rPr lang="en-US" altLang="zh-CN" sz="2800"/>
              <a:t>K-</a:t>
            </a:r>
            <a:r>
              <a:rPr lang="zh-CN" altLang="en-US" sz="2800"/>
              <a:t>均值聚类算法详解如下。 </a:t>
            </a:r>
            <a:endParaRPr lang="en-US" altLang="zh-CN" sz="2800" smtClean="0"/>
          </a:p>
          <a:p>
            <a:pPr>
              <a:lnSpc>
                <a:spcPts val="4300"/>
              </a:lnSpc>
            </a:pPr>
            <a:r>
              <a:rPr lang="zh-CN" altLang="en-US" sz="2800" smtClean="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）假设整个集合中有 </a:t>
            </a:r>
            <a:r>
              <a:rPr lang="en-US" altLang="zh-CN" sz="2800"/>
              <a:t>9 </a:t>
            </a:r>
            <a:r>
              <a:rPr lang="zh-CN" altLang="en-US" sz="2800"/>
              <a:t>个数据对象，选择 </a:t>
            </a:r>
            <a:r>
              <a:rPr lang="en-US" altLang="zh-CN" sz="2800"/>
              <a:t>K </a:t>
            </a:r>
            <a:r>
              <a:rPr lang="zh-CN" altLang="en-US" sz="2800"/>
              <a:t>个初始化聚类中心（这里选择 </a:t>
            </a:r>
            <a:r>
              <a:rPr lang="en-US" altLang="zh-CN" sz="2800"/>
              <a:t>3 </a:t>
            </a:r>
            <a:r>
              <a:rPr lang="zh-CN" altLang="en-US" sz="2800"/>
              <a:t>个， 也就是将整个集合的数据对象，先分成 </a:t>
            </a:r>
            <a:r>
              <a:rPr lang="en-US" altLang="zh-CN" sz="2800"/>
              <a:t>3 </a:t>
            </a:r>
            <a:r>
              <a:rPr lang="zh-CN" altLang="en-US" sz="2800"/>
              <a:t>个小集合），如图 </a:t>
            </a:r>
            <a:r>
              <a:rPr lang="en-US" altLang="zh-CN" sz="2800"/>
              <a:t>9.42 </a:t>
            </a:r>
            <a:r>
              <a:rPr lang="zh-CN" altLang="en-US" sz="2800"/>
              <a:t>所示，其中 </a:t>
            </a:r>
            <a:r>
              <a:rPr lang="en-US" altLang="zh-CN" sz="2800"/>
              <a:t>3 </a:t>
            </a:r>
            <a:r>
              <a:rPr lang="zh-CN" altLang="en-US" sz="2800"/>
              <a:t>个黑色圆 代表随机选取的初始化聚类中心。 </a:t>
            </a:r>
            <a:endParaRPr lang="en-US" altLang="zh-CN" sz="2800" smtClean="0"/>
          </a:p>
          <a:p>
            <a:pPr>
              <a:lnSpc>
                <a:spcPts val="4300"/>
              </a:lnSpc>
            </a:pPr>
            <a:r>
              <a:rPr lang="zh-CN" altLang="en-US" sz="2800" smtClean="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）计算其他数据对象（白圆）到 </a:t>
            </a:r>
            <a:r>
              <a:rPr lang="en-US" altLang="zh-CN" sz="2800"/>
              <a:t>3 </a:t>
            </a:r>
            <a:r>
              <a:rPr lang="zh-CN" altLang="en-US" sz="2800"/>
              <a:t>个黑圆的距离，并选择距离最近的，组成一个 集合，如图 </a:t>
            </a:r>
            <a:r>
              <a:rPr lang="en-US" altLang="zh-CN" sz="2800"/>
              <a:t>9.43 </a:t>
            </a:r>
            <a:r>
              <a:rPr lang="zh-CN" altLang="en-US" sz="2800"/>
              <a:t>所示。</a:t>
            </a:r>
            <a:endParaRPr lang="en-US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104223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6269" y="204169"/>
            <a:ext cx="24500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dirty="0" smtClean="0">
              <a:noFill/>
            </a:endParaRPr>
          </a:p>
          <a:p>
            <a:endParaRPr lang="en-US" altLang="zh-CN" dirty="0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0999" y="262938"/>
            <a:ext cx="5200611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9.7   </a:t>
            </a:r>
            <a:r>
              <a:rPr lang="zh-CN" altLang="en-US" sz="320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聚类</a:t>
            </a:r>
            <a:endParaRPr lang="zh-CN" altLang="en-US" sz="320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54" y="1645919"/>
            <a:ext cx="3901488" cy="3794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977" y="1799272"/>
            <a:ext cx="3838239" cy="364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25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6269" y="204169"/>
            <a:ext cx="24500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dirty="0" smtClean="0">
              <a:noFill/>
            </a:endParaRPr>
          </a:p>
          <a:p>
            <a:endParaRPr lang="en-US" altLang="zh-CN" dirty="0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0999" y="262938"/>
            <a:ext cx="5200611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9.7   </a:t>
            </a:r>
            <a:r>
              <a:rPr lang="zh-CN" altLang="en-US" sz="320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聚类</a:t>
            </a:r>
            <a:endParaRPr lang="zh-CN" altLang="en-US" sz="320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433387" y="1252356"/>
            <a:ext cx="8493443" cy="1746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CN" altLang="en-US" sz="2800"/>
              <a:t>（</a:t>
            </a:r>
            <a:r>
              <a:rPr lang="en-US" altLang="zh-CN" sz="2800"/>
              <a:t>3</a:t>
            </a:r>
            <a:r>
              <a:rPr lang="zh-CN" altLang="en-US" sz="2800"/>
              <a:t>）计算每个集合中的数据对象的均值，将均值作为全新的聚类中心，图 </a:t>
            </a:r>
            <a:r>
              <a:rPr lang="en-US" altLang="zh-CN" sz="2800"/>
              <a:t>9.44 </a:t>
            </a:r>
            <a:r>
              <a:rPr lang="zh-CN" altLang="en-US" sz="2800"/>
              <a:t>中</a:t>
            </a:r>
            <a:r>
              <a:rPr lang="zh-CN" altLang="en-US" sz="2800" smtClean="0"/>
              <a:t>的菱形</a:t>
            </a:r>
            <a:r>
              <a:rPr lang="zh-CN" altLang="en-US" sz="2800"/>
              <a:t>即全新的聚类中心。</a:t>
            </a:r>
            <a:endParaRPr lang="en-US" altLang="zh-CN" sz="2800" smtClean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783" y="2581663"/>
            <a:ext cx="4017077" cy="37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09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6269" y="204169"/>
            <a:ext cx="24500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dirty="0" smtClean="0">
              <a:noFill/>
            </a:endParaRPr>
          </a:p>
          <a:p>
            <a:endParaRPr lang="en-US" altLang="zh-CN" dirty="0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0999" y="262938"/>
            <a:ext cx="5200611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9.7   </a:t>
            </a:r>
            <a:r>
              <a:rPr lang="zh-CN" altLang="en-US" sz="320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聚类</a:t>
            </a:r>
            <a:endParaRPr lang="zh-CN" altLang="en-US" sz="320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433387" y="1252356"/>
            <a:ext cx="8493443" cy="119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CN" altLang="en-US" sz="2800"/>
              <a:t>（</a:t>
            </a:r>
            <a:r>
              <a:rPr lang="en-US" altLang="zh-CN" sz="2800"/>
              <a:t>4</a:t>
            </a:r>
            <a:r>
              <a:rPr lang="zh-CN" altLang="en-US" sz="2800"/>
              <a:t>）对整个数据对象重新计算到聚类中心的距离，重新分簇，如图 </a:t>
            </a:r>
            <a:r>
              <a:rPr lang="en-US" altLang="zh-CN" sz="2800"/>
              <a:t>9.45 </a:t>
            </a:r>
            <a:r>
              <a:rPr lang="zh-CN" altLang="en-US" sz="2800"/>
              <a:t>所示。</a:t>
            </a:r>
            <a:endParaRPr lang="en-US" altLang="zh-CN" sz="2800" smtClean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648" y="2243138"/>
            <a:ext cx="4368229" cy="4050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82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6269" y="204169"/>
            <a:ext cx="24500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dirty="0" smtClean="0">
              <a:noFill/>
            </a:endParaRPr>
          </a:p>
          <a:p>
            <a:endParaRPr lang="en-US" altLang="zh-CN" dirty="0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0999" y="262938"/>
            <a:ext cx="5200611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9.7   </a:t>
            </a:r>
            <a:r>
              <a:rPr lang="zh-CN" altLang="en-US" sz="320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聚类</a:t>
            </a:r>
            <a:endParaRPr lang="zh-CN" altLang="en-US" sz="320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433387" y="1252356"/>
            <a:ext cx="8493443" cy="1746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CN" altLang="en-US" sz="2800"/>
              <a:t>（</a:t>
            </a:r>
            <a:r>
              <a:rPr lang="en-US" altLang="zh-CN" sz="2800"/>
              <a:t>5</a:t>
            </a:r>
            <a:r>
              <a:rPr lang="zh-CN" altLang="en-US" sz="2800"/>
              <a:t>）再次计算均值和分簇，一直不停地迭代，直至所有的数据对象无法更新到其他 的数据集中，算法结束，如图 </a:t>
            </a:r>
            <a:r>
              <a:rPr lang="en-US" altLang="zh-CN" sz="2800"/>
              <a:t>9.46 </a:t>
            </a:r>
            <a:r>
              <a:rPr lang="zh-CN" altLang="en-US" sz="2800"/>
              <a:t>所示。</a:t>
            </a:r>
            <a:endParaRPr lang="en-US" altLang="zh-CN" sz="2800" smtClean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49" y="2398374"/>
            <a:ext cx="3948752" cy="3758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82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318</Words>
  <Application>Microsoft Office PowerPoint</Application>
  <PresentationFormat>全屏显示(4:3)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3</cp:revision>
  <dcterms:created xsi:type="dcterms:W3CDTF">2023-03-16T01:29:15Z</dcterms:created>
  <dcterms:modified xsi:type="dcterms:W3CDTF">2023-03-16T01:31:05Z</dcterms:modified>
</cp:coreProperties>
</file>