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4"/>
  </p:notesMasterIdLst>
  <p:sldIdLst>
    <p:sldId id="460" r:id="rId2"/>
    <p:sldId id="360" r:id="rId3"/>
    <p:sldId id="361" r:id="rId4"/>
    <p:sldId id="362" r:id="rId5"/>
    <p:sldId id="363" r:id="rId6"/>
    <p:sldId id="364" r:id="rId7"/>
    <p:sldId id="366" r:id="rId8"/>
    <p:sldId id="367" r:id="rId9"/>
    <p:sldId id="369" r:id="rId10"/>
    <p:sldId id="371" r:id="rId11"/>
    <p:sldId id="372" r:id="rId12"/>
    <p:sldId id="375" r:id="rId13"/>
    <p:sldId id="374" r:id="rId14"/>
    <p:sldId id="376" r:id="rId15"/>
    <p:sldId id="382" r:id="rId16"/>
    <p:sldId id="384" r:id="rId17"/>
    <p:sldId id="380" r:id="rId18"/>
    <p:sldId id="379" r:id="rId19"/>
    <p:sldId id="378" r:id="rId20"/>
    <p:sldId id="377" r:id="rId21"/>
    <p:sldId id="385" r:id="rId22"/>
    <p:sldId id="381" r:id="rId23"/>
    <p:sldId id="387" r:id="rId24"/>
    <p:sldId id="395" r:id="rId25"/>
    <p:sldId id="388" r:id="rId26"/>
    <p:sldId id="389" r:id="rId27"/>
    <p:sldId id="390" r:id="rId28"/>
    <p:sldId id="391" r:id="rId29"/>
    <p:sldId id="393" r:id="rId30"/>
    <p:sldId id="392" r:id="rId31"/>
    <p:sldId id="394" r:id="rId32"/>
    <p:sldId id="397" r:id="rId33"/>
    <p:sldId id="399" r:id="rId34"/>
    <p:sldId id="401" r:id="rId35"/>
    <p:sldId id="402" r:id="rId36"/>
    <p:sldId id="403" r:id="rId37"/>
    <p:sldId id="404" r:id="rId38"/>
    <p:sldId id="405" r:id="rId39"/>
    <p:sldId id="406" r:id="rId40"/>
    <p:sldId id="407" r:id="rId41"/>
    <p:sldId id="408" r:id="rId42"/>
    <p:sldId id="410" r:id="rId43"/>
    <p:sldId id="411" r:id="rId44"/>
    <p:sldId id="412" r:id="rId45"/>
    <p:sldId id="436" r:id="rId46"/>
    <p:sldId id="437" r:id="rId47"/>
    <p:sldId id="439" r:id="rId48"/>
    <p:sldId id="438" r:id="rId49"/>
    <p:sldId id="440" r:id="rId50"/>
    <p:sldId id="443" r:id="rId51"/>
    <p:sldId id="441" r:id="rId52"/>
    <p:sldId id="444" r:id="rId53"/>
    <p:sldId id="442" r:id="rId54"/>
    <p:sldId id="445" r:id="rId55"/>
    <p:sldId id="446" r:id="rId56"/>
    <p:sldId id="447" r:id="rId57"/>
    <p:sldId id="433" r:id="rId58"/>
    <p:sldId id="417" r:id="rId59"/>
    <p:sldId id="418" r:id="rId60"/>
    <p:sldId id="419" r:id="rId61"/>
    <p:sldId id="427" r:id="rId62"/>
    <p:sldId id="421" r:id="rId63"/>
    <p:sldId id="413" r:id="rId64"/>
    <p:sldId id="414" r:id="rId65"/>
    <p:sldId id="424" r:id="rId66"/>
    <p:sldId id="448" r:id="rId67"/>
    <p:sldId id="449" r:id="rId68"/>
    <p:sldId id="462" r:id="rId69"/>
    <p:sldId id="450" r:id="rId70"/>
    <p:sldId id="461" r:id="rId71"/>
    <p:sldId id="434" r:id="rId72"/>
    <p:sldId id="420" r:id="rId73"/>
    <p:sldId id="430" r:id="rId74"/>
    <p:sldId id="422" r:id="rId75"/>
    <p:sldId id="415" r:id="rId76"/>
    <p:sldId id="416" r:id="rId77"/>
    <p:sldId id="451" r:id="rId78"/>
    <p:sldId id="452" r:id="rId79"/>
    <p:sldId id="455" r:id="rId80"/>
    <p:sldId id="453" r:id="rId81"/>
    <p:sldId id="454" r:id="rId82"/>
    <p:sldId id="456" r:id="rId83"/>
    <p:sldId id="457" r:id="rId84"/>
    <p:sldId id="458" r:id="rId85"/>
    <p:sldId id="459" r:id="rId86"/>
    <p:sldId id="435" r:id="rId87"/>
    <p:sldId id="425" r:id="rId88"/>
    <p:sldId id="428" r:id="rId89"/>
    <p:sldId id="429" r:id="rId90"/>
    <p:sldId id="463" r:id="rId91"/>
    <p:sldId id="464" r:id="rId92"/>
    <p:sldId id="465" r:id="rId9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50"/>
    <a:srgbClr val="A6E22E"/>
    <a:srgbClr val="F92672"/>
    <a:srgbClr val="EE3AEF"/>
    <a:srgbClr val="263647"/>
    <a:srgbClr val="F08544"/>
    <a:srgbClr val="31455A"/>
    <a:srgbClr val="374E66"/>
    <a:srgbClr val="488A4B"/>
    <a:srgbClr val="F06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86"/>
    <p:restoredTop sz="71456"/>
  </p:normalViewPr>
  <p:slideViewPr>
    <p:cSldViewPr snapToGrid="0">
      <p:cViewPr>
        <p:scale>
          <a:sx n="139" d="100"/>
          <a:sy n="139" d="100"/>
        </p:scale>
        <p:origin x="2504" y="57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notesMaster" Target="notesMasters/notesMaster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AA6D-E72A-DA4B-A1AE-4659647E1FC4}" type="datetimeFigureOut">
              <a:rPr lang="en-US" smtClean="0"/>
              <a:t>3/8/17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14FD4-8482-CC41-A2CF-24894EA3C62A}" type="slidenum">
              <a:rPr lang="en-US" smtClean="0"/>
              <a:t>‹#›</a:t>
            </a:fld>
            <a:endParaRPr lang="en-US"/>
          </a:p>
        </p:txBody>
      </p:sp>
    </p:spTree>
    <p:extLst>
      <p:ext uri="{BB962C8B-B14F-4D97-AF65-F5344CB8AC3E}">
        <p14:creationId xmlns:p14="http://schemas.microsoft.com/office/powerpoint/2010/main" val="411308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a:t>
            </a:fld>
            <a:endParaRPr lang="en-US"/>
          </a:p>
        </p:txBody>
      </p:sp>
    </p:spTree>
    <p:extLst>
      <p:ext uri="{BB962C8B-B14F-4D97-AF65-F5344CB8AC3E}">
        <p14:creationId xmlns:p14="http://schemas.microsoft.com/office/powerpoint/2010/main" val="3473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important</a:t>
            </a:r>
            <a:r>
              <a:rPr lang="en-US" baseline="0" dirty="0" smtClean="0"/>
              <a:t> thing to learn is events.  This let’s us run our own code based on user interactions.  Of course this starts with what to do when someone clicks a page, but we can also do things like figure out what URL was accessed and load content from a WP Post or Page.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13</a:t>
            </a:fld>
            <a:endParaRPr lang="en-US"/>
          </a:p>
        </p:txBody>
      </p:sp>
    </p:spTree>
    <p:extLst>
      <p:ext uri="{BB962C8B-B14F-4D97-AF65-F5344CB8AC3E}">
        <p14:creationId xmlns:p14="http://schemas.microsoft.com/office/powerpoint/2010/main" val="119273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important thing again, isn’t necessarily part of the JavaScript language itself, but involves using JavaScript to interact with JSON and making HTTP requests to things like the WordPress REST API.</a:t>
            </a:r>
          </a:p>
        </p:txBody>
      </p:sp>
      <p:sp>
        <p:nvSpPr>
          <p:cNvPr id="4" name="Slide Number Placeholder 3"/>
          <p:cNvSpPr>
            <a:spLocks noGrp="1"/>
          </p:cNvSpPr>
          <p:nvPr>
            <p:ph type="sldNum" sz="quarter" idx="10"/>
          </p:nvPr>
        </p:nvSpPr>
        <p:spPr/>
        <p:txBody>
          <a:bodyPr/>
          <a:lstStyle/>
          <a:p>
            <a:fld id="{0FF14FD4-8482-CC41-A2CF-24894EA3C62A}" type="slidenum">
              <a:rPr lang="en-US" smtClean="0"/>
              <a:t>14</a:t>
            </a:fld>
            <a:endParaRPr lang="en-US"/>
          </a:p>
        </p:txBody>
      </p:sp>
    </p:spTree>
    <p:extLst>
      <p:ext uri="{BB962C8B-B14F-4D97-AF65-F5344CB8AC3E}">
        <p14:creationId xmlns:p14="http://schemas.microsoft.com/office/powerpoint/2010/main" val="150281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15</a:t>
            </a:fld>
            <a:endParaRPr lang="en-US"/>
          </a:p>
        </p:txBody>
      </p:sp>
    </p:spTree>
    <p:extLst>
      <p:ext uri="{BB962C8B-B14F-4D97-AF65-F5344CB8AC3E}">
        <p14:creationId xmlns:p14="http://schemas.microsoft.com/office/powerpoint/2010/main" val="24854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16</a:t>
            </a:fld>
            <a:endParaRPr lang="en-US"/>
          </a:p>
        </p:txBody>
      </p:sp>
    </p:spTree>
    <p:extLst>
      <p:ext uri="{BB962C8B-B14F-4D97-AF65-F5344CB8AC3E}">
        <p14:creationId xmlns:p14="http://schemas.microsoft.com/office/powerpoint/2010/main" val="95508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21</a:t>
            </a:fld>
            <a:endParaRPr lang="en-US"/>
          </a:p>
        </p:txBody>
      </p:sp>
    </p:spTree>
    <p:extLst>
      <p:ext uri="{BB962C8B-B14F-4D97-AF65-F5344CB8AC3E}">
        <p14:creationId xmlns:p14="http://schemas.microsoft.com/office/powerpoint/2010/main" val="61431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FF14FD4-8482-CC41-A2CF-24894EA3C62A}" type="slidenum">
              <a:rPr lang="en-US" smtClean="0"/>
              <a:t>22</a:t>
            </a:fld>
            <a:endParaRPr lang="en-US"/>
          </a:p>
        </p:txBody>
      </p:sp>
    </p:spTree>
    <p:extLst>
      <p:ext uri="{BB962C8B-B14F-4D97-AF65-F5344CB8AC3E}">
        <p14:creationId xmlns:p14="http://schemas.microsoft.com/office/powerpoint/2010/main" val="17856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Got into JavaScript around early to mid 2000s,</a:t>
            </a:r>
          </a:p>
          <a:p>
            <a:r>
              <a:rPr lang="en-US" dirty="0" smtClean="0"/>
              <a:t>- Taught it high school, college</a:t>
            </a:r>
          </a:p>
          <a:p>
            <a:r>
              <a:rPr lang="en-US" baseline="0" dirty="0" smtClean="0"/>
              <a:t>- </a:t>
            </a:r>
            <a:r>
              <a:rPr lang="en-US" dirty="0" smtClean="0"/>
              <a:t>But really it’s been since leaving Treehouse at end of 2016 and working on a JavaScript for WordPress Master Course that I have</a:t>
            </a:r>
            <a:r>
              <a:rPr lang="en-US" baseline="0" dirty="0" smtClean="0"/>
              <a:t> really had a chance to dive deep into learning and teaching the language comprehensively</a:t>
            </a:r>
          </a:p>
          <a:p>
            <a:r>
              <a:rPr lang="en-US" baseline="0" dirty="0" smtClean="0"/>
              <a:t>- You’re getting my most important takeaways from hundreds if not thousands of hours of study</a:t>
            </a:r>
          </a:p>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23</a:t>
            </a:fld>
            <a:endParaRPr lang="en-US"/>
          </a:p>
        </p:txBody>
      </p:sp>
    </p:spTree>
    <p:extLst>
      <p:ext uri="{BB962C8B-B14F-4D97-AF65-F5344CB8AC3E}">
        <p14:creationId xmlns:p14="http://schemas.microsoft.com/office/powerpoint/2010/main" val="149569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javascriptforwp.com</a:t>
            </a:r>
            <a:r>
              <a:rPr lang="en-US" dirty="0" smtClean="0"/>
              <a:t>/courses/</a:t>
            </a:r>
          </a:p>
          <a:p>
            <a:endParaRPr lang="en-US" dirty="0" smtClean="0"/>
          </a:p>
          <a:p>
            <a:r>
              <a:rPr lang="en-US" dirty="0" smtClean="0"/>
              <a:t>Going to be releasing pieces of my Master Course and if at times during the day you wish I would go into more depth about certain topics, you can keep checking</a:t>
            </a:r>
            <a:r>
              <a:rPr lang="en-US" baseline="0" dirty="0" smtClean="0"/>
              <a:t> back there for access to everything I’ve covered here and a lot more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24</a:t>
            </a:fld>
            <a:endParaRPr lang="en-US"/>
          </a:p>
        </p:txBody>
      </p:sp>
    </p:spTree>
    <p:extLst>
      <p:ext uri="{BB962C8B-B14F-4D97-AF65-F5344CB8AC3E}">
        <p14:creationId xmlns:p14="http://schemas.microsoft.com/office/powerpoint/2010/main" val="38422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started we’re </a:t>
            </a:r>
            <a:r>
              <a:rPr lang="en-US" dirty="0" err="1" smtClean="0"/>
              <a:t>gonna</a:t>
            </a:r>
            <a:r>
              <a:rPr lang="en-US" dirty="0" smtClean="0"/>
              <a:t> have a little group pop quiz, so introduce yourself to the folks around you and let’s try to form somewhat balanced groups based on skill level with programming in general and background with JavaScript.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25</a:t>
            </a:fld>
            <a:endParaRPr lang="en-US"/>
          </a:p>
        </p:txBody>
      </p:sp>
    </p:spTree>
    <p:extLst>
      <p:ext uri="{BB962C8B-B14F-4D97-AF65-F5344CB8AC3E}">
        <p14:creationId xmlns:p14="http://schemas.microsoft.com/office/powerpoint/2010/main" val="4175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p>
          <a:p>
            <a:pPr marL="171450" indent="-171450">
              <a:buFontTx/>
              <a:buChar char="-"/>
            </a:pPr>
            <a:r>
              <a:rPr lang="en-US" dirty="0" smtClean="0"/>
              <a:t>List at top of code</a:t>
            </a:r>
          </a:p>
          <a:p>
            <a:pPr marL="171450" indent="-171450">
              <a:buFontTx/>
              <a:buChar char="-"/>
            </a:pPr>
            <a:r>
              <a:rPr lang="en-US" dirty="0" smtClean="0"/>
              <a:t>Store</a:t>
            </a:r>
            <a:r>
              <a:rPr lang="en-US" baseline="0" dirty="0" smtClean="0"/>
              <a:t> different types of things</a:t>
            </a:r>
          </a:p>
          <a:p>
            <a:pPr marL="171450" indent="-171450">
              <a:buFontTx/>
              <a:buChar char="-"/>
            </a:pPr>
            <a:r>
              <a:rPr lang="en-US" baseline="0" dirty="0" smtClean="0"/>
              <a:t>Let and </a:t>
            </a:r>
            <a:r>
              <a:rPr lang="en-US" baseline="0" dirty="0" err="1" smtClean="0"/>
              <a:t>Const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33</a:t>
            </a:fld>
            <a:endParaRPr lang="en-US"/>
          </a:p>
        </p:txBody>
      </p:sp>
    </p:spTree>
    <p:extLst>
      <p:ext uri="{BB962C8B-B14F-4D97-AF65-F5344CB8AC3E}">
        <p14:creationId xmlns:p14="http://schemas.microsoft.com/office/powerpoint/2010/main" val="41224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a:t>
            </a:fld>
            <a:endParaRPr lang="en-US"/>
          </a:p>
        </p:txBody>
      </p:sp>
    </p:spTree>
    <p:extLst>
      <p:ext uri="{BB962C8B-B14F-4D97-AF65-F5344CB8AC3E}">
        <p14:creationId xmlns:p14="http://schemas.microsoft.com/office/powerpoint/2010/main" val="56487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34</a:t>
            </a:fld>
            <a:endParaRPr lang="en-US"/>
          </a:p>
        </p:txBody>
      </p:sp>
    </p:spTree>
    <p:extLst>
      <p:ext uri="{BB962C8B-B14F-4D97-AF65-F5344CB8AC3E}">
        <p14:creationId xmlns:p14="http://schemas.microsoft.com/office/powerpoint/2010/main" val="383239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35</a:t>
            </a:fld>
            <a:endParaRPr lang="en-US"/>
          </a:p>
        </p:txBody>
      </p:sp>
    </p:spTree>
    <p:extLst>
      <p:ext uri="{BB962C8B-B14F-4D97-AF65-F5344CB8AC3E}">
        <p14:creationId xmlns:p14="http://schemas.microsoft.com/office/powerpoint/2010/main" val="1948810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36</a:t>
            </a:fld>
            <a:endParaRPr lang="en-US"/>
          </a:p>
        </p:txBody>
      </p:sp>
    </p:spTree>
    <p:extLst>
      <p:ext uri="{BB962C8B-B14F-4D97-AF65-F5344CB8AC3E}">
        <p14:creationId xmlns:p14="http://schemas.microsoft.com/office/powerpoint/2010/main" val="1279607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37</a:t>
            </a:fld>
            <a:endParaRPr lang="en-US"/>
          </a:p>
        </p:txBody>
      </p:sp>
    </p:spTree>
    <p:extLst>
      <p:ext uri="{BB962C8B-B14F-4D97-AF65-F5344CB8AC3E}">
        <p14:creationId xmlns:p14="http://schemas.microsoft.com/office/powerpoint/2010/main" val="1983164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38</a:t>
            </a:fld>
            <a:endParaRPr lang="en-US"/>
          </a:p>
        </p:txBody>
      </p:sp>
    </p:spTree>
    <p:extLst>
      <p:ext uri="{BB962C8B-B14F-4D97-AF65-F5344CB8AC3E}">
        <p14:creationId xmlns:p14="http://schemas.microsoft.com/office/powerpoint/2010/main" val="469160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39</a:t>
            </a:fld>
            <a:endParaRPr lang="en-US"/>
          </a:p>
        </p:txBody>
      </p:sp>
    </p:spTree>
    <p:extLst>
      <p:ext uri="{BB962C8B-B14F-4D97-AF65-F5344CB8AC3E}">
        <p14:creationId xmlns:p14="http://schemas.microsoft.com/office/powerpoint/2010/main" val="149800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40</a:t>
            </a:fld>
            <a:endParaRPr lang="en-US"/>
          </a:p>
        </p:txBody>
      </p:sp>
    </p:spTree>
    <p:extLst>
      <p:ext uri="{BB962C8B-B14F-4D97-AF65-F5344CB8AC3E}">
        <p14:creationId xmlns:p14="http://schemas.microsoft.com/office/powerpoint/2010/main" val="171736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41</a:t>
            </a:fld>
            <a:endParaRPr lang="en-US"/>
          </a:p>
        </p:txBody>
      </p:sp>
    </p:spTree>
    <p:extLst>
      <p:ext uri="{BB962C8B-B14F-4D97-AF65-F5344CB8AC3E}">
        <p14:creationId xmlns:p14="http://schemas.microsoft.com/office/powerpoint/2010/main" val="86954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42</a:t>
            </a:fld>
            <a:endParaRPr lang="en-US"/>
          </a:p>
        </p:txBody>
      </p:sp>
    </p:spTree>
    <p:extLst>
      <p:ext uri="{BB962C8B-B14F-4D97-AF65-F5344CB8AC3E}">
        <p14:creationId xmlns:p14="http://schemas.microsoft.com/office/powerpoint/2010/main" val="897517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44</a:t>
            </a:fld>
            <a:endParaRPr lang="en-US"/>
          </a:p>
        </p:txBody>
      </p:sp>
    </p:spTree>
    <p:extLst>
      <p:ext uri="{BB962C8B-B14F-4D97-AF65-F5344CB8AC3E}">
        <p14:creationId xmlns:p14="http://schemas.microsoft.com/office/powerpoint/2010/main" val="1062526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Coding Dojo</a:t>
            </a:r>
          </a:p>
          <a:p>
            <a:endParaRPr lang="en-US" dirty="0" smtClean="0"/>
          </a:p>
          <a:p>
            <a:r>
              <a:rPr lang="en-US" dirty="0" smtClean="0"/>
              <a:t>Missing Swift maybe?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5</a:t>
            </a:fld>
            <a:endParaRPr lang="en-US"/>
          </a:p>
        </p:txBody>
      </p:sp>
    </p:spTree>
    <p:extLst>
      <p:ext uri="{BB962C8B-B14F-4D97-AF65-F5344CB8AC3E}">
        <p14:creationId xmlns:p14="http://schemas.microsoft.com/office/powerpoint/2010/main" val="996179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61</a:t>
            </a:fld>
            <a:endParaRPr lang="en-US"/>
          </a:p>
        </p:txBody>
      </p:sp>
    </p:spTree>
    <p:extLst>
      <p:ext uri="{BB962C8B-B14F-4D97-AF65-F5344CB8AC3E}">
        <p14:creationId xmlns:p14="http://schemas.microsoft.com/office/powerpoint/2010/main" val="948154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63</a:t>
            </a:fld>
            <a:endParaRPr lang="en-US"/>
          </a:p>
        </p:txBody>
      </p:sp>
    </p:spTree>
    <p:extLst>
      <p:ext uri="{BB962C8B-B14F-4D97-AF65-F5344CB8AC3E}">
        <p14:creationId xmlns:p14="http://schemas.microsoft.com/office/powerpoint/2010/main" val="120604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64</a:t>
            </a:fld>
            <a:endParaRPr lang="en-US"/>
          </a:p>
        </p:txBody>
      </p:sp>
    </p:spTree>
    <p:extLst>
      <p:ext uri="{BB962C8B-B14F-4D97-AF65-F5344CB8AC3E}">
        <p14:creationId xmlns:p14="http://schemas.microsoft.com/office/powerpoint/2010/main" val="11178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spend a day on this </a:t>
            </a:r>
            <a:r>
              <a:rPr lang="en-US" dirty="0" smtClean="0">
                <a:sym typeface="Wingdings"/>
              </a:rPr>
              <a:t></a:t>
            </a:r>
          </a:p>
          <a:p>
            <a:endParaRPr lang="en-US" dirty="0" smtClean="0">
              <a:sym typeface="Wingdings"/>
            </a:endParaRPr>
          </a:p>
          <a:p>
            <a:r>
              <a:rPr lang="en-US" dirty="0" smtClean="0">
                <a:sym typeface="Wingdings"/>
              </a:rPr>
              <a:t>And</a:t>
            </a:r>
            <a:r>
              <a:rPr lang="en-US" baseline="0" dirty="0" smtClean="0">
                <a:sym typeface="Wingdings"/>
              </a:rPr>
              <a:t> have a two hour course you can get on https://</a:t>
            </a:r>
            <a:r>
              <a:rPr lang="en-US" baseline="0" dirty="0" err="1" smtClean="0">
                <a:sym typeface="Wingdings"/>
              </a:rPr>
              <a:t>javascriptforwp.com</a:t>
            </a:r>
            <a:r>
              <a:rPr lang="en-US" baseline="0" dirty="0" smtClean="0">
                <a:sym typeface="Wingdings"/>
              </a:rPr>
              <a:t>/courses that covers all of this and more in quite a bit more depth</a:t>
            </a:r>
          </a:p>
          <a:p>
            <a:endParaRPr lang="en-US" baseline="0" dirty="0" smtClean="0">
              <a:sym typeface="Wingdings"/>
            </a:endParaRPr>
          </a:p>
          <a:p>
            <a:r>
              <a:rPr lang="en-US" baseline="0" dirty="0" smtClean="0">
                <a:sym typeface="Wingdings"/>
              </a:rPr>
              <a:t>For today though, we’re </a:t>
            </a:r>
            <a:r>
              <a:rPr lang="en-US" baseline="0" dirty="0" err="1" smtClean="0">
                <a:sym typeface="Wingdings"/>
              </a:rPr>
              <a:t>gonna</a:t>
            </a:r>
            <a:r>
              <a:rPr lang="en-US" baseline="0" dirty="0" smtClean="0">
                <a:sym typeface="Wingdings"/>
              </a:rPr>
              <a:t> focus on some other important concepts and if this stuff is newer to you, you will pick it up as you go, which is a traditional WordPress Developer learning style.</a:t>
            </a:r>
          </a:p>
          <a:p>
            <a:endParaRPr lang="en-US" baseline="0" dirty="0" smtClean="0">
              <a:sym typeface="Wingdings"/>
            </a:endParaRPr>
          </a:p>
          <a:p>
            <a:r>
              <a:rPr lang="en-US" baseline="0" dirty="0" smtClean="0">
                <a:sym typeface="Wingdings"/>
              </a:rPr>
              <a:t>But let’s take a look at the different events available in JavaScript  - https://</a:t>
            </a:r>
            <a:r>
              <a:rPr lang="en-US" baseline="0" dirty="0" err="1" smtClean="0">
                <a:sym typeface="Wingdings"/>
              </a:rPr>
              <a:t>developer.mozilla.org</a:t>
            </a:r>
            <a:r>
              <a:rPr lang="en-US" baseline="0" dirty="0" smtClean="0">
                <a:sym typeface="Wingdings"/>
              </a:rPr>
              <a:t>/</a:t>
            </a:r>
            <a:r>
              <a:rPr lang="en-US" baseline="0" dirty="0" err="1" smtClean="0">
                <a:sym typeface="Wingdings"/>
              </a:rPr>
              <a:t>en</a:t>
            </a:r>
            <a:r>
              <a:rPr lang="en-US" baseline="0" dirty="0" smtClean="0">
                <a:sym typeface="Wingdings"/>
              </a:rPr>
              <a:t>-US/docs/Web/Events </a:t>
            </a:r>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65</a:t>
            </a:fld>
            <a:endParaRPr lang="en-US"/>
          </a:p>
        </p:txBody>
      </p:sp>
    </p:spTree>
    <p:extLst>
      <p:ext uri="{BB962C8B-B14F-4D97-AF65-F5344CB8AC3E}">
        <p14:creationId xmlns:p14="http://schemas.microsoft.com/office/powerpoint/2010/main" val="1606053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67</a:t>
            </a:fld>
            <a:endParaRPr lang="en-US"/>
          </a:p>
        </p:txBody>
      </p:sp>
    </p:spTree>
    <p:extLst>
      <p:ext uri="{BB962C8B-B14F-4D97-AF65-F5344CB8AC3E}">
        <p14:creationId xmlns:p14="http://schemas.microsoft.com/office/powerpoint/2010/main" val="1052401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69</a:t>
            </a:fld>
            <a:endParaRPr lang="en-US"/>
          </a:p>
        </p:txBody>
      </p:sp>
    </p:spTree>
    <p:extLst>
      <p:ext uri="{BB962C8B-B14F-4D97-AF65-F5344CB8AC3E}">
        <p14:creationId xmlns:p14="http://schemas.microsoft.com/office/powerpoint/2010/main" val="504002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75</a:t>
            </a:fld>
            <a:endParaRPr lang="en-US"/>
          </a:p>
        </p:txBody>
      </p:sp>
    </p:spTree>
    <p:extLst>
      <p:ext uri="{BB962C8B-B14F-4D97-AF65-F5344CB8AC3E}">
        <p14:creationId xmlns:p14="http://schemas.microsoft.com/office/powerpoint/2010/main" val="1316785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76</a:t>
            </a:fld>
            <a:endParaRPr lang="en-US"/>
          </a:p>
        </p:txBody>
      </p:sp>
    </p:spTree>
    <p:extLst>
      <p:ext uri="{BB962C8B-B14F-4D97-AF65-F5344CB8AC3E}">
        <p14:creationId xmlns:p14="http://schemas.microsoft.com/office/powerpoint/2010/main" val="478448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77</a:t>
            </a:fld>
            <a:endParaRPr lang="en-US"/>
          </a:p>
        </p:txBody>
      </p:sp>
    </p:spTree>
    <p:extLst>
      <p:ext uri="{BB962C8B-B14F-4D97-AF65-F5344CB8AC3E}">
        <p14:creationId xmlns:p14="http://schemas.microsoft.com/office/powerpoint/2010/main" val="1054018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78</a:t>
            </a:fld>
            <a:endParaRPr lang="en-US"/>
          </a:p>
        </p:txBody>
      </p:sp>
    </p:spTree>
    <p:extLst>
      <p:ext uri="{BB962C8B-B14F-4D97-AF65-F5344CB8AC3E}">
        <p14:creationId xmlns:p14="http://schemas.microsoft.com/office/powerpoint/2010/main" val="70739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amount, but definitely not the highest paying, </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6</a:t>
            </a:fld>
            <a:endParaRPr lang="en-US"/>
          </a:p>
        </p:txBody>
      </p:sp>
    </p:spTree>
    <p:extLst>
      <p:ext uri="{BB962C8B-B14F-4D97-AF65-F5344CB8AC3E}">
        <p14:creationId xmlns:p14="http://schemas.microsoft.com/office/powerpoint/2010/main" val="147633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live WordPress JSON</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79</a:t>
            </a:fld>
            <a:endParaRPr lang="en-US"/>
          </a:p>
        </p:txBody>
      </p:sp>
    </p:spTree>
    <p:extLst>
      <p:ext uri="{BB962C8B-B14F-4D97-AF65-F5344CB8AC3E}">
        <p14:creationId xmlns:p14="http://schemas.microsoft.com/office/powerpoint/2010/main" val="1764022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80</a:t>
            </a:fld>
            <a:endParaRPr lang="en-US"/>
          </a:p>
        </p:txBody>
      </p:sp>
    </p:spTree>
    <p:extLst>
      <p:ext uri="{BB962C8B-B14F-4D97-AF65-F5344CB8AC3E}">
        <p14:creationId xmlns:p14="http://schemas.microsoft.com/office/powerpoint/2010/main" val="1413888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81</a:t>
            </a:fld>
            <a:endParaRPr lang="en-US"/>
          </a:p>
        </p:txBody>
      </p:sp>
    </p:spTree>
    <p:extLst>
      <p:ext uri="{BB962C8B-B14F-4D97-AF65-F5344CB8AC3E}">
        <p14:creationId xmlns:p14="http://schemas.microsoft.com/office/powerpoint/2010/main" val="581580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82</a:t>
            </a:fld>
            <a:endParaRPr lang="en-US"/>
          </a:p>
        </p:txBody>
      </p:sp>
    </p:spTree>
    <p:extLst>
      <p:ext uri="{BB962C8B-B14F-4D97-AF65-F5344CB8AC3E}">
        <p14:creationId xmlns:p14="http://schemas.microsoft.com/office/powerpoint/2010/main" val="134536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83</a:t>
            </a:fld>
            <a:endParaRPr lang="en-US"/>
          </a:p>
        </p:txBody>
      </p:sp>
    </p:spTree>
    <p:extLst>
      <p:ext uri="{BB962C8B-B14F-4D97-AF65-F5344CB8AC3E}">
        <p14:creationId xmlns:p14="http://schemas.microsoft.com/office/powerpoint/2010/main" val="2121541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84</a:t>
            </a:fld>
            <a:endParaRPr lang="en-US"/>
          </a:p>
        </p:txBody>
      </p:sp>
    </p:spTree>
    <p:extLst>
      <p:ext uri="{BB962C8B-B14F-4D97-AF65-F5344CB8AC3E}">
        <p14:creationId xmlns:p14="http://schemas.microsoft.com/office/powerpoint/2010/main" val="1996924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Practice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85</a:t>
            </a:fld>
            <a:endParaRPr lang="en-US"/>
          </a:p>
        </p:txBody>
      </p:sp>
    </p:spTree>
    <p:extLst>
      <p:ext uri="{BB962C8B-B14F-4D97-AF65-F5344CB8AC3E}">
        <p14:creationId xmlns:p14="http://schemas.microsoft.com/office/powerpoint/2010/main" val="14081306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86</a:t>
            </a:fld>
            <a:endParaRPr lang="en-US"/>
          </a:p>
        </p:txBody>
      </p:sp>
    </p:spTree>
    <p:extLst>
      <p:ext uri="{BB962C8B-B14F-4D97-AF65-F5344CB8AC3E}">
        <p14:creationId xmlns:p14="http://schemas.microsoft.com/office/powerpoint/2010/main" val="1896395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90</a:t>
            </a:fld>
            <a:endParaRPr lang="en-US"/>
          </a:p>
        </p:txBody>
      </p:sp>
    </p:spTree>
    <p:extLst>
      <p:ext uri="{BB962C8B-B14F-4D97-AF65-F5344CB8AC3E}">
        <p14:creationId xmlns:p14="http://schemas.microsoft.com/office/powerpoint/2010/main" val="823571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the DOM API way easier to work with.  Not going to look at today since we’re focused</a:t>
            </a:r>
            <a:r>
              <a:rPr lang="en-US" baseline="0" dirty="0" smtClean="0"/>
              <a:t> on working with vanilla JavaScript, but will see it in the while and not too hard to learn, especially once you know this.</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91</a:t>
            </a:fld>
            <a:endParaRPr lang="en-US"/>
          </a:p>
        </p:txBody>
      </p:sp>
    </p:spTree>
    <p:extLst>
      <p:ext uri="{BB962C8B-B14F-4D97-AF65-F5344CB8AC3E}">
        <p14:creationId xmlns:p14="http://schemas.microsoft.com/office/powerpoint/2010/main" val="1186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 tools</a:t>
            </a:r>
            <a:r>
              <a:rPr lang="en-US" baseline="0" dirty="0" smtClean="0"/>
              <a:t> you need to get your job done.</a:t>
            </a:r>
          </a:p>
          <a:p>
            <a:r>
              <a:rPr lang="en-US" baseline="0" dirty="0" smtClean="0"/>
              <a:t>Look outside of that and aware of other technologies.</a:t>
            </a:r>
          </a:p>
          <a:p>
            <a:r>
              <a:rPr lang="en-US" baseline="0" dirty="0" smtClean="0"/>
              <a:t>The average front-end dev today last year was definitely working in a framework, yet many WordPress theme designers are still getting by with jQuery.</a:t>
            </a:r>
          </a:p>
          <a:p>
            <a:r>
              <a:rPr lang="en-US" baseline="0" dirty="0" smtClean="0"/>
              <a:t>For those doing neither, there are more people’s who see JavaScript out there and know it is something they need to know.</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8</a:t>
            </a:fld>
            <a:endParaRPr lang="en-US"/>
          </a:p>
        </p:txBody>
      </p:sp>
    </p:spTree>
    <p:extLst>
      <p:ext uri="{BB962C8B-B14F-4D97-AF65-F5344CB8AC3E}">
        <p14:creationId xmlns:p14="http://schemas.microsoft.com/office/powerpoint/2010/main" val="11070659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sym typeface="Wingdings"/>
            </a:endParaRPr>
          </a:p>
        </p:txBody>
      </p:sp>
      <p:sp>
        <p:nvSpPr>
          <p:cNvPr id="4" name="Slide Number Placeholder 3"/>
          <p:cNvSpPr>
            <a:spLocks noGrp="1"/>
          </p:cNvSpPr>
          <p:nvPr>
            <p:ph type="sldNum" sz="quarter" idx="10"/>
          </p:nvPr>
        </p:nvSpPr>
        <p:spPr/>
        <p:txBody>
          <a:bodyPr/>
          <a:lstStyle/>
          <a:p>
            <a:fld id="{0FF14FD4-8482-CC41-A2CF-24894EA3C62A}" type="slidenum">
              <a:rPr lang="en-US" smtClean="0"/>
              <a:t>92</a:t>
            </a:fld>
            <a:endParaRPr lang="en-US"/>
          </a:p>
        </p:txBody>
      </p:sp>
    </p:spTree>
    <p:extLst>
      <p:ext uri="{BB962C8B-B14F-4D97-AF65-F5344CB8AC3E}">
        <p14:creationId xmlns:p14="http://schemas.microsoft.com/office/powerpoint/2010/main" val="63533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API is part of core,</a:t>
            </a:r>
            <a:r>
              <a:rPr lang="en-US" baseline="0" dirty="0" smtClean="0"/>
              <a:t> it is officially part of our bubble.</a:t>
            </a:r>
          </a:p>
          <a:p>
            <a:endParaRPr lang="en-US" baseline="0" dirty="0" smtClean="0"/>
          </a:p>
          <a:p>
            <a:r>
              <a:rPr lang="en-US" dirty="0" smtClean="0"/>
              <a:t>and one of the best and easiest ways to work</a:t>
            </a:r>
            <a:r>
              <a:rPr lang="en-US" baseline="0" dirty="0" smtClean="0"/>
              <a:t> with the API is using JavaScript</a:t>
            </a:r>
          </a:p>
          <a:p>
            <a:endParaRPr lang="en-US" baseline="0" dirty="0" smtClean="0"/>
          </a:p>
          <a:p>
            <a:r>
              <a:rPr lang="en-US" baseline="0" dirty="0" smtClean="0"/>
              <a:t>So now our bubble officially includes, I should probably learn JavaScript as well ;p</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9</a:t>
            </a:fld>
            <a:endParaRPr lang="en-US"/>
          </a:p>
        </p:txBody>
      </p:sp>
    </p:spTree>
    <p:extLst>
      <p:ext uri="{BB962C8B-B14F-4D97-AF65-F5344CB8AC3E}">
        <p14:creationId xmlns:p14="http://schemas.microsoft.com/office/powerpoint/2010/main" val="16592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Things?</a:t>
            </a:r>
          </a:p>
          <a:p>
            <a:endParaRPr lang="en-US" dirty="0" smtClean="0"/>
          </a:p>
          <a:p>
            <a:r>
              <a:rPr lang="en-US" dirty="0" smtClean="0"/>
              <a:t>Oh wait</a:t>
            </a:r>
            <a:r>
              <a:rPr lang="mr-IN" dirty="0" smtClean="0"/>
              <a: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10</a:t>
            </a:fld>
            <a:endParaRPr lang="en-US"/>
          </a:p>
        </p:txBody>
      </p:sp>
    </p:spTree>
    <p:extLst>
      <p:ext uri="{BB962C8B-B14F-4D97-AF65-F5344CB8AC3E}">
        <p14:creationId xmlns:p14="http://schemas.microsoft.com/office/powerpoint/2010/main" val="1519160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not there are some basic syntax things and explaining concepts like variables, objects, arrays, loops, conditionals and functions that needs to happen.  We’ll talk a bit about this today, more as a quick little review at</a:t>
            </a:r>
          </a:p>
          <a:p>
            <a:endParaRPr lang="en-US" baseline="0" dirty="0" smtClean="0"/>
          </a:p>
          <a:p>
            <a:r>
              <a:rPr lang="en-US" baseline="0" dirty="0" smtClean="0"/>
              <a:t>Can also learn this as you go along, but, really just 3 main things you learn about</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11</a:t>
            </a:fld>
            <a:endParaRPr lang="en-US"/>
          </a:p>
        </p:txBody>
      </p:sp>
    </p:spTree>
    <p:extLst>
      <p:ext uri="{BB962C8B-B14F-4D97-AF65-F5344CB8AC3E}">
        <p14:creationId xmlns:p14="http://schemas.microsoft.com/office/powerpoint/2010/main" val="33431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DOM is an API for HTML</a:t>
            </a:r>
            <a:r>
              <a:rPr lang="en-US" baseline="0" dirty="0" smtClean="0"/>
              <a:t> and CSS.  With it we can create, add, access and manipulate pretty much anything on a web page.  </a:t>
            </a:r>
            <a:r>
              <a:rPr lang="en-US" baseline="0" smtClean="0"/>
              <a:t>It is not technically part of the JavaScript language, but we use it all the time</a:t>
            </a:r>
            <a:endParaRPr lang="en-US" dirty="0"/>
          </a:p>
        </p:txBody>
      </p:sp>
      <p:sp>
        <p:nvSpPr>
          <p:cNvPr id="4" name="Slide Number Placeholder 3"/>
          <p:cNvSpPr>
            <a:spLocks noGrp="1"/>
          </p:cNvSpPr>
          <p:nvPr>
            <p:ph type="sldNum" sz="quarter" idx="10"/>
          </p:nvPr>
        </p:nvSpPr>
        <p:spPr/>
        <p:txBody>
          <a:bodyPr/>
          <a:lstStyle/>
          <a:p>
            <a:fld id="{0FF14FD4-8482-CC41-A2CF-24894EA3C62A}" type="slidenum">
              <a:rPr lang="en-US" smtClean="0"/>
              <a:t>12</a:t>
            </a:fld>
            <a:endParaRPr lang="en-US"/>
          </a:p>
        </p:txBody>
      </p:sp>
    </p:spTree>
    <p:extLst>
      <p:ext uri="{BB962C8B-B14F-4D97-AF65-F5344CB8AC3E}">
        <p14:creationId xmlns:p14="http://schemas.microsoft.com/office/powerpoint/2010/main" val="944106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title">
    <p:bg>
      <p:bgPr>
        <a:gradFill>
          <a:gsLst>
            <a:gs pos="0">
              <a:srgbClr val="DB9618"/>
            </a:gs>
            <a:gs pos="23000">
              <a:srgbClr val="F9C00C"/>
            </a:gs>
            <a:gs pos="70000">
              <a:srgbClr val="F8C009"/>
            </a:gs>
            <a:gs pos="100000">
              <a:srgbClr val="DB9618"/>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400" b="1" i="0" baseline="0">
                <a:solidFill>
                  <a:schemeClr val="tx1">
                    <a:lumMod val="95000"/>
                    <a:lumOff val="5000"/>
                  </a:schemeClr>
                </a:solidFill>
                <a:latin typeface="+mj-lt"/>
                <a:ea typeface="Open Sans Extrabold" charset="0"/>
                <a:cs typeface="Open Sans Extrabold"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0582" y="-762"/>
            <a:ext cx="3733036" cy="4904185"/>
          </a:xfrm>
          <a:prstGeom prst="rect">
            <a:avLst/>
          </a:prstGeom>
        </p:spPr>
      </p:pic>
    </p:spTree>
    <p:extLst>
      <p:ext uri="{BB962C8B-B14F-4D97-AF65-F5344CB8AC3E}">
        <p14:creationId xmlns:p14="http://schemas.microsoft.com/office/powerpoint/2010/main" val="2094901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ubtitle Alt2">
    <p:bg>
      <p:bgPr>
        <a:gradFill>
          <a:gsLst>
            <a:gs pos="0">
              <a:srgbClr val="F9C00C"/>
            </a:gs>
            <a:gs pos="23000">
              <a:srgbClr val="F9CD27"/>
            </a:gs>
            <a:gs pos="70000">
              <a:srgbClr val="F9C00C"/>
            </a:gs>
            <a:gs pos="100000">
              <a:srgbClr val="F9C00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tx1">
                    <a:lumMod val="85000"/>
                    <a:lumOff val="15000"/>
                  </a:schemeClr>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899410" y="3972393"/>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Callout">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616849" y="666750"/>
            <a:ext cx="3979550" cy="3124200"/>
            <a:chOff x="654650" y="435020"/>
            <a:chExt cx="1960869" cy="1539408"/>
          </a:xfrm>
          <a:solidFill>
            <a:srgbClr val="F06627">
              <a:alpha val="71000"/>
            </a:srgbClr>
          </a:solidFill>
        </p:grpSpPr>
        <p:sp>
          <p:nvSpPr>
            <p:cNvPr id="10" name="TextBox 9"/>
            <p:cNvSpPr txBox="1"/>
            <p:nvPr userDrawn="1"/>
          </p:nvSpPr>
          <p:spPr>
            <a:xfrm>
              <a:off x="654650" y="435020"/>
              <a:ext cx="949425" cy="1539408"/>
            </a:xfrm>
            <a:custGeom>
              <a:avLst/>
              <a:gdLst/>
              <a:ahLst/>
              <a:cxnLst/>
              <a:rect l="l" t="t" r="r" b="b"/>
              <a:pathLst>
                <a:path w="949425" h="1539408">
                  <a:moveTo>
                    <a:pt x="813085" y="0"/>
                  </a:moveTo>
                  <a:lnTo>
                    <a:pt x="842832" y="141298"/>
                  </a:lnTo>
                  <a:cubicBezTo>
                    <a:pt x="432984" y="271855"/>
                    <a:pt x="228060" y="490826"/>
                    <a:pt x="228060" y="798212"/>
                  </a:cubicBezTo>
                  <a:cubicBezTo>
                    <a:pt x="228060" y="895716"/>
                    <a:pt x="252023" y="944468"/>
                    <a:pt x="299949" y="944468"/>
                  </a:cubicBezTo>
                  <a:cubicBezTo>
                    <a:pt x="318127" y="944468"/>
                    <a:pt x="338785" y="926289"/>
                    <a:pt x="361922" y="889932"/>
                  </a:cubicBezTo>
                  <a:cubicBezTo>
                    <a:pt x="414805" y="807301"/>
                    <a:pt x="495783" y="765986"/>
                    <a:pt x="604856" y="765986"/>
                  </a:cubicBezTo>
                  <a:cubicBezTo>
                    <a:pt x="694097" y="765986"/>
                    <a:pt x="773835" y="800277"/>
                    <a:pt x="844071" y="868861"/>
                  </a:cubicBezTo>
                  <a:cubicBezTo>
                    <a:pt x="914307" y="937444"/>
                    <a:pt x="949425" y="1023793"/>
                    <a:pt x="949425" y="1127908"/>
                  </a:cubicBezTo>
                  <a:cubicBezTo>
                    <a:pt x="949425" y="1241938"/>
                    <a:pt x="911828" y="1339029"/>
                    <a:pt x="836635" y="1419181"/>
                  </a:cubicBezTo>
                  <a:cubicBezTo>
                    <a:pt x="761441" y="1499332"/>
                    <a:pt x="660218" y="1539408"/>
                    <a:pt x="532967" y="1539408"/>
                  </a:cubicBezTo>
                  <a:cubicBezTo>
                    <a:pt x="369358" y="1539408"/>
                    <a:pt x="239628" y="1471238"/>
                    <a:pt x="143777" y="1334898"/>
                  </a:cubicBezTo>
                  <a:cubicBezTo>
                    <a:pt x="47925" y="1198557"/>
                    <a:pt x="0" y="1046104"/>
                    <a:pt x="0" y="877537"/>
                  </a:cubicBezTo>
                  <a:cubicBezTo>
                    <a:pt x="0" y="690792"/>
                    <a:pt x="67343" y="516028"/>
                    <a:pt x="202031" y="353246"/>
                  </a:cubicBezTo>
                  <a:cubicBezTo>
                    <a:pt x="336719" y="190464"/>
                    <a:pt x="540404" y="72715"/>
                    <a:pt x="813085"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sp>
          <p:nvSpPr>
            <p:cNvPr id="9" name="TextBox 8"/>
            <p:cNvSpPr txBox="1"/>
            <p:nvPr userDrawn="1"/>
          </p:nvSpPr>
          <p:spPr>
            <a:xfrm>
              <a:off x="1666093" y="435020"/>
              <a:ext cx="949426" cy="1539408"/>
            </a:xfrm>
            <a:custGeom>
              <a:avLst/>
              <a:gdLst/>
              <a:ahLst/>
              <a:cxnLst/>
              <a:rect l="l" t="t" r="r" b="b"/>
              <a:pathLst>
                <a:path w="949426" h="1539408">
                  <a:moveTo>
                    <a:pt x="810606" y="0"/>
                  </a:moveTo>
                  <a:lnTo>
                    <a:pt x="842832" y="141298"/>
                  </a:lnTo>
                  <a:cubicBezTo>
                    <a:pt x="432984" y="271855"/>
                    <a:pt x="228060" y="490826"/>
                    <a:pt x="228060" y="798212"/>
                  </a:cubicBezTo>
                  <a:cubicBezTo>
                    <a:pt x="228060" y="895716"/>
                    <a:pt x="252023" y="944468"/>
                    <a:pt x="299949" y="944468"/>
                  </a:cubicBezTo>
                  <a:cubicBezTo>
                    <a:pt x="318128" y="944468"/>
                    <a:pt x="337959" y="926289"/>
                    <a:pt x="359443" y="889932"/>
                  </a:cubicBezTo>
                  <a:cubicBezTo>
                    <a:pt x="413979" y="807301"/>
                    <a:pt x="494957" y="765986"/>
                    <a:pt x="602377" y="765986"/>
                  </a:cubicBezTo>
                  <a:cubicBezTo>
                    <a:pt x="693271" y="765986"/>
                    <a:pt x="773836" y="800277"/>
                    <a:pt x="844072" y="868861"/>
                  </a:cubicBezTo>
                  <a:cubicBezTo>
                    <a:pt x="914308" y="937444"/>
                    <a:pt x="949426" y="1023793"/>
                    <a:pt x="949426" y="1127908"/>
                  </a:cubicBezTo>
                  <a:cubicBezTo>
                    <a:pt x="949426" y="1241938"/>
                    <a:pt x="911416" y="1339029"/>
                    <a:pt x="835395" y="1419181"/>
                  </a:cubicBezTo>
                  <a:cubicBezTo>
                    <a:pt x="759375" y="1499332"/>
                    <a:pt x="658566" y="1539408"/>
                    <a:pt x="532967" y="1539408"/>
                  </a:cubicBezTo>
                  <a:cubicBezTo>
                    <a:pt x="369359" y="1539408"/>
                    <a:pt x="239629" y="1470825"/>
                    <a:pt x="143777" y="1333658"/>
                  </a:cubicBezTo>
                  <a:cubicBezTo>
                    <a:pt x="47926" y="1196491"/>
                    <a:pt x="0" y="1044451"/>
                    <a:pt x="0" y="877537"/>
                  </a:cubicBezTo>
                  <a:cubicBezTo>
                    <a:pt x="0" y="690792"/>
                    <a:pt x="66931" y="516028"/>
                    <a:pt x="200792" y="353246"/>
                  </a:cubicBezTo>
                  <a:cubicBezTo>
                    <a:pt x="334654" y="190464"/>
                    <a:pt x="537925" y="72715"/>
                    <a:pt x="810606"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50000"/>
                </a:lnSpc>
              </a:pPr>
              <a:endParaRPr lang="en-US" sz="40000" b="1" dirty="0">
                <a:solidFill>
                  <a:schemeClr val="accent2">
                    <a:lumMod val="60000"/>
                    <a:lumOff val="40000"/>
                  </a:schemeClr>
                </a:solidFill>
                <a:latin typeface="Bodoni MT" charset="0"/>
                <a:ea typeface="Bodoni MT" charset="0"/>
                <a:cs typeface="Bodoni MT" charset="0"/>
              </a:endParaRPr>
            </a:p>
          </p:txBody>
        </p:sp>
      </p:gr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2"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348073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2"/>
          <p:cNvSpPr>
            <a:spLocks noGrp="1"/>
          </p:cNvSpPr>
          <p:nvPr>
            <p:ph idx="13"/>
          </p:nvPr>
        </p:nvSpPr>
        <p:spPr>
          <a:xfrm>
            <a:off x="4800600" y="1276349"/>
            <a:ext cx="3733800" cy="3318273"/>
          </a:xfrm>
        </p:spPr>
        <p:txBody>
          <a:bodyPr>
            <a:noAutofit/>
          </a:bodyPr>
          <a:lstStyle>
            <a:lvl1pPr marL="251460" indent="-251460">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4269672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1"/>
              </a:gs>
              <a:gs pos="100000">
                <a:schemeClr val="bg2">
                  <a:lumMod val="50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356874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smart art or media">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4" name="Content Placeholder 3"/>
          <p:cNvSpPr>
            <a:spLocks noGrp="1"/>
          </p:cNvSpPr>
          <p:nvPr>
            <p:ph sz="quarter" idx="13"/>
          </p:nvPr>
        </p:nvSpPr>
        <p:spPr>
          <a:xfrm>
            <a:off x="0" y="0"/>
            <a:ext cx="9144000" cy="4903788"/>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22883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74318467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icture with text overlay">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9144000" cy="4903788"/>
          </a:xfrm>
          <a:solidFill>
            <a:schemeClr val="accent1"/>
          </a:solidFill>
        </p:spPr>
        <p:txBody>
          <a:bodyPr/>
          <a:lstStyle/>
          <a:p>
            <a:endParaRPr lang="en-US"/>
          </a:p>
        </p:txBody>
      </p:sp>
      <p:sp>
        <p:nvSpPr>
          <p:cNvPr id="2" name="Title 1"/>
          <p:cNvSpPr>
            <a:spLocks noGrp="1"/>
          </p:cNvSpPr>
          <p:nvPr>
            <p:ph type="title"/>
          </p:nvPr>
        </p:nvSpPr>
        <p:spPr>
          <a:xfrm>
            <a:off x="0" y="3409950"/>
            <a:ext cx="9144000" cy="895350"/>
          </a:xfrm>
          <a:solidFill>
            <a:schemeClr val="tx1">
              <a:alpha val="22000"/>
            </a:schemeClr>
          </a:solidFill>
        </p:spPr>
        <p:txBody>
          <a:bodyPr lIns="548640" rIns="548640" anchor="ctr"/>
          <a:lstStyle>
            <a:lvl1pPr>
              <a:defRPr>
                <a:solidFill>
                  <a:schemeClr val="bg1"/>
                </a:solidFill>
              </a:defRPr>
            </a:lvl1pPr>
          </a:lstStyle>
          <a:p>
            <a:r>
              <a:rPr lang="en-US" dirty="0" smtClean="0"/>
              <a:t>Click to edit Master title style</a:t>
            </a:r>
            <a:endParaRPr lang="en-US" dirty="0"/>
          </a:p>
        </p:txBody>
      </p:sp>
      <p:sp>
        <p:nvSpPr>
          <p:cNvPr id="12" name="Footer Placeholder 11"/>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6192050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ortant">
    <p:bg>
      <p:bgPr>
        <a:gradFill>
          <a:gsLst>
            <a:gs pos="0">
              <a:schemeClr val="accent3">
                <a:lumMod val="75000"/>
              </a:schemeClr>
            </a:gs>
            <a:gs pos="23000">
              <a:schemeClr val="accent3"/>
            </a:gs>
            <a:gs pos="70000">
              <a:schemeClr val="accent3"/>
            </a:gs>
            <a:gs pos="100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8" name="Group 7"/>
          <p:cNvGrpSpPr/>
          <p:nvPr userDrawn="1"/>
        </p:nvGrpSpPr>
        <p:grpSpPr>
          <a:xfrm>
            <a:off x="-1219200" y="498584"/>
            <a:ext cx="3907536" cy="3368566"/>
            <a:chOff x="914400" y="765538"/>
            <a:chExt cx="3200400" cy="2758966"/>
          </a:xfrm>
        </p:grpSpPr>
        <p:sp>
          <p:nvSpPr>
            <p:cNvPr id="2" name="Triangle 1"/>
            <p:cNvSpPr/>
            <p:nvPr userDrawn="1"/>
          </p:nvSpPr>
          <p:spPr>
            <a:xfrm>
              <a:off x="914400" y="765538"/>
              <a:ext cx="3200400" cy="2758966"/>
            </a:xfrm>
            <a:prstGeom prst="triangle">
              <a:avLst/>
            </a:prstGeom>
            <a:noFill/>
            <a:ln w="254000" cap="rnd">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2321078" y="1560458"/>
              <a:ext cx="378745" cy="1184662"/>
            </a:xfrm>
            <a:custGeom>
              <a:avLst/>
              <a:gdLst/>
              <a:ahLst/>
              <a:cxnLst/>
              <a:rect l="l" t="t" r="r" b="b"/>
              <a:pathLst>
                <a:path w="378745" h="1184662">
                  <a:moveTo>
                    <a:pt x="193719" y="0"/>
                  </a:moveTo>
                  <a:cubicBezTo>
                    <a:pt x="246701" y="0"/>
                    <a:pt x="290785" y="19868"/>
                    <a:pt x="325969" y="59605"/>
                  </a:cubicBezTo>
                  <a:cubicBezTo>
                    <a:pt x="361153" y="99342"/>
                    <a:pt x="378745" y="152325"/>
                    <a:pt x="378745" y="218554"/>
                  </a:cubicBezTo>
                  <a:cubicBezTo>
                    <a:pt x="378745" y="308790"/>
                    <a:pt x="352460" y="452423"/>
                    <a:pt x="299891" y="649453"/>
                  </a:cubicBezTo>
                  <a:cubicBezTo>
                    <a:pt x="247322" y="846483"/>
                    <a:pt x="221038" y="1007087"/>
                    <a:pt x="221038" y="1131266"/>
                  </a:cubicBezTo>
                  <a:lnTo>
                    <a:pt x="221038" y="1184662"/>
                  </a:lnTo>
                  <a:lnTo>
                    <a:pt x="142805" y="1184662"/>
                  </a:lnTo>
                  <a:lnTo>
                    <a:pt x="142805" y="1128782"/>
                  </a:lnTo>
                  <a:cubicBezTo>
                    <a:pt x="142805" y="1013710"/>
                    <a:pt x="119005" y="856003"/>
                    <a:pt x="71403" y="655662"/>
                  </a:cubicBezTo>
                  <a:cubicBezTo>
                    <a:pt x="23801" y="455321"/>
                    <a:pt x="0" y="316241"/>
                    <a:pt x="0" y="238422"/>
                  </a:cubicBezTo>
                  <a:cubicBezTo>
                    <a:pt x="0" y="162260"/>
                    <a:pt x="17592" y="103482"/>
                    <a:pt x="52776" y="62089"/>
                  </a:cubicBezTo>
                  <a:cubicBezTo>
                    <a:pt x="87960" y="20696"/>
                    <a:pt x="134941" y="0"/>
                    <a:pt x="193719"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sp>
          <p:nvSpPr>
            <p:cNvPr id="17" name="TextBox 16"/>
            <p:cNvSpPr txBox="1"/>
            <p:nvPr userDrawn="1"/>
          </p:nvSpPr>
          <p:spPr>
            <a:xfrm>
              <a:off x="2311144" y="2880475"/>
              <a:ext cx="396129" cy="396129"/>
            </a:xfrm>
            <a:custGeom>
              <a:avLst/>
              <a:gdLst/>
              <a:ahLst/>
              <a:cxnLst/>
              <a:rect l="l" t="t" r="r" b="b"/>
              <a:pathLst>
                <a:path w="396129" h="396129">
                  <a:moveTo>
                    <a:pt x="197444" y="0"/>
                  </a:moveTo>
                  <a:cubicBezTo>
                    <a:pt x="248771" y="0"/>
                    <a:pt x="294717" y="18213"/>
                    <a:pt x="335282" y="54638"/>
                  </a:cubicBezTo>
                  <a:cubicBezTo>
                    <a:pt x="375847" y="91064"/>
                    <a:pt x="396129" y="136182"/>
                    <a:pt x="396129" y="189993"/>
                  </a:cubicBezTo>
                  <a:cubicBezTo>
                    <a:pt x="396129" y="246287"/>
                    <a:pt x="376882" y="294717"/>
                    <a:pt x="338386" y="335282"/>
                  </a:cubicBezTo>
                  <a:cubicBezTo>
                    <a:pt x="299891" y="375847"/>
                    <a:pt x="252910" y="396129"/>
                    <a:pt x="197444" y="396129"/>
                  </a:cubicBezTo>
                  <a:cubicBezTo>
                    <a:pt x="143633" y="396129"/>
                    <a:pt x="97273" y="376468"/>
                    <a:pt x="58364" y="337144"/>
                  </a:cubicBezTo>
                  <a:cubicBezTo>
                    <a:pt x="19455" y="297821"/>
                    <a:pt x="0" y="250840"/>
                    <a:pt x="0" y="196202"/>
                  </a:cubicBezTo>
                  <a:cubicBezTo>
                    <a:pt x="0" y="141563"/>
                    <a:pt x="19455" y="95203"/>
                    <a:pt x="58364" y="57122"/>
                  </a:cubicBezTo>
                  <a:cubicBezTo>
                    <a:pt x="97273" y="19041"/>
                    <a:pt x="143633" y="0"/>
                    <a:pt x="197444" y="0"/>
                  </a:cubicBezTo>
                  <a:close/>
                </a:path>
              </a:pathLst>
            </a:custGeom>
            <a:solidFill>
              <a:schemeClr val="bg1">
                <a:alpha val="2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0000" b="1" dirty="0">
                <a:solidFill>
                  <a:schemeClr val="bg1"/>
                </a:solidFill>
                <a:latin typeface="Bodoni MT" charset="0"/>
                <a:ea typeface="Bodoni MT" charset="0"/>
                <a:cs typeface="Bodoni MT" charset="0"/>
              </a:endParaRPr>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0"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5996743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Picture">
    <p:bg>
      <p:bgPr>
        <a:gradFill>
          <a:gsLst>
            <a:gs pos="0">
              <a:schemeClr val="accent4">
                <a:lumMod val="75000"/>
              </a:schemeClr>
            </a:gs>
            <a:gs pos="23000">
              <a:schemeClr val="accent4"/>
            </a:gs>
            <a:gs pos="70000">
              <a:schemeClr val="accent4"/>
            </a:gs>
            <a:gs pos="100000">
              <a:schemeClr val="accent4">
                <a:lumMod val="75000"/>
              </a:schemeClr>
            </a:gs>
          </a:gsLst>
          <a:lin ang="2700000" scaled="1"/>
        </a:gradFill>
        <a:effectLst/>
      </p:bgPr>
    </p:bg>
    <p:spTree>
      <p:nvGrpSpPr>
        <p:cNvPr id="1" name=""/>
        <p:cNvGrpSpPr/>
        <p:nvPr/>
      </p:nvGrpSpPr>
      <p:grpSpPr>
        <a:xfrm>
          <a:off x="0" y="0"/>
          <a:ext cx="0" cy="0"/>
          <a:chOff x="0" y="0"/>
          <a:chExt cx="0" cy="0"/>
        </a:xfrm>
      </p:grpSpPr>
      <p:grpSp>
        <p:nvGrpSpPr>
          <p:cNvPr id="9" name="Group 8"/>
          <p:cNvGrpSpPr/>
          <p:nvPr userDrawn="1"/>
        </p:nvGrpSpPr>
        <p:grpSpPr>
          <a:xfrm>
            <a:off x="-689012" y="438150"/>
            <a:ext cx="2670212" cy="4005310"/>
            <a:chOff x="1005840" y="1619684"/>
            <a:chExt cx="348344" cy="522515"/>
          </a:xfrm>
          <a:solidFill>
            <a:schemeClr val="bg1">
              <a:alpha val="22000"/>
            </a:schemeClr>
          </a:solidFill>
        </p:grpSpPr>
        <p:sp>
          <p:nvSpPr>
            <p:cNvPr id="10" name="Freeform 9"/>
            <p:cNvSpPr/>
            <p:nvPr/>
          </p:nvSpPr>
          <p:spPr>
            <a:xfrm>
              <a:off x="1005840" y="1619684"/>
              <a:ext cx="348344" cy="522515"/>
            </a:xfrm>
            <a:custGeom>
              <a:avLst/>
              <a:gdLst/>
              <a:ahLst/>
              <a:cxnLst/>
              <a:rect l="l" t="t" r="r" b="b"/>
              <a:pathLst>
                <a:path w="348344" h="522515">
                  <a:moveTo>
                    <a:pt x="174172" y="0"/>
                  </a:moveTo>
                  <a:cubicBezTo>
                    <a:pt x="260237" y="0"/>
                    <a:pt x="348344" y="59872"/>
                    <a:pt x="348344" y="152400"/>
                  </a:cubicBezTo>
                  <a:cubicBezTo>
                    <a:pt x="348344" y="187439"/>
                    <a:pt x="336778" y="217715"/>
                    <a:pt x="313305" y="243568"/>
                  </a:cubicBezTo>
                  <a:cubicBezTo>
                    <a:pt x="289833" y="269422"/>
                    <a:pt x="258877" y="305821"/>
                    <a:pt x="256155" y="342220"/>
                  </a:cubicBezTo>
                  <a:cubicBezTo>
                    <a:pt x="266020" y="348003"/>
                    <a:pt x="272144" y="358889"/>
                    <a:pt x="272144" y="370115"/>
                  </a:cubicBezTo>
                  <a:cubicBezTo>
                    <a:pt x="272144" y="378279"/>
                    <a:pt x="269082" y="386103"/>
                    <a:pt x="263639" y="391886"/>
                  </a:cubicBezTo>
                  <a:cubicBezTo>
                    <a:pt x="269082" y="397669"/>
                    <a:pt x="272144" y="405493"/>
                    <a:pt x="272144" y="413658"/>
                  </a:cubicBezTo>
                  <a:cubicBezTo>
                    <a:pt x="272144" y="424884"/>
                    <a:pt x="266361" y="435089"/>
                    <a:pt x="256836" y="441212"/>
                  </a:cubicBezTo>
                  <a:cubicBezTo>
                    <a:pt x="259557" y="445975"/>
                    <a:pt x="261258" y="451758"/>
                    <a:pt x="261258" y="457201"/>
                  </a:cubicBezTo>
                  <a:cubicBezTo>
                    <a:pt x="261258" y="479312"/>
                    <a:pt x="243909" y="489858"/>
                    <a:pt x="224179" y="489858"/>
                  </a:cubicBezTo>
                  <a:cubicBezTo>
                    <a:pt x="215334" y="509588"/>
                    <a:pt x="195603" y="522515"/>
                    <a:pt x="174172" y="522515"/>
                  </a:cubicBezTo>
                  <a:cubicBezTo>
                    <a:pt x="152741" y="522515"/>
                    <a:pt x="133010" y="509588"/>
                    <a:pt x="124166" y="489858"/>
                  </a:cubicBezTo>
                  <a:cubicBezTo>
                    <a:pt x="104436" y="489858"/>
                    <a:pt x="87086" y="479312"/>
                    <a:pt x="87086" y="457201"/>
                  </a:cubicBezTo>
                  <a:cubicBezTo>
                    <a:pt x="87086" y="451758"/>
                    <a:pt x="88787" y="445975"/>
                    <a:pt x="91509" y="441212"/>
                  </a:cubicBezTo>
                  <a:cubicBezTo>
                    <a:pt x="81984" y="435089"/>
                    <a:pt x="76201" y="424884"/>
                    <a:pt x="76201" y="413658"/>
                  </a:cubicBezTo>
                  <a:cubicBezTo>
                    <a:pt x="76201" y="405493"/>
                    <a:pt x="79262" y="397669"/>
                    <a:pt x="84705" y="391886"/>
                  </a:cubicBezTo>
                  <a:cubicBezTo>
                    <a:pt x="79262" y="386103"/>
                    <a:pt x="76201" y="378279"/>
                    <a:pt x="76201" y="370115"/>
                  </a:cubicBezTo>
                  <a:cubicBezTo>
                    <a:pt x="76201" y="358889"/>
                    <a:pt x="82324" y="348003"/>
                    <a:pt x="92189" y="342220"/>
                  </a:cubicBezTo>
                  <a:cubicBezTo>
                    <a:pt x="89468" y="305821"/>
                    <a:pt x="58511" y="269422"/>
                    <a:pt x="35039" y="243568"/>
                  </a:cubicBezTo>
                  <a:cubicBezTo>
                    <a:pt x="11566" y="217715"/>
                    <a:pt x="0" y="187439"/>
                    <a:pt x="0" y="152400"/>
                  </a:cubicBezTo>
                  <a:cubicBezTo>
                    <a:pt x="0" y="59872"/>
                    <a:pt x="88107" y="0"/>
                    <a:pt x="174172" y="0"/>
                  </a:cubicBezTo>
                  <a:close/>
                  <a:moveTo>
                    <a:pt x="174172" y="43543"/>
                  </a:moveTo>
                  <a:cubicBezTo>
                    <a:pt x="112600" y="43543"/>
                    <a:pt x="43543" y="84364"/>
                    <a:pt x="43543" y="152400"/>
                  </a:cubicBezTo>
                  <a:cubicBezTo>
                    <a:pt x="43543" y="174172"/>
                    <a:pt x="52388" y="196964"/>
                    <a:pt x="66676" y="213632"/>
                  </a:cubicBezTo>
                  <a:cubicBezTo>
                    <a:pt x="73139" y="221116"/>
                    <a:pt x="80623" y="228260"/>
                    <a:pt x="87426" y="236084"/>
                  </a:cubicBezTo>
                  <a:cubicBezTo>
                    <a:pt x="111579" y="265000"/>
                    <a:pt x="131990" y="299017"/>
                    <a:pt x="135392" y="337458"/>
                  </a:cubicBezTo>
                  <a:lnTo>
                    <a:pt x="212952" y="337458"/>
                  </a:lnTo>
                  <a:cubicBezTo>
                    <a:pt x="216354" y="299017"/>
                    <a:pt x="236765" y="265000"/>
                    <a:pt x="260918" y="236084"/>
                  </a:cubicBezTo>
                  <a:cubicBezTo>
                    <a:pt x="267721" y="228260"/>
                    <a:pt x="275205" y="221116"/>
                    <a:pt x="281669" y="213632"/>
                  </a:cubicBezTo>
                  <a:cubicBezTo>
                    <a:pt x="295956" y="196964"/>
                    <a:pt x="304801" y="174172"/>
                    <a:pt x="304801" y="152400"/>
                  </a:cubicBezTo>
                  <a:cubicBezTo>
                    <a:pt x="304801" y="84364"/>
                    <a:pt x="235744" y="43543"/>
                    <a:pt x="174172" y="4354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169126" y="1717655"/>
              <a:ext cx="87086" cy="65314"/>
            </a:xfrm>
            <a:custGeom>
              <a:avLst/>
              <a:gdLst/>
              <a:ahLst/>
              <a:cxnLst/>
              <a:rect l="l" t="t" r="r" b="b"/>
              <a:pathLst>
                <a:path w="87086" h="65314">
                  <a:moveTo>
                    <a:pt x="10886" y="0"/>
                  </a:moveTo>
                  <a:cubicBezTo>
                    <a:pt x="42523" y="0"/>
                    <a:pt x="87086" y="16668"/>
                    <a:pt x="87086" y="54428"/>
                  </a:cubicBezTo>
                  <a:cubicBezTo>
                    <a:pt x="87086" y="60211"/>
                    <a:pt x="81984" y="65314"/>
                    <a:pt x="76200" y="65314"/>
                  </a:cubicBezTo>
                  <a:cubicBezTo>
                    <a:pt x="70417" y="65314"/>
                    <a:pt x="65315" y="60211"/>
                    <a:pt x="65315" y="54428"/>
                  </a:cubicBezTo>
                  <a:cubicBezTo>
                    <a:pt x="65315" y="30956"/>
                    <a:pt x="28915" y="21771"/>
                    <a:pt x="10886" y="21771"/>
                  </a:cubicBezTo>
                  <a:cubicBezTo>
                    <a:pt x="5103" y="21771"/>
                    <a:pt x="0" y="16668"/>
                    <a:pt x="0" y="10885"/>
                  </a:cubicBezTo>
                  <a:cubicBezTo>
                    <a:pt x="0" y="5102"/>
                    <a:pt x="5103" y="0"/>
                    <a:pt x="108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879874"/>
            <a:ext cx="7924800" cy="3444476"/>
          </a:xfrm>
        </p:spPr>
        <p:txBody>
          <a:bodyPr anchor="ctr">
            <a:normAutofit/>
          </a:bodyPr>
          <a:lstStyle>
            <a:lvl1pPr marL="0" indent="0" algn="ctr">
              <a:buFontTx/>
              <a:buNone/>
              <a:defRPr sz="3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13"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7392937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3" name="Content Placeholder 2"/>
          <p:cNvSpPr>
            <a:spLocks noGrp="1"/>
          </p:cNvSpPr>
          <p:nvPr>
            <p:ph idx="1"/>
          </p:nvPr>
        </p:nvSpPr>
        <p:spPr>
          <a:xfrm>
            <a:off x="609600" y="514350"/>
            <a:ext cx="7924800" cy="3886200"/>
          </a:xfrm>
        </p:spPr>
        <p:txBody>
          <a:bodyPr anchor="ctr">
            <a:normAutofit/>
          </a:bodyPr>
          <a:lstStyle>
            <a:lvl1pPr marL="0" indent="0" algn="l">
              <a:buFontTx/>
              <a:buNone/>
              <a:defRPr sz="1400">
                <a:solidFill>
                  <a:schemeClr val="bg1"/>
                </a:solidFill>
                <a:latin typeface="Source Code Pro" charset="0"/>
                <a:ea typeface="Source Code Pro" charset="0"/>
                <a:cs typeface="Source Code Pro"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2" name="TextBox 1"/>
          <p:cNvSpPr txBox="1"/>
          <p:nvPr userDrawn="1"/>
        </p:nvSpPr>
        <p:spPr>
          <a:xfrm>
            <a:off x="240632" y="4122821"/>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18207851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inition">
    <p:bg>
      <p:bgPr>
        <a:solidFill>
          <a:srgbClr val="2636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4856"/>
            <a:ext cx="8839200" cy="853676"/>
          </a:xfrm>
          <a:noFill/>
        </p:spPr>
        <p:txBody>
          <a:bodyPr lIns="548640" rIns="374904">
            <a:normAutofit/>
          </a:bodyPr>
          <a:lstStyle>
            <a:lvl1pPr>
              <a:defRPr sz="4400" b="1" i="0">
                <a:solidFill>
                  <a:schemeClr val="bg1">
                    <a:lumMod val="85000"/>
                  </a:schemeClr>
                </a:solidFill>
                <a:latin typeface="Open Sans Extrabold" charset="0"/>
                <a:ea typeface="Open Sans Extrabold" charset="0"/>
                <a:cs typeface="Open Sans Extrabold" charset="0"/>
              </a:defRPr>
            </a:lvl1pPr>
          </a:lstStyle>
          <a:p>
            <a:r>
              <a:rPr lang="en-US" dirty="0" smtClean="0"/>
              <a:t>Click to edit</a:t>
            </a:r>
            <a:endParaRPr lang="en-US" dirty="0"/>
          </a:p>
        </p:txBody>
      </p:sp>
      <p:sp>
        <p:nvSpPr>
          <p:cNvPr id="3" name="Content Placeholder 2"/>
          <p:cNvSpPr>
            <a:spLocks noGrp="1"/>
          </p:cNvSpPr>
          <p:nvPr>
            <p:ph idx="1"/>
          </p:nvPr>
        </p:nvSpPr>
        <p:spPr>
          <a:xfrm>
            <a:off x="609600" y="1236518"/>
            <a:ext cx="7924800" cy="3087832"/>
          </a:xfrm>
        </p:spPr>
        <p:txBody>
          <a:bodyPr>
            <a:normAutofit/>
          </a:bodyPr>
          <a:lstStyle>
            <a:lvl1pPr marL="0" indent="0">
              <a:buFontTx/>
              <a:buNone/>
              <a:defRPr sz="32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292490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Slide">
    <p:bg>
      <p:bgPr>
        <a:gradFill>
          <a:gsLst>
            <a:gs pos="0">
              <a:schemeClr val="tx2">
                <a:lumMod val="75000"/>
              </a:schemeClr>
            </a:gs>
            <a:gs pos="23000">
              <a:schemeClr val="tx2"/>
            </a:gs>
            <a:gs pos="70000">
              <a:schemeClr val="tx2"/>
            </a:gs>
            <a:gs pos="100000">
              <a:schemeClr val="tx2">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a:solidFill>
                  <a:schemeClr val="bg1"/>
                </a:solidFill>
                <a:latin typeface="Open Sans Extrabold" charset="0"/>
                <a:ea typeface="Open Sans Extrabold" charset="0"/>
                <a:cs typeface="Open Sans Extrabold" charset="0"/>
              </a:defRPr>
            </a:lvl1pPr>
          </a:lstStyle>
          <a:p>
            <a:r>
              <a:rPr lang="en-US" dirty="0" smtClean="0"/>
              <a:t>Click </a:t>
            </a:r>
            <a:r>
              <a:rPr lang="en-US" dirty="0" err="1" smtClean="0"/>
              <a:t>Nto</a:t>
            </a:r>
            <a:r>
              <a:rPr lang="en-US" dirty="0" smtClean="0"/>
              <a:t>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9665262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rgbClr val="31455A"/>
              </a:gs>
              <a:gs pos="100000">
                <a:srgbClr val="263647"/>
              </a:gs>
            </a:gsLst>
            <a:lin ang="0" scaled="1"/>
            <a:tileRect/>
          </a:gradFill>
        </p:spPr>
        <p:txBody>
          <a:bodyPr lIns="548640" rIns="548640" anchor="b"/>
          <a:lstStyle>
            <a:lvl1pPr>
              <a:defRPr b="1" i="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558144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3226"/>
          </a:xfrm>
          <a:gradFill flip="none" rotWithShape="1">
            <a:gsLst>
              <a:gs pos="70000">
                <a:schemeClr val="accent5"/>
              </a:gs>
              <a:gs pos="100000">
                <a:schemeClr val="accent5">
                  <a:lumMod val="75000"/>
                </a:schemeClr>
              </a:gs>
            </a:gsLst>
            <a:lin ang="0" scaled="1"/>
            <a:tileRect/>
          </a:gradFill>
        </p:spPr>
        <p:txBody>
          <a:bodyPr lIns="548640" rIns="548640" anchor="b"/>
          <a:lstStyle>
            <a:lvl1pPr>
              <a:defRPr b="1" i="0">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426464"/>
            <a:ext cx="7924800" cy="3168158"/>
          </a:xfrm>
        </p:spPr>
        <p:txBody>
          <a:bodyPr>
            <a:noAutofit/>
          </a:bodyPr>
          <a:lstStyle>
            <a:lvl1pPr marL="251460" indent="-25146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Up">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baseline="0">
                <a:solidFill>
                  <a:schemeClr val="tx1"/>
                </a:solidFill>
                <a:latin typeface="Open Sans Extrabold" charset="0"/>
                <a:ea typeface="Open Sans Extrabold" charset="0"/>
                <a:cs typeface="Open Sans Extrabold" charset="0"/>
              </a:defRPr>
            </a:lvl1pPr>
          </a:lstStyle>
          <a:p>
            <a:r>
              <a:rPr lang="en-US" dirty="0" smtClean="0"/>
              <a:t>Click to Edit Master</a:t>
            </a:r>
            <a:endParaRPr lang="en-US" dirty="0"/>
          </a:p>
        </p:txBody>
      </p:sp>
      <p:sp>
        <p:nvSpPr>
          <p:cNvPr id="10" name="Footer Placeholder 9"/>
          <p:cNvSpPr>
            <a:spLocks noGrp="1"/>
          </p:cNvSpPr>
          <p:nvPr>
            <p:ph type="ftr" sz="quarter" idx="10"/>
          </p:nvPr>
        </p:nvSpPr>
        <p:spPr>
          <a:xfrm>
            <a:off x="304799" y="4904185"/>
            <a:ext cx="8498237" cy="239315"/>
          </a:xfrm>
          <a:prstGeom prst="rect">
            <a:avLst/>
          </a:prstGeom>
        </p:spPr>
        <p:txBody>
          <a:bodyPr/>
          <a:lstStyle>
            <a:lvl1pPr algn="ctr">
              <a:defRPr/>
            </a:lvl1pPr>
          </a:lstStyle>
          <a:p>
            <a:r>
              <a:rPr lang="en-US" dirty="0" smtClean="0"/>
              <a:t>WordPress REST API</a:t>
            </a:r>
            <a:endParaRPr lang="en-US" dirty="0"/>
          </a:p>
        </p:txBody>
      </p:sp>
      <p:sp>
        <p:nvSpPr>
          <p:cNvPr id="14" name="Text Placeholder 13"/>
          <p:cNvSpPr>
            <a:spLocks noGrp="1"/>
          </p:cNvSpPr>
          <p:nvPr>
            <p:ph type="body" sz="quarter" idx="13"/>
          </p:nvPr>
        </p:nvSpPr>
        <p:spPr>
          <a:xfrm>
            <a:off x="2971800" y="1698479"/>
            <a:ext cx="3429000" cy="634620"/>
          </a:xfrm>
        </p:spPr>
        <p:txBody>
          <a:bodyPr>
            <a:noAutofit/>
          </a:bodyPr>
          <a:lstStyle>
            <a:lvl1pPr marL="0" indent="0" algn="ctr">
              <a:buNone/>
              <a:defRPr sz="3200" baseline="0">
                <a:solidFill>
                  <a:schemeClr val="bg1"/>
                </a:solidFill>
                <a:latin typeface="+mj-lt"/>
              </a:defRPr>
            </a:lvl1pPr>
            <a:lvl2pPr>
              <a:defRPr baseline="0">
                <a:latin typeface="+mj-lt"/>
              </a:defRPr>
            </a:lvl2pPr>
            <a:lvl3pPr>
              <a:defRPr baseline="0">
                <a:latin typeface="+mj-lt"/>
              </a:defRPr>
            </a:lvl3pPr>
            <a:lvl4pPr>
              <a:defRPr baseline="0">
                <a:latin typeface="+mj-lt"/>
              </a:defRPr>
            </a:lvl4pPr>
            <a:lvl5pPr>
              <a:defRPr baseline="0">
                <a:latin typeface="+mj-lt"/>
              </a:defRPr>
            </a:lvl5pPr>
          </a:lstStyle>
          <a:p>
            <a:pPr lvl="0"/>
            <a:r>
              <a:rPr lang="en-US" dirty="0" smtClean="0"/>
              <a:t>Click to edit</a:t>
            </a:r>
            <a:endParaRPr lang="en-US" dirty="0"/>
          </a:p>
        </p:txBody>
      </p:sp>
    </p:spTree>
    <p:extLst>
      <p:ext uri="{BB962C8B-B14F-4D97-AF65-F5344CB8AC3E}">
        <p14:creationId xmlns:p14="http://schemas.microsoft.com/office/powerpoint/2010/main" val="20156509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title Alt">
    <p:bg>
      <p:bgPr>
        <a:gradFill>
          <a:gsLst>
            <a:gs pos="0">
              <a:schemeClr val="accent5">
                <a:lumMod val="75000"/>
              </a:schemeClr>
            </a:gs>
            <a:gs pos="23000">
              <a:schemeClr val="accent5"/>
            </a:gs>
            <a:gs pos="70000">
              <a:schemeClr val="accent5"/>
            </a:gs>
            <a:gs pos="100000">
              <a:schemeClr val="accent5">
                <a:lumMod val="75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6593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ubtitle Alt">
    <p:bg>
      <p:bgPr>
        <a:gradFill>
          <a:gsLst>
            <a:gs pos="0">
              <a:srgbClr val="263647"/>
            </a:gs>
            <a:gs pos="23000">
              <a:srgbClr val="31455A"/>
            </a:gs>
            <a:gs pos="70000">
              <a:srgbClr val="263647"/>
            </a:gs>
            <a:gs pos="100000">
              <a:srgbClr val="26364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chemeClr val="bg1"/>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6"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
        <p:nvSpPr>
          <p:cNvPr id="3" name="TextBox 2"/>
          <p:cNvSpPr txBox="1"/>
          <p:nvPr userDrawn="1"/>
        </p:nvSpPr>
        <p:spPr>
          <a:xfrm>
            <a:off x="2119745" y="665018"/>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Alt2">
    <p:bg>
      <p:bgPr>
        <a:gradFill>
          <a:gsLst>
            <a:gs pos="0">
              <a:srgbClr val="F06627"/>
            </a:gs>
            <a:gs pos="23000">
              <a:srgbClr val="F08544"/>
            </a:gs>
            <a:gs pos="70000">
              <a:srgbClr val="F08544"/>
            </a:gs>
            <a:gs pos="100000">
              <a:srgbClr val="F06627"/>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38350"/>
            <a:ext cx="7772400" cy="1102519"/>
          </a:xfrm>
        </p:spPr>
        <p:txBody>
          <a:bodyPr anchor="ctr">
            <a:noAutofit/>
          </a:bodyPr>
          <a:lstStyle>
            <a:lvl1pPr algn="ctr">
              <a:defRPr sz="6000" b="1" i="0" spc="0">
                <a:solidFill>
                  <a:srgbClr val="263647"/>
                </a:solidFill>
                <a:latin typeface="Open Sans Extrabold" charset="0"/>
                <a:ea typeface="Open Sans Extrabold" charset="0"/>
                <a:cs typeface="Open Sans Extrabold" charset="0"/>
              </a:defRPr>
            </a:lvl1pPr>
          </a:lstStyle>
          <a:p>
            <a:r>
              <a:rPr lang="en-US" dirty="0" smtClean="0"/>
              <a:t>Click to Edit Master Title Style</a:t>
            </a:r>
            <a:endParaRPr lang="en-US" dirty="0"/>
          </a:p>
        </p:txBody>
      </p:sp>
      <p:sp>
        <p:nvSpPr>
          <p:cNvPr id="10" name="Footer Placeholder 9"/>
          <p:cNvSpPr>
            <a:spLocks noGrp="1"/>
          </p:cNvSpPr>
          <p:nvPr>
            <p:ph type="ftr" sz="quarter" idx="10"/>
          </p:nvPr>
        </p:nvSpPr>
        <p:spPr>
          <a:xfrm>
            <a:off x="304800" y="4904185"/>
            <a:ext cx="4267200" cy="243666"/>
          </a:xfrm>
          <a:prstGeom prst="rect">
            <a:avLst/>
          </a:prstGeom>
        </p:spPr>
        <p:txBody>
          <a:bodyPr/>
          <a:lstStyle>
            <a:lvl1pPr>
              <a:defRPr sz="1000"/>
            </a:lvl1pPr>
          </a:lstStyle>
          <a:p>
            <a:r>
              <a:rPr lang="en-US" dirty="0" smtClean="0"/>
              <a:t>WordPress REST API</a:t>
            </a:r>
            <a:endParaRPr lang="en-US" dirty="0"/>
          </a:p>
        </p:txBody>
      </p:sp>
      <p:sp>
        <p:nvSpPr>
          <p:cNvPr id="5" name="Content Placeholder 10"/>
          <p:cNvSpPr>
            <a:spLocks noGrp="1"/>
          </p:cNvSpPr>
          <p:nvPr>
            <p:ph sz="quarter" idx="11"/>
          </p:nvPr>
        </p:nvSpPr>
        <p:spPr>
          <a:xfrm>
            <a:off x="4572000" y="4903788"/>
            <a:ext cx="4267200" cy="239712"/>
          </a:xfrm>
        </p:spPr>
        <p:txBody>
          <a:bodyPr anchor="ctr">
            <a:noAutofit/>
          </a:bodyPr>
          <a:lstStyle>
            <a:lvl1pPr marL="0" indent="0" algn="r">
              <a:buFontTx/>
              <a:buNone/>
              <a:defRPr sz="1000">
                <a:solidFill>
                  <a:schemeClr val="bg1"/>
                </a:solidFill>
                <a:latin typeface="Open Sans" charset="0"/>
                <a:ea typeface="Open Sans" charset="0"/>
                <a:cs typeface="Open Sans" charset="0"/>
              </a:defRPr>
            </a:lvl1pPr>
            <a:lvl2pPr marL="457200" indent="0" algn="r">
              <a:buFontTx/>
              <a:buNone/>
              <a:defRPr sz="1000">
                <a:solidFill>
                  <a:schemeClr val="bg1"/>
                </a:solidFill>
              </a:defRPr>
            </a:lvl2pPr>
            <a:lvl3pPr marL="914400" indent="0" algn="r">
              <a:buFontTx/>
              <a:buNone/>
              <a:defRPr sz="1000">
                <a:solidFill>
                  <a:schemeClr val="bg1"/>
                </a:solidFill>
              </a:defRPr>
            </a:lvl3pPr>
            <a:lvl4pPr marL="1371600" indent="0" algn="r">
              <a:buFontTx/>
              <a:buNone/>
              <a:defRPr sz="1000">
                <a:solidFill>
                  <a:schemeClr val="bg1"/>
                </a:solidFill>
              </a:defRPr>
            </a:lvl4pPr>
            <a:lvl5pPr marL="1828800" indent="0" algn="r">
              <a:buFontTx/>
              <a:buNone/>
              <a:defRPr sz="10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12745116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38150"/>
            <a:ext cx="7924800" cy="625076"/>
          </a:xfrm>
          <a:prstGeom prst="rect">
            <a:avLst/>
          </a:prstGeom>
        </p:spPr>
        <p:txBody>
          <a:bodyPr vert="horz" lIns="0" tIns="0" rIns="0" bIns="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276349"/>
            <a:ext cx="7924800" cy="331827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0" y="4904186"/>
            <a:ext cx="9144000" cy="239314"/>
          </a:xfrm>
          <a:prstGeom prst="rect">
            <a:avLst/>
          </a:prstGeom>
          <a:solidFill>
            <a:srgbClr val="3145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p:cNvSpPr txBox="1"/>
          <p:nvPr userDrawn="1"/>
        </p:nvSpPr>
        <p:spPr>
          <a:xfrm>
            <a:off x="332509" y="4926708"/>
            <a:ext cx="2098964" cy="184203"/>
          </a:xfrm>
          <a:prstGeom prst="rect">
            <a:avLst/>
          </a:prstGeom>
          <a:noFill/>
        </p:spPr>
        <p:txBody>
          <a:bodyPr wrap="none" lIns="0" tIns="0" rIns="0" bIns="0" rtlCol="0">
            <a:noAutofit/>
          </a:bodyPr>
          <a:lstStyle/>
          <a:p>
            <a:pPr>
              <a:lnSpc>
                <a:spcPct val="110000"/>
              </a:lnSpc>
              <a:spcBef>
                <a:spcPts val="800"/>
              </a:spcBef>
            </a:pPr>
            <a:r>
              <a:rPr lang="en-US" sz="1200" b="1" dirty="0" smtClean="0">
                <a:solidFill>
                  <a:schemeClr val="bg1">
                    <a:lumMod val="95000"/>
                  </a:schemeClr>
                </a:solidFill>
              </a:rPr>
              <a:t>A Day </a:t>
            </a:r>
            <a:r>
              <a:rPr lang="en-US" sz="1200" b="1" smtClean="0">
                <a:solidFill>
                  <a:schemeClr val="bg1">
                    <a:lumMod val="95000"/>
                  </a:schemeClr>
                </a:solidFill>
              </a:rPr>
              <a:t>of JavaScript</a:t>
            </a:r>
            <a:endParaRPr lang="en-US" sz="1200" b="1" dirty="0" smtClean="0">
              <a:solidFill>
                <a:schemeClr val="bg1">
                  <a:lumMod val="95000"/>
                </a:schemeClr>
              </a:solidFill>
            </a:endParaRPr>
          </a:p>
        </p:txBody>
      </p:sp>
    </p:spTree>
    <p:extLst>
      <p:ext uri="{BB962C8B-B14F-4D97-AF65-F5344CB8AC3E}">
        <p14:creationId xmlns:p14="http://schemas.microsoft.com/office/powerpoint/2010/main" val="198435831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65" r:id="rId3"/>
    <p:sldLayoutId id="2147483650" r:id="rId4"/>
    <p:sldLayoutId id="2147483667" r:id="rId5"/>
    <p:sldLayoutId id="2147483663" r:id="rId6"/>
    <p:sldLayoutId id="2147483666" r:id="rId7"/>
    <p:sldLayoutId id="2147483669" r:id="rId8"/>
    <p:sldLayoutId id="2147483664" r:id="rId9"/>
    <p:sldLayoutId id="2147483668" r:id="rId10"/>
    <p:sldLayoutId id="2147483653" r:id="rId11"/>
    <p:sldLayoutId id="2147483656" r:id="rId12"/>
    <p:sldLayoutId id="2147483657" r:id="rId13"/>
    <p:sldLayoutId id="2147483662" r:id="rId14"/>
    <p:sldLayoutId id="2147483661" r:id="rId15"/>
    <p:sldLayoutId id="2147483660" r:id="rId16"/>
    <p:sldLayoutId id="2147483654" r:id="rId17"/>
    <p:sldLayoutId id="2147483655" r:id="rId18"/>
    <p:sldLayoutId id="2147483658" r:id="rId1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zgordon/a-day-of-javascri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t>
            </a:r>
            <a:r>
              <a:rPr lang="en-US" dirty="0" err="1" smtClean="0"/>
              <a:t>Preperation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Local install of WordPress 4.7+</a:t>
            </a:r>
          </a:p>
          <a:p>
            <a:r>
              <a:rPr lang="en-US" dirty="0" smtClean="0"/>
              <a:t>Code Editor (I am using Atom)</a:t>
            </a:r>
          </a:p>
          <a:p>
            <a:r>
              <a:rPr lang="en-US" dirty="0" smtClean="0"/>
              <a:t>Node and NPM Installed (node </a:t>
            </a:r>
            <a:r>
              <a:rPr lang="mr-IN" dirty="0" smtClean="0"/>
              <a:t>–</a:t>
            </a:r>
            <a:r>
              <a:rPr lang="en-US" dirty="0" smtClean="0"/>
              <a:t>v and </a:t>
            </a:r>
            <a:r>
              <a:rPr lang="en-US" dirty="0" err="1" smtClean="0"/>
              <a:t>npm</a:t>
            </a:r>
            <a:r>
              <a:rPr lang="en-US" dirty="0" smtClean="0"/>
              <a:t> </a:t>
            </a:r>
            <a:r>
              <a:rPr lang="mr-IN" dirty="0" smtClean="0"/>
              <a:t>–</a:t>
            </a:r>
            <a:r>
              <a:rPr lang="en-US" dirty="0" smtClean="0"/>
              <a:t>v)</a:t>
            </a:r>
          </a:p>
          <a:p>
            <a:r>
              <a:rPr lang="en-US" dirty="0">
                <a:hlinkClick r:id="rId2"/>
              </a:rPr>
              <a:t>https://</a:t>
            </a:r>
            <a:r>
              <a:rPr lang="en-US" dirty="0" smtClean="0">
                <a:hlinkClick r:id="rId2"/>
              </a:rPr>
              <a:t>github.com/zgordon/a-day-of-javascript</a:t>
            </a:r>
            <a:r>
              <a:rPr lang="en-US" dirty="0" smtClean="0"/>
              <a:t> </a:t>
            </a:r>
            <a:endParaRPr lang="en-US" dirty="0"/>
          </a:p>
        </p:txBody>
      </p:sp>
      <p:sp>
        <p:nvSpPr>
          <p:cNvPr id="4" name="Content Placeholder 3"/>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11590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What</a:t>
            </a:r>
            <a:r>
              <a:rPr lang="en-US" sz="4800" dirty="0" smtClean="0">
                <a:solidFill>
                  <a:srgbClr val="F06627"/>
                </a:solidFill>
              </a:rPr>
              <a:t> </a:t>
            </a:r>
            <a:r>
              <a:rPr lang="en-US" sz="4800" dirty="0" smtClean="0">
                <a:solidFill>
                  <a:schemeClr val="bg1">
                    <a:lumMod val="95000"/>
                  </a:schemeClr>
                </a:solidFill>
              </a:rPr>
              <a:t/>
            </a:r>
            <a:br>
              <a:rPr lang="en-US" sz="4800" dirty="0" smtClean="0">
                <a:solidFill>
                  <a:schemeClr val="bg1">
                    <a:lumMod val="95000"/>
                  </a:schemeClr>
                </a:solidFill>
              </a:rPr>
            </a:br>
            <a:r>
              <a:rPr lang="en-US" sz="4800" dirty="0" smtClean="0">
                <a:solidFill>
                  <a:schemeClr val="bg1">
                    <a:lumMod val="95000"/>
                  </a:schemeClr>
                </a:solidFill>
              </a:rPr>
              <a:t>Do You Need </a:t>
            </a:r>
            <a:br>
              <a:rPr lang="en-US" sz="4800" dirty="0" smtClean="0">
                <a:solidFill>
                  <a:schemeClr val="bg1">
                    <a:lumMod val="95000"/>
                  </a:schemeClr>
                </a:solidFill>
              </a:rPr>
            </a:br>
            <a:r>
              <a:rPr lang="en-US" sz="4800" dirty="0" smtClean="0">
                <a:solidFill>
                  <a:schemeClr val="bg1">
                    <a:lumMod val="95000"/>
                  </a:schemeClr>
                </a:solidFill>
              </a:rPr>
              <a:t>to Know?</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09766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rgbClr val="F06627"/>
                </a:solidFill>
                <a:latin typeface="Pacifico" charset="0"/>
                <a:ea typeface="Pacifico" charset="0"/>
                <a:cs typeface="Pacifico" charset="0"/>
              </a:rPr>
              <a:t>Wait, </a:t>
            </a:r>
            <a:r>
              <a:rPr lang="en-US" sz="4800" dirty="0" smtClean="0">
                <a:solidFill>
                  <a:schemeClr val="bg1">
                    <a:lumMod val="95000"/>
                  </a:schemeClr>
                </a:solidFill>
              </a:rPr>
              <a:t>Do You Know Programming?</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8062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F06627"/>
                </a:solidFill>
              </a:rPr>
              <a:t>1. </a:t>
            </a:r>
            <a:r>
              <a:rPr lang="en-US" dirty="0" smtClean="0">
                <a:solidFill>
                  <a:schemeClr val="bg1">
                    <a:lumMod val="95000"/>
                  </a:schemeClr>
                </a:solidFill>
              </a:rPr>
              <a:t>The DOM</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3000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F06627"/>
                </a:solidFill>
              </a:rPr>
              <a:t>2.</a:t>
            </a:r>
            <a:r>
              <a:rPr lang="en-US" dirty="0" smtClean="0">
                <a:solidFill>
                  <a:schemeClr val="bg1">
                    <a:lumMod val="95000"/>
                  </a:schemeClr>
                </a:solidFill>
              </a:rPr>
              <a:t> Events</a:t>
            </a:r>
            <a:br>
              <a:rPr lang="en-US" dirty="0" smtClean="0">
                <a:solidFill>
                  <a:schemeClr val="bg1">
                    <a:lumMod val="95000"/>
                  </a:schemeClr>
                </a:solidFill>
              </a:rPr>
            </a:br>
            <a:r>
              <a:rPr lang="en-US" dirty="0" smtClean="0">
                <a:solidFill>
                  <a:srgbClr val="F06627"/>
                </a:solidFill>
              </a:rPr>
              <a:t> </a:t>
            </a:r>
            <a:endParaRPr lang="en-US" dirty="0"/>
          </a:p>
        </p:txBody>
      </p:sp>
    </p:spTree>
    <p:extLst>
      <p:ext uri="{BB962C8B-B14F-4D97-AF65-F5344CB8AC3E}">
        <p14:creationId xmlns:p14="http://schemas.microsoft.com/office/powerpoint/2010/main" val="106902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5" name="Title 1"/>
          <p:cNvSpPr txBox="1">
            <a:spLocks/>
          </p:cNvSpPr>
          <p:nvPr/>
        </p:nvSpPr>
        <p:spPr>
          <a:xfrm>
            <a:off x="1683326" y="436419"/>
            <a:ext cx="6224155" cy="4208318"/>
          </a:xfrm>
          <a:prstGeom prst="rect">
            <a:avLst/>
          </a:prstGeom>
        </p:spPr>
        <p:txBody>
          <a:bodyPr vert="horz" lIns="0" tIns="0" rIns="0" bIns="0" rtlCol="0" anchor="ctr">
            <a:noAutofit/>
          </a:bodyPr>
          <a:lstStyle>
            <a:lvl1pPr algn="ctr" defTabSz="914400" rtl="0" eaLnBrk="1" latinLnBrk="0" hangingPunct="1">
              <a:spcBef>
                <a:spcPct val="0"/>
              </a:spcBef>
              <a:buNone/>
              <a:defRPr sz="6000" b="1" i="0" kern="1200" spc="0">
                <a:solidFill>
                  <a:schemeClr val="bg1"/>
                </a:solidFill>
                <a:latin typeface="Open Sans Extrabold" charset="0"/>
                <a:ea typeface="Open Sans Extrabold" charset="0"/>
                <a:cs typeface="Open Sans Extrabold" charset="0"/>
              </a:defRPr>
            </a:lvl1pPr>
          </a:lstStyle>
          <a:p>
            <a:pPr algn="l"/>
            <a:r>
              <a:rPr lang="en-US" dirty="0" smtClean="0">
                <a:solidFill>
                  <a:srgbClr val="374E66"/>
                </a:solidFill>
              </a:rPr>
              <a:t>1. The DOM</a:t>
            </a:r>
            <a:br>
              <a:rPr lang="en-US" dirty="0" smtClean="0">
                <a:solidFill>
                  <a:srgbClr val="374E66"/>
                </a:solidFill>
              </a:rPr>
            </a:br>
            <a:r>
              <a:rPr lang="en-US" dirty="0" smtClean="0">
                <a:solidFill>
                  <a:srgbClr val="374E66"/>
                </a:solidFill>
              </a:rPr>
              <a:t>2. Events</a:t>
            </a:r>
            <a:r>
              <a:rPr lang="en-US" dirty="0" smtClean="0"/>
              <a:t/>
            </a:r>
            <a:br>
              <a:rPr lang="en-US" dirty="0" smtClean="0"/>
            </a:br>
            <a:r>
              <a:rPr lang="en-US" dirty="0" smtClean="0">
                <a:solidFill>
                  <a:srgbClr val="F06627"/>
                </a:solidFill>
              </a:rPr>
              <a:t>3.</a:t>
            </a:r>
            <a:r>
              <a:rPr lang="en-US" dirty="0" smtClean="0"/>
              <a:t> JSON &amp; HTTP</a:t>
            </a:r>
            <a:endParaRPr lang="en-US" dirty="0"/>
          </a:p>
        </p:txBody>
      </p:sp>
    </p:spTree>
    <p:extLst>
      <p:ext uri="{BB962C8B-B14F-4D97-AF65-F5344CB8AC3E}">
        <p14:creationId xmlns:p14="http://schemas.microsoft.com/office/powerpoint/2010/main" val="120729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436419"/>
            <a:ext cx="6224155" cy="4208318"/>
          </a:xfrm>
        </p:spPr>
        <p:txBody>
          <a:bodyPr/>
          <a:lstStyle/>
          <a:p>
            <a:pPr algn="l"/>
            <a:r>
              <a:rPr lang="en-US" dirty="0" smtClean="0">
                <a:solidFill>
                  <a:srgbClr val="F06627"/>
                </a:solidFill>
              </a:rPr>
              <a:t>1.</a:t>
            </a:r>
            <a:r>
              <a:rPr lang="en-US" dirty="0" smtClean="0"/>
              <a:t> The DOM</a:t>
            </a:r>
            <a:br>
              <a:rPr lang="en-US" dirty="0" smtClean="0"/>
            </a:br>
            <a:r>
              <a:rPr lang="en-US" dirty="0" smtClean="0">
                <a:solidFill>
                  <a:srgbClr val="F06627"/>
                </a:solidFill>
              </a:rPr>
              <a:t>2.</a:t>
            </a:r>
            <a:r>
              <a:rPr lang="en-US" dirty="0" smtClean="0"/>
              <a:t> Events</a:t>
            </a:r>
            <a:br>
              <a:rPr lang="en-US" dirty="0" smtClean="0"/>
            </a:br>
            <a:r>
              <a:rPr lang="en-US" dirty="0" smtClean="0">
                <a:solidFill>
                  <a:srgbClr val="F06627"/>
                </a:solidFill>
              </a:rPr>
              <a:t>3.</a:t>
            </a:r>
            <a:r>
              <a:rPr lang="en-US" dirty="0" smtClean="0"/>
              <a:t> JSON &amp; HTTP</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121756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10" y="436419"/>
            <a:ext cx="6546272" cy="4208318"/>
          </a:xfrm>
        </p:spPr>
        <p:txBody>
          <a:bodyPr/>
          <a:lstStyle/>
          <a:p>
            <a:r>
              <a:rPr lang="en-US" dirty="0" smtClean="0">
                <a:solidFill>
                  <a:srgbClr val="F06627"/>
                </a:solidFill>
              </a:rPr>
              <a:t>These 3 Things</a:t>
            </a:r>
            <a:r>
              <a:rPr lang="en-US" dirty="0" smtClean="0"/>
              <a:t> </a:t>
            </a:r>
            <a:br>
              <a:rPr lang="en-US" dirty="0" smtClean="0"/>
            </a:br>
            <a:r>
              <a:rPr lang="en-US" dirty="0" smtClean="0"/>
              <a:t>Let us do a lot</a:t>
            </a:r>
            <a:endParaRPr lang="en-US"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Tree>
    <p:extLst>
      <p:ext uri="{BB962C8B-B14F-4D97-AF65-F5344CB8AC3E}">
        <p14:creationId xmlns:p14="http://schemas.microsoft.com/office/powerpoint/2010/main" val="445601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t>Use WP API</a:t>
            </a:r>
            <a:br>
              <a:rPr lang="en-US" dirty="0" smtClean="0"/>
            </a:br>
            <a:r>
              <a:rPr lang="en-US" dirty="0" smtClean="0">
                <a:solidFill>
                  <a:srgbClr val="374E66"/>
                </a:solidFill>
              </a:rPr>
              <a:t> </a:t>
            </a:r>
            <a:br>
              <a:rPr lang="en-US" dirty="0" smtClean="0">
                <a:solidFill>
                  <a:srgbClr val="374E66"/>
                </a:solidFill>
              </a:rPr>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693910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t>Build UI/Page w JS</a:t>
            </a:r>
            <a:br>
              <a:rPr lang="en-US" dirty="0" smtClean="0"/>
            </a:br>
            <a:r>
              <a:rPr lang="en-US" dirty="0" smtClean="0">
                <a:solidFill>
                  <a:srgbClr val="374E66"/>
                </a:solidFill>
              </a:rPr>
              <a:t/>
            </a:r>
            <a:br>
              <a:rPr lang="en-US" dirty="0" smtClean="0">
                <a:solidFill>
                  <a:srgbClr val="374E66"/>
                </a:solidFill>
              </a:rPr>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725903840"/>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t>Track User Actions</a:t>
            </a:r>
            <a:br>
              <a:rPr lang="en-US" dirty="0" smtClean="0"/>
            </a:b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163245642"/>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Day of JavaScript</a:t>
            </a:r>
          </a:p>
        </p:txBody>
      </p:sp>
      <p:sp>
        <p:nvSpPr>
          <p:cNvPr id="4" name="Content Placeholder 3"/>
          <p:cNvSpPr>
            <a:spLocks noGrp="1"/>
          </p:cNvSpPr>
          <p:nvPr>
            <p:ph sz="quarter" idx="11"/>
          </p:nvPr>
        </p:nvSpPr>
        <p:spPr/>
        <p:txBody>
          <a:bodyPr/>
          <a:lstStyle/>
          <a:p>
            <a:r>
              <a:rPr lang="en-US" dirty="0" smtClean="0"/>
              <a:t>Getting Started</a:t>
            </a:r>
            <a:endParaRPr lang="en-US" dirty="0"/>
          </a:p>
        </p:txBody>
      </p:sp>
      <p:sp>
        <p:nvSpPr>
          <p:cNvPr id="5" name="Text Placeholder 3"/>
          <p:cNvSpPr txBox="1">
            <a:spLocks/>
          </p:cNvSpPr>
          <p:nvPr/>
        </p:nvSpPr>
        <p:spPr>
          <a:xfrm>
            <a:off x="3342408" y="1721040"/>
            <a:ext cx="2105891" cy="634620"/>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lumMod val="95000"/>
                  </a:schemeClr>
                </a:solidFill>
                <a:latin typeface="Pacifico" charset="0"/>
                <a:ea typeface="Pacifico" charset="0"/>
                <a:cs typeface="Pacifico" charset="0"/>
              </a:rPr>
              <a:t>Welcome To</a:t>
            </a:r>
            <a:endParaRPr lang="en-US" dirty="0">
              <a:solidFill>
                <a:schemeClr val="bg1">
                  <a:lumMod val="95000"/>
                </a:schemeClr>
              </a:solidFill>
              <a:latin typeface="Pacifico" charset="0"/>
              <a:ea typeface="Pacifico" charset="0"/>
              <a:cs typeface="Pacifico" charset="0"/>
            </a:endParaRPr>
          </a:p>
        </p:txBody>
      </p:sp>
      <p:sp>
        <p:nvSpPr>
          <p:cNvPr id="7" name="Rectangle 6"/>
          <p:cNvSpPr/>
          <p:nvPr/>
        </p:nvSpPr>
        <p:spPr>
          <a:xfrm>
            <a:off x="3064824" y="3273513"/>
            <a:ext cx="3014351" cy="369332"/>
          </a:xfrm>
          <a:prstGeom prst="rect">
            <a:avLst/>
          </a:prstGeom>
        </p:spPr>
        <p:txBody>
          <a:bodyPr wrap="none">
            <a:spAutoFit/>
          </a:bodyPr>
          <a:lstStyle/>
          <a:p>
            <a:r>
              <a:rPr lang="en-US" dirty="0">
                <a:solidFill>
                  <a:schemeClr val="bg1">
                    <a:lumMod val="95000"/>
                  </a:schemeClr>
                </a:solidFill>
              </a:rPr>
              <a:t>with Zac Gordon @</a:t>
            </a:r>
            <a:r>
              <a:rPr lang="en-US" dirty="0" err="1">
                <a:solidFill>
                  <a:schemeClr val="bg1">
                    <a:lumMod val="95000"/>
                  </a:schemeClr>
                </a:solidFill>
              </a:rPr>
              <a:t>zgordon</a:t>
            </a:r>
            <a:endParaRPr lang="en-US" dirty="0">
              <a:solidFill>
                <a:schemeClr val="bg1">
                  <a:lumMod val="95000"/>
                </a:schemeClr>
              </a:solidFill>
            </a:endParaRPr>
          </a:p>
        </p:txBody>
      </p:sp>
    </p:spTree>
    <p:extLst>
      <p:ext uri="{BB962C8B-B14F-4D97-AF65-F5344CB8AC3E}">
        <p14:creationId xmlns:p14="http://schemas.microsoft.com/office/powerpoint/2010/main" val="5662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dirty="0" smtClean="0">
                <a:solidFill>
                  <a:srgbClr val="374E66"/>
                </a:solidFill>
              </a:rPr>
              <a:t>Use WP API</a:t>
            </a:r>
            <a:br>
              <a:rPr lang="en-US" dirty="0" smtClean="0">
                <a:solidFill>
                  <a:srgbClr val="374E66"/>
                </a:solidFill>
              </a:rPr>
            </a:br>
            <a:r>
              <a:rPr lang="en-US" dirty="0" smtClean="0">
                <a:solidFill>
                  <a:srgbClr val="374E66"/>
                </a:solidFill>
              </a:rPr>
              <a:t>Build UI/Page w JS</a:t>
            </a:r>
            <a:br>
              <a:rPr lang="en-US" dirty="0" smtClean="0">
                <a:solidFill>
                  <a:srgbClr val="374E66"/>
                </a:solidFill>
              </a:rPr>
            </a:br>
            <a:r>
              <a:rPr lang="en-US" dirty="0" smtClean="0">
                <a:solidFill>
                  <a:srgbClr val="374E66"/>
                </a:solidFill>
              </a:rPr>
              <a:t>Track User Actions</a:t>
            </a:r>
            <a:r>
              <a:rPr lang="en-US" dirty="0" smtClean="0"/>
              <a:t/>
            </a:r>
            <a:br>
              <a:rPr lang="en-US" dirty="0" smtClean="0"/>
            </a:br>
            <a:r>
              <a:rPr lang="en-US" dirty="0" smtClean="0"/>
              <a:t>Do Whatever *</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1941050257"/>
      </p:ext>
    </p:extLst>
  </p:cSld>
  <p:clrMapOvr>
    <a:masterClrMapping/>
  </p:clrMapOvr>
  <mc:AlternateContent xmlns:mc="http://schemas.openxmlformats.org/markup-compatibility/2006" xmlns:p14="http://schemas.microsoft.com/office/powerpoint/2010/main">
    <mc:Choice Requires="p14">
      <p:transition spd="slow" p14:dur="1500">
        <p:wipe dir="d"/>
      </p:transition>
    </mc:Choice>
    <mc:Fallback xmlns="">
      <p:transition spd="slow">
        <p:wipe dir="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038350"/>
            <a:ext cx="7450282" cy="1102519"/>
          </a:xfrm>
        </p:spPr>
        <p:txBody>
          <a:bodyPr/>
          <a:lstStyle/>
          <a:p>
            <a:pPr algn="l"/>
            <a:r>
              <a:rPr lang="en-US" sz="4400" dirty="0" smtClean="0">
                <a:solidFill>
                  <a:schemeClr val="bg1">
                    <a:lumMod val="85000"/>
                  </a:schemeClr>
                </a:solidFill>
              </a:rPr>
              <a:t>Use WP API</a:t>
            </a:r>
            <a:r>
              <a:rPr lang="en-US" sz="4400" dirty="0" smtClean="0">
                <a:solidFill>
                  <a:schemeClr val="bg1">
                    <a:lumMod val="95000"/>
                  </a:schemeClr>
                </a:solidFill>
              </a:rPr>
              <a:t> </a:t>
            </a:r>
            <a:r>
              <a:rPr lang="en-US" sz="4400" dirty="0" smtClean="0">
                <a:solidFill>
                  <a:srgbClr val="F06627"/>
                </a:solidFill>
              </a:rPr>
              <a:t>JSON/HTTP</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Build UI/Page w JS</a:t>
            </a:r>
            <a:r>
              <a:rPr lang="en-US" sz="4400" dirty="0" smtClean="0">
                <a:solidFill>
                  <a:schemeClr val="bg1">
                    <a:lumMod val="95000"/>
                  </a:schemeClr>
                </a:solidFill>
              </a:rPr>
              <a:t> </a:t>
            </a:r>
            <a:r>
              <a:rPr lang="en-US" sz="4400" dirty="0" smtClean="0">
                <a:solidFill>
                  <a:srgbClr val="F06627"/>
                </a:solidFill>
              </a:rPr>
              <a:t>DOM</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Track User Actions</a:t>
            </a:r>
            <a:r>
              <a:rPr lang="en-US" sz="4400" dirty="0" smtClean="0">
                <a:solidFill>
                  <a:schemeClr val="bg1">
                    <a:lumMod val="95000"/>
                  </a:schemeClr>
                </a:solidFill>
              </a:rPr>
              <a:t> </a:t>
            </a:r>
            <a:r>
              <a:rPr lang="en-US" sz="4400" dirty="0" smtClean="0">
                <a:solidFill>
                  <a:srgbClr val="F06627"/>
                </a:solidFill>
              </a:rPr>
              <a:t>Events</a:t>
            </a:r>
            <a:r>
              <a:rPr lang="en-US" sz="4400" dirty="0" smtClean="0">
                <a:solidFill>
                  <a:schemeClr val="bg1">
                    <a:lumMod val="95000"/>
                  </a:schemeClr>
                </a:solidFill>
              </a:rPr>
              <a:t/>
            </a:r>
            <a:br>
              <a:rPr lang="en-US" sz="4400" dirty="0" smtClean="0">
                <a:solidFill>
                  <a:schemeClr val="bg1">
                    <a:lumMod val="95000"/>
                  </a:schemeClr>
                </a:solidFill>
              </a:rPr>
            </a:br>
            <a:r>
              <a:rPr lang="en-US" sz="4400" dirty="0" smtClean="0">
                <a:solidFill>
                  <a:schemeClr val="bg1">
                    <a:lumMod val="85000"/>
                  </a:schemeClr>
                </a:solidFill>
              </a:rPr>
              <a:t>Do Whatever </a:t>
            </a:r>
            <a:r>
              <a:rPr lang="en-US" sz="4400" dirty="0" smtClean="0">
                <a:solidFill>
                  <a:srgbClr val="F06627"/>
                </a:solidFill>
              </a:rPr>
              <a:t>JavaScript*</a:t>
            </a:r>
            <a:endParaRPr lang="en-US" sz="4400" dirty="0">
              <a:solidFill>
                <a:srgbClr val="F06627"/>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571569019"/>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326" y="966355"/>
            <a:ext cx="6224155" cy="3678382"/>
          </a:xfrm>
        </p:spPr>
        <p:txBody>
          <a:bodyPr/>
          <a:lstStyle/>
          <a:p>
            <a:pPr algn="l"/>
            <a:r>
              <a:rPr lang="en-US" sz="4400" dirty="0" smtClean="0">
                <a:solidFill>
                  <a:srgbClr val="F06627"/>
                </a:solidFill>
              </a:rPr>
              <a:t>1.</a:t>
            </a:r>
            <a:r>
              <a:rPr lang="en-US" sz="4400" dirty="0" smtClean="0"/>
              <a:t> The DOM</a:t>
            </a:r>
            <a:br>
              <a:rPr lang="en-US" sz="4400" dirty="0" smtClean="0"/>
            </a:br>
            <a:r>
              <a:rPr lang="en-US" sz="4400" dirty="0" smtClean="0">
                <a:solidFill>
                  <a:srgbClr val="F06627"/>
                </a:solidFill>
              </a:rPr>
              <a:t>2.</a:t>
            </a:r>
            <a:r>
              <a:rPr lang="en-US" sz="4400" dirty="0" smtClean="0"/>
              <a:t> Events</a:t>
            </a:r>
            <a:br>
              <a:rPr lang="en-US" sz="4400" dirty="0" smtClean="0"/>
            </a:br>
            <a:r>
              <a:rPr lang="en-US" sz="4400" dirty="0" smtClean="0">
                <a:solidFill>
                  <a:srgbClr val="F06627"/>
                </a:solidFill>
              </a:rPr>
              <a:t>3.</a:t>
            </a:r>
            <a:r>
              <a:rPr lang="en-US" sz="4400" dirty="0" smtClean="0"/>
              <a:t> JSON &amp; HTTP</a:t>
            </a:r>
            <a:br>
              <a:rPr lang="en-US" sz="4400" dirty="0" smtClean="0"/>
            </a:br>
            <a:endParaRPr lang="en-US" sz="4400" dirty="0"/>
          </a:p>
        </p:txBody>
      </p:sp>
      <p:sp>
        <p:nvSpPr>
          <p:cNvPr id="3" name="Content Placeholder 2"/>
          <p:cNvSpPr>
            <a:spLocks noGrp="1"/>
          </p:cNvSpPr>
          <p:nvPr>
            <p:ph sz="quarter" idx="11"/>
          </p:nvPr>
        </p:nvSpPr>
        <p:spPr/>
        <p:txBody>
          <a:bodyPr/>
          <a:lstStyle/>
          <a:p>
            <a:r>
              <a:rPr lang="en-US" dirty="0"/>
              <a:t>Getting </a:t>
            </a:r>
            <a:r>
              <a:rPr lang="en-US" dirty="0" smtClean="0"/>
              <a:t>Started</a:t>
            </a:r>
            <a:endParaRPr lang="en-US" dirty="0"/>
          </a:p>
        </p:txBody>
      </p:sp>
      <p:sp>
        <p:nvSpPr>
          <p:cNvPr id="4" name="Rectangle 3"/>
          <p:cNvSpPr/>
          <p:nvPr/>
        </p:nvSpPr>
        <p:spPr>
          <a:xfrm>
            <a:off x="1683326" y="3675557"/>
            <a:ext cx="5097357" cy="769441"/>
          </a:xfrm>
          <a:prstGeom prst="rect">
            <a:avLst/>
          </a:prstGeom>
        </p:spPr>
        <p:txBody>
          <a:bodyPr wrap="none">
            <a:spAutoFit/>
          </a:bodyPr>
          <a:lstStyle/>
          <a:p>
            <a:r>
              <a:rPr lang="en-US" sz="4400" dirty="0" smtClean="0">
                <a:solidFill>
                  <a:srgbClr val="F06627"/>
                </a:solidFill>
              </a:rPr>
              <a:t>*</a:t>
            </a:r>
            <a:r>
              <a:rPr lang="en-US" sz="4400" i="1" dirty="0" smtClean="0">
                <a:solidFill>
                  <a:schemeClr val="bg1">
                    <a:lumMod val="75000"/>
                  </a:schemeClr>
                </a:solidFill>
              </a:rPr>
              <a:t> Development </a:t>
            </a:r>
            <a:r>
              <a:rPr lang="en-US" sz="4400" i="1" dirty="0">
                <a:solidFill>
                  <a:schemeClr val="bg1">
                    <a:lumMod val="75000"/>
                  </a:schemeClr>
                </a:solidFill>
              </a:rPr>
              <a:t>T</a:t>
            </a:r>
            <a:r>
              <a:rPr lang="en-US" sz="4400" i="1" dirty="0" smtClean="0">
                <a:solidFill>
                  <a:schemeClr val="bg1">
                    <a:lumMod val="75000"/>
                  </a:schemeClr>
                </a:solidFill>
              </a:rPr>
              <a:t>ools</a:t>
            </a:r>
            <a:endParaRPr lang="en-US" sz="4400" dirty="0"/>
          </a:p>
        </p:txBody>
      </p:sp>
      <p:sp>
        <p:nvSpPr>
          <p:cNvPr id="5" name="Rectangle 4"/>
          <p:cNvSpPr/>
          <p:nvPr/>
        </p:nvSpPr>
        <p:spPr>
          <a:xfrm>
            <a:off x="1683326" y="581634"/>
            <a:ext cx="5668283" cy="769441"/>
          </a:xfrm>
          <a:prstGeom prst="rect">
            <a:avLst/>
          </a:prstGeom>
        </p:spPr>
        <p:txBody>
          <a:bodyPr wrap="none">
            <a:spAutoFit/>
          </a:bodyPr>
          <a:lstStyle/>
          <a:p>
            <a:r>
              <a:rPr lang="en-US" sz="4400" dirty="0">
                <a:solidFill>
                  <a:srgbClr val="F06627"/>
                </a:solidFill>
              </a:rPr>
              <a:t>*</a:t>
            </a:r>
            <a:r>
              <a:rPr lang="en-US" sz="4400" dirty="0"/>
              <a:t> </a:t>
            </a:r>
            <a:r>
              <a:rPr lang="en-US" sz="4400" i="1" dirty="0" smtClean="0">
                <a:solidFill>
                  <a:schemeClr val="bg1">
                    <a:lumMod val="75000"/>
                  </a:schemeClr>
                </a:solidFill>
              </a:rPr>
              <a:t>Programming Review</a:t>
            </a:r>
            <a:endParaRPr lang="en-US" sz="4400" dirty="0"/>
          </a:p>
        </p:txBody>
      </p:sp>
    </p:spTree>
    <p:extLst>
      <p:ext uri="{BB962C8B-B14F-4D97-AF65-F5344CB8AC3E}">
        <p14:creationId xmlns:p14="http://schemas.microsoft.com/office/powerpoint/2010/main" val="20511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10000"/>
              </a:lnSpc>
              <a:spcBef>
                <a:spcPts val="800"/>
              </a:spcBef>
            </a:pPr>
            <a:r>
              <a:rPr lang="en-US" sz="6400" dirty="0">
                <a:solidFill>
                  <a:schemeClr val="tx1"/>
                </a:solidFill>
                <a:latin typeface="Open Sans" charset="0"/>
                <a:ea typeface="Open Sans" charset="0"/>
                <a:cs typeface="Open Sans" charset="0"/>
              </a:rPr>
              <a:t>I Love JavaScript</a:t>
            </a:r>
            <a:br>
              <a:rPr lang="en-US" sz="6400" dirty="0">
                <a:solidFill>
                  <a:schemeClr val="tx1"/>
                </a:solidFill>
                <a:latin typeface="Open Sans" charset="0"/>
                <a:ea typeface="Open Sans" charset="0"/>
                <a:cs typeface="Open Sans" charset="0"/>
              </a:rPr>
            </a:br>
            <a:r>
              <a:rPr lang="en-US" sz="5400" dirty="0">
                <a:solidFill>
                  <a:schemeClr val="tx1"/>
                </a:solidFill>
                <a:latin typeface="Pacifico" charset="0"/>
                <a:ea typeface="Pacifico" charset="0"/>
                <a:cs typeface="Pacifico" charset="0"/>
              </a:rPr>
              <a:t>And have for a while </a:t>
            </a: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015266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err="1" smtClean="0"/>
              <a:t>javascriptforwp.com</a:t>
            </a:r>
            <a:r>
              <a:rPr lang="en-US" sz="4000" dirty="0" smtClean="0"/>
              <a:t>/</a:t>
            </a:r>
            <a:r>
              <a:rPr lang="en-US" sz="4000" b="0" dirty="0" smtClean="0">
                <a:latin typeface="Open Sans" charset="0"/>
                <a:ea typeface="Open Sans" charset="0"/>
                <a:cs typeface="Open Sans" charset="0"/>
              </a:rPr>
              <a:t>courses</a:t>
            </a:r>
            <a:br>
              <a:rPr lang="en-US" sz="4000" b="0" dirty="0" smtClean="0">
                <a:latin typeface="Open Sans" charset="0"/>
                <a:ea typeface="Open Sans" charset="0"/>
                <a:cs typeface="Open Sans" charset="0"/>
              </a:rPr>
            </a:br>
            <a:r>
              <a:rPr lang="en-US" sz="4000" dirty="0" err="1" smtClean="0"/>
              <a:t>javascriptforwp.com</a:t>
            </a:r>
            <a:r>
              <a:rPr lang="en-US" sz="4000" dirty="0" smtClean="0"/>
              <a:t>/</a:t>
            </a:r>
            <a:r>
              <a:rPr lang="en-US" sz="4000" b="0" dirty="0" smtClean="0">
                <a:latin typeface="Open Sans" charset="0"/>
                <a:ea typeface="Open Sans" charset="0"/>
                <a:cs typeface="Open Sans" charset="0"/>
              </a:rPr>
              <a:t>blog</a:t>
            </a:r>
            <a:endParaRPr lang="en-US" sz="4000" b="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For More from Zac</a:t>
            </a:r>
            <a:endParaRPr lang="en-US" dirty="0"/>
          </a:p>
        </p:txBody>
      </p:sp>
    </p:spTree>
    <p:extLst>
      <p:ext uri="{BB962C8B-B14F-4D97-AF65-F5344CB8AC3E}">
        <p14:creationId xmlns:p14="http://schemas.microsoft.com/office/powerpoint/2010/main" val="117298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06627"/>
                </a:solidFill>
              </a:rPr>
              <a:t>Group Up</a:t>
            </a:r>
            <a:r>
              <a:rPr lang="en-US" dirty="0" smtClean="0"/>
              <a:t/>
            </a:r>
            <a:br>
              <a:rPr lang="en-US" dirty="0" smtClean="0"/>
            </a:br>
            <a:r>
              <a:rPr lang="en-US" dirty="0" smtClean="0"/>
              <a:t>It’s Quiz Time</a:t>
            </a:r>
            <a:endParaRPr lang="en-US" dirty="0"/>
          </a:p>
        </p:txBody>
      </p:sp>
      <p:sp>
        <p:nvSpPr>
          <p:cNvPr id="3" name="Content Placeholder 2"/>
          <p:cNvSpPr>
            <a:spLocks noGrp="1"/>
          </p:cNvSpPr>
          <p:nvPr>
            <p:ph sz="quarter" idx="11"/>
          </p:nvPr>
        </p:nvSpPr>
        <p:spPr/>
        <p:txBody>
          <a:bodyPr/>
          <a:lstStyle/>
          <a:p>
            <a:r>
              <a:rPr lang="en-US" dirty="0" smtClean="0"/>
              <a:t>JavaScript Basics</a:t>
            </a:r>
            <a:endParaRPr lang="en-US" dirty="0"/>
          </a:p>
        </p:txBody>
      </p:sp>
    </p:spTree>
    <p:extLst>
      <p:ext uri="{BB962C8B-B14F-4D97-AF65-F5344CB8AC3E}">
        <p14:creationId xmlns:p14="http://schemas.microsoft.com/office/powerpoint/2010/main" val="184744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variable</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1 of 7</a:t>
            </a:r>
            <a:endParaRPr lang="en-US" dirty="0"/>
          </a:p>
        </p:txBody>
      </p:sp>
      <p:sp>
        <p:nvSpPr>
          <p:cNvPr id="4" name="Rectangle 3"/>
          <p:cNvSpPr/>
          <p:nvPr/>
        </p:nvSpPr>
        <p:spPr>
          <a:xfrm>
            <a:off x="3735873" y="1515130"/>
            <a:ext cx="1672253"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1</a:t>
            </a:r>
            <a:endParaRPr lang="en-US" sz="2800" dirty="0">
              <a:solidFill>
                <a:schemeClr val="bg1">
                  <a:lumMod val="95000"/>
                </a:schemeClr>
              </a:solidFill>
            </a:endParaRPr>
          </a:p>
        </p:txBody>
      </p:sp>
    </p:spTree>
    <p:extLst>
      <p:ext uri="{BB962C8B-B14F-4D97-AF65-F5344CB8AC3E}">
        <p14:creationId xmlns:p14="http://schemas.microsoft.com/office/powerpoint/2010/main" val="1610737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array</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2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2</a:t>
            </a:r>
            <a:endParaRPr lang="en-US" sz="2800" dirty="0">
              <a:solidFill>
                <a:schemeClr val="bg1">
                  <a:lumMod val="95000"/>
                </a:schemeClr>
              </a:solidFill>
            </a:endParaRPr>
          </a:p>
        </p:txBody>
      </p:sp>
    </p:spTree>
    <p:extLst>
      <p:ext uri="{BB962C8B-B14F-4D97-AF65-F5344CB8AC3E}">
        <p14:creationId xmlns:p14="http://schemas.microsoft.com/office/powerpoint/2010/main" val="1456706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function</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3</a:t>
            </a:r>
            <a:r>
              <a:rPr lang="en-US" dirty="0" smtClean="0"/>
              <a:t>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3</a:t>
            </a:r>
            <a:endParaRPr lang="en-US" sz="2800" dirty="0">
              <a:solidFill>
                <a:schemeClr val="bg1">
                  <a:lumMod val="95000"/>
                </a:schemeClr>
              </a:solidFill>
            </a:endParaRPr>
          </a:p>
        </p:txBody>
      </p:sp>
    </p:spTree>
    <p:extLst>
      <p:ext uri="{BB962C8B-B14F-4D97-AF65-F5344CB8AC3E}">
        <p14:creationId xmlns:p14="http://schemas.microsoft.com/office/powerpoint/2010/main" val="1011209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 </a:t>
            </a:r>
            <a:r>
              <a:rPr lang="en-US" dirty="0" smtClean="0">
                <a:solidFill>
                  <a:srgbClr val="F06627"/>
                </a:solidFill>
              </a:rPr>
              <a:t>object</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4 </a:t>
            </a:r>
            <a:r>
              <a:rPr lang="en-US" dirty="0"/>
              <a:t>of 7</a:t>
            </a:r>
          </a:p>
        </p:txBody>
      </p:sp>
      <p:sp>
        <p:nvSpPr>
          <p:cNvPr id="4" name="Rectangle 3"/>
          <p:cNvSpPr/>
          <p:nvPr/>
        </p:nvSpPr>
        <p:spPr>
          <a:xfrm>
            <a:off x="3735873" y="1515130"/>
            <a:ext cx="171553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4</a:t>
            </a:r>
            <a:endParaRPr lang="en-US" sz="2800" dirty="0">
              <a:solidFill>
                <a:schemeClr val="bg1">
                  <a:lumMod val="95000"/>
                </a:schemeClr>
              </a:solidFill>
            </a:endParaRPr>
          </a:p>
        </p:txBody>
      </p:sp>
    </p:spTree>
    <p:extLst>
      <p:ext uri="{BB962C8B-B14F-4D97-AF65-F5344CB8AC3E}">
        <p14:creationId xmlns:p14="http://schemas.microsoft.com/office/powerpoint/2010/main" val="220321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209787"/>
            <a:ext cx="8769927" cy="2663426"/>
          </a:xfrm>
        </p:spPr>
        <p:txBody>
          <a:bodyPr>
            <a:noAutofit/>
          </a:bodyPr>
          <a:lstStyle/>
          <a:p>
            <a:r>
              <a:rPr lang="en-US" sz="6400" b="1" dirty="0" smtClean="0">
                <a:latin typeface="Open Sans" charset="0"/>
                <a:ea typeface="Open Sans" charset="0"/>
                <a:cs typeface="Open Sans" charset="0"/>
              </a:rPr>
              <a:t>Oh yes,</a:t>
            </a:r>
          </a:p>
          <a:p>
            <a:r>
              <a:rPr lang="en-US" sz="6400" dirty="0" smtClean="0">
                <a:latin typeface="Open Sans" charset="0"/>
                <a:ea typeface="Open Sans" charset="0"/>
                <a:cs typeface="Open Sans" charset="0"/>
              </a:rPr>
              <a:t>JavaScript </a:t>
            </a:r>
          </a:p>
          <a:p>
            <a:r>
              <a:rPr lang="en-US" sz="6400" dirty="0">
                <a:latin typeface="Open Sans" charset="0"/>
                <a:ea typeface="Open Sans" charset="0"/>
                <a:cs typeface="Open Sans" charset="0"/>
              </a:rPr>
              <a:t>I</a:t>
            </a:r>
            <a:r>
              <a:rPr lang="en-US" sz="6400" dirty="0" smtClean="0">
                <a:latin typeface="Open Sans" charset="0"/>
                <a:ea typeface="Open Sans" charset="0"/>
                <a:cs typeface="Open Sans" charset="0"/>
              </a:rPr>
              <a:t>s Important</a:t>
            </a:r>
            <a:endParaRPr lang="en-US" sz="6400"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smtClean="0"/>
              <a:t>A Little Context</a:t>
            </a:r>
            <a:endParaRPr lang="en-US" dirty="0"/>
          </a:p>
        </p:txBody>
      </p:sp>
    </p:spTree>
    <p:extLst>
      <p:ext uri="{BB962C8B-B14F-4D97-AF65-F5344CB8AC3E}">
        <p14:creationId xmlns:p14="http://schemas.microsoft.com/office/powerpoint/2010/main" val="180799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loop</a:t>
            </a:r>
            <a:r>
              <a:rPr lang="en-US" dirty="0" smtClean="0"/>
              <a:t>?</a:t>
            </a:r>
            <a:endParaRPr lang="en-US" dirty="0"/>
          </a:p>
        </p:txBody>
      </p:sp>
      <p:sp>
        <p:nvSpPr>
          <p:cNvPr id="3" name="Content Placeholder 2"/>
          <p:cNvSpPr>
            <a:spLocks noGrp="1"/>
          </p:cNvSpPr>
          <p:nvPr>
            <p:ph sz="quarter" idx="11"/>
          </p:nvPr>
        </p:nvSpPr>
        <p:spPr/>
        <p:txBody>
          <a:bodyPr/>
          <a:lstStyle/>
          <a:p>
            <a:r>
              <a:rPr lang="en-US" dirty="0" smtClean="0"/>
              <a:t>Question 5 </a:t>
            </a:r>
            <a:r>
              <a:rPr lang="en-US" dirty="0"/>
              <a:t>of 7</a:t>
            </a:r>
          </a:p>
        </p:txBody>
      </p:sp>
      <p:sp>
        <p:nvSpPr>
          <p:cNvPr id="4" name="Rectangle 3"/>
          <p:cNvSpPr/>
          <p:nvPr/>
        </p:nvSpPr>
        <p:spPr>
          <a:xfrm>
            <a:off x="3735873" y="1515130"/>
            <a:ext cx="1699504"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5</a:t>
            </a:r>
            <a:endParaRPr lang="en-US" sz="2800" dirty="0">
              <a:solidFill>
                <a:schemeClr val="bg1">
                  <a:lumMod val="95000"/>
                </a:schemeClr>
              </a:solidFill>
            </a:endParaRPr>
          </a:p>
        </p:txBody>
      </p:sp>
    </p:spTree>
    <p:extLst>
      <p:ext uri="{BB962C8B-B14F-4D97-AF65-F5344CB8AC3E}">
        <p14:creationId xmlns:p14="http://schemas.microsoft.com/office/powerpoint/2010/main" val="1863948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a:t>
            </a:r>
            <a:r>
              <a:rPr lang="en-US" dirty="0" smtClean="0">
                <a:solidFill>
                  <a:srgbClr val="F06627"/>
                </a:solidFill>
              </a:rPr>
              <a:t>conditional</a:t>
            </a:r>
            <a:r>
              <a:rPr lang="en-US" dirty="0" smtClean="0"/>
              <a:t>?</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6 </a:t>
            </a:r>
            <a:r>
              <a:rPr lang="en-US" dirty="0"/>
              <a:t>of 7</a:t>
            </a:r>
          </a:p>
        </p:txBody>
      </p:sp>
      <p:sp>
        <p:nvSpPr>
          <p:cNvPr id="4" name="Rectangle 3"/>
          <p:cNvSpPr/>
          <p:nvPr/>
        </p:nvSpPr>
        <p:spPr>
          <a:xfrm>
            <a:off x="3713431" y="1193012"/>
            <a:ext cx="1717137"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6</a:t>
            </a:r>
            <a:endParaRPr lang="en-US" sz="2800" dirty="0">
              <a:solidFill>
                <a:schemeClr val="bg1">
                  <a:lumMod val="95000"/>
                </a:schemeClr>
              </a:solidFill>
            </a:endParaRPr>
          </a:p>
        </p:txBody>
      </p:sp>
    </p:spTree>
    <p:extLst>
      <p:ext uri="{BB962C8B-B14F-4D97-AF65-F5344CB8AC3E}">
        <p14:creationId xmlns:p14="http://schemas.microsoft.com/office/powerpoint/2010/main" val="719050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you </a:t>
            </a:r>
            <a:r>
              <a:rPr lang="en-US" dirty="0">
                <a:solidFill>
                  <a:srgbClr val="F06627"/>
                </a:solidFill>
              </a:rPr>
              <a:t>include </a:t>
            </a:r>
            <a:r>
              <a:rPr lang="en-US" dirty="0" smtClean="0">
                <a:solidFill>
                  <a:srgbClr val="F06627"/>
                </a:solidFill>
              </a:rPr>
              <a:t>JavaScript </a:t>
            </a:r>
            <a:r>
              <a:rPr lang="en-US" dirty="0" smtClean="0"/>
              <a:t>in HTML?</a:t>
            </a:r>
            <a:endParaRPr lang="en-US" dirty="0"/>
          </a:p>
        </p:txBody>
      </p:sp>
      <p:sp>
        <p:nvSpPr>
          <p:cNvPr id="3" name="Content Placeholder 2"/>
          <p:cNvSpPr>
            <a:spLocks noGrp="1"/>
          </p:cNvSpPr>
          <p:nvPr>
            <p:ph sz="quarter" idx="11"/>
          </p:nvPr>
        </p:nvSpPr>
        <p:spPr/>
        <p:txBody>
          <a:bodyPr/>
          <a:lstStyle/>
          <a:p>
            <a:r>
              <a:rPr lang="en-US" dirty="0"/>
              <a:t>Question </a:t>
            </a:r>
            <a:r>
              <a:rPr lang="en-US" dirty="0" smtClean="0"/>
              <a:t>7 of </a:t>
            </a:r>
            <a:r>
              <a:rPr lang="en-US" dirty="0"/>
              <a:t>7</a:t>
            </a:r>
          </a:p>
        </p:txBody>
      </p:sp>
      <p:sp>
        <p:nvSpPr>
          <p:cNvPr id="4" name="Rectangle 3"/>
          <p:cNvSpPr/>
          <p:nvPr/>
        </p:nvSpPr>
        <p:spPr>
          <a:xfrm>
            <a:off x="3713431" y="1193012"/>
            <a:ext cx="1661032" cy="523220"/>
          </a:xfrm>
          <a:prstGeom prst="rect">
            <a:avLst/>
          </a:prstGeom>
        </p:spPr>
        <p:txBody>
          <a:bodyPr wrap="none">
            <a:spAutoFit/>
          </a:bodyPr>
          <a:lstStyle/>
          <a:p>
            <a:r>
              <a:rPr lang="en-US" sz="2800" dirty="0" smtClean="0">
                <a:solidFill>
                  <a:schemeClr val="bg1">
                    <a:lumMod val="95000"/>
                  </a:schemeClr>
                </a:solidFill>
                <a:latin typeface="Pacifico" charset="0"/>
                <a:ea typeface="Pacifico" charset="0"/>
                <a:cs typeface="Pacifico" charset="0"/>
              </a:rPr>
              <a:t>Question 7</a:t>
            </a:r>
            <a:endParaRPr lang="en-US" sz="2800" dirty="0">
              <a:solidFill>
                <a:schemeClr val="bg1">
                  <a:lumMod val="95000"/>
                </a:schemeClr>
              </a:solidFill>
            </a:endParaRPr>
          </a:p>
        </p:txBody>
      </p:sp>
    </p:spTree>
    <p:extLst>
      <p:ext uri="{BB962C8B-B14F-4D97-AF65-F5344CB8AC3E}">
        <p14:creationId xmlns:p14="http://schemas.microsoft.com/office/powerpoint/2010/main" val="124446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9874"/>
            <a:ext cx="8839200" cy="853676"/>
          </a:xfrm>
        </p:spPr>
        <p:txBody>
          <a:bodyPr/>
          <a:lstStyle/>
          <a:p>
            <a:r>
              <a:rPr lang="en-US" dirty="0" smtClean="0">
                <a:latin typeface="Open Sans Extrabold" charset="0"/>
                <a:ea typeface="Open Sans Extrabold" charset="0"/>
                <a:cs typeface="Open Sans Extrabold" charset="0"/>
              </a:rPr>
              <a:t>Variable</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935812"/>
            <a:ext cx="7924800" cy="900906"/>
          </a:xfrm>
        </p:spPr>
        <p:txBody>
          <a:bodyPr/>
          <a:lstStyle/>
          <a:p>
            <a:r>
              <a:rPr lang="en-US" dirty="0" smtClean="0"/>
              <a:t>A container for storing values</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836718"/>
            <a:ext cx="7924800" cy="1414355"/>
          </a:xfrm>
          <a:prstGeom prst="rect">
            <a:avLst/>
          </a:prstGeom>
        </p:spPr>
        <p:txBody>
          <a:bodyPr vert="horz" lIns="0" tIns="0" rIns="0" bIns="0" rtlCol="0">
            <a:normAutofit fontScale="85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err="1">
                <a:solidFill>
                  <a:srgbClr val="66D9EF"/>
                </a:solidFill>
                <a:latin typeface="Monaco" charset="0"/>
              </a:rPr>
              <a:t>var</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username</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err="1">
                <a:solidFill>
                  <a:srgbClr val="A6E22E"/>
                </a:solidFill>
                <a:latin typeface="Monaco" charset="0"/>
              </a:rPr>
              <a:t>zgordon</a:t>
            </a:r>
            <a:r>
              <a:rPr lang="en-US" dirty="0">
                <a:solidFill>
                  <a:srgbClr val="960050"/>
                </a:solidFill>
                <a:latin typeface="Monaco" charset="0"/>
              </a:rPr>
              <a:t>’</a:t>
            </a:r>
            <a:r>
              <a:rPr lang="en-US" dirty="0">
                <a:solidFill>
                  <a:srgbClr val="F8F8F2"/>
                </a:solidFill>
                <a:latin typeface="Monaco" charset="0"/>
              </a:rPr>
              <a:t>;</a:t>
            </a:r>
          </a:p>
          <a:p>
            <a:r>
              <a:rPr lang="en-US" dirty="0" err="1">
                <a:solidFill>
                  <a:srgbClr val="66D9EF"/>
                </a:solidFill>
                <a:latin typeface="Monaco" charset="0"/>
              </a:rPr>
              <a:t>const</a:t>
            </a:r>
            <a:r>
              <a:rPr lang="en-US" dirty="0">
                <a:solidFill>
                  <a:srgbClr val="F8F8F2"/>
                </a:solidFill>
                <a:latin typeface="Monaco" charset="0"/>
              </a:rPr>
              <a:t> </a:t>
            </a:r>
            <a:r>
              <a:rPr lang="en-US" dirty="0" err="1">
                <a:solidFill>
                  <a:srgbClr val="A6E22E"/>
                </a:solidFill>
                <a:latin typeface="Monaco" charset="0"/>
              </a:rPr>
              <a:t>siteURL</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a:solidFill>
                  <a:srgbClr val="960050"/>
                </a:solidFill>
                <a:latin typeface="Monaco" charset="0"/>
              </a:rPr>
              <a:t>‘</a:t>
            </a:r>
            <a:r>
              <a:rPr lang="en-US" dirty="0">
                <a:solidFill>
                  <a:srgbClr val="A6E22E"/>
                </a:solidFill>
                <a:latin typeface="Monaco" charset="0"/>
              </a:rPr>
              <a:t>https</a:t>
            </a:r>
            <a:r>
              <a:rPr lang="en-US" dirty="0">
                <a:solidFill>
                  <a:srgbClr val="F92672"/>
                </a:solidFill>
                <a:latin typeface="Monaco" charset="0"/>
              </a:rPr>
              <a:t>:</a:t>
            </a:r>
            <a:r>
              <a:rPr lang="en-US" dirty="0">
                <a:solidFill>
                  <a:srgbClr val="A6E22E"/>
                </a:solidFill>
                <a:latin typeface="Monaco" charset="0"/>
              </a:rPr>
              <a:t>//</a:t>
            </a:r>
            <a:r>
              <a:rPr lang="en-US" dirty="0" err="1" smtClean="0">
                <a:solidFill>
                  <a:srgbClr val="A6E22E"/>
                </a:solidFill>
                <a:latin typeface="Monaco" charset="0"/>
              </a:rPr>
              <a:t>site</a:t>
            </a:r>
            <a:r>
              <a:rPr lang="en-US" dirty="0" err="1" smtClean="0">
                <a:solidFill>
                  <a:srgbClr val="960050"/>
                </a:solidFill>
                <a:latin typeface="Monaco" charset="0"/>
              </a:rPr>
              <a:t>.</a:t>
            </a:r>
            <a:r>
              <a:rPr lang="en-US" dirty="0" err="1" smtClean="0">
                <a:solidFill>
                  <a:srgbClr val="A6E22E"/>
                </a:solidFill>
                <a:latin typeface="Monaco" charset="0"/>
              </a:rPr>
              <a:t>com</a:t>
            </a:r>
            <a:r>
              <a:rPr lang="en-US" dirty="0" smtClean="0">
                <a:solidFill>
                  <a:srgbClr val="960050"/>
                </a:solidFill>
                <a:latin typeface="Monaco" charset="0"/>
              </a:rPr>
              <a:t>’</a:t>
            </a:r>
            <a:r>
              <a:rPr lang="en-US" dirty="0" smtClean="0">
                <a:solidFill>
                  <a:srgbClr val="F8F8F2"/>
                </a:solidFill>
                <a:latin typeface="Monaco" charset="0"/>
              </a:rPr>
              <a:t>;</a:t>
            </a:r>
            <a:endParaRPr lang="en-US" dirty="0">
              <a:solidFill>
                <a:srgbClr val="75715E"/>
              </a:solidFill>
              <a:latin typeface="Monaco" charset="0"/>
            </a:endParaRPr>
          </a:p>
        </p:txBody>
      </p:sp>
    </p:spTree>
    <p:extLst>
      <p:ext uri="{BB962C8B-B14F-4D97-AF65-F5344CB8AC3E}">
        <p14:creationId xmlns:p14="http://schemas.microsoft.com/office/powerpoint/2010/main" val="1855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5410"/>
            <a:ext cx="8839200" cy="853676"/>
          </a:xfrm>
        </p:spPr>
        <p:txBody>
          <a:bodyPr/>
          <a:lstStyle/>
          <a:p>
            <a:r>
              <a:rPr lang="en-US" dirty="0" smtClean="0">
                <a:latin typeface="Open Sans Extrabold" charset="0"/>
                <a:ea typeface="Open Sans Extrabold" charset="0"/>
                <a:cs typeface="Open Sans Extrabold" charset="0"/>
              </a:rPr>
              <a:t>Array</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51348"/>
            <a:ext cx="7924800" cy="900906"/>
          </a:xfrm>
        </p:spPr>
        <p:txBody>
          <a:bodyPr>
            <a:normAutofit/>
          </a:bodyPr>
          <a:lstStyle/>
          <a:p>
            <a:r>
              <a:rPr lang="en-US" dirty="0" smtClean="0"/>
              <a:t>A collection of values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58736"/>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dirty="0" err="1">
                <a:solidFill>
                  <a:srgbClr val="66D9EF"/>
                </a:solidFill>
                <a:latin typeface="Monaco" charset="0"/>
              </a:rPr>
              <a:t>let</a:t>
            </a:r>
            <a:r>
              <a:rPr lang="mr-IN" dirty="0">
                <a:solidFill>
                  <a:srgbClr val="F8F8F2"/>
                </a:solidFill>
                <a:latin typeface="Monaco" charset="0"/>
              </a:rPr>
              <a:t> </a:t>
            </a:r>
            <a:r>
              <a:rPr lang="mr-IN" dirty="0" err="1" smtClean="0">
                <a:solidFill>
                  <a:srgbClr val="A6E22E"/>
                </a:solidFill>
                <a:latin typeface="Monaco" charset="0"/>
              </a:rPr>
              <a:t>postIds</a:t>
            </a:r>
            <a:r>
              <a:rPr lang="mr-IN" dirty="0" smtClean="0">
                <a:solidFill>
                  <a:srgbClr val="F8F8F2"/>
                </a:solidFill>
                <a:latin typeface="Monaco" charset="0"/>
              </a:rPr>
              <a:t> </a:t>
            </a:r>
            <a:r>
              <a:rPr lang="mr-IN" dirty="0">
                <a:solidFill>
                  <a:srgbClr val="F92672"/>
                </a:solidFill>
                <a:latin typeface="Monaco" charset="0"/>
              </a:rPr>
              <a:t>=</a:t>
            </a:r>
            <a:r>
              <a:rPr lang="mr-IN" dirty="0">
                <a:solidFill>
                  <a:srgbClr val="F8F8F2"/>
                </a:solidFill>
                <a:latin typeface="Monaco" charset="0"/>
              </a:rPr>
              <a:t> [</a:t>
            </a:r>
            <a:r>
              <a:rPr lang="mr-IN" dirty="0" smtClean="0">
                <a:solidFill>
                  <a:srgbClr val="AE81FF"/>
                </a:solidFill>
                <a:latin typeface="Monaco" charset="0"/>
              </a:rPr>
              <a:t>1</a:t>
            </a:r>
            <a:r>
              <a:rPr lang="mr-IN" dirty="0" smtClean="0">
                <a:solidFill>
                  <a:srgbClr val="F8F8F2"/>
                </a:solidFill>
                <a:latin typeface="Monaco" charset="0"/>
              </a:rPr>
              <a:t>,</a:t>
            </a:r>
            <a:r>
              <a:rPr lang="mr-IN" dirty="0" smtClean="0">
                <a:solidFill>
                  <a:srgbClr val="AE81FF"/>
                </a:solidFill>
                <a:latin typeface="Monaco" charset="0"/>
              </a:rPr>
              <a:t>2</a:t>
            </a:r>
            <a:r>
              <a:rPr lang="mr-IN" dirty="0" smtClean="0">
                <a:solidFill>
                  <a:srgbClr val="F8F8F2"/>
                </a:solidFill>
                <a:latin typeface="Monaco" charset="0"/>
              </a:rPr>
              <a:t>,</a:t>
            </a:r>
            <a:r>
              <a:rPr lang="mr-IN" dirty="0" smtClean="0">
                <a:solidFill>
                  <a:srgbClr val="AE81FF"/>
                </a:solidFill>
                <a:latin typeface="Monaco" charset="0"/>
              </a:rPr>
              <a:t>3</a:t>
            </a:r>
            <a:r>
              <a:rPr lang="mr-IN" dirty="0" smtClean="0">
                <a:solidFill>
                  <a:srgbClr val="F8F8F2"/>
                </a:solidFill>
                <a:latin typeface="Monaco" charset="0"/>
              </a:rPr>
              <a:t>,</a:t>
            </a:r>
            <a:r>
              <a:rPr lang="mr-IN" dirty="0" smtClean="0">
                <a:solidFill>
                  <a:srgbClr val="AE81FF"/>
                </a:solidFill>
                <a:latin typeface="Monaco" charset="0"/>
              </a:rPr>
              <a:t>5</a:t>
            </a:r>
            <a:r>
              <a:rPr lang="mr-IN" dirty="0">
                <a:solidFill>
                  <a:srgbClr val="F8F8F2"/>
                </a:solidFill>
                <a:latin typeface="Monaco" charset="0"/>
              </a:rPr>
              <a:t>];</a:t>
            </a:r>
          </a:p>
          <a:p>
            <a:r>
              <a:rPr lang="en-US" dirty="0">
                <a:solidFill>
                  <a:srgbClr val="66D9EF"/>
                </a:solidFill>
                <a:latin typeface="Monaco" charset="0"/>
              </a:rPr>
              <a:t>let</a:t>
            </a:r>
            <a:r>
              <a:rPr lang="en-US" dirty="0">
                <a:solidFill>
                  <a:srgbClr val="F8F8F2"/>
                </a:solidFill>
                <a:latin typeface="Monaco" charset="0"/>
              </a:rPr>
              <a:t> </a:t>
            </a:r>
            <a:r>
              <a:rPr lang="en-US" dirty="0" smtClean="0">
                <a:solidFill>
                  <a:srgbClr val="A6E22E"/>
                </a:solidFill>
                <a:latin typeface="Monaco" charset="0"/>
              </a:rPr>
              <a:t>usernames</a:t>
            </a:r>
            <a:r>
              <a:rPr lang="en-US" dirty="0" smtClean="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a:t>
            </a:r>
          </a:p>
          <a:p>
            <a:r>
              <a:rPr lang="en-US" dirty="0">
                <a:solidFill>
                  <a:srgbClr val="F8F8F2"/>
                </a:solidFill>
                <a:latin typeface="Monaco" charset="0"/>
              </a:rPr>
              <a:t>	</a:t>
            </a:r>
            <a:r>
              <a:rPr lang="en-US" dirty="0">
                <a:solidFill>
                  <a:srgbClr val="E6DB74"/>
                </a:solidFill>
                <a:latin typeface="Monaco" charset="0"/>
              </a:rPr>
              <a:t>'</a:t>
            </a:r>
            <a:r>
              <a:rPr lang="en-US" dirty="0" err="1">
                <a:solidFill>
                  <a:srgbClr val="E6DB74"/>
                </a:solidFill>
                <a:latin typeface="Monaco" charset="0"/>
              </a:rPr>
              <a:t>zgordon</a:t>
            </a:r>
            <a:r>
              <a:rPr lang="en-US" dirty="0">
                <a:solidFill>
                  <a:srgbClr val="E6DB74"/>
                </a:solidFill>
                <a:latin typeface="Monaco" charset="0"/>
              </a:rPr>
              <a:t>'</a:t>
            </a:r>
            <a:r>
              <a:rPr lang="en-US" dirty="0">
                <a:solidFill>
                  <a:srgbClr val="F8F8F2"/>
                </a:solidFill>
                <a:latin typeface="Monaco" charset="0"/>
              </a:rPr>
              <a:t>,</a:t>
            </a:r>
          </a:p>
          <a:p>
            <a:r>
              <a:rPr lang="mr-IN" dirty="0">
                <a:solidFill>
                  <a:srgbClr val="F8F8F2"/>
                </a:solidFill>
                <a:latin typeface="Monaco" charset="0"/>
              </a:rPr>
              <a:t>	</a:t>
            </a:r>
            <a:r>
              <a:rPr lang="mr-IN" dirty="0">
                <a:solidFill>
                  <a:srgbClr val="E6DB74"/>
                </a:solidFill>
                <a:latin typeface="Monaco" charset="0"/>
              </a:rPr>
              <a:t>'’</a:t>
            </a:r>
            <a:r>
              <a:rPr lang="mr-IN" dirty="0" err="1">
                <a:solidFill>
                  <a:srgbClr val="E6DB74"/>
                </a:solidFill>
                <a:latin typeface="Monaco" charset="0"/>
              </a:rPr>
              <a:t>admin</a:t>
            </a:r>
            <a:r>
              <a:rPr lang="mr-IN" dirty="0">
                <a:solidFill>
                  <a:srgbClr val="E6DB74"/>
                </a:solidFill>
                <a:latin typeface="Monaco" charset="0"/>
              </a:rPr>
              <a:t>'</a:t>
            </a:r>
            <a:endParaRPr lang="mr-IN" dirty="0">
              <a:solidFill>
                <a:srgbClr val="F8F8F2"/>
              </a:solidFill>
              <a:latin typeface="Monaco" charset="0"/>
            </a:endParaRPr>
          </a:p>
          <a:p>
            <a:r>
              <a:rPr lang="en-US" dirty="0" smtClean="0">
                <a:solidFill>
                  <a:srgbClr val="F8F8F2"/>
                </a:solidFill>
                <a:latin typeface="Monaco" charset="0"/>
              </a:rPr>
              <a:t>    </a:t>
            </a:r>
            <a:r>
              <a:rPr lang="mr-IN" dirty="0" smtClean="0">
                <a:solidFill>
                  <a:srgbClr val="F8F8F2"/>
                </a:solidFill>
                <a:latin typeface="Monaco" charset="0"/>
              </a:rPr>
              <a:t>];</a:t>
            </a:r>
            <a:endParaRPr lang="mr-IN" dirty="0">
              <a:solidFill>
                <a:srgbClr val="F8F8F2"/>
              </a:solidFill>
              <a:latin typeface="Monaco" charset="0"/>
            </a:endParaRPr>
          </a:p>
        </p:txBody>
      </p:sp>
    </p:spTree>
    <p:extLst>
      <p:ext uri="{BB962C8B-B14F-4D97-AF65-F5344CB8AC3E}">
        <p14:creationId xmlns:p14="http://schemas.microsoft.com/office/powerpoint/2010/main" val="18049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7365"/>
            <a:ext cx="8839200" cy="853676"/>
          </a:xfrm>
        </p:spPr>
        <p:txBody>
          <a:bodyPr/>
          <a:lstStyle/>
          <a:p>
            <a:r>
              <a:rPr lang="en-US" dirty="0" smtClean="0">
                <a:latin typeface="Open Sans Extrabold" charset="0"/>
                <a:ea typeface="Open Sans Extrabold" charset="0"/>
                <a:cs typeface="Open Sans Extrabold" charset="0"/>
              </a:rPr>
              <a:t>Functions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603303"/>
            <a:ext cx="7924800" cy="900906"/>
          </a:xfrm>
        </p:spPr>
        <p:txBody>
          <a:bodyPr>
            <a:normAutofit/>
          </a:bodyPr>
          <a:lstStyle/>
          <a:p>
            <a:r>
              <a:rPr lang="en-US" dirty="0"/>
              <a:t>Let us write, call and reuse blocks of code</a:t>
            </a: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67480"/>
            <a:ext cx="7924800" cy="2015836"/>
          </a:xfrm>
          <a:prstGeom prst="rect">
            <a:avLst/>
          </a:prstGeom>
        </p:spPr>
        <p:txBody>
          <a:bodyPr vert="horz" lIns="0" tIns="0" rIns="0" bIns="0" rtlCol="0">
            <a:normAutofit fontScale="700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getPosts</a:t>
            </a:r>
            <a:r>
              <a:rPr lang="en-US" dirty="0">
                <a:solidFill>
                  <a:srgbClr val="F8F8F2"/>
                </a:solidFill>
                <a:latin typeface="Monaco" charset="0"/>
              </a:rPr>
              <a:t>() {</a:t>
            </a:r>
          </a:p>
          <a:p>
            <a:r>
              <a:rPr lang="en-US" dirty="0" smtClean="0">
                <a:solidFill>
                  <a:srgbClr val="F8F8F2"/>
                </a:solidFill>
                <a:latin typeface="Monaco" charset="0"/>
              </a:rPr>
              <a:t>  </a:t>
            </a:r>
            <a:r>
              <a:rPr lang="en-US" dirty="0" smtClean="0">
                <a:solidFill>
                  <a:srgbClr val="66D9EF"/>
                </a:solidFill>
                <a:latin typeface="Monaco" charset="0"/>
              </a:rPr>
              <a:t>let</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 </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smtClean="0">
                <a:solidFill>
                  <a:srgbClr val="F8F8F2"/>
                </a:solidFill>
                <a:latin typeface="Monaco" charset="0"/>
              </a:rPr>
              <a:t>  </a:t>
            </a:r>
            <a:r>
              <a:rPr lang="en-US" dirty="0" smtClean="0">
                <a:solidFill>
                  <a:srgbClr val="66D9EF"/>
                </a:solidFill>
                <a:latin typeface="Monaco" charset="0"/>
              </a:rPr>
              <a:t>return</a:t>
            </a:r>
            <a:r>
              <a:rPr lang="en-US" dirty="0" smtClean="0">
                <a:solidFill>
                  <a:srgbClr val="F8F8F2"/>
                </a:solidFill>
                <a:latin typeface="Monaco" charset="0"/>
              </a:rPr>
              <a:t> </a:t>
            </a:r>
            <a:r>
              <a:rPr lang="en-US" dirty="0">
                <a:solidFill>
                  <a:srgbClr val="A6E22E"/>
                </a:solidFill>
                <a:latin typeface="Monaco" charset="0"/>
              </a:rPr>
              <a:t>posts</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getPosts</a:t>
            </a:r>
            <a:r>
              <a:rPr lang="en-US" dirty="0">
                <a:solidFill>
                  <a:srgbClr val="F8F8F2"/>
                </a:solidFill>
                <a:latin typeface="Monaco" charset="0"/>
              </a:rPr>
              <a:t>();</a:t>
            </a:r>
          </a:p>
        </p:txBody>
      </p:sp>
    </p:spTree>
    <p:extLst>
      <p:ext uri="{BB962C8B-B14F-4D97-AF65-F5344CB8AC3E}">
        <p14:creationId xmlns:p14="http://schemas.microsoft.com/office/powerpoint/2010/main" val="114176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5019"/>
            <a:ext cx="8839200" cy="853676"/>
          </a:xfrm>
        </p:spPr>
        <p:txBody>
          <a:bodyPr/>
          <a:lstStyle/>
          <a:p>
            <a:r>
              <a:rPr lang="en-US" dirty="0" smtClean="0">
                <a:latin typeface="Open Sans Extrabold" charset="0"/>
                <a:ea typeface="Open Sans Extrabold" charset="0"/>
                <a:cs typeface="Open Sans Extrabold" charset="0"/>
              </a:rPr>
              <a:t>Function Parameters</a:t>
            </a:r>
            <a:endParaRPr lang="en-US" dirty="0">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540957"/>
            <a:ext cx="7924800" cy="900906"/>
          </a:xfrm>
        </p:spPr>
        <p:txBody>
          <a:bodyPr>
            <a:normAutofit/>
          </a:bodyPr>
          <a:lstStyle/>
          <a:p>
            <a:r>
              <a:rPr lang="en-US" dirty="0" smtClean="0"/>
              <a:t>Can pass data into 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48344"/>
            <a:ext cx="7924800" cy="2234047"/>
          </a:xfrm>
          <a:prstGeom prst="rect">
            <a:avLst/>
          </a:prstGeom>
        </p:spPr>
        <p:txBody>
          <a:bodyPr vert="horz" lIns="0" tIns="0" rIns="0" bIns="0" rtlCol="0">
            <a:normAutofit fontScale="77500" lnSpcReduction="20000"/>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rgbClr val="66D9EF"/>
                </a:solidFill>
                <a:latin typeface="Monaco" charset="0"/>
              </a:rPr>
              <a:t>function</a:t>
            </a:r>
            <a:r>
              <a:rPr lang="en-US" dirty="0">
                <a:solidFill>
                  <a:srgbClr val="F8F8F2"/>
                </a:solidFill>
                <a:latin typeface="Monaco" charset="0"/>
              </a:rPr>
              <a:t> </a:t>
            </a:r>
            <a:r>
              <a:rPr lang="en-US" dirty="0" err="1">
                <a:solidFill>
                  <a:srgbClr val="A6E22E"/>
                </a:solidFill>
                <a:latin typeface="Monaco" charset="0"/>
              </a:rPr>
              <a:t>getUser</a:t>
            </a:r>
            <a:r>
              <a:rPr lang="en-US" dirty="0">
                <a:solidFill>
                  <a:srgbClr val="F8F8F2"/>
                </a:solidFill>
                <a:latin typeface="Monaco" charset="0"/>
              </a:rPr>
              <a:t>( </a:t>
            </a:r>
            <a:r>
              <a:rPr lang="en-US" dirty="0" err="1">
                <a:solidFill>
                  <a:srgbClr val="A6E22E"/>
                </a:solidFill>
                <a:latin typeface="Monaco" charset="0"/>
              </a:rPr>
              <a:t>userId</a:t>
            </a:r>
            <a:r>
              <a:rPr lang="en-US" dirty="0">
                <a:solidFill>
                  <a:srgbClr val="F8F8F2"/>
                </a:solidFill>
                <a:latin typeface="Monaco" charset="0"/>
              </a:rPr>
              <a:t> ) {</a:t>
            </a:r>
          </a:p>
          <a:p>
            <a:r>
              <a:rPr lang="en-US" dirty="0">
                <a:solidFill>
                  <a:srgbClr val="F8F8F2"/>
                </a:solidFill>
                <a:latin typeface="Monaco" charset="0"/>
              </a:rPr>
              <a:t>	</a:t>
            </a:r>
            <a:r>
              <a:rPr lang="en-US" dirty="0">
                <a:solidFill>
                  <a:srgbClr val="66D9EF"/>
                </a:solidFill>
                <a:latin typeface="Monaco" charset="0"/>
              </a:rPr>
              <a:t>let</a:t>
            </a:r>
            <a:r>
              <a:rPr lang="en-US" dirty="0">
                <a:solidFill>
                  <a:srgbClr val="F8F8F2"/>
                </a:solidFill>
                <a:latin typeface="Monaco" charset="0"/>
              </a:rPr>
              <a:t> </a:t>
            </a:r>
            <a:r>
              <a:rPr lang="en-US" dirty="0">
                <a:solidFill>
                  <a:srgbClr val="A6E22E"/>
                </a:solidFill>
                <a:latin typeface="Monaco" charset="0"/>
              </a:rPr>
              <a:t>user</a:t>
            </a:r>
            <a:r>
              <a:rPr lang="en-US" dirty="0">
                <a:solidFill>
                  <a:srgbClr val="F92672"/>
                </a:solidFill>
                <a:latin typeface="Monaco" charset="0"/>
              </a:rPr>
              <a:t>=</a:t>
            </a:r>
            <a:r>
              <a:rPr lang="en-US" dirty="0">
                <a:solidFill>
                  <a:srgbClr val="F8F8F2"/>
                </a:solidFill>
                <a:latin typeface="Monaco" charset="0"/>
              </a:rPr>
              <a:t> </a:t>
            </a:r>
            <a:r>
              <a:rPr lang="en-US" dirty="0" err="1">
                <a:solidFill>
                  <a:srgbClr val="A6E22E"/>
                </a:solidFill>
                <a:latin typeface="Monaco" charset="0"/>
              </a:rPr>
              <a:t>apiMagic</a:t>
            </a:r>
            <a:r>
              <a:rPr lang="en-US" dirty="0">
                <a:solidFill>
                  <a:srgbClr val="960050"/>
                </a:solidFill>
                <a:latin typeface="Monaco" charset="0"/>
              </a:rPr>
              <a:t>…</a:t>
            </a:r>
            <a:r>
              <a:rPr lang="en-US" dirty="0">
                <a:solidFill>
                  <a:srgbClr val="F8F8F2"/>
                </a:solidFill>
                <a:latin typeface="Monaco" charset="0"/>
              </a:rPr>
              <a:t> </a:t>
            </a:r>
            <a:r>
              <a:rPr lang="en-US" dirty="0">
                <a:solidFill>
                  <a:srgbClr val="75715E"/>
                </a:solidFill>
                <a:latin typeface="Monaco" charset="0"/>
              </a:rPr>
              <a:t>// Will learn</a:t>
            </a:r>
          </a:p>
          <a:p>
            <a:r>
              <a:rPr lang="en-US" dirty="0">
                <a:solidFill>
                  <a:srgbClr val="F8F8F2"/>
                </a:solidFill>
                <a:latin typeface="Monaco" charset="0"/>
              </a:rPr>
              <a:t>	</a:t>
            </a:r>
            <a:r>
              <a:rPr lang="en-US" dirty="0">
                <a:solidFill>
                  <a:srgbClr val="66D9EF"/>
                </a:solidFill>
                <a:latin typeface="Monaco" charset="0"/>
              </a:rPr>
              <a:t>return</a:t>
            </a:r>
            <a:r>
              <a:rPr lang="en-US" dirty="0">
                <a:solidFill>
                  <a:srgbClr val="F8F8F2"/>
                </a:solidFill>
                <a:latin typeface="Monaco" charset="0"/>
              </a:rPr>
              <a:t> </a:t>
            </a:r>
            <a:r>
              <a:rPr lang="en-US" dirty="0">
                <a:solidFill>
                  <a:srgbClr val="A6E22E"/>
                </a:solidFill>
                <a:latin typeface="Monaco" charset="0"/>
              </a:rPr>
              <a:t>user</a:t>
            </a:r>
            <a:r>
              <a:rPr lang="en-US" dirty="0">
                <a:solidFill>
                  <a:srgbClr val="F8F8F2"/>
                </a:solidFill>
                <a:latin typeface="Monaco" charset="0"/>
              </a:rPr>
              <a:t>;</a:t>
            </a:r>
          </a:p>
          <a:p>
            <a:r>
              <a:rPr lang="en-US" dirty="0">
                <a:solidFill>
                  <a:srgbClr val="F8F8F2"/>
                </a:solidFill>
                <a:latin typeface="Monaco" charset="0"/>
              </a:rPr>
              <a:t>}</a:t>
            </a:r>
          </a:p>
          <a:p>
            <a:r>
              <a:rPr lang="en-US" dirty="0" err="1">
                <a:solidFill>
                  <a:srgbClr val="A6E22E"/>
                </a:solidFill>
                <a:latin typeface="Monaco" charset="0"/>
              </a:rPr>
              <a:t>getUsers</a:t>
            </a:r>
            <a:r>
              <a:rPr lang="en-US" dirty="0">
                <a:solidFill>
                  <a:srgbClr val="F8F8F2"/>
                </a:solidFill>
                <a:latin typeface="Monaco" charset="0"/>
              </a:rPr>
              <a:t>( </a:t>
            </a:r>
            <a:r>
              <a:rPr lang="en-US" dirty="0">
                <a:solidFill>
                  <a:srgbClr val="AE81FF"/>
                </a:solidFill>
                <a:latin typeface="Monaco" charset="0"/>
              </a:rPr>
              <a:t>1</a:t>
            </a:r>
            <a:r>
              <a:rPr lang="en-US" dirty="0">
                <a:solidFill>
                  <a:srgbClr val="F8F8F2"/>
                </a:solidFill>
                <a:latin typeface="Monaco" charset="0"/>
              </a:rPr>
              <a:t> );</a:t>
            </a:r>
          </a:p>
        </p:txBody>
      </p:sp>
    </p:spTree>
    <p:extLst>
      <p:ext uri="{BB962C8B-B14F-4D97-AF65-F5344CB8AC3E}">
        <p14:creationId xmlns:p14="http://schemas.microsoft.com/office/powerpoint/2010/main" val="33675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Objects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7924800" cy="900906"/>
          </a:xfrm>
        </p:spPr>
        <p:txBody>
          <a:bodyPr>
            <a:normAutofit fontScale="92500" lnSpcReduction="20000"/>
          </a:bodyPr>
          <a:lstStyle/>
          <a:p>
            <a:r>
              <a:rPr lang="en-US" dirty="0" smtClean="0"/>
              <a:t>Container with </a:t>
            </a:r>
            <a:r>
              <a:rPr lang="en-US" b="1" dirty="0" smtClean="0"/>
              <a:t>properties </a:t>
            </a:r>
            <a:r>
              <a:rPr lang="en-US" dirty="0" smtClean="0"/>
              <a:t>(values) and </a:t>
            </a:r>
            <a:r>
              <a:rPr lang="en-US" b="1" dirty="0" smtClean="0"/>
              <a:t>methods </a:t>
            </a:r>
            <a:r>
              <a:rPr lang="en-US" dirty="0" smtClean="0"/>
              <a:t>(functions).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421082"/>
            <a:ext cx="4658591" cy="2223654"/>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600" dirty="0">
                <a:solidFill>
                  <a:srgbClr val="66D9EF"/>
                </a:solidFill>
                <a:latin typeface="Source Code Pro" charset="0"/>
                <a:ea typeface="Source Code Pro" charset="0"/>
                <a:cs typeface="Source Code Pro" charset="0"/>
              </a:rPr>
              <a:t>let</a:t>
            </a: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post</a:t>
            </a:r>
            <a:r>
              <a:rPr lang="en-US" sz="1600" dirty="0">
                <a:solidFill>
                  <a:srgbClr val="F8F8F2"/>
                </a:solidFill>
                <a:latin typeface="Source Code Pro" charset="0"/>
                <a:ea typeface="Source Code Pro" charset="0"/>
                <a:cs typeface="Source Code Pro" charset="0"/>
              </a:rPr>
              <a:t> </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p>
          <a:p>
            <a:pPr>
              <a:lnSpc>
                <a:spcPct val="100000"/>
              </a:lnSpc>
            </a:pPr>
            <a:r>
              <a:rPr lang="mr-IN" sz="1600" dirty="0">
                <a:solidFill>
                  <a:srgbClr val="F8F8F2"/>
                </a:solidFill>
                <a:latin typeface="Source Code Pro" charset="0"/>
                <a:ea typeface="Source Code Pro" charset="0"/>
                <a:cs typeface="Source Code Pro" charset="0"/>
              </a:rPr>
              <a:t>  </a:t>
            </a:r>
            <a:r>
              <a:rPr lang="mr-IN" sz="1600" dirty="0" err="1">
                <a:solidFill>
                  <a:srgbClr val="A6E22E"/>
                </a:solidFill>
                <a:latin typeface="Source Code Pro" charset="0"/>
                <a:ea typeface="Source Code Pro" charset="0"/>
                <a:cs typeface="Source Code Pro" charset="0"/>
              </a:rPr>
              <a:t>id</a:t>
            </a:r>
            <a:r>
              <a:rPr lang="mr-IN" sz="1600" dirty="0">
                <a:solidFill>
                  <a:srgbClr val="F92672"/>
                </a:solidFill>
                <a:latin typeface="Source Code Pro" charset="0"/>
                <a:ea typeface="Source Code Pro" charset="0"/>
                <a:cs typeface="Source Code Pro" charset="0"/>
              </a:rPr>
              <a:t>:</a:t>
            </a:r>
            <a:r>
              <a:rPr lang="mr-IN" sz="1600" dirty="0">
                <a:solidFill>
                  <a:srgbClr val="F8F8F2"/>
                </a:solidFill>
                <a:latin typeface="Source Code Pro" charset="0"/>
                <a:ea typeface="Source Code Pro" charset="0"/>
                <a:cs typeface="Source Code Pro" charset="0"/>
              </a:rPr>
              <a:t> </a:t>
            </a:r>
            <a:r>
              <a:rPr lang="mr-IN" sz="1600" dirty="0">
                <a:solidFill>
                  <a:srgbClr val="AE81FF"/>
                </a:solidFill>
                <a:latin typeface="Source Code Pro" charset="0"/>
                <a:ea typeface="Source Code Pro" charset="0"/>
                <a:cs typeface="Source Code Pro" charset="0"/>
              </a:rPr>
              <a:t>1</a:t>
            </a:r>
            <a:r>
              <a:rPr lang="mr-IN"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a:solidFill>
                  <a:srgbClr val="A6E22E"/>
                </a:solidFill>
                <a:latin typeface="Source Code Pro" charset="0"/>
                <a:ea typeface="Source Code Pro" charset="0"/>
                <a:cs typeface="Source Code Pro" charset="0"/>
              </a:rPr>
              <a:t>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960050"/>
                </a:solidFill>
                <a:latin typeface="Source Code Pro" charset="0"/>
                <a:ea typeface="Source Code Pro" charset="0"/>
                <a:cs typeface="Source Code Pro" charset="0"/>
              </a:rPr>
              <a:t>‘</a:t>
            </a:r>
            <a:r>
              <a:rPr lang="en-US" sz="1600" dirty="0">
                <a:solidFill>
                  <a:srgbClr val="A6E22E"/>
                </a:solidFill>
                <a:latin typeface="Source Code Pro" charset="0"/>
                <a:ea typeface="Source Code Pro" charset="0"/>
                <a:cs typeface="Source Code Pro" charset="0"/>
              </a:rPr>
              <a:t>Hello</a:t>
            </a:r>
            <a:r>
              <a:rPr lang="en-US" sz="1600" dirty="0">
                <a:solidFill>
                  <a:srgbClr val="F8F8F2"/>
                </a:solidFill>
                <a:latin typeface="Source Code Pro" charset="0"/>
                <a:ea typeface="Source Code Pro" charset="0"/>
                <a:cs typeface="Source Code Pro" charset="0"/>
              </a:rPr>
              <a:t> Object</a:t>
            </a:r>
            <a:r>
              <a:rPr lang="en-US" sz="1600" dirty="0">
                <a:solidFill>
                  <a:srgbClr val="960050"/>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displayTitle</a:t>
            </a:r>
            <a:r>
              <a:rPr lang="en-US" sz="1600" dirty="0">
                <a:solidFill>
                  <a:srgbClr val="F92672"/>
                </a:solidFill>
                <a:latin typeface="Source Code Pro" charset="0"/>
                <a:ea typeface="Source Code Pro" charset="0"/>
                <a:cs typeface="Source Code Pro" charset="0"/>
              </a:rPr>
              <a:t>:</a:t>
            </a:r>
            <a:r>
              <a:rPr lang="en-US" sz="1600" dirty="0">
                <a:solidFill>
                  <a:srgbClr val="F8F8F2"/>
                </a:solidFill>
                <a:latin typeface="Source Code Pro" charset="0"/>
                <a:ea typeface="Source Code Pro" charset="0"/>
                <a:cs typeface="Source Code Pro" charset="0"/>
              </a:rPr>
              <a:t> </a:t>
            </a:r>
            <a:r>
              <a:rPr lang="en-US" sz="1600" dirty="0">
                <a:solidFill>
                  <a:srgbClr val="66D9EF"/>
                </a:solidFill>
                <a:latin typeface="Source Code Pro" charset="0"/>
                <a:ea typeface="Source Code Pro" charset="0"/>
                <a:cs typeface="Source Code Pro" charset="0"/>
              </a:rPr>
              <a:t>function</a:t>
            </a:r>
            <a:r>
              <a:rPr lang="en-US" sz="1600" dirty="0">
                <a:solidFill>
                  <a:srgbClr val="F8F8F2"/>
                </a:solidFill>
                <a:latin typeface="Source Code Pro" charset="0"/>
                <a:ea typeface="Source Code Pro" charset="0"/>
                <a:cs typeface="Source Code Pro" charset="0"/>
              </a:rPr>
              <a:t>() {</a:t>
            </a:r>
          </a:p>
          <a:p>
            <a:pPr>
              <a:lnSpc>
                <a:spcPct val="100000"/>
              </a:lnSpc>
            </a:pPr>
            <a:r>
              <a:rPr lang="en-US" sz="1600" dirty="0">
                <a:solidFill>
                  <a:srgbClr val="F8F8F2"/>
                </a:solidFill>
                <a:latin typeface="Source Code Pro" charset="0"/>
                <a:ea typeface="Source Code Pro" charset="0"/>
                <a:cs typeface="Source Code Pro" charset="0"/>
              </a:rPr>
              <a:t>    </a:t>
            </a:r>
            <a:r>
              <a:rPr lang="en-US" sz="1600" dirty="0" err="1">
                <a:solidFill>
                  <a:srgbClr val="A6E22E"/>
                </a:solidFill>
                <a:latin typeface="Source Code Pro" charset="0"/>
                <a:ea typeface="Source Code Pro" charset="0"/>
                <a:cs typeface="Source Code Pro" charset="0"/>
              </a:rPr>
              <a:t>console</a:t>
            </a:r>
            <a:r>
              <a:rPr lang="en-US" sz="1600" dirty="0" err="1">
                <a:solidFill>
                  <a:srgbClr val="F8F8F2"/>
                </a:solidFill>
                <a:latin typeface="Source Code Pro" charset="0"/>
                <a:ea typeface="Source Code Pro" charset="0"/>
                <a:cs typeface="Source Code Pro" charset="0"/>
              </a:rPr>
              <a:t>.</a:t>
            </a:r>
            <a:r>
              <a:rPr lang="en-US" sz="1600" dirty="0" err="1">
                <a:solidFill>
                  <a:srgbClr val="A6E22E"/>
                </a:solidFill>
                <a:latin typeface="Source Code Pro" charset="0"/>
                <a:ea typeface="Source Code Pro" charset="0"/>
                <a:cs typeface="Source Code Pro" charset="0"/>
              </a:rPr>
              <a:t>log</a:t>
            </a:r>
            <a:r>
              <a:rPr lang="en-US" sz="1600" dirty="0">
                <a:solidFill>
                  <a:srgbClr val="F8F8F2"/>
                </a:solidFill>
                <a:latin typeface="Source Code Pro" charset="0"/>
                <a:ea typeface="Source Code Pro" charset="0"/>
                <a:cs typeface="Source Code Pro" charset="0"/>
              </a:rPr>
              <a:t>( </a:t>
            </a:r>
            <a:r>
              <a:rPr lang="en-US" sz="1600" dirty="0" err="1" smtClean="0">
                <a:solidFill>
                  <a:srgbClr val="A6E22E"/>
                </a:solidFill>
                <a:latin typeface="Source Code Pro" charset="0"/>
                <a:ea typeface="Source Code Pro" charset="0"/>
                <a:cs typeface="Source Code Pro" charset="0"/>
              </a:rPr>
              <a:t>this</a:t>
            </a:r>
            <a:r>
              <a:rPr lang="en-US" sz="1600" dirty="0" err="1" smtClean="0">
                <a:solidFill>
                  <a:srgbClr val="F8F8F2"/>
                </a:solidFill>
                <a:latin typeface="Source Code Pro" charset="0"/>
                <a:ea typeface="Source Code Pro" charset="0"/>
                <a:cs typeface="Source Code Pro" charset="0"/>
              </a:rPr>
              <a:t>.</a:t>
            </a:r>
            <a:r>
              <a:rPr lang="en-US" sz="1600" dirty="0" err="1" smtClean="0">
                <a:solidFill>
                  <a:srgbClr val="A6E22E"/>
                </a:solidFill>
                <a:latin typeface="Source Code Pro" charset="0"/>
                <a:ea typeface="Source Code Pro" charset="0"/>
                <a:cs typeface="Source Code Pro" charset="0"/>
              </a:rPr>
              <a:t>title</a:t>
            </a:r>
            <a:r>
              <a:rPr lang="en-US" sz="1600" dirty="0" smtClean="0">
                <a:solidFill>
                  <a:srgbClr val="F8F8F2"/>
                </a:solidFill>
                <a:latin typeface="Source Code Pro" charset="0"/>
                <a:ea typeface="Source Code Pro" charset="0"/>
                <a:cs typeface="Source Code Pro" charset="0"/>
              </a:rPr>
              <a:t> </a:t>
            </a:r>
            <a:r>
              <a:rPr lang="en-US" sz="1600" dirty="0">
                <a:solidFill>
                  <a:srgbClr val="F8F8F2"/>
                </a:solidFill>
                <a:latin typeface="Source Code Pro" charset="0"/>
                <a:ea typeface="Source Code Pro" charset="0"/>
                <a:cs typeface="Source Code Pro" charset="0"/>
              </a:rPr>
              <a:t>);</a:t>
            </a:r>
          </a:p>
          <a:p>
            <a:pPr>
              <a:lnSpc>
                <a:spcPct val="100000"/>
              </a:lnSpc>
            </a:pPr>
            <a:r>
              <a:rPr lang="mr-IN" sz="1600" dirty="0">
                <a:solidFill>
                  <a:srgbClr val="F8F8F2"/>
                </a:solidFill>
                <a:latin typeface="Source Code Pro" charset="0"/>
                <a:ea typeface="Source Code Pro" charset="0"/>
                <a:cs typeface="Source Code Pro" charset="0"/>
              </a:rPr>
              <a:t>  } </a:t>
            </a:r>
          </a:p>
          <a:p>
            <a:pPr>
              <a:lnSpc>
                <a:spcPct val="100000"/>
              </a:lnSpc>
            </a:pPr>
            <a:r>
              <a:rPr lang="mr-IN" sz="1600" dirty="0">
                <a:solidFill>
                  <a:srgbClr val="F8F8F2"/>
                </a:solidFill>
                <a:latin typeface="Source Code Pro" charset="0"/>
                <a:ea typeface="Source Code Pro" charset="0"/>
                <a:cs typeface="Source Code Pro" charset="0"/>
              </a:rPr>
              <a:t>}</a:t>
            </a:r>
          </a:p>
        </p:txBody>
      </p:sp>
      <p:sp>
        <p:nvSpPr>
          <p:cNvPr id="6" name="Rectangle 5"/>
          <p:cNvSpPr/>
          <p:nvPr/>
        </p:nvSpPr>
        <p:spPr>
          <a:xfrm>
            <a:off x="5455227" y="2519434"/>
            <a:ext cx="4572000" cy="923330"/>
          </a:xfrm>
          <a:prstGeom prst="rect">
            <a:avLst/>
          </a:prstGeom>
        </p:spPr>
        <p:txBody>
          <a:bodyPr>
            <a:spAutoFit/>
          </a:bodyPr>
          <a:lstStyle/>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id</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title</a:t>
            </a:r>
            <a:r>
              <a:rPr lang="en-US" dirty="0">
                <a:solidFill>
                  <a:srgbClr val="F8F8F2"/>
                </a:solidFill>
                <a:latin typeface="Monaco" charset="0"/>
              </a:rPr>
              <a:t>;</a:t>
            </a:r>
          </a:p>
          <a:p>
            <a:r>
              <a:rPr lang="en-US" dirty="0" err="1">
                <a:solidFill>
                  <a:srgbClr val="A6E22E"/>
                </a:solidFill>
                <a:latin typeface="Monaco" charset="0"/>
              </a:rPr>
              <a:t>post</a:t>
            </a:r>
            <a:r>
              <a:rPr lang="en-US" dirty="0" err="1">
                <a:solidFill>
                  <a:srgbClr val="F8F8F2"/>
                </a:solidFill>
                <a:latin typeface="Monaco" charset="0"/>
              </a:rPr>
              <a:t>.</a:t>
            </a:r>
            <a:r>
              <a:rPr lang="en-US" dirty="0" err="1">
                <a:solidFill>
                  <a:srgbClr val="A6E22E"/>
                </a:solidFill>
                <a:latin typeface="Monaco" charset="0"/>
              </a:rPr>
              <a:t>displayTitle</a:t>
            </a:r>
            <a:r>
              <a:rPr lang="en-US" dirty="0">
                <a:solidFill>
                  <a:srgbClr val="F8F8F2"/>
                </a:solidFill>
                <a:latin typeface="Monaco" charset="0"/>
              </a:rPr>
              <a:t>();</a:t>
            </a:r>
          </a:p>
        </p:txBody>
      </p:sp>
    </p:spTree>
    <p:extLst>
      <p:ext uri="{BB962C8B-B14F-4D97-AF65-F5344CB8AC3E}">
        <p14:creationId xmlns:p14="http://schemas.microsoft.com/office/powerpoint/2010/main" val="19610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Loops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fontScale="92500"/>
          </a:bodyPr>
          <a:lstStyle/>
          <a:p>
            <a:r>
              <a:rPr lang="en-US" dirty="0" smtClean="0"/>
              <a:t>Let us </a:t>
            </a:r>
            <a:r>
              <a:rPr lang="en-US" smtClean="0"/>
              <a:t>perform an action on a collection of items.</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599" y="2171701"/>
            <a:ext cx="8316191" cy="2545772"/>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cs-CZ" sz="1800" dirty="0">
                <a:solidFill>
                  <a:srgbClr val="66D9EF"/>
                </a:solidFill>
                <a:latin typeface="Monaco" charset="0"/>
              </a:rPr>
              <a:t>var</a:t>
            </a:r>
            <a:r>
              <a:rPr lang="cs-CZ" sz="1800" dirty="0">
                <a:solidFill>
                  <a:srgbClr val="F8F8F2"/>
                </a:solidFill>
                <a:latin typeface="Monaco" charset="0"/>
              </a:rPr>
              <a:t> </a:t>
            </a:r>
            <a:r>
              <a:rPr lang="cs-CZ" sz="1800" dirty="0" err="1">
                <a:solidFill>
                  <a:srgbClr val="A6E22E"/>
                </a:solidFill>
                <a:latin typeface="Monaco" charset="0"/>
              </a:rPr>
              <a:t>postIds</a:t>
            </a:r>
            <a:r>
              <a:rPr lang="cs-CZ" sz="1800" dirty="0">
                <a:solidFill>
                  <a:srgbClr val="F8F8F2"/>
                </a:solidFill>
                <a:latin typeface="Monaco" charset="0"/>
              </a:rPr>
              <a:t> </a:t>
            </a:r>
            <a:r>
              <a:rPr lang="cs-CZ" sz="1800" dirty="0">
                <a:solidFill>
                  <a:srgbClr val="F92672"/>
                </a:solidFill>
                <a:latin typeface="Monaco" charset="0"/>
              </a:rPr>
              <a:t>=</a:t>
            </a:r>
            <a:r>
              <a:rPr lang="cs-CZ" sz="1800" dirty="0">
                <a:solidFill>
                  <a:srgbClr val="F8F8F2"/>
                </a:solidFill>
                <a:latin typeface="Monaco" charset="0"/>
              </a:rPr>
              <a:t> [ </a:t>
            </a:r>
            <a:r>
              <a:rPr lang="cs-CZ" sz="1800" dirty="0">
                <a:solidFill>
                  <a:srgbClr val="AE81FF"/>
                </a:solidFill>
                <a:latin typeface="Monaco" charset="0"/>
              </a:rPr>
              <a:t>1</a:t>
            </a:r>
            <a:r>
              <a:rPr lang="cs-CZ" sz="1800" dirty="0">
                <a:solidFill>
                  <a:srgbClr val="F8F8F2"/>
                </a:solidFill>
                <a:latin typeface="Monaco" charset="0"/>
              </a:rPr>
              <a:t>, </a:t>
            </a:r>
            <a:r>
              <a:rPr lang="cs-CZ" sz="1800" dirty="0">
                <a:solidFill>
                  <a:srgbClr val="AE81FF"/>
                </a:solidFill>
                <a:latin typeface="Monaco" charset="0"/>
              </a:rPr>
              <a:t>7</a:t>
            </a:r>
            <a:r>
              <a:rPr lang="cs-CZ" sz="1800" dirty="0">
                <a:solidFill>
                  <a:srgbClr val="F8F8F2"/>
                </a:solidFill>
                <a:latin typeface="Monaco" charset="0"/>
              </a:rPr>
              <a:t>, </a:t>
            </a:r>
            <a:r>
              <a:rPr lang="cs-CZ" sz="1800" dirty="0">
                <a:solidFill>
                  <a:srgbClr val="AE81FF"/>
                </a:solidFill>
                <a:latin typeface="Monaco" charset="0"/>
              </a:rPr>
              <a:t>14</a:t>
            </a:r>
            <a:r>
              <a:rPr lang="cs-CZ" sz="1800" dirty="0">
                <a:solidFill>
                  <a:srgbClr val="F8F8F2"/>
                </a:solidFill>
                <a:latin typeface="Monaco" charset="0"/>
              </a:rPr>
              <a:t>, </a:t>
            </a:r>
            <a:r>
              <a:rPr lang="cs-CZ" sz="1800" dirty="0">
                <a:solidFill>
                  <a:srgbClr val="AE81FF"/>
                </a:solidFill>
                <a:latin typeface="Monaco" charset="0"/>
              </a:rPr>
              <a:t>34</a:t>
            </a:r>
            <a:r>
              <a:rPr lang="cs-CZ" sz="1800" dirty="0">
                <a:solidFill>
                  <a:srgbClr val="F8F8F2"/>
                </a:solidFill>
                <a:latin typeface="Monaco" charset="0"/>
              </a:rPr>
              <a:t>, </a:t>
            </a:r>
            <a:r>
              <a:rPr lang="cs-CZ" sz="1800" dirty="0">
                <a:solidFill>
                  <a:srgbClr val="AE81FF"/>
                </a:solidFill>
                <a:latin typeface="Monaco" charset="0"/>
              </a:rPr>
              <a:t>88</a:t>
            </a:r>
            <a:r>
              <a:rPr lang="cs-CZ" sz="1800" dirty="0">
                <a:solidFill>
                  <a:srgbClr val="F8F8F2"/>
                </a:solidFill>
                <a:latin typeface="Monaco" charset="0"/>
              </a:rPr>
              <a:t>, </a:t>
            </a:r>
            <a:r>
              <a:rPr lang="cs-CZ" sz="1800" dirty="0">
                <a:solidFill>
                  <a:srgbClr val="AE81FF"/>
                </a:solidFill>
                <a:latin typeface="Monaco" charset="0"/>
              </a:rPr>
              <a:t>117</a:t>
            </a:r>
            <a:r>
              <a:rPr lang="cs-CZ" sz="1800" dirty="0">
                <a:solidFill>
                  <a:srgbClr val="F8F8F2"/>
                </a:solidFill>
                <a:latin typeface="Monaco" charset="0"/>
              </a:rPr>
              <a:t> ];</a:t>
            </a:r>
          </a:p>
          <a:p>
            <a:pPr>
              <a:lnSpc>
                <a:spcPct val="100000"/>
              </a:lnSpc>
            </a:pPr>
            <a:endParaRPr lang="cs-CZ" sz="1800" dirty="0">
              <a:solidFill>
                <a:srgbClr val="F8F8F2"/>
              </a:solidFill>
              <a:latin typeface="Monaco" charset="0"/>
            </a:endParaRPr>
          </a:p>
          <a:p>
            <a:pPr>
              <a:lnSpc>
                <a:spcPct val="100000"/>
              </a:lnSpc>
            </a:pPr>
            <a:r>
              <a:rPr lang="en-US" sz="1800" dirty="0">
                <a:solidFill>
                  <a:srgbClr val="66D9EF"/>
                </a:solidFill>
                <a:latin typeface="Monaco" charset="0"/>
              </a:rPr>
              <a:t>for</a:t>
            </a:r>
            <a:r>
              <a:rPr lang="en-US" sz="1800" dirty="0">
                <a:solidFill>
                  <a:srgbClr val="F8F8F2"/>
                </a:solidFill>
                <a:latin typeface="Monaco" charset="0"/>
              </a:rPr>
              <a:t> ( </a:t>
            </a:r>
            <a:r>
              <a:rPr lang="en-US" sz="1800" dirty="0">
                <a:solidFill>
                  <a:srgbClr val="66D9EF"/>
                </a:solidFill>
                <a:latin typeface="Monaco" charset="0"/>
              </a:rPr>
              <a:t>let</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E81FF"/>
                </a:solidFill>
                <a:latin typeface="Monaco" charset="0"/>
              </a:rPr>
              <a:t>0</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err="1">
                <a:solidFill>
                  <a:srgbClr val="F8F8F2"/>
                </a:solidFill>
                <a:latin typeface="Monaco" charset="0"/>
              </a:rPr>
              <a:t>.</a:t>
            </a:r>
            <a:r>
              <a:rPr lang="en-US" sz="1800" dirty="0" err="1">
                <a:solidFill>
                  <a:srgbClr val="A6E22E"/>
                </a:solidFill>
                <a:latin typeface="Monaco" charset="0"/>
              </a:rPr>
              <a:t>length</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8F8F2"/>
                </a:solidFill>
                <a:latin typeface="Monaco" charset="0"/>
              </a:rPr>
              <a:t> </a:t>
            </a:r>
            <a:r>
              <a:rPr lang="en-US" sz="1800" dirty="0">
                <a:solidFill>
                  <a:srgbClr val="F92672"/>
                </a:solidFill>
                <a:latin typeface="Monaco" charset="0"/>
              </a:rPr>
              <a:t>&lt;</a:t>
            </a:r>
            <a:r>
              <a:rPr lang="en-US" sz="1800" dirty="0">
                <a:solidFill>
                  <a:srgbClr val="F8F8F2"/>
                </a:solidFill>
                <a:latin typeface="Monaco" charset="0"/>
              </a:rPr>
              <a:t> </a:t>
            </a:r>
            <a:r>
              <a:rPr lang="en-US" sz="1800" dirty="0">
                <a:solidFill>
                  <a:srgbClr val="A6E22E"/>
                </a:solidFill>
                <a:latin typeface="Monaco" charset="0"/>
              </a:rPr>
              <a:t>max</a:t>
            </a:r>
            <a:r>
              <a:rPr lang="en-US" sz="1800" dirty="0">
                <a:solidFill>
                  <a:srgbClr val="F8F8F2"/>
                </a:solidFill>
                <a:latin typeface="Monaco" charset="0"/>
              </a:rPr>
              <a:t>; </a:t>
            </a:r>
            <a:r>
              <a:rPr lang="en-US" sz="1800" dirty="0" err="1">
                <a:solidFill>
                  <a:srgbClr val="A6E22E"/>
                </a:solidFill>
                <a:latin typeface="Monaco" charset="0"/>
              </a:rPr>
              <a:t>i</a:t>
            </a:r>
            <a:r>
              <a:rPr lang="en-US" sz="1800" dirty="0">
                <a:solidFill>
                  <a:srgbClr val="F92672"/>
                </a:solidFill>
                <a:latin typeface="Monaco" charset="0"/>
              </a:rPr>
              <a:t>++</a:t>
            </a:r>
            <a:r>
              <a:rPr lang="en-US" sz="1800" dirty="0">
                <a:solidFill>
                  <a:srgbClr val="F8F8F2"/>
                </a:solidFill>
                <a:latin typeface="Monaco" charset="0"/>
              </a:rPr>
              <a:t> )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'Display post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postIds</a:t>
            </a:r>
            <a:r>
              <a:rPr lang="en-US" sz="1800" dirty="0">
                <a:solidFill>
                  <a:srgbClr val="F8F8F2"/>
                </a:solidFill>
                <a:latin typeface="Monaco" charset="0"/>
              </a:rPr>
              <a:t>[</a:t>
            </a:r>
            <a:r>
              <a:rPr lang="en-US" sz="1800" dirty="0" err="1">
                <a:solidFill>
                  <a:srgbClr val="A6E22E"/>
                </a:solidFill>
                <a:latin typeface="Monaco" charset="0"/>
              </a:rPr>
              <a:t>i</a:t>
            </a:r>
            <a:r>
              <a:rPr lang="en-US" sz="1800" dirty="0">
                <a:solidFill>
                  <a:srgbClr val="F8F8F2"/>
                </a:solidFill>
                <a:latin typeface="Monaco" charset="0"/>
              </a:rPr>
              <a:t>] </a:t>
            </a:r>
            <a:r>
              <a:rPr lang="en-US" sz="1800" dirty="0" smtClean="0">
                <a:solidFill>
                  <a:srgbClr val="F8F8F2"/>
                </a:solidFill>
                <a:latin typeface="Monaco" charset="0"/>
              </a:rPr>
              <a:t>);</a:t>
            </a:r>
          </a:p>
          <a:p>
            <a:pPr>
              <a:lnSpc>
                <a:spcPct val="100000"/>
              </a:lnSpc>
            </a:pPr>
            <a:endParaRPr lang="en-US" sz="1800" dirty="0" smtClean="0">
              <a:solidFill>
                <a:srgbClr val="F8F8F2"/>
              </a:solidFill>
              <a:latin typeface="Monaco" charset="0"/>
            </a:endParaRPr>
          </a:p>
          <a:p>
            <a:pPr>
              <a:lnSpc>
                <a:spcPct val="100000"/>
              </a:lnSpc>
            </a:pPr>
            <a:r>
              <a:rPr lang="en-US" sz="1800" dirty="0" smtClean="0">
                <a:solidFill>
                  <a:srgbClr val="F8F8F2"/>
                </a:solidFill>
                <a:latin typeface="Monaco" charset="0"/>
              </a:rPr>
              <a:t>}</a:t>
            </a:r>
            <a:endParaRPr lang="en-US" sz="1800" dirty="0">
              <a:solidFill>
                <a:srgbClr val="F8F8F2"/>
              </a:solidFill>
              <a:latin typeface="Monaco" charset="0"/>
            </a:endParaRPr>
          </a:p>
        </p:txBody>
      </p:sp>
    </p:spTree>
    <p:extLst>
      <p:ext uri="{BB962C8B-B14F-4D97-AF65-F5344CB8AC3E}">
        <p14:creationId xmlns:p14="http://schemas.microsoft.com/office/powerpoint/2010/main" val="31460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For Of Loop</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900906"/>
          </a:xfrm>
        </p:spPr>
        <p:txBody>
          <a:bodyPr>
            <a:normAutofit/>
          </a:bodyPr>
          <a:lstStyle/>
          <a:p>
            <a:r>
              <a:rPr lang="en-US" dirty="0" smtClean="0"/>
              <a:t>Lets us loop through an array</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317171"/>
            <a:ext cx="7162800" cy="2400301"/>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mr-IN" sz="2400" dirty="0" err="1">
                <a:solidFill>
                  <a:srgbClr val="66D9EF"/>
                </a:solidFill>
                <a:latin typeface="Source Code Pro" charset="0"/>
                <a:ea typeface="Source Code Pro" charset="0"/>
                <a:cs typeface="Source Code Pro" charset="0"/>
              </a:rPr>
              <a:t>let</a:t>
            </a:r>
            <a:r>
              <a:rPr lang="mr-IN" sz="2400" dirty="0">
                <a:solidFill>
                  <a:srgbClr val="F8F8F2"/>
                </a:solidFill>
                <a:latin typeface="Source Code Pro" charset="0"/>
                <a:ea typeface="Source Code Pro" charset="0"/>
                <a:cs typeface="Source Code Pro" charset="0"/>
              </a:rPr>
              <a:t> </a:t>
            </a:r>
            <a:r>
              <a:rPr lang="mr-IN" sz="2400" dirty="0" err="1">
                <a:solidFill>
                  <a:srgbClr val="A6E22E"/>
                </a:solidFill>
                <a:latin typeface="Source Code Pro" charset="0"/>
                <a:ea typeface="Source Code Pro" charset="0"/>
                <a:cs typeface="Source Code Pro" charset="0"/>
              </a:rPr>
              <a:t>postIds</a:t>
            </a:r>
            <a:r>
              <a:rPr lang="mr-IN" sz="2400" dirty="0">
                <a:solidFill>
                  <a:srgbClr val="F8F8F2"/>
                </a:solidFill>
                <a:latin typeface="Source Code Pro" charset="0"/>
                <a:ea typeface="Source Code Pro" charset="0"/>
                <a:cs typeface="Source Code Pro" charset="0"/>
              </a:rPr>
              <a:t> </a:t>
            </a:r>
            <a:r>
              <a:rPr lang="mr-IN" sz="2400" dirty="0">
                <a:solidFill>
                  <a:srgbClr val="F92672"/>
                </a:solidFill>
                <a:latin typeface="Source Code Pro" charset="0"/>
                <a:ea typeface="Source Code Pro" charset="0"/>
                <a:cs typeface="Source Code Pro" charset="0"/>
              </a:rPr>
              <a:t>=</a:t>
            </a:r>
            <a:r>
              <a:rPr lang="mr-IN" sz="2400" dirty="0">
                <a:solidFill>
                  <a:srgbClr val="F8F8F2"/>
                </a:solidFill>
                <a:latin typeface="Source Code Pro" charset="0"/>
                <a:ea typeface="Source Code Pro" charset="0"/>
                <a:cs typeface="Source Code Pro" charset="0"/>
              </a:rPr>
              <a:t> [ </a:t>
            </a:r>
            <a:r>
              <a:rPr lang="mr-IN" sz="2400" dirty="0">
                <a:solidFill>
                  <a:srgbClr val="AE81FF"/>
                </a:solidFill>
                <a:latin typeface="Source Code Pro" charset="0"/>
                <a:ea typeface="Source Code Pro" charset="0"/>
                <a:cs typeface="Source Code Pro" charset="0"/>
              </a:rPr>
              <a:t>1</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2</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34</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55</a:t>
            </a:r>
            <a:r>
              <a:rPr lang="mr-IN" sz="2400" dirty="0">
                <a:solidFill>
                  <a:srgbClr val="F8F8F2"/>
                </a:solidFill>
                <a:latin typeface="Source Code Pro" charset="0"/>
                <a:ea typeface="Source Code Pro" charset="0"/>
                <a:cs typeface="Source Code Pro" charset="0"/>
              </a:rPr>
              <a:t>, </a:t>
            </a:r>
            <a:r>
              <a:rPr lang="mr-IN" sz="2400" dirty="0">
                <a:solidFill>
                  <a:srgbClr val="AE81FF"/>
                </a:solidFill>
                <a:latin typeface="Source Code Pro" charset="0"/>
                <a:ea typeface="Source Code Pro" charset="0"/>
                <a:cs typeface="Source Code Pro" charset="0"/>
              </a:rPr>
              <a:t>77</a:t>
            </a:r>
            <a:r>
              <a:rPr lang="mr-IN" sz="2400" dirty="0">
                <a:solidFill>
                  <a:srgbClr val="F8F8F2"/>
                </a:solidFill>
                <a:latin typeface="Source Code Pro" charset="0"/>
                <a:ea typeface="Source Code Pro" charset="0"/>
                <a:cs typeface="Source Code Pro" charset="0"/>
              </a:rPr>
              <a:t> ];</a:t>
            </a:r>
          </a:p>
          <a:p>
            <a:endParaRPr lang="mr-IN" sz="2400" dirty="0">
              <a:solidFill>
                <a:srgbClr val="F8F8F2"/>
              </a:solidFill>
              <a:latin typeface="Source Code Pro" charset="0"/>
              <a:ea typeface="Source Code Pro" charset="0"/>
              <a:cs typeface="Source Code Pro" charset="0"/>
            </a:endParaRPr>
          </a:p>
          <a:p>
            <a:r>
              <a:rPr lang="en-US" sz="2400" dirty="0">
                <a:solidFill>
                  <a:srgbClr val="66D9EF"/>
                </a:solidFill>
                <a:latin typeface="Source Code Pro" charset="0"/>
                <a:ea typeface="Source Code Pro" charset="0"/>
                <a:cs typeface="Source Code Pro" charset="0"/>
              </a:rPr>
              <a:t>for</a:t>
            </a:r>
            <a:r>
              <a:rPr lang="en-US" sz="2400" dirty="0">
                <a:solidFill>
                  <a:srgbClr val="F8F8F2"/>
                </a:solidFill>
                <a:latin typeface="Source Code Pro" charset="0"/>
                <a:ea typeface="Source Code Pro" charset="0"/>
                <a:cs typeface="Source Code Pro" charset="0"/>
              </a:rPr>
              <a:t>( </a:t>
            </a:r>
            <a:r>
              <a:rPr lang="en-US" sz="2400" dirty="0">
                <a:solidFill>
                  <a:srgbClr val="66D9EF"/>
                </a:solidFill>
                <a:latin typeface="Source Code Pro" charset="0"/>
                <a:ea typeface="Source Code Pro" charset="0"/>
                <a:cs typeface="Source Code Pro" charset="0"/>
              </a:rPr>
              <a:t>let</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 </a:t>
            </a:r>
            <a:r>
              <a:rPr lang="en-US" sz="2400" dirty="0" smtClean="0">
                <a:solidFill>
                  <a:srgbClr val="66D9EF"/>
                </a:solidFill>
                <a:latin typeface="Source Code Pro" charset="0"/>
                <a:ea typeface="Source Code Pro" charset="0"/>
                <a:cs typeface="Source Code Pro" charset="0"/>
              </a:rPr>
              <a:t>of</a:t>
            </a:r>
            <a:r>
              <a:rPr lang="en-US" sz="2400" dirty="0" smtClean="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postIds</a:t>
            </a:r>
            <a:r>
              <a:rPr lang="en-US" sz="2400" dirty="0">
                <a:solidFill>
                  <a:srgbClr val="F8F8F2"/>
                </a:solidFill>
                <a:latin typeface="Source Code Pro" charset="0"/>
                <a:ea typeface="Source Code Pro" charset="0"/>
                <a:cs typeface="Source Code Pro" charset="0"/>
              </a:rPr>
              <a:t> ) {</a:t>
            </a:r>
          </a:p>
          <a:p>
            <a:r>
              <a:rPr lang="en-US" sz="2400" dirty="0">
                <a:solidFill>
                  <a:srgbClr val="F8F8F2"/>
                </a:solidFill>
                <a:latin typeface="Source Code Pro" charset="0"/>
                <a:ea typeface="Source Code Pro" charset="0"/>
                <a:cs typeface="Source Code Pro" charset="0"/>
              </a:rPr>
              <a:t>  </a:t>
            </a:r>
            <a:r>
              <a:rPr lang="en-US" sz="2400" dirty="0" err="1">
                <a:solidFill>
                  <a:srgbClr val="A6E22E"/>
                </a:solidFill>
                <a:latin typeface="Source Code Pro" charset="0"/>
                <a:ea typeface="Source Code Pro" charset="0"/>
                <a:cs typeface="Source Code Pro" charset="0"/>
              </a:rPr>
              <a:t>console</a:t>
            </a:r>
            <a:r>
              <a:rPr lang="en-US" sz="2400" dirty="0" err="1">
                <a:solidFill>
                  <a:srgbClr val="F8F8F2"/>
                </a:solidFill>
                <a:latin typeface="Source Code Pro" charset="0"/>
                <a:ea typeface="Source Code Pro" charset="0"/>
                <a:cs typeface="Source Code Pro" charset="0"/>
              </a:rPr>
              <a:t>.</a:t>
            </a:r>
            <a:r>
              <a:rPr lang="en-US" sz="2400" dirty="0" err="1">
                <a:solidFill>
                  <a:srgbClr val="A6E22E"/>
                </a:solidFill>
                <a:latin typeface="Source Code Pro" charset="0"/>
                <a:ea typeface="Source Code Pro" charset="0"/>
                <a:cs typeface="Source Code Pro" charset="0"/>
              </a:rPr>
              <a:t>log</a:t>
            </a:r>
            <a:r>
              <a:rPr lang="en-US" sz="2400" dirty="0">
                <a:solidFill>
                  <a:srgbClr val="F8F8F2"/>
                </a:solidFill>
                <a:latin typeface="Source Code Pro" charset="0"/>
                <a:ea typeface="Source Code Pro" charset="0"/>
                <a:cs typeface="Source Code Pro" charset="0"/>
              </a:rPr>
              <a:t>( </a:t>
            </a:r>
            <a:r>
              <a:rPr lang="en-US" sz="2400" dirty="0" smtClean="0">
                <a:solidFill>
                  <a:srgbClr val="A6E22E"/>
                </a:solidFill>
                <a:latin typeface="Source Code Pro" charset="0"/>
                <a:ea typeface="Source Code Pro" charset="0"/>
                <a:cs typeface="Source Code Pro" charset="0"/>
              </a:rPr>
              <a:t>id</a:t>
            </a:r>
            <a:r>
              <a:rPr lang="en-US" sz="2400" dirty="0" smtClean="0">
                <a:solidFill>
                  <a:srgbClr val="F8F8F2"/>
                </a:solidFill>
                <a:latin typeface="Source Code Pro" charset="0"/>
                <a:ea typeface="Source Code Pro" charset="0"/>
                <a:cs typeface="Source Code Pro" charset="0"/>
              </a:rPr>
              <a:t> </a:t>
            </a:r>
            <a:r>
              <a:rPr lang="en-US" sz="2400" dirty="0">
                <a:solidFill>
                  <a:srgbClr val="F8F8F2"/>
                </a:solidFill>
                <a:latin typeface="Source Code Pro" charset="0"/>
                <a:ea typeface="Source Code Pro" charset="0"/>
                <a:cs typeface="Source Code Pro" charset="0"/>
              </a:rPr>
              <a:t>);</a:t>
            </a:r>
          </a:p>
          <a:p>
            <a:r>
              <a:rPr lang="en-US" sz="2400" dirty="0" smtClean="0">
                <a:solidFill>
                  <a:srgbClr val="F8F8F2"/>
                </a:solidFill>
                <a:latin typeface="Source Code Pro" charset="0"/>
                <a:ea typeface="Source Code Pro" charset="0"/>
                <a:cs typeface="Source Code Pro" charset="0"/>
              </a:rPr>
              <a:t>}</a:t>
            </a:r>
            <a:endParaRPr lang="en-US" sz="24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4227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981200" y="1172544"/>
            <a:ext cx="5084618" cy="2922382"/>
          </a:xfrm>
        </p:spPr>
      </p:pic>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6" name="TextBox 5"/>
          <p:cNvSpPr txBox="1"/>
          <p:nvPr/>
        </p:nvSpPr>
        <p:spPr>
          <a:xfrm>
            <a:off x="7159336" y="1392382"/>
            <a:ext cx="1503218" cy="914400"/>
          </a:xfrm>
          <a:prstGeom prst="rect">
            <a:avLst/>
          </a:prstGeom>
          <a:noFill/>
        </p:spPr>
        <p:txBody>
          <a:bodyPr wrap="none" lIns="0" tIns="0" rIns="0" bIns="0" rtlCol="0">
            <a:noAutofit/>
          </a:bodyPr>
          <a:lstStyle/>
          <a:p>
            <a:pPr>
              <a:lnSpc>
                <a:spcPct val="110000"/>
              </a:lnSpc>
              <a:spcBef>
                <a:spcPts val="800"/>
              </a:spcBef>
            </a:pPr>
            <a:r>
              <a:rPr lang="en-US" b="1" dirty="0" smtClean="0">
                <a:solidFill>
                  <a:srgbClr val="488A4B"/>
                </a:solidFill>
                <a:latin typeface="Open Sans Extrabold" charset="0"/>
                <a:ea typeface="Open Sans Extrabold" charset="0"/>
                <a:cs typeface="Open Sans Extrabold" charset="0"/>
              </a:rPr>
              <a:t>JavaScript #1</a:t>
            </a:r>
          </a:p>
        </p:txBody>
      </p:sp>
    </p:spTree>
    <p:extLst>
      <p:ext uri="{BB962C8B-B14F-4D97-AF65-F5344CB8AC3E}">
        <p14:creationId xmlns:p14="http://schemas.microsoft.com/office/powerpoint/2010/main" val="666965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smtClean="0">
                <a:solidFill>
                  <a:schemeClr val="bg1">
                    <a:lumMod val="85000"/>
                  </a:schemeClr>
                </a:solidFill>
                <a:latin typeface="Open Sans Extrabold" charset="0"/>
                <a:ea typeface="Open Sans Extrabold" charset="0"/>
                <a:cs typeface="Open Sans Extrabold" charset="0"/>
              </a:rPr>
              <a:t>Conditional Statements</a:t>
            </a:r>
            <a:endParaRPr lang="en-US" dirty="0">
              <a:solidFill>
                <a:schemeClr val="bg1">
                  <a:lumMod val="85000"/>
                </a:schemeClr>
              </a:solidFill>
              <a:latin typeface="Open Sans Extrabold" charset="0"/>
              <a:ea typeface="Open Sans Extrabold" charset="0"/>
              <a:cs typeface="Open Sans Extrabold" charset="0"/>
            </a:endParaRPr>
          </a:p>
        </p:txBody>
      </p:sp>
      <p:sp>
        <p:nvSpPr>
          <p:cNvPr id="3" name="Content Placeholder 2"/>
          <p:cNvSpPr>
            <a:spLocks noGrp="1"/>
          </p:cNvSpPr>
          <p:nvPr>
            <p:ph idx="1"/>
          </p:nvPr>
        </p:nvSpPr>
        <p:spPr>
          <a:xfrm>
            <a:off x="609600" y="1416266"/>
            <a:ext cx="8399318" cy="714589"/>
          </a:xfrm>
        </p:spPr>
        <p:txBody>
          <a:bodyPr>
            <a:normAutofit/>
          </a:bodyPr>
          <a:lstStyle/>
          <a:p>
            <a:r>
              <a:rPr lang="en-US" smtClean="0"/>
              <a:t>Tests to determine what code to run</a:t>
            </a:r>
            <a:endParaRPr lang="en-US" dirty="0"/>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09600" y="2130855"/>
            <a:ext cx="7162800" cy="2586617"/>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dirty="0" err="1">
                <a:solidFill>
                  <a:srgbClr val="66D9EF"/>
                </a:solidFill>
                <a:latin typeface="Monaco" charset="0"/>
              </a:rPr>
              <a:t>var</a:t>
            </a:r>
            <a:r>
              <a:rPr lang="en-US" sz="1800" dirty="0">
                <a:solidFill>
                  <a:srgbClr val="F8F8F2"/>
                </a:solidFill>
                <a:latin typeface="Monaco" charset="0"/>
              </a:rPr>
              <a:t> </a:t>
            </a:r>
            <a:r>
              <a:rPr lang="en-US" sz="1800" dirty="0" err="1">
                <a:solidFill>
                  <a:srgbClr val="A6E22E"/>
                </a:solidFill>
                <a:latin typeface="Monaco" charset="0"/>
              </a:rPr>
              <a:t>loggedIn</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true</a:t>
            </a:r>
            <a:r>
              <a:rPr lang="en-US" sz="1800" dirty="0">
                <a:solidFill>
                  <a:srgbClr val="F8F8F2"/>
                </a:solidFill>
                <a:latin typeface="Monaco" charset="0"/>
              </a:rPr>
              <a:t>;</a:t>
            </a:r>
          </a:p>
          <a:p>
            <a:pPr>
              <a:lnSpc>
                <a:spcPct val="100000"/>
              </a:lnSpc>
            </a:pPr>
            <a:endParaRPr lang="en-US" sz="1800" dirty="0">
              <a:solidFill>
                <a:srgbClr val="F8F8F2"/>
              </a:solidFill>
              <a:latin typeface="Monaco" charset="0"/>
            </a:endParaRPr>
          </a:p>
          <a:p>
            <a:pPr>
              <a:lnSpc>
                <a:spcPct val="100000"/>
              </a:lnSpc>
            </a:pPr>
            <a:r>
              <a:rPr lang="en-US" sz="1800" dirty="0">
                <a:solidFill>
                  <a:srgbClr val="66D9EF"/>
                </a:solidFill>
                <a:latin typeface="Monaco" charset="0"/>
              </a:rPr>
              <a:t>if</a:t>
            </a:r>
            <a:r>
              <a:rPr lang="en-US" sz="1800" dirty="0">
                <a:solidFill>
                  <a:srgbClr val="F8F8F2"/>
                </a:solidFill>
                <a:latin typeface="Monaco" charset="0"/>
              </a:rPr>
              <a:t> </a:t>
            </a:r>
            <a:r>
              <a:rPr lang="en-US" sz="1800" dirty="0" smtClean="0">
                <a:solidFill>
                  <a:srgbClr val="F8F8F2"/>
                </a:solidFill>
                <a:latin typeface="Monaco" charset="0"/>
              </a:rPr>
              <a:t>( </a:t>
            </a:r>
            <a:r>
              <a:rPr lang="en-US" sz="1800" dirty="0" smtClean="0">
                <a:solidFill>
                  <a:srgbClr val="66D9EF"/>
                </a:solidFill>
                <a:latin typeface="Monaco" charset="0"/>
              </a:rPr>
              <a:t>true</a:t>
            </a:r>
            <a:r>
              <a:rPr lang="en-US" sz="1800" dirty="0" smtClean="0">
                <a:solidFill>
                  <a:srgbClr val="F8F8F2"/>
                </a:solidFill>
                <a:latin typeface="Monaco" charset="0"/>
              </a:rPr>
              <a:t> </a:t>
            </a:r>
            <a:r>
              <a:rPr lang="en-US" sz="1800" dirty="0" smtClean="0">
                <a:solidFill>
                  <a:srgbClr val="F92672"/>
                </a:solidFill>
                <a:latin typeface="Monaco" charset="0"/>
              </a:rPr>
              <a:t>===</a:t>
            </a:r>
            <a:r>
              <a:rPr lang="en-US" sz="1800" dirty="0" smtClean="0">
                <a:solidFill>
                  <a:srgbClr val="F8F8F2"/>
                </a:solidFill>
                <a:latin typeface="Monaco" charset="0"/>
              </a:rPr>
              <a:t> </a:t>
            </a:r>
            <a:r>
              <a:rPr lang="en-US" sz="1800" dirty="0" err="1" smtClean="0">
                <a:solidFill>
                  <a:srgbClr val="A6E22E"/>
                </a:solidFill>
                <a:latin typeface="Monaco" charset="0"/>
              </a:rPr>
              <a:t>loggedIn</a:t>
            </a:r>
            <a:r>
              <a:rPr lang="en-US" sz="1800" dirty="0" smtClean="0">
                <a:solidFill>
                  <a:srgbClr val="F8F8F2"/>
                </a:solidFill>
                <a:latin typeface="Monaco" charset="0"/>
              </a:rPr>
              <a:t> )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'Show </a:t>
            </a:r>
            <a:r>
              <a:rPr lang="en-US" sz="1800" dirty="0" smtClean="0">
                <a:solidFill>
                  <a:srgbClr val="E6DB74"/>
                </a:solidFill>
                <a:latin typeface="Monaco" charset="0"/>
              </a:rPr>
              <a:t>dashboard'</a:t>
            </a:r>
            <a:r>
              <a:rPr lang="en-US" sz="1800" dirty="0" smtClean="0">
                <a:solidFill>
                  <a:srgbClr val="F8F8F2"/>
                </a:solidFill>
                <a:latin typeface="Monaco" charset="0"/>
              </a:rPr>
              <a:t> );</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a:solidFill>
                  <a:srgbClr val="66D9EF"/>
                </a:solidFill>
                <a:latin typeface="Monaco" charset="0"/>
              </a:rPr>
              <a:t>else</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  </a:t>
            </a:r>
            <a:r>
              <a:rPr lang="en-US" sz="1800" dirty="0" err="1">
                <a:solidFill>
                  <a:srgbClr val="A6E22E"/>
                </a:solidFill>
                <a:latin typeface="Monaco" charset="0"/>
              </a:rPr>
              <a:t>console</a:t>
            </a:r>
            <a:r>
              <a:rPr lang="en-US" sz="1800" dirty="0" err="1">
                <a:solidFill>
                  <a:srgbClr val="F8F8F2"/>
                </a:solidFill>
                <a:latin typeface="Monaco" charset="0"/>
              </a:rPr>
              <a:t>.</a:t>
            </a:r>
            <a:r>
              <a:rPr lang="en-US" sz="1800" dirty="0" err="1">
                <a:solidFill>
                  <a:srgbClr val="A6E22E"/>
                </a:solidFill>
                <a:latin typeface="Monaco" charset="0"/>
              </a:rPr>
              <a:t>log</a:t>
            </a:r>
            <a:r>
              <a:rPr lang="en-US" sz="1800" dirty="0">
                <a:solidFill>
                  <a:srgbClr val="F8F8F2"/>
                </a:solidFill>
                <a:latin typeface="Monaco" charset="0"/>
              </a:rPr>
              <a:t>( </a:t>
            </a:r>
            <a:r>
              <a:rPr lang="en-US" sz="1800" dirty="0">
                <a:solidFill>
                  <a:srgbClr val="E6DB74"/>
                </a:solidFill>
                <a:latin typeface="Monaco" charset="0"/>
              </a:rPr>
              <a:t>'Please login'</a:t>
            </a:r>
            <a:r>
              <a:rPr lang="en-US" sz="1800" dirty="0">
                <a:solidFill>
                  <a:srgbClr val="F8F8F2"/>
                </a:solidFill>
                <a:latin typeface="Monaco" charset="0"/>
              </a:rPr>
              <a: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pPr>
            <a:r>
              <a:rPr lang="en-US" sz="1800" dirty="0">
                <a:solidFill>
                  <a:srgbClr val="F8F8F2"/>
                </a:solidFill>
                <a:latin typeface="Monaco" charset="0"/>
              </a:rPr>
              <a:t>}</a:t>
            </a:r>
          </a:p>
          <a:p>
            <a:pPr>
              <a:lnSpc>
                <a:spcPct val="100000"/>
              </a:lnSpc>
            </a:pPr>
            <a:endParaRPr lang="en-US" sz="1800" dirty="0">
              <a:solidFill>
                <a:srgbClr val="F8F8F2"/>
              </a:solidFill>
              <a:latin typeface="Source Code Pro" charset="0"/>
              <a:ea typeface="Source Code Pro" charset="0"/>
              <a:cs typeface="Source Code Pro" charset="0"/>
            </a:endParaRPr>
          </a:p>
        </p:txBody>
      </p:sp>
    </p:spTree>
    <p:extLst>
      <p:ext uri="{BB962C8B-B14F-4D97-AF65-F5344CB8AC3E}">
        <p14:creationId xmlns:p14="http://schemas.microsoft.com/office/powerpoint/2010/main" val="90141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328"/>
            <a:ext cx="8839200" cy="853676"/>
          </a:xfrm>
        </p:spPr>
        <p:txBody>
          <a:bodyPr/>
          <a:lstStyle/>
          <a:p>
            <a:r>
              <a:rPr lang="en-US" dirty="0"/>
              <a:t>Including JavaScript</a:t>
            </a:r>
            <a:endParaRPr lang="en-US" dirty="0">
              <a:solidFill>
                <a:schemeClr val="bg1">
                  <a:lumMod val="85000"/>
                </a:schemeClr>
              </a:solidFill>
              <a:latin typeface="Open Sans Extrabold" charset="0"/>
              <a:ea typeface="Open Sans Extrabold" charset="0"/>
              <a:cs typeface="Open Sans Extrabold" charset="0"/>
            </a:endParaRPr>
          </a:p>
        </p:txBody>
      </p:sp>
      <p:sp>
        <p:nvSpPr>
          <p:cNvPr id="4" name="Content Placeholder 3"/>
          <p:cNvSpPr>
            <a:spLocks noGrp="1"/>
          </p:cNvSpPr>
          <p:nvPr>
            <p:ph sz="quarter" idx="11"/>
          </p:nvPr>
        </p:nvSpPr>
        <p:spPr/>
        <p:txBody>
          <a:bodyPr/>
          <a:lstStyle/>
          <a:p>
            <a:r>
              <a:rPr lang="en-US" dirty="0" smtClean="0"/>
              <a:t>JavaScript Basics Review</a:t>
            </a:r>
            <a:endParaRPr lang="en-US" dirty="0"/>
          </a:p>
        </p:txBody>
      </p:sp>
      <p:sp>
        <p:nvSpPr>
          <p:cNvPr id="5" name="Content Placeholder 2"/>
          <p:cNvSpPr txBox="1">
            <a:spLocks/>
          </p:cNvSpPr>
          <p:nvPr/>
        </p:nvSpPr>
        <p:spPr>
          <a:xfrm>
            <a:off x="630382" y="1642482"/>
            <a:ext cx="7162800" cy="2981473"/>
          </a:xfrm>
          <a:prstGeom prst="rect">
            <a:avLst/>
          </a:prstGeom>
        </p:spPr>
        <p:txBody>
          <a:bodyPr vert="horz" lIns="0" tIns="0" rIns="0" bIns="0" rtlCol="0">
            <a:noAutofit/>
          </a:bodyPr>
          <a:lstStyle>
            <a:lvl1pPr marL="0" indent="0" algn="l" defTabSz="914400" rtl="0" eaLnBrk="1" latinLnBrk="0" hangingPunct="1">
              <a:lnSpc>
                <a:spcPct val="110000"/>
              </a:lnSpc>
              <a:spcBef>
                <a:spcPts val="800"/>
              </a:spcBef>
              <a:buFontTx/>
              <a:buNone/>
              <a:defRPr sz="3200" kern="1200">
                <a:solidFill>
                  <a:schemeClr val="bg1"/>
                </a:solidFill>
                <a:latin typeface="+mn-lt"/>
                <a:ea typeface="+mn-ea"/>
                <a:cs typeface="+mn-cs"/>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bg1">
                    <a:lumMod val="65000"/>
                  </a:schemeClr>
                </a:solidFill>
                <a:latin typeface="Monaco" charset="0"/>
              </a:rPr>
              <a:t>&lt;html&gt;</a:t>
            </a:r>
          </a:p>
          <a:p>
            <a:r>
              <a:rPr lang="en-US" sz="2000" dirty="0">
                <a:solidFill>
                  <a:schemeClr val="bg1">
                    <a:lumMod val="65000"/>
                  </a:schemeClr>
                </a:solidFill>
                <a:latin typeface="Monaco" charset="0"/>
              </a:rPr>
              <a:t> </a:t>
            </a:r>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head</a:t>
            </a:r>
            <a:r>
              <a:rPr lang="mr-IN" sz="2000" dirty="0">
                <a:solidFill>
                  <a:schemeClr val="bg1">
                    <a:lumMod val="65000"/>
                  </a:schemeClr>
                </a:solidFill>
                <a:latin typeface="Monaco" charset="0"/>
              </a:rPr>
              <a:t>&gt;</a:t>
            </a: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en-US" sz="2000" dirty="0" smtClean="0">
                <a:solidFill>
                  <a:srgbClr val="960050"/>
                </a:solidFill>
                <a:latin typeface="Monaco" charset="0"/>
              </a:rPr>
              <a:t>  </a:t>
            </a:r>
            <a:r>
              <a:rPr lang="en-US" sz="2000" dirty="0" smtClean="0">
                <a:solidFill>
                  <a:srgbClr val="F8F8F2"/>
                </a:solidFill>
                <a:latin typeface="Monaco" charset="0"/>
              </a:rPr>
              <a:t>  </a:t>
            </a:r>
            <a:r>
              <a:rPr lang="en-US" sz="2000" dirty="0" smtClean="0">
                <a:solidFill>
                  <a:srgbClr val="F92672"/>
                </a:solidFill>
                <a:latin typeface="Monaco" charset="0"/>
              </a:rPr>
              <a:t>&lt;</a:t>
            </a:r>
            <a:r>
              <a:rPr lang="en-US" sz="2000" dirty="0">
                <a:solidFill>
                  <a:srgbClr val="F92672"/>
                </a:solidFill>
                <a:latin typeface="Monaco" charset="0"/>
              </a:rPr>
              <a:t>script </a:t>
            </a:r>
            <a:r>
              <a:rPr lang="en-US" sz="2000" dirty="0" err="1">
                <a:solidFill>
                  <a:srgbClr val="A6E22E"/>
                </a:solidFill>
                <a:latin typeface="Monaco" charset="0"/>
              </a:rPr>
              <a:t>src</a:t>
            </a:r>
            <a:r>
              <a:rPr lang="en-US" sz="2000" dirty="0" smtClean="0">
                <a:solidFill>
                  <a:srgbClr val="A6E22E"/>
                </a:solidFill>
                <a:latin typeface="Monaco" charset="0"/>
              </a:rPr>
              <a:t>=</a:t>
            </a:r>
            <a:r>
              <a:rPr lang="en-US" sz="2000" dirty="0" smtClean="0">
                <a:solidFill>
                  <a:srgbClr val="E6DB74"/>
                </a:solidFill>
                <a:latin typeface="Monaco" charset="0"/>
              </a:rPr>
              <a:t>"</a:t>
            </a:r>
            <a:r>
              <a:rPr lang="en-US" sz="2000" dirty="0" err="1" smtClean="0">
                <a:solidFill>
                  <a:srgbClr val="E6DB74"/>
                </a:solidFill>
                <a:latin typeface="Monaco" charset="0"/>
              </a:rPr>
              <a:t>index.js</a:t>
            </a:r>
            <a:r>
              <a:rPr lang="en-US" sz="2000" dirty="0">
                <a:solidFill>
                  <a:srgbClr val="E6DB74"/>
                </a:solidFill>
                <a:latin typeface="Monaco" charset="0"/>
              </a:rPr>
              <a:t>"</a:t>
            </a:r>
            <a:r>
              <a:rPr lang="en-US" sz="2000" dirty="0">
                <a:solidFill>
                  <a:srgbClr val="F92672"/>
                </a:solidFill>
                <a:latin typeface="Monaco" charset="0"/>
              </a:rPr>
              <a:t>&gt;&lt;/script&gt;</a:t>
            </a:r>
            <a:endParaRPr lang="en-US" sz="2000" dirty="0">
              <a:solidFill>
                <a:srgbClr val="F8F8F2"/>
              </a:solidFill>
              <a:latin typeface="Monaco" charset="0"/>
            </a:endParaRPr>
          </a:p>
          <a:p>
            <a:r>
              <a:rPr lang="en-US" sz="2000" dirty="0" smtClean="0">
                <a:solidFill>
                  <a:schemeClr val="bg1">
                    <a:lumMod val="65000"/>
                  </a:schemeClr>
                </a:solidFill>
                <a:latin typeface="Monaco" charset="0"/>
              </a:rPr>
              <a:t>  </a:t>
            </a:r>
            <a:r>
              <a:rPr lang="mr-IN" sz="2000" dirty="0" smtClean="0">
                <a:solidFill>
                  <a:schemeClr val="bg1">
                    <a:lumMod val="65000"/>
                  </a:schemeClr>
                </a:solidFill>
                <a:latin typeface="Monaco" charset="0"/>
              </a:rPr>
              <a:t>&lt;/</a:t>
            </a:r>
            <a:r>
              <a:rPr lang="mr-IN" sz="2000" dirty="0" err="1">
                <a:solidFill>
                  <a:schemeClr val="bg1">
                    <a:lumMod val="65000"/>
                  </a:schemeClr>
                </a:solidFill>
                <a:latin typeface="Monaco" charset="0"/>
              </a:rPr>
              <a:t>body</a:t>
            </a:r>
            <a:r>
              <a:rPr lang="mr-IN" sz="2000" dirty="0">
                <a:solidFill>
                  <a:schemeClr val="bg1">
                    <a:lumMod val="65000"/>
                  </a:schemeClr>
                </a:solidFill>
                <a:latin typeface="Monaco" charset="0"/>
              </a:rPr>
              <a:t>&gt;</a:t>
            </a:r>
          </a:p>
          <a:p>
            <a:r>
              <a:rPr lang="mr-IN" sz="2000" dirty="0">
                <a:solidFill>
                  <a:schemeClr val="bg1">
                    <a:lumMod val="65000"/>
                  </a:schemeClr>
                </a:solidFill>
                <a:latin typeface="Monaco" charset="0"/>
              </a:rPr>
              <a:t>&lt;/</a:t>
            </a:r>
            <a:r>
              <a:rPr lang="mr-IN" sz="2000" dirty="0" err="1">
                <a:solidFill>
                  <a:schemeClr val="bg1">
                    <a:lumMod val="65000"/>
                  </a:schemeClr>
                </a:solidFill>
                <a:latin typeface="Monaco" charset="0"/>
              </a:rPr>
              <a:t>html</a:t>
            </a:r>
            <a:r>
              <a:rPr lang="mr-IN" sz="2000" dirty="0">
                <a:solidFill>
                  <a:schemeClr val="bg1">
                    <a:lumMod val="65000"/>
                  </a:schemeClr>
                </a:solidFill>
                <a:latin typeface="Monaco" charset="0"/>
              </a:rPr>
              <a:t>&gt;</a:t>
            </a:r>
          </a:p>
        </p:txBody>
      </p:sp>
    </p:spTree>
    <p:extLst>
      <p:ext uri="{BB962C8B-B14F-4D97-AF65-F5344CB8AC3E}">
        <p14:creationId xmlns:p14="http://schemas.microsoft.com/office/powerpoint/2010/main" val="17921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How’d you do?</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r>
              <a:rPr lang="en-US" dirty="0" smtClean="0"/>
              <a:t>Variable</a:t>
            </a:r>
          </a:p>
          <a:p>
            <a:pPr marL="457200" indent="-457200">
              <a:buFont typeface="+mj-lt"/>
              <a:buAutoNum type="arabicPeriod"/>
            </a:pPr>
            <a:r>
              <a:rPr lang="en-US" dirty="0" smtClean="0"/>
              <a:t>Array</a:t>
            </a:r>
          </a:p>
          <a:p>
            <a:pPr marL="457200" indent="-457200">
              <a:buFont typeface="+mj-lt"/>
              <a:buAutoNum type="arabicPeriod"/>
            </a:pPr>
            <a:r>
              <a:rPr lang="en-US" dirty="0" smtClean="0"/>
              <a:t>Function</a:t>
            </a:r>
          </a:p>
          <a:p>
            <a:pPr marL="457200" indent="-457200">
              <a:buFont typeface="+mj-lt"/>
              <a:buAutoNum type="arabicPeriod"/>
            </a:pPr>
            <a:r>
              <a:rPr lang="en-US" dirty="0" smtClean="0"/>
              <a:t>Object (properties, methods)</a:t>
            </a:r>
          </a:p>
          <a:p>
            <a:pPr marL="457200" indent="-457200">
              <a:buFont typeface="+mj-lt"/>
              <a:buAutoNum type="arabicPeriod"/>
            </a:pPr>
            <a:r>
              <a:rPr lang="en-US" dirty="0" smtClean="0"/>
              <a:t>Loops</a:t>
            </a:r>
          </a:p>
          <a:p>
            <a:pPr marL="457200" indent="-457200">
              <a:buFont typeface="+mj-lt"/>
              <a:buAutoNum type="arabicPeriod"/>
            </a:pPr>
            <a:r>
              <a:rPr lang="en-US" dirty="0" smtClean="0"/>
              <a:t>Conditionals</a:t>
            </a:r>
          </a:p>
          <a:p>
            <a:pPr marL="457200" indent="-457200">
              <a:buFont typeface="+mj-lt"/>
              <a:buAutoNum type="arabicPeriod"/>
            </a:pPr>
            <a:r>
              <a:rPr lang="en-US" dirty="0"/>
              <a:t>Including </a:t>
            </a:r>
            <a:r>
              <a:rPr lang="en-US" dirty="0" smtClean="0"/>
              <a:t>JavaScript in HTML</a:t>
            </a:r>
            <a:endParaRPr lang="en-US" dirty="0"/>
          </a:p>
        </p:txBody>
      </p:sp>
      <p:sp>
        <p:nvSpPr>
          <p:cNvPr id="4" name="Content Placeholder 3"/>
          <p:cNvSpPr>
            <a:spLocks noGrp="1"/>
          </p:cNvSpPr>
          <p:nvPr>
            <p:ph sz="quarter" idx="11"/>
          </p:nvPr>
        </p:nvSpPr>
        <p:spPr/>
        <p:txBody>
          <a:bodyPr/>
          <a:lstStyle/>
          <a:p>
            <a:r>
              <a:rPr lang="en-US" dirty="0"/>
              <a:t>JavaScript Basics </a:t>
            </a:r>
            <a:r>
              <a:rPr lang="en-US" dirty="0" smtClean="0"/>
              <a:t>Review</a:t>
            </a:r>
            <a:endParaRPr lang="en-US" dirty="0"/>
          </a:p>
        </p:txBody>
      </p:sp>
    </p:spTree>
    <p:extLst>
      <p:ext uri="{BB962C8B-B14F-4D97-AF65-F5344CB8AC3E}">
        <p14:creationId xmlns:p14="http://schemas.microsoft.com/office/powerpoint/2010/main" val="5721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JavaScript Basics </a:t>
            </a:r>
            <a:r>
              <a:rPr lang="en-US" dirty="0" smtClean="0"/>
              <a:t>Review</a:t>
            </a:r>
            <a:endParaRPr lang="en-US" dirty="0"/>
          </a:p>
        </p:txBody>
      </p:sp>
      <p:sp>
        <p:nvSpPr>
          <p:cNvPr id="4" name="Title 1"/>
          <p:cNvSpPr txBox="1">
            <a:spLocks/>
          </p:cNvSpPr>
          <p:nvPr/>
        </p:nvSpPr>
        <p:spPr>
          <a:xfrm>
            <a:off x="0" y="1794273"/>
            <a:ext cx="9144000" cy="126065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en-US" sz="6400" b="1" dirty="0" smtClean="0">
                <a:solidFill>
                  <a:srgbClr val="263647"/>
                </a:solidFill>
                <a:latin typeface="Open Sans Extrabold" charset="0"/>
                <a:ea typeface="Open Sans Extrabold" charset="0"/>
                <a:cs typeface="Open Sans Extrabold" charset="0"/>
              </a:rPr>
              <a:t>BREAK</a:t>
            </a:r>
            <a:endParaRPr lang="en-US" sz="6400" b="1" dirty="0">
              <a:solidFill>
                <a:srgbClr val="263647"/>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678357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a:t>
            </a:r>
            <a:endParaRPr lang="en-US" dirty="0"/>
          </a:p>
        </p:txBody>
      </p:sp>
      <p:sp>
        <p:nvSpPr>
          <p:cNvPr id="3" name="Content Placeholder 2"/>
          <p:cNvSpPr>
            <a:spLocks noGrp="1"/>
          </p:cNvSpPr>
          <p:nvPr>
            <p:ph idx="1"/>
          </p:nvPr>
        </p:nvSpPr>
        <p:spPr>
          <a:xfrm>
            <a:off x="609600" y="1246909"/>
            <a:ext cx="7924800" cy="3347713"/>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Nodes</a:t>
            </a:r>
          </a:p>
          <a:p>
            <a:pPr marL="457200" indent="-457200">
              <a:buFont typeface="+mj-lt"/>
              <a:buAutoNum type="arabicPeriod"/>
            </a:pPr>
            <a:r>
              <a:rPr lang="en-US" dirty="0" smtClean="0"/>
              <a:t>Document Object Methods</a:t>
            </a:r>
          </a:p>
          <a:p>
            <a:pPr marL="457200" indent="-457200">
              <a:buFont typeface="+mj-lt"/>
              <a:buAutoNum type="arabicPeriod"/>
            </a:pPr>
            <a:r>
              <a:rPr lang="en-US" dirty="0" smtClean="0"/>
              <a:t>Traversal (parents, children, siblings)</a:t>
            </a:r>
          </a:p>
          <a:p>
            <a:pPr marL="457200" indent="-457200">
              <a:buFont typeface="+mj-lt"/>
              <a:buAutoNum type="arabicPeriod"/>
            </a:pPr>
            <a:r>
              <a:rPr lang="en-US" dirty="0" smtClean="0"/>
              <a:t>Creating and Appending</a:t>
            </a:r>
          </a:p>
        </p:txBody>
      </p:sp>
      <p:sp>
        <p:nvSpPr>
          <p:cNvPr id="4" name="Content Placeholder 3"/>
          <p:cNvSpPr>
            <a:spLocks noGrp="1"/>
          </p:cNvSpPr>
          <p:nvPr>
            <p:ph sz="quarter" idx="11"/>
          </p:nvPr>
        </p:nvSpPr>
        <p:spPr/>
        <p:txBody>
          <a:bodyPr/>
          <a:lstStyle/>
          <a:p>
            <a:r>
              <a:rPr lang="en-US" dirty="0" smtClean="0"/>
              <a:t>The Document Object Model</a:t>
            </a:r>
            <a:endParaRPr lang="en-US" dirty="0"/>
          </a:p>
        </p:txBody>
      </p:sp>
    </p:spTree>
    <p:extLst>
      <p:ext uri="{BB962C8B-B14F-4D97-AF65-F5344CB8AC3E}">
        <p14:creationId xmlns:p14="http://schemas.microsoft.com/office/powerpoint/2010/main" val="6101801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br>
              <a:rPr lang="en-US" dirty="0" smtClean="0"/>
            </a:br>
            <a:r>
              <a:rPr lang="en-US" dirty="0" smtClean="0"/>
              <a:t>Document</a:t>
            </a:r>
            <a:br>
              <a:rPr lang="en-US" dirty="0" smtClean="0"/>
            </a:br>
            <a:r>
              <a:rPr lang="en-US" dirty="0" smtClean="0"/>
              <a:t>Object</a:t>
            </a:r>
            <a:br>
              <a:rPr lang="en-US" dirty="0" smtClean="0"/>
            </a:br>
            <a:r>
              <a:rPr lang="en-US" dirty="0" smtClean="0"/>
              <a:t>Model</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555358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0620" y="879874"/>
            <a:ext cx="5613779" cy="2968795"/>
          </a:xfrm>
        </p:spPr>
        <p:txBody>
          <a:bodyPr/>
          <a:lstStyle/>
          <a:p>
            <a:pPr algn="l">
              <a:lnSpc>
                <a:spcPct val="150000"/>
              </a:lnSpc>
            </a:pPr>
            <a:r>
              <a:rPr lang="en-US" b="1" dirty="0" smtClean="0">
                <a:latin typeface="Open Sans" charset="0"/>
                <a:ea typeface="Open Sans" charset="0"/>
                <a:cs typeface="Open Sans" charset="0"/>
              </a:rPr>
              <a:t>In the DOM,</a:t>
            </a:r>
          </a:p>
          <a:p>
            <a:pPr algn="l">
              <a:lnSpc>
                <a:spcPct val="150000"/>
              </a:lnSpc>
            </a:pPr>
            <a:r>
              <a:rPr lang="en-US" b="1" dirty="0" smtClean="0">
                <a:latin typeface="Open Sans" charset="0"/>
                <a:ea typeface="Open Sans" charset="0"/>
                <a:cs typeface="Open Sans" charset="0"/>
              </a:rPr>
              <a:t>Everything </a:t>
            </a:r>
            <a:r>
              <a:rPr lang="en-US" b="1" dirty="0">
                <a:latin typeface="Open Sans" charset="0"/>
                <a:ea typeface="Open Sans" charset="0"/>
                <a:cs typeface="Open Sans" charset="0"/>
              </a:rPr>
              <a:t>i</a:t>
            </a:r>
            <a:r>
              <a:rPr lang="en-US" b="1" dirty="0" smtClean="0">
                <a:latin typeface="Open Sans" charset="0"/>
                <a:ea typeface="Open Sans" charset="0"/>
                <a:cs typeface="Open Sans" charset="0"/>
              </a:rPr>
              <a:t>s a Node</a:t>
            </a:r>
            <a:endParaRPr lang="en-US" b="1" dirty="0">
              <a:latin typeface="Open Sans" charset="0"/>
              <a:ea typeface="Open Sans" charset="0"/>
              <a:cs typeface="Open Sans" charset="0"/>
            </a:endParaRPr>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7640261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2" y="407883"/>
            <a:ext cx="6733956" cy="4191414"/>
          </a:xfrm>
          <a:prstGeom prst="rect">
            <a:avLst/>
          </a:prstGeom>
        </p:spPr>
      </p:pic>
    </p:spTree>
    <p:extLst>
      <p:ext uri="{BB962C8B-B14F-4D97-AF65-F5344CB8AC3E}">
        <p14:creationId xmlns:p14="http://schemas.microsoft.com/office/powerpoint/2010/main" val="18384233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01" y="93983"/>
            <a:ext cx="3267908" cy="2034043"/>
          </a:xfrm>
          <a:prstGeom prst="rect">
            <a:avLst/>
          </a:prstGeom>
        </p:spPr>
      </p:pic>
      <p:grpSp>
        <p:nvGrpSpPr>
          <p:cNvPr id="52" name="Group 51"/>
          <p:cNvGrpSpPr/>
          <p:nvPr/>
        </p:nvGrpSpPr>
        <p:grpSpPr>
          <a:xfrm>
            <a:off x="2674961" y="165093"/>
            <a:ext cx="6164239" cy="4584328"/>
            <a:chOff x="2626228" y="124150"/>
            <a:chExt cx="6087846" cy="4542080"/>
          </a:xfrm>
        </p:grpSpPr>
        <p:cxnSp>
          <p:nvCxnSpPr>
            <p:cNvPr id="53" name="Straight Connector 52"/>
            <p:cNvCxnSpPr/>
            <p:nvPr/>
          </p:nvCxnSpPr>
          <p:spPr>
            <a:xfrm flipH="1">
              <a:off x="2880136" y="3163097"/>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178769" y="1192861"/>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3947842" y="735708"/>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10</a:t>
              </a:r>
            </a:p>
          </p:txBody>
        </p:sp>
        <p:sp>
          <p:nvSpPr>
            <p:cNvPr id="56" name="Rectangle 55"/>
            <p:cNvSpPr/>
            <p:nvPr/>
          </p:nvSpPr>
          <p:spPr>
            <a:xfrm>
              <a:off x="4409695" y="874982"/>
              <a:ext cx="660758" cy="246221"/>
            </a:xfrm>
            <a:prstGeom prst="rect">
              <a:avLst/>
            </a:prstGeom>
          </p:spPr>
          <p:txBody>
            <a:bodyPr wrap="none">
              <a:spAutoFit/>
            </a:bodyPr>
            <a:lstStyle/>
            <a:p>
              <a:r>
                <a:rPr lang="en-US" sz="1000" dirty="0" err="1" smtClean="0"/>
                <a:t>Doctype</a:t>
              </a:r>
              <a:endParaRPr lang="en-US" sz="1000" dirty="0"/>
            </a:p>
          </p:txBody>
        </p:sp>
        <p:sp>
          <p:nvSpPr>
            <p:cNvPr id="57" name="Rectangle 56"/>
            <p:cNvSpPr/>
            <p:nvPr/>
          </p:nvSpPr>
          <p:spPr>
            <a:xfrm>
              <a:off x="4409695" y="1464963"/>
              <a:ext cx="902811" cy="246221"/>
            </a:xfrm>
            <a:prstGeom prst="rect">
              <a:avLst/>
            </a:prstGeom>
          </p:spPr>
          <p:txBody>
            <a:bodyPr wrap="none">
              <a:spAutoFit/>
            </a:bodyPr>
            <a:lstStyle/>
            <a:p>
              <a:r>
                <a:rPr lang="en-US" sz="1000" dirty="0" smtClean="0"/>
                <a:t>Root / HTML</a:t>
              </a:r>
              <a:endParaRPr lang="en-US" sz="1000" dirty="0"/>
            </a:p>
          </p:txBody>
        </p:sp>
        <p:sp>
          <p:nvSpPr>
            <p:cNvPr id="58" name="Rectangle 57"/>
            <p:cNvSpPr/>
            <p:nvPr/>
          </p:nvSpPr>
          <p:spPr>
            <a:xfrm>
              <a:off x="5316004"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59" name="Rectangle 58"/>
            <p:cNvSpPr/>
            <p:nvPr/>
          </p:nvSpPr>
          <p:spPr>
            <a:xfrm>
              <a:off x="5777857" y="2219949"/>
              <a:ext cx="476412" cy="246221"/>
            </a:xfrm>
            <a:prstGeom prst="rect">
              <a:avLst/>
            </a:prstGeom>
          </p:spPr>
          <p:txBody>
            <a:bodyPr wrap="none">
              <a:spAutoFit/>
            </a:bodyPr>
            <a:lstStyle/>
            <a:p>
              <a:r>
                <a:rPr lang="en-US" sz="1000" dirty="0" smtClean="0"/>
                <a:t>Body</a:t>
              </a:r>
              <a:endParaRPr lang="en-US" sz="1000" dirty="0"/>
            </a:p>
          </p:txBody>
        </p:sp>
        <p:sp>
          <p:nvSpPr>
            <p:cNvPr id="60" name="Rectangle 59"/>
            <p:cNvSpPr/>
            <p:nvPr/>
          </p:nvSpPr>
          <p:spPr>
            <a:xfrm>
              <a:off x="2626228" y="209293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1" name="Rectangle 60"/>
            <p:cNvSpPr/>
            <p:nvPr/>
          </p:nvSpPr>
          <p:spPr>
            <a:xfrm>
              <a:off x="3088081" y="2200745"/>
              <a:ext cx="492443" cy="246221"/>
            </a:xfrm>
            <a:prstGeom prst="rect">
              <a:avLst/>
            </a:prstGeom>
          </p:spPr>
          <p:txBody>
            <a:bodyPr wrap="none">
              <a:spAutoFit/>
            </a:bodyPr>
            <a:lstStyle/>
            <a:p>
              <a:r>
                <a:rPr lang="en-US" sz="1000" dirty="0" smtClean="0"/>
                <a:t>Head</a:t>
              </a:r>
              <a:endParaRPr lang="en-US" sz="1000" dirty="0"/>
            </a:p>
          </p:txBody>
        </p:sp>
        <p:cxnSp>
          <p:nvCxnSpPr>
            <p:cNvPr id="62" name="Straight Connector 61"/>
            <p:cNvCxnSpPr/>
            <p:nvPr/>
          </p:nvCxnSpPr>
          <p:spPr>
            <a:xfrm flipH="1">
              <a:off x="2857155" y="1934683"/>
              <a:ext cx="2689776"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880136" y="194646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526021" y="1948949"/>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01423" y="179401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947842" y="13379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67" name="Rectangle 66"/>
            <p:cNvSpPr/>
            <p:nvPr/>
          </p:nvSpPr>
          <p:spPr>
            <a:xfrm>
              <a:off x="2649209" y="2701244"/>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cxnSp>
          <p:nvCxnSpPr>
            <p:cNvPr id="68" name="Straight Connector 67"/>
            <p:cNvCxnSpPr/>
            <p:nvPr/>
          </p:nvCxnSpPr>
          <p:spPr>
            <a:xfrm flipH="1">
              <a:off x="2880136" y="25606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088081" y="2767820"/>
              <a:ext cx="423514" cy="246221"/>
            </a:xfrm>
            <a:prstGeom prst="rect">
              <a:avLst/>
            </a:prstGeom>
          </p:spPr>
          <p:txBody>
            <a:bodyPr wrap="none">
              <a:spAutoFit/>
            </a:bodyPr>
            <a:lstStyle/>
            <a:p>
              <a:r>
                <a:rPr lang="en-US" sz="1000" dirty="0" smtClean="0"/>
                <a:t>Title</a:t>
              </a:r>
              <a:endParaRPr lang="en-US" sz="1000" dirty="0"/>
            </a:p>
          </p:txBody>
        </p:sp>
        <p:sp>
          <p:nvSpPr>
            <p:cNvPr id="70" name="Rectangle 69"/>
            <p:cNvSpPr/>
            <p:nvPr/>
          </p:nvSpPr>
          <p:spPr>
            <a:xfrm>
              <a:off x="2649209" y="330371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71" name="Rectangle 70"/>
            <p:cNvSpPr/>
            <p:nvPr/>
          </p:nvSpPr>
          <p:spPr>
            <a:xfrm>
              <a:off x="3088081" y="3370287"/>
              <a:ext cx="702436" cy="246221"/>
            </a:xfrm>
            <a:prstGeom prst="rect">
              <a:avLst/>
            </a:prstGeom>
          </p:spPr>
          <p:txBody>
            <a:bodyPr wrap="none">
              <a:spAutoFit/>
            </a:bodyPr>
            <a:lstStyle/>
            <a:p>
              <a:r>
                <a:rPr lang="en-US" sz="1000" dirty="0" smtClean="0"/>
                <a:t>Title Text</a:t>
              </a:r>
              <a:endParaRPr lang="en-US" sz="1000" dirty="0"/>
            </a:p>
          </p:txBody>
        </p:sp>
        <p:sp>
          <p:nvSpPr>
            <p:cNvPr id="72" name="Rectangle 71"/>
            <p:cNvSpPr/>
            <p:nvPr/>
          </p:nvSpPr>
          <p:spPr>
            <a:xfrm>
              <a:off x="4484107"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3" name="Rectangle 72"/>
            <p:cNvSpPr/>
            <p:nvPr/>
          </p:nvSpPr>
          <p:spPr>
            <a:xfrm>
              <a:off x="4945960" y="2974435"/>
              <a:ext cx="612668" cy="246221"/>
            </a:xfrm>
            <a:prstGeom prst="rect">
              <a:avLst/>
            </a:prstGeom>
          </p:spPr>
          <p:txBody>
            <a:bodyPr wrap="none">
              <a:spAutoFit/>
            </a:bodyPr>
            <a:lstStyle/>
            <a:p>
              <a:r>
                <a:rPr lang="en-US" sz="1000" dirty="0" smtClean="0"/>
                <a:t>Header</a:t>
              </a:r>
              <a:endParaRPr lang="en-US" sz="1000" dirty="0"/>
            </a:p>
          </p:txBody>
        </p:sp>
        <p:cxnSp>
          <p:nvCxnSpPr>
            <p:cNvPr id="74" name="Straight Connector 73"/>
            <p:cNvCxnSpPr/>
            <p:nvPr/>
          </p:nvCxnSpPr>
          <p:spPr>
            <a:xfrm flipH="1">
              <a:off x="4694124"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6942956" y="2847416"/>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76" name="Rectangle 75"/>
            <p:cNvSpPr/>
            <p:nvPr/>
          </p:nvSpPr>
          <p:spPr>
            <a:xfrm>
              <a:off x="7401295" y="2974435"/>
              <a:ext cx="780983" cy="246221"/>
            </a:xfrm>
            <a:prstGeom prst="rect">
              <a:avLst/>
            </a:prstGeom>
          </p:spPr>
          <p:txBody>
            <a:bodyPr wrap="none">
              <a:spAutoFit/>
            </a:bodyPr>
            <a:lstStyle/>
            <a:p>
              <a:r>
                <a:rPr lang="en-US" sz="1000" dirty="0" smtClean="0"/>
                <a:t>Paragraph</a:t>
              </a:r>
              <a:endParaRPr lang="en-US" sz="1000" dirty="0"/>
            </a:p>
          </p:txBody>
        </p:sp>
        <p:cxnSp>
          <p:nvCxnSpPr>
            <p:cNvPr id="77" name="Straight Connector 76"/>
            <p:cNvCxnSpPr/>
            <p:nvPr/>
          </p:nvCxnSpPr>
          <p:spPr>
            <a:xfrm flipH="1">
              <a:off x="7152973" y="2703435"/>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5546930" y="2552303"/>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4671177" y="2706934"/>
              <a:ext cx="2502705"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484107" y="3447871"/>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1" name="Rectangle 80"/>
            <p:cNvSpPr/>
            <p:nvPr/>
          </p:nvSpPr>
          <p:spPr>
            <a:xfrm>
              <a:off x="4945960" y="3574890"/>
              <a:ext cx="891591" cy="246221"/>
            </a:xfrm>
            <a:prstGeom prst="rect">
              <a:avLst/>
            </a:prstGeom>
          </p:spPr>
          <p:txBody>
            <a:bodyPr wrap="none">
              <a:spAutoFit/>
            </a:bodyPr>
            <a:lstStyle/>
            <a:p>
              <a:r>
                <a:rPr lang="en-US" sz="1000" dirty="0" smtClean="0"/>
                <a:t>Header Text</a:t>
              </a:r>
              <a:endParaRPr lang="en-US" sz="1000" dirty="0"/>
            </a:p>
          </p:txBody>
        </p:sp>
        <p:cxnSp>
          <p:nvCxnSpPr>
            <p:cNvPr id="82" name="Straight Connector 81"/>
            <p:cNvCxnSpPr/>
            <p:nvPr/>
          </p:nvCxnSpPr>
          <p:spPr>
            <a:xfrm flipH="1">
              <a:off x="4694124" y="330389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6089816"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84" name="Rectangle 83"/>
            <p:cNvSpPr/>
            <p:nvPr/>
          </p:nvSpPr>
          <p:spPr>
            <a:xfrm>
              <a:off x="6551669" y="3729062"/>
              <a:ext cx="429926" cy="246221"/>
            </a:xfrm>
            <a:prstGeom prst="rect">
              <a:avLst/>
            </a:prstGeom>
          </p:spPr>
          <p:txBody>
            <a:bodyPr wrap="none">
              <a:spAutoFit/>
            </a:bodyPr>
            <a:lstStyle/>
            <a:p>
              <a:r>
                <a:rPr lang="en-US" sz="1000" dirty="0" smtClean="0"/>
                <a:t>Text</a:t>
              </a:r>
              <a:endParaRPr lang="en-US" sz="1000" dirty="0"/>
            </a:p>
          </p:txBody>
        </p:sp>
        <p:cxnSp>
          <p:nvCxnSpPr>
            <p:cNvPr id="85" name="Straight Connector 84"/>
            <p:cNvCxnSpPr/>
            <p:nvPr/>
          </p:nvCxnSpPr>
          <p:spPr>
            <a:xfrm flipH="1">
              <a:off x="6299833"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191278"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1</a:t>
              </a:r>
            </a:p>
          </p:txBody>
        </p:sp>
        <p:sp>
          <p:nvSpPr>
            <p:cNvPr id="87" name="Rectangle 86"/>
            <p:cNvSpPr/>
            <p:nvPr/>
          </p:nvSpPr>
          <p:spPr>
            <a:xfrm>
              <a:off x="7653131" y="3729062"/>
              <a:ext cx="417102" cy="246221"/>
            </a:xfrm>
            <a:prstGeom prst="rect">
              <a:avLst/>
            </a:prstGeom>
          </p:spPr>
          <p:txBody>
            <a:bodyPr wrap="none">
              <a:spAutoFit/>
            </a:bodyPr>
            <a:lstStyle/>
            <a:p>
              <a:r>
                <a:rPr lang="en-US" sz="1000" dirty="0" smtClean="0"/>
                <a:t>Link</a:t>
              </a:r>
              <a:endParaRPr lang="en-US" sz="1000" dirty="0"/>
            </a:p>
          </p:txBody>
        </p:sp>
        <p:cxnSp>
          <p:nvCxnSpPr>
            <p:cNvPr id="88" name="Straight Connector 87"/>
            <p:cNvCxnSpPr/>
            <p:nvPr/>
          </p:nvCxnSpPr>
          <p:spPr>
            <a:xfrm flipH="1">
              <a:off x="7401295"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152639" y="3306930"/>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6276886" y="3461561"/>
              <a:ext cx="220626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252221" y="3602043"/>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cxnSp>
          <p:nvCxnSpPr>
            <p:cNvPr id="92" name="Straight Connector 91"/>
            <p:cNvCxnSpPr/>
            <p:nvPr/>
          </p:nvCxnSpPr>
          <p:spPr>
            <a:xfrm flipH="1">
              <a:off x="8462238" y="3458062"/>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7191278" y="4204377"/>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3</a:t>
              </a:r>
            </a:p>
          </p:txBody>
        </p:sp>
        <p:sp>
          <p:nvSpPr>
            <p:cNvPr id="94" name="Rectangle 93"/>
            <p:cNvSpPr/>
            <p:nvPr/>
          </p:nvSpPr>
          <p:spPr>
            <a:xfrm>
              <a:off x="7653131" y="4331396"/>
              <a:ext cx="696024" cy="246221"/>
            </a:xfrm>
            <a:prstGeom prst="rect">
              <a:avLst/>
            </a:prstGeom>
          </p:spPr>
          <p:txBody>
            <a:bodyPr wrap="none">
              <a:spAutoFit/>
            </a:bodyPr>
            <a:lstStyle/>
            <a:p>
              <a:r>
                <a:rPr lang="en-US" sz="1000" dirty="0" smtClean="0"/>
                <a:t>Link Text</a:t>
              </a:r>
              <a:endParaRPr lang="en-US" sz="1000" dirty="0"/>
            </a:p>
          </p:txBody>
        </p:sp>
        <p:cxnSp>
          <p:nvCxnSpPr>
            <p:cNvPr id="95" name="Straight Connector 94"/>
            <p:cNvCxnSpPr/>
            <p:nvPr/>
          </p:nvCxnSpPr>
          <p:spPr>
            <a:xfrm flipH="1">
              <a:off x="7401295" y="4060396"/>
              <a:ext cx="620" cy="146461"/>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4178769" y="581303"/>
              <a:ext cx="620" cy="15195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947842" y="124150"/>
              <a:ext cx="461853" cy="46185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000" dirty="0" smtClean="0"/>
                <a:t>9</a:t>
              </a:r>
            </a:p>
          </p:txBody>
        </p:sp>
        <p:sp>
          <p:nvSpPr>
            <p:cNvPr id="98" name="Rectangle 97"/>
            <p:cNvSpPr/>
            <p:nvPr/>
          </p:nvSpPr>
          <p:spPr>
            <a:xfrm>
              <a:off x="4409695" y="263424"/>
              <a:ext cx="788999" cy="246221"/>
            </a:xfrm>
            <a:prstGeom prst="rect">
              <a:avLst/>
            </a:prstGeom>
          </p:spPr>
          <p:txBody>
            <a:bodyPr wrap="none">
              <a:spAutoFit/>
            </a:bodyPr>
            <a:lstStyle/>
            <a:p>
              <a:r>
                <a:rPr lang="en-US" sz="1000" dirty="0" smtClean="0"/>
                <a:t>Document</a:t>
              </a:r>
              <a:endParaRPr lang="en-US" sz="1000" dirty="0"/>
            </a:p>
          </p:txBody>
        </p:sp>
      </p:grpSp>
    </p:spTree>
    <p:extLst>
      <p:ext uri="{BB962C8B-B14F-4D97-AF65-F5344CB8AC3E}">
        <p14:creationId xmlns:p14="http://schemas.microsoft.com/office/powerpoint/2010/main" val="1390957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33014"/>
            <a:ext cx="7924800" cy="2967535"/>
          </a:xfrm>
        </p:spPr>
        <p:txBody>
          <a:bodyPr>
            <a:normAutofit/>
          </a:bodyPr>
          <a:lstStyle/>
          <a:p>
            <a:r>
              <a:rPr lang="en-US" sz="2400" dirty="0" err="1">
                <a:solidFill>
                  <a:srgbClr val="F8F8F2"/>
                </a:solidFill>
                <a:latin typeface="Monaco" charset="0"/>
              </a:rPr>
              <a:t>document.</a:t>
            </a:r>
            <a:r>
              <a:rPr lang="en-US" sz="2400" dirty="0" err="1">
                <a:solidFill>
                  <a:srgbClr val="A6E22E"/>
                </a:solidFill>
                <a:latin typeface="Monaco" charset="0"/>
              </a:rPr>
              <a:t>getElementById</a:t>
            </a:r>
            <a:r>
              <a:rPr lang="en-US" sz="2400" dirty="0">
                <a:solidFill>
                  <a:srgbClr val="F8F8F2"/>
                </a:solidFill>
                <a:latin typeface="Monaco" charset="0"/>
              </a:rPr>
              <a:t>(</a:t>
            </a:r>
            <a:r>
              <a:rPr lang="en-US" sz="2400" dirty="0">
                <a:solidFill>
                  <a:srgbClr val="E6DB74"/>
                </a:solidFill>
                <a:latin typeface="Monaco" charset="0"/>
              </a:rPr>
              <a:t>'main'</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getElementsByTagName</a:t>
            </a:r>
            <a:r>
              <a:rPr lang="en-US" sz="2400" dirty="0">
                <a:solidFill>
                  <a:srgbClr val="F8F8F2"/>
                </a:solidFill>
                <a:latin typeface="Monaco" charset="0"/>
              </a:rPr>
              <a:t>(</a:t>
            </a:r>
            <a:r>
              <a:rPr lang="en-US" sz="2400" dirty="0">
                <a:solidFill>
                  <a:srgbClr val="E6DB74"/>
                </a:solidFill>
                <a:latin typeface="Monaco" charset="0"/>
              </a:rPr>
              <a:t>'a'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getElementsByClassName</a:t>
            </a:r>
            <a:r>
              <a:rPr lang="en-US" sz="2400" dirty="0">
                <a:solidFill>
                  <a:srgbClr val="F8F8F2"/>
                </a:solidFill>
                <a:latin typeface="Monaco" charset="0"/>
              </a:rPr>
              <a:t>(</a:t>
            </a:r>
            <a:r>
              <a:rPr lang="en-US" sz="2400" dirty="0">
                <a:solidFill>
                  <a:srgbClr val="E6DB74"/>
                </a:solidFill>
                <a:latin typeface="Monaco" charset="0"/>
              </a:rPr>
              <a:t>'post'</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r>
              <a:rPr lang="en-US" sz="2400" dirty="0" err="1">
                <a:solidFill>
                  <a:srgbClr val="F8F8F2"/>
                </a:solidFill>
                <a:latin typeface="Monaco" charset="0"/>
              </a:rPr>
              <a:t>document.</a:t>
            </a:r>
            <a:r>
              <a:rPr lang="en-US" sz="2400" dirty="0" err="1">
                <a:solidFill>
                  <a:srgbClr val="A6E22E"/>
                </a:solidFill>
                <a:latin typeface="Monaco" charset="0"/>
              </a:rPr>
              <a:t>querySelectorAll</a:t>
            </a:r>
            <a:r>
              <a:rPr lang="en-US" sz="2400" dirty="0">
                <a:solidFill>
                  <a:srgbClr val="F8F8F2"/>
                </a:solidFill>
                <a:latin typeface="Monaco" charset="0"/>
              </a:rPr>
              <a:t>(</a:t>
            </a:r>
            <a:r>
              <a:rPr lang="en-US" sz="2400" dirty="0">
                <a:solidFill>
                  <a:srgbClr val="E6DB74"/>
                </a:solidFill>
                <a:latin typeface="Monaco" charset="0"/>
              </a:rPr>
              <a:t>'.entry-title a'</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Document Object Methods</a:t>
            </a:r>
          </a:p>
        </p:txBody>
      </p:sp>
    </p:spTree>
    <p:extLst>
      <p:ext uri="{BB962C8B-B14F-4D97-AF65-F5344CB8AC3E}">
        <p14:creationId xmlns:p14="http://schemas.microsoft.com/office/powerpoint/2010/main" val="91894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pic>
        <p:nvPicPr>
          <p:cNvPr id="3" name="Content Placeholder 2"/>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49581" y="376268"/>
            <a:ext cx="5444838" cy="4143128"/>
          </a:xfrm>
        </p:spPr>
      </p:pic>
    </p:spTree>
    <p:extLst>
      <p:ext uri="{BB962C8B-B14F-4D97-AF65-F5344CB8AC3E}">
        <p14:creationId xmlns:p14="http://schemas.microsoft.com/office/powerpoint/2010/main" val="50865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282405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28299"/>
            <a:ext cx="7924800" cy="3172250"/>
          </a:xfrm>
        </p:spPr>
        <p:txBody>
          <a:bodyPr>
            <a:normAutofit fontScale="92500" lnSpcReduction="20000"/>
          </a:bodyPr>
          <a:lstStyle/>
          <a:p>
            <a:r>
              <a:rPr lang="en-US" sz="2400" dirty="0" err="1" smtClean="0">
                <a:solidFill>
                  <a:srgbClr val="A6E22E"/>
                </a:solidFill>
                <a:latin typeface="Monaco" charset="0"/>
              </a:rPr>
              <a:t>el</a:t>
            </a:r>
            <a:r>
              <a:rPr lang="en-US" sz="2400" dirty="0" err="1" smtClean="0">
                <a:solidFill>
                  <a:srgbClr val="F8F8F2"/>
                </a:solidFill>
                <a:latin typeface="Monaco" charset="0"/>
              </a:rPr>
              <a:t>.</a:t>
            </a:r>
            <a:r>
              <a:rPr lang="en-US" sz="2400" dirty="0" err="1" smtClean="0">
                <a:solidFill>
                  <a:srgbClr val="A6E22E"/>
                </a:solidFill>
                <a:latin typeface="Monaco" charset="0"/>
              </a:rPr>
              <a:t>innerText</a:t>
            </a:r>
            <a:endParaRPr lang="en-US" sz="2400" dirty="0">
              <a:solidFill>
                <a:schemeClr val="bg1">
                  <a:lumMod val="50000"/>
                </a:schemeClr>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innerHTML</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id</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href</a:t>
            </a:r>
            <a:endParaRPr lang="en-US" sz="2400" dirty="0">
              <a:solidFill>
                <a:srgbClr val="F8F8F2"/>
              </a:solidFill>
              <a:latin typeface="Monaco" charset="0"/>
            </a:endParaRPr>
          </a:p>
          <a:p>
            <a:r>
              <a:rPr lang="en-US" sz="2400" dirty="0" err="1" smtClean="0">
                <a:solidFill>
                  <a:srgbClr val="A6E22E"/>
                </a:solidFill>
                <a:latin typeface="Monaco" charset="0"/>
              </a:rPr>
              <a:t>input</a:t>
            </a:r>
            <a:r>
              <a:rPr lang="en-US" sz="2400" dirty="0" err="1" smtClean="0">
                <a:solidFill>
                  <a:srgbClr val="F8F8F2"/>
                </a:solidFill>
                <a:latin typeface="Monaco" charset="0"/>
              </a:rPr>
              <a:t>.</a:t>
            </a:r>
            <a:r>
              <a:rPr lang="en-US" sz="2400" dirty="0" err="1" smtClean="0">
                <a:solidFill>
                  <a:srgbClr val="A6E22E"/>
                </a:solidFill>
                <a:latin typeface="Monaco" charset="0"/>
              </a:rPr>
              <a:t>value</a:t>
            </a:r>
            <a:endParaRPr lang="en-US" sz="2400" dirty="0">
              <a:solidFill>
                <a:srgbClr val="F8F8F2"/>
              </a:solidFill>
              <a:latin typeface="Monaco" charset="0"/>
            </a:endParaRP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add</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remove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r>
              <a:rPr lang="en-US" sz="2400" dirty="0" err="1">
                <a:solidFill>
                  <a:srgbClr val="A6E22E"/>
                </a:solidFill>
                <a:latin typeface="Monaco" charset="0"/>
              </a:rPr>
              <a:t>el</a:t>
            </a:r>
            <a:r>
              <a:rPr lang="en-US" sz="2400" dirty="0" err="1">
                <a:solidFill>
                  <a:srgbClr val="F8F8F2"/>
                </a:solidFill>
                <a:latin typeface="Monaco" charset="0"/>
              </a:rPr>
              <a:t>.</a:t>
            </a:r>
            <a:r>
              <a:rPr lang="en-US" sz="2400" dirty="0" err="1">
                <a:solidFill>
                  <a:srgbClr val="A6E22E"/>
                </a:solidFill>
                <a:latin typeface="Monaco" charset="0"/>
              </a:rPr>
              <a:t>classList</a:t>
            </a:r>
            <a:r>
              <a:rPr lang="en-US" sz="2400" dirty="0" err="1">
                <a:solidFill>
                  <a:srgbClr val="F8F8F2"/>
                </a:solidFill>
                <a:latin typeface="Monaco" charset="0"/>
              </a:rPr>
              <a:t>.</a:t>
            </a:r>
            <a:r>
              <a:rPr lang="en-US" sz="2400" dirty="0" err="1">
                <a:solidFill>
                  <a:srgbClr val="A6E22E"/>
                </a:solidFill>
                <a:latin typeface="Monaco" charset="0"/>
              </a:rPr>
              <a:t>toggle</a:t>
            </a:r>
            <a:r>
              <a:rPr lang="en-US" sz="2400" dirty="0">
                <a:solidFill>
                  <a:srgbClr val="F8F8F2"/>
                </a:solidFill>
                <a:latin typeface="Monaco" charset="0"/>
              </a:rPr>
              <a:t>(</a:t>
            </a:r>
            <a:r>
              <a:rPr lang="en-US" sz="2400" dirty="0">
                <a:solidFill>
                  <a:srgbClr val="960050"/>
                </a:solidFill>
                <a:latin typeface="Monaco" charset="0"/>
              </a:rPr>
              <a:t>‘</a:t>
            </a:r>
            <a:r>
              <a:rPr lang="en-US" sz="2400" dirty="0">
                <a:solidFill>
                  <a:srgbClr val="66D9EF"/>
                </a:solidFill>
                <a:latin typeface="Monaco" charset="0"/>
              </a:rPr>
              <a:t>new</a:t>
            </a:r>
            <a:r>
              <a:rPr lang="en-US" sz="2400" dirty="0">
                <a:solidFill>
                  <a:srgbClr val="960050"/>
                </a:solidFill>
                <a:latin typeface="Monaco" charset="0"/>
              </a:rPr>
              <a:t>’</a:t>
            </a:r>
            <a:r>
              <a:rPr lang="en-US" sz="2400" dirty="0">
                <a:solidFill>
                  <a:srgbClr val="F8F8F2"/>
                </a:solidFill>
                <a:latin typeface="Monaco" charset="0"/>
              </a:rPr>
              <a:t>)</a:t>
            </a: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Getting Node Values</a:t>
            </a:r>
            <a:endParaRPr lang="en-US" sz="2400" b="1" dirty="0">
              <a:solidFill>
                <a:schemeClr val="bg1">
                  <a:lumMod val="95000"/>
                </a:schemeClr>
              </a:solidFill>
              <a:latin typeface="Open Sans Extrabold" charset="0"/>
              <a:ea typeface="Open Sans Extrabold" charset="0"/>
              <a:cs typeface="Open Sans Extrabold" charset="0"/>
            </a:endParaRPr>
          </a:p>
        </p:txBody>
      </p:sp>
    </p:spTree>
    <p:extLst>
      <p:ext uri="{BB962C8B-B14F-4D97-AF65-F5344CB8AC3E}">
        <p14:creationId xmlns:p14="http://schemas.microsoft.com/office/powerpoint/2010/main" val="1914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1076255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889" y="1198642"/>
            <a:ext cx="4447431" cy="2977190"/>
          </a:xfrm>
        </p:spPr>
        <p:txBody>
          <a:bodyPr>
            <a:normAutofit fontScale="92500" lnSpcReduction="10000"/>
          </a:bodyPr>
          <a:lstStyle/>
          <a:p>
            <a:r>
              <a:rPr lang="en-US" sz="2400" dirty="0" smtClean="0">
                <a:solidFill>
                  <a:srgbClr val="F8F8F2"/>
                </a:solidFill>
                <a:latin typeface="Monaco" charset="0"/>
              </a:rPr>
              <a:t>Any Node</a:t>
            </a:r>
          </a:p>
          <a:p>
            <a:r>
              <a:rPr lang="en-US" sz="2400" dirty="0" smtClean="0">
                <a:solidFill>
                  <a:srgbClr val="F8F8F2"/>
                </a:solidFill>
                <a:latin typeface="Monaco" charset="0"/>
              </a:rPr>
              <a:t>.</a:t>
            </a:r>
            <a:r>
              <a:rPr lang="en-US" sz="2400" dirty="0" err="1">
                <a:solidFill>
                  <a:srgbClr val="A6E22E"/>
                </a:solidFill>
                <a:latin typeface="Monaco" charset="0"/>
              </a:rPr>
              <a:t>parentNode</a:t>
            </a:r>
            <a:r>
              <a:rPr lang="en-US" sz="2400" dirty="0">
                <a:solidFill>
                  <a:srgbClr val="F8F8F2"/>
                </a:solidFill>
                <a:latin typeface="Monaco" charset="0"/>
              </a:rPr>
              <a:t>	</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a:solidFill>
                  <a:srgbClr val="A6E22E"/>
                </a:solidFill>
                <a:latin typeface="Monaco" charset="0"/>
              </a:rPr>
              <a:t>childNodes</a:t>
            </a:r>
            <a:r>
              <a:rPr lang="en-US" sz="2400" dirty="0">
                <a:solidFill>
                  <a:srgbClr val="F8F8F2"/>
                </a:solidFill>
                <a:latin typeface="Monaco" charset="0"/>
              </a:rPr>
              <a:t>		</a:t>
            </a:r>
          </a:p>
          <a:p>
            <a:r>
              <a:rPr lang="en-US" sz="2400" dirty="0">
                <a:solidFill>
                  <a:srgbClr val="F8F8F2"/>
                </a:solidFill>
                <a:latin typeface="Monaco" charset="0"/>
              </a:rPr>
              <a:t>.</a:t>
            </a:r>
            <a:r>
              <a:rPr lang="en-US" sz="2400" dirty="0" err="1" smtClean="0">
                <a:solidFill>
                  <a:srgbClr val="A6E22E"/>
                </a:solidFill>
                <a:latin typeface="Monaco" charset="0"/>
              </a:rPr>
              <a:t>firstChild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lastChild</a:t>
            </a:r>
            <a:endParaRPr lang="en-US" sz="2400" dirty="0" smtClean="0">
              <a:solidFill>
                <a:srgbClr val="A6E22E"/>
              </a:solidFill>
              <a:latin typeface="Monaco" charset="0"/>
            </a:endParaRPr>
          </a:p>
          <a:p>
            <a:r>
              <a:rPr lang="en-US" sz="2400" dirty="0">
                <a:solidFill>
                  <a:srgbClr val="F8F8F2"/>
                </a:solidFill>
                <a:latin typeface="Monaco" charset="0"/>
              </a:rPr>
              <a:t>.</a:t>
            </a:r>
            <a:r>
              <a:rPr lang="en-US" sz="2400" dirty="0" err="1" smtClean="0">
                <a:solidFill>
                  <a:srgbClr val="A6E22E"/>
                </a:solidFill>
                <a:latin typeface="Monaco" charset="0"/>
              </a:rPr>
              <a:t>nextSibling</a:t>
            </a:r>
            <a:endParaRPr lang="en-US" sz="2400" dirty="0" smtClean="0">
              <a:solidFill>
                <a:srgbClr val="F8F8F2"/>
              </a:solidFill>
              <a:latin typeface="Monaco" charset="0"/>
            </a:endParaRPr>
          </a:p>
          <a:p>
            <a:r>
              <a:rPr lang="en-US" sz="2400" dirty="0" smtClean="0">
                <a:solidFill>
                  <a:srgbClr val="F8F8F2"/>
                </a:solidFill>
                <a:latin typeface="Monaco" charset="0"/>
              </a:rPr>
              <a:t>.</a:t>
            </a:r>
            <a:r>
              <a:rPr lang="en-US" sz="2400" dirty="0" err="1" smtClean="0">
                <a:solidFill>
                  <a:srgbClr val="A6E22E"/>
                </a:solidFill>
                <a:latin typeface="Monaco" charset="0"/>
              </a:rPr>
              <a:t>previousSibling</a:t>
            </a:r>
            <a:endParaRPr lang="en-US" sz="2400" dirty="0">
              <a:solidFill>
                <a:srgbClr val="F8F8F2"/>
              </a:solidFill>
              <a:latin typeface="Monaco" charset="0"/>
            </a:endParaRPr>
          </a:p>
          <a:p>
            <a:endParaRPr lang="en-US" sz="2400" dirty="0"/>
          </a:p>
        </p:txBody>
      </p:sp>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DOM Traversal</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6" name="Content Placeholder 2"/>
          <p:cNvSpPr txBox="1">
            <a:spLocks/>
          </p:cNvSpPr>
          <p:nvPr/>
        </p:nvSpPr>
        <p:spPr>
          <a:xfrm>
            <a:off x="4958778" y="1124568"/>
            <a:ext cx="7924800" cy="3125338"/>
          </a:xfrm>
          <a:prstGeom prst="rect">
            <a:avLst/>
          </a:prstGeom>
        </p:spPr>
        <p:txBody>
          <a:bodyPr vert="horz" lIns="0" tIns="0" rIns="0" bIns="0" rtlCol="0" anchor="ctr">
            <a:normAutofit lnSpcReduction="10000"/>
          </a:bodyPr>
          <a:lstStyle>
            <a:lvl1pPr marL="0" indent="0" algn="l" defTabSz="914400" rtl="0" eaLnBrk="1" latinLnBrk="0" hangingPunct="1">
              <a:lnSpc>
                <a:spcPct val="110000"/>
              </a:lnSpc>
              <a:spcBef>
                <a:spcPts val="800"/>
              </a:spcBef>
              <a:buFontTx/>
              <a:buNone/>
              <a:defRPr sz="1400" kern="1200">
                <a:solidFill>
                  <a:schemeClr val="bg1"/>
                </a:solidFill>
                <a:latin typeface="Source Code Pro" charset="0"/>
                <a:ea typeface="Source Code Pro" charset="0"/>
                <a:cs typeface="Source Code Pro" charset="0"/>
              </a:defRPr>
            </a:lvl1pPr>
            <a:lvl2pPr marL="457200" indent="0" algn="l" defTabSz="914400" rtl="0" eaLnBrk="1" latinLnBrk="0" hangingPunct="1">
              <a:lnSpc>
                <a:spcPct val="110000"/>
              </a:lnSpc>
              <a:spcBef>
                <a:spcPts val="800"/>
              </a:spcBef>
              <a:buFontTx/>
              <a:buNone/>
              <a:defRPr sz="2000" kern="1200">
                <a:solidFill>
                  <a:schemeClr val="tx1"/>
                </a:solidFill>
                <a:latin typeface="+mn-lt"/>
                <a:ea typeface="+mn-ea"/>
                <a:cs typeface="+mn-cs"/>
              </a:defRPr>
            </a:lvl2pPr>
            <a:lvl3pPr marL="914400" indent="0" algn="l" defTabSz="914400" rtl="0" eaLnBrk="1" latinLnBrk="0" hangingPunct="1">
              <a:lnSpc>
                <a:spcPct val="110000"/>
              </a:lnSpc>
              <a:spcBef>
                <a:spcPts val="800"/>
              </a:spcBef>
              <a:buFontTx/>
              <a:buNone/>
              <a:defRPr sz="1800" kern="1200">
                <a:solidFill>
                  <a:schemeClr val="tx1"/>
                </a:solidFill>
                <a:latin typeface="+mn-lt"/>
                <a:ea typeface="+mn-ea"/>
                <a:cs typeface="+mn-cs"/>
              </a:defRPr>
            </a:lvl3pPr>
            <a:lvl4pPr marL="13716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4pPr>
            <a:lvl5pPr marL="1828800" indent="0" algn="l" defTabSz="914400" rtl="0" eaLnBrk="1" latinLnBrk="0" hangingPunct="1">
              <a:lnSpc>
                <a:spcPct val="110000"/>
              </a:lnSpc>
              <a:spcBef>
                <a:spcPts val="800"/>
              </a:spcBef>
              <a:buFontTx/>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solidFill>
                  <a:srgbClr val="F8F8F2"/>
                </a:solidFill>
                <a:latin typeface="Monaco" charset="0"/>
              </a:rPr>
              <a:t>Element Nodes</a:t>
            </a:r>
          </a:p>
          <a:p>
            <a:r>
              <a:rPr lang="en-US" sz="2200" dirty="0" smtClean="0">
                <a:solidFill>
                  <a:srgbClr val="F8F8F2"/>
                </a:solidFill>
                <a:latin typeface="Monaco" charset="0"/>
              </a:rPr>
              <a:t>.</a:t>
            </a:r>
            <a:r>
              <a:rPr lang="en-US" sz="2200" dirty="0" err="1" smtClean="0">
                <a:solidFill>
                  <a:srgbClr val="A6E22E"/>
                </a:solidFill>
                <a:latin typeface="Monaco" charset="0"/>
              </a:rPr>
              <a:t>parentElement</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smtClean="0">
                <a:solidFill>
                  <a:srgbClr val="A6E22E"/>
                </a:solidFill>
                <a:latin typeface="Monaco" charset="0"/>
              </a:rPr>
              <a:t>children</a:t>
            </a:r>
          </a:p>
          <a:p>
            <a:r>
              <a:rPr lang="en-US" sz="2200" dirty="0" smtClean="0">
                <a:solidFill>
                  <a:srgbClr val="F8F8F2"/>
                </a:solidFill>
                <a:latin typeface="Monaco" charset="0"/>
              </a:rPr>
              <a:t>.</a:t>
            </a:r>
            <a:r>
              <a:rPr lang="en-US" sz="2200" dirty="0" err="1" smtClean="0">
                <a:solidFill>
                  <a:srgbClr val="A6E22E"/>
                </a:solidFill>
                <a:latin typeface="Monaco" charset="0"/>
              </a:rPr>
              <a:t>firstElementChild</a:t>
            </a:r>
            <a:r>
              <a:rPr lang="en-US" sz="2200" dirty="0" smtClean="0">
                <a:solidFill>
                  <a:srgbClr val="A6E22E"/>
                </a:solidFill>
                <a:latin typeface="Monaco" charset="0"/>
              </a:rPr>
              <a:t>  	 </a:t>
            </a:r>
          </a:p>
          <a:p>
            <a:r>
              <a:rPr lang="en-US" sz="2200" dirty="0" smtClean="0">
                <a:solidFill>
                  <a:srgbClr val="F8F8F2"/>
                </a:solidFill>
                <a:latin typeface="Monaco" charset="0"/>
              </a:rPr>
              <a:t>.</a:t>
            </a:r>
            <a:r>
              <a:rPr lang="en-US" sz="2200" dirty="0" err="1" smtClean="0">
                <a:solidFill>
                  <a:srgbClr val="A6E22E"/>
                </a:solidFill>
                <a:latin typeface="Monaco" charset="0"/>
              </a:rPr>
              <a:t>lastElementChild</a:t>
            </a:r>
            <a:endParaRPr lang="en-US" sz="2200" dirty="0" smtClean="0">
              <a:solidFill>
                <a:srgbClr val="A6E22E"/>
              </a:solidFill>
              <a:latin typeface="Monaco" charset="0"/>
            </a:endParaRPr>
          </a:p>
          <a:p>
            <a:r>
              <a:rPr lang="en-US" sz="2200" dirty="0">
                <a:solidFill>
                  <a:srgbClr val="F8F8F2"/>
                </a:solidFill>
                <a:latin typeface="Monaco" charset="0"/>
              </a:rPr>
              <a:t>.</a:t>
            </a:r>
            <a:r>
              <a:rPr lang="en-US" sz="2200" dirty="0" err="1">
                <a:solidFill>
                  <a:srgbClr val="A6E22E"/>
                </a:solidFill>
                <a:latin typeface="Monaco" charset="0"/>
              </a:rPr>
              <a:t>nextElementSibling</a:t>
            </a:r>
            <a:r>
              <a:rPr lang="en-US" sz="2200" dirty="0">
                <a:solidFill>
                  <a:srgbClr val="F8F8F2"/>
                </a:solidFill>
                <a:latin typeface="Monaco" charset="0"/>
              </a:rPr>
              <a:t>	</a:t>
            </a:r>
            <a:endParaRPr lang="en-US" sz="2200" dirty="0" smtClean="0">
              <a:solidFill>
                <a:srgbClr val="A6E22E"/>
              </a:solidFill>
              <a:latin typeface="Monaco" charset="0"/>
            </a:endParaRPr>
          </a:p>
          <a:p>
            <a:r>
              <a:rPr lang="en-US" sz="2200" dirty="0" smtClean="0">
                <a:solidFill>
                  <a:srgbClr val="F8F8F2"/>
                </a:solidFill>
                <a:latin typeface="Monaco" charset="0"/>
              </a:rPr>
              <a:t>.</a:t>
            </a:r>
            <a:r>
              <a:rPr lang="en-US" sz="2200" dirty="0" err="1">
                <a:solidFill>
                  <a:srgbClr val="A6E22E"/>
                </a:solidFill>
                <a:latin typeface="Monaco" charset="0"/>
              </a:rPr>
              <a:t>previousElementSibling</a:t>
            </a:r>
            <a:r>
              <a:rPr lang="en-US" sz="2200" dirty="0">
                <a:solidFill>
                  <a:srgbClr val="F8F8F2"/>
                </a:solidFill>
                <a:latin typeface="Monaco" charset="0"/>
              </a:rPr>
              <a:t>	   </a:t>
            </a:r>
          </a:p>
          <a:p>
            <a:endParaRPr lang="en-US" sz="2200" dirty="0">
              <a:solidFill>
                <a:srgbClr val="F8F8F2"/>
              </a:solidFill>
              <a:latin typeface="Monaco" charset="0"/>
            </a:endParaRPr>
          </a:p>
        </p:txBody>
      </p:sp>
    </p:spTree>
    <p:extLst>
      <p:ext uri="{BB962C8B-B14F-4D97-AF65-F5344CB8AC3E}">
        <p14:creationId xmlns:p14="http://schemas.microsoft.com/office/powerpoint/2010/main" val="18452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fade">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fade">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fade">
                                      <p:cBhvr>
                                        <p:cTn id="7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3674633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The Document Object </a:t>
            </a:r>
            <a:r>
              <a:rPr lang="en-US" dirty="0" smtClean="0"/>
              <a:t>Model</a:t>
            </a:r>
            <a:endParaRPr lang="en-US" dirty="0"/>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Node Creating, Appending</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7924800" cy="3507473"/>
          </a:xfrm>
        </p:spPr>
        <p:txBody>
          <a:bodyPr>
            <a:normAutofit fontScale="92500" lnSpcReduction="20000"/>
          </a:bodyPr>
          <a:lstStyle/>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createElement</a:t>
            </a:r>
            <a:r>
              <a:rPr lang="en-US" sz="2800" dirty="0" smtClean="0">
                <a:solidFill>
                  <a:srgbClr val="F8F8F2"/>
                </a:solidFill>
                <a:latin typeface="Monaco" charset="0"/>
              </a:rPr>
              <a:t>(</a:t>
            </a:r>
            <a:r>
              <a:rPr lang="en-US" sz="2800" dirty="0" smtClean="0">
                <a:solidFill>
                  <a:srgbClr val="E6DB74"/>
                </a:solidFill>
                <a:latin typeface="Monaco" charset="0"/>
              </a:rPr>
              <a:t>'p'</a:t>
            </a:r>
            <a:r>
              <a:rPr lang="en-US" sz="2800" dirty="0" smtClean="0">
                <a:solidFill>
                  <a:srgbClr val="F8F8F2"/>
                </a:solidFill>
                <a:latin typeface="Monaco" charset="0"/>
              </a:rPr>
              <a:t>)</a:t>
            </a: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createTextNode</a:t>
            </a:r>
            <a:r>
              <a:rPr lang="en-US" sz="2800" dirty="0" smtClean="0">
                <a:solidFill>
                  <a:srgbClr val="F8F8F2"/>
                </a:solidFill>
                <a:latin typeface="Monaco" charset="0"/>
              </a:rPr>
              <a:t>(</a:t>
            </a:r>
            <a:r>
              <a:rPr lang="en-US" sz="2800" dirty="0" smtClean="0">
                <a:solidFill>
                  <a:srgbClr val="E6DB74"/>
                </a:solidFill>
                <a:latin typeface="Monaco" charset="0"/>
              </a:rPr>
              <a:t>'Text'</a:t>
            </a:r>
            <a:r>
              <a:rPr lang="en-US" sz="2800" dirty="0" smtClean="0">
                <a:solidFill>
                  <a:srgbClr val="F8F8F2"/>
                </a:solidFill>
                <a:latin typeface="Monaco" charset="0"/>
              </a:rPr>
              <a:t>)</a:t>
            </a:r>
            <a:endParaRPr lang="en-US" sz="2800" dirty="0">
              <a:solidFill>
                <a:srgbClr val="F8F8F2"/>
              </a:solidFill>
              <a:latin typeface="Monaco" charset="0"/>
            </a:endParaRPr>
          </a:p>
          <a:p>
            <a:pPr>
              <a:lnSpc>
                <a:spcPct val="120000"/>
              </a:lnSpc>
            </a:pPr>
            <a:r>
              <a:rPr lang="en-US" sz="2800" dirty="0" err="1" smtClean="0">
                <a:solidFill>
                  <a:srgbClr val="F8F8F2"/>
                </a:solidFill>
                <a:latin typeface="Monaco" charset="0"/>
              </a:rPr>
              <a:t>document.</a:t>
            </a:r>
            <a:r>
              <a:rPr lang="en-US" sz="2800" dirty="0" err="1" smtClean="0">
                <a:solidFill>
                  <a:srgbClr val="A6E22E"/>
                </a:solidFill>
                <a:latin typeface="Monaco" charset="0"/>
              </a:rPr>
              <a:t>createDocumentFragment</a:t>
            </a:r>
            <a:r>
              <a:rPr lang="en-US" sz="2800" dirty="0" smtClean="0">
                <a:solidFill>
                  <a:srgbClr val="F8F8F2"/>
                </a:solidFill>
                <a:latin typeface="Monaco" charset="0"/>
              </a:rPr>
              <a:t>()</a:t>
            </a:r>
            <a:endParaRPr lang="en-US" sz="2800" dirty="0" smtClean="0">
              <a:solidFill>
                <a:srgbClr val="A6E22E"/>
              </a:solidFill>
              <a:latin typeface="Monaco" charset="0"/>
            </a:endParaRP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appendChild</a:t>
            </a:r>
            <a:r>
              <a:rPr lang="en-US" sz="2800" dirty="0" smtClean="0">
                <a:solidFill>
                  <a:srgbClr val="F8F8F2"/>
                </a:solidFill>
                <a:latin typeface="Monaco" charset="0"/>
              </a:rPr>
              <a:t>( child )</a:t>
            </a:r>
            <a:endParaRPr lang="en-US" sz="2800" dirty="0" smtClean="0">
              <a:solidFill>
                <a:srgbClr val="F8F8F2"/>
              </a:solidFill>
              <a:latin typeface="Monaco" charset="0"/>
            </a:endParaRPr>
          </a:p>
          <a:p>
            <a:pPr>
              <a:lnSpc>
                <a:spcPct val="120000"/>
              </a:lnSpc>
            </a:pPr>
            <a:r>
              <a:rPr lang="en-US" sz="2800" dirty="0" err="1" smtClean="0">
                <a:solidFill>
                  <a:srgbClr val="A6E22E"/>
                </a:solidFill>
                <a:latin typeface="Monaco" charset="0"/>
              </a:rPr>
              <a:t>parent</a:t>
            </a:r>
            <a:r>
              <a:rPr lang="en-US" sz="2800" dirty="0" err="1" smtClean="0">
                <a:solidFill>
                  <a:srgbClr val="F8F8F2"/>
                </a:solidFill>
                <a:latin typeface="Monaco" charset="0"/>
              </a:rPr>
              <a:t>.</a:t>
            </a:r>
            <a:r>
              <a:rPr lang="en-US" sz="2800" dirty="0" err="1" smtClean="0">
                <a:solidFill>
                  <a:srgbClr val="A6E22E"/>
                </a:solidFill>
                <a:latin typeface="Monaco" charset="0"/>
              </a:rPr>
              <a:t>insertBefore</a:t>
            </a:r>
            <a:r>
              <a:rPr lang="en-US" sz="2800" dirty="0" smtClean="0">
                <a:solidFill>
                  <a:srgbClr val="F8F8F2"/>
                </a:solidFill>
                <a:latin typeface="Monaco" charset="0"/>
              </a:rPr>
              <a:t>( </a:t>
            </a:r>
            <a:r>
              <a:rPr lang="en-US" sz="2800" dirty="0" err="1" smtClean="0">
                <a:solidFill>
                  <a:srgbClr val="A6E22E"/>
                </a:solidFill>
                <a:latin typeface="Monaco" charset="0"/>
              </a:rPr>
              <a:t>childEl</a:t>
            </a:r>
            <a:r>
              <a:rPr lang="en-US" sz="2800" dirty="0" smtClean="0">
                <a:solidFill>
                  <a:srgbClr val="A6E22E"/>
                </a:solidFill>
                <a:latin typeface="Monaco" charset="0"/>
              </a:rPr>
              <a:t>, el</a:t>
            </a:r>
            <a:r>
              <a:rPr lang="en-US" sz="2800" dirty="0" smtClean="0">
                <a:solidFill>
                  <a:srgbClr val="F8F8F2"/>
                </a:solidFill>
                <a:latin typeface="Monaco" charset="0"/>
              </a:rPr>
              <a:t> )</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innerHTML</a:t>
            </a:r>
            <a:r>
              <a:rPr lang="en-US" sz="2800" dirty="0" smtClean="0">
                <a:solidFill>
                  <a:srgbClr val="A6E22E"/>
                </a:solidFill>
                <a:latin typeface="Monaco" charset="0"/>
              </a:rPr>
              <a:t> </a:t>
            </a:r>
            <a:r>
              <a:rPr lang="en-US" sz="2800" dirty="0" smtClean="0">
                <a:solidFill>
                  <a:srgbClr val="F8F8F2"/>
                </a:solidFill>
                <a:latin typeface="Monaco" charset="0"/>
              </a:rPr>
              <a:t>= </a:t>
            </a:r>
            <a:r>
              <a:rPr lang="en-US" sz="2800" dirty="0" smtClean="0">
                <a:solidFill>
                  <a:srgbClr val="E6DB74"/>
                </a:solidFill>
                <a:latin typeface="Monaco" charset="0"/>
              </a:rPr>
              <a:t>'&lt;p&gt;Text&lt;/p&gt;'</a:t>
            </a:r>
            <a:r>
              <a:rPr lang="en-US" sz="2800" dirty="0" smtClean="0">
                <a:solidFill>
                  <a:srgbClr val="F8F8F2"/>
                </a:solidFill>
                <a:latin typeface="Monaco" charset="0"/>
              </a:rPr>
              <a:t>;</a:t>
            </a:r>
          </a:p>
          <a:p>
            <a:pPr>
              <a:lnSpc>
                <a:spcPct val="120000"/>
              </a:lnSpc>
            </a:pPr>
            <a:r>
              <a:rPr lang="en-US" sz="2800" dirty="0" err="1" smtClean="0">
                <a:solidFill>
                  <a:srgbClr val="A6E22E"/>
                </a:solidFill>
                <a:latin typeface="Monaco" charset="0"/>
              </a:rPr>
              <a:t>el</a:t>
            </a:r>
            <a:r>
              <a:rPr lang="en-US" sz="2800" dirty="0" err="1" smtClean="0">
                <a:solidFill>
                  <a:srgbClr val="F8F8F2"/>
                </a:solidFill>
                <a:latin typeface="Monaco" charset="0"/>
              </a:rPr>
              <a:t>.</a:t>
            </a:r>
            <a:r>
              <a:rPr lang="en-US" sz="2800" dirty="0" err="1" smtClean="0">
                <a:solidFill>
                  <a:srgbClr val="A6E22E"/>
                </a:solidFill>
                <a:latin typeface="Monaco" charset="0"/>
              </a:rPr>
              <a:t>cloneNode</a:t>
            </a:r>
            <a:r>
              <a:rPr lang="en-US" sz="2800" dirty="0" smtClean="0">
                <a:solidFill>
                  <a:srgbClr val="F8F8F2"/>
                </a:solidFill>
                <a:latin typeface="Monaco" charset="0"/>
              </a:rPr>
              <a:t>( </a:t>
            </a:r>
            <a:r>
              <a:rPr lang="en-US" sz="2800" dirty="0" smtClean="0">
                <a:solidFill>
                  <a:srgbClr val="A6E22E"/>
                </a:solidFill>
                <a:latin typeface="Monaco" charset="0"/>
              </a:rPr>
              <a:t>true</a:t>
            </a:r>
            <a:r>
              <a:rPr lang="en-US" sz="2800" dirty="0" smtClean="0">
                <a:solidFill>
                  <a:srgbClr val="F8F8F2"/>
                </a:solidFill>
                <a:latin typeface="Monaco" charset="0"/>
              </a:rPr>
              <a:t> </a:t>
            </a:r>
            <a:r>
              <a:rPr lang="en-US" sz="2800" dirty="0">
                <a:solidFill>
                  <a:srgbClr val="F8F8F2"/>
                </a:solidFill>
                <a:latin typeface="Monaco" charset="0"/>
              </a:rPr>
              <a:t>)</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7542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989965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
        <p:nvSpPr>
          <p:cNvPr id="4" name="Content Placeholder 2"/>
          <p:cNvSpPr txBox="1">
            <a:spLocks/>
          </p:cNvSpPr>
          <p:nvPr/>
        </p:nvSpPr>
        <p:spPr>
          <a:xfrm>
            <a:off x="493059" y="826066"/>
            <a:ext cx="3316941" cy="3540244"/>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Document Methods</a:t>
            </a:r>
          </a:p>
          <a:p>
            <a:pPr marL="0" indent="0">
              <a:buFont typeface="Arial" panose="020B0604020202020204" pitchFamily="34" charset="0"/>
              <a:buNone/>
            </a:pPr>
            <a:r>
              <a:rPr lang="en-US" sz="1300" dirty="0" err="1" smtClean="0"/>
              <a:t>document.getElementById</a:t>
            </a:r>
            <a:r>
              <a:rPr lang="en-US" sz="1300" dirty="0" smtClean="0"/>
              <a:t>()</a:t>
            </a:r>
          </a:p>
          <a:p>
            <a:pPr marL="0" indent="0">
              <a:buFont typeface="Arial" panose="020B0604020202020204" pitchFamily="34" charset="0"/>
              <a:buNone/>
            </a:pPr>
            <a:r>
              <a:rPr lang="en-US" sz="1300" dirty="0" err="1" smtClean="0"/>
              <a:t>document.getElementsByTagName</a:t>
            </a:r>
            <a:r>
              <a:rPr lang="en-US" sz="1300" dirty="0" smtClean="0"/>
              <a:t>()</a:t>
            </a:r>
          </a:p>
          <a:p>
            <a:pPr marL="0" indent="0">
              <a:buFont typeface="Arial" panose="020B0604020202020204" pitchFamily="34" charset="0"/>
              <a:buNone/>
            </a:pPr>
            <a:r>
              <a:rPr lang="en-US" sz="1300" dirty="0" err="1" smtClean="0"/>
              <a:t>document.getElementsByClassName</a:t>
            </a:r>
            <a:r>
              <a:rPr lang="en-US" sz="1300" dirty="0" smtClean="0"/>
              <a:t>()</a:t>
            </a:r>
          </a:p>
          <a:p>
            <a:pPr marL="0" indent="0">
              <a:buFont typeface="Arial" panose="020B0604020202020204" pitchFamily="34" charset="0"/>
              <a:buNone/>
            </a:pPr>
            <a:r>
              <a:rPr lang="en-US" sz="1300" dirty="0" err="1" smtClean="0"/>
              <a:t>document.querySelector</a:t>
            </a:r>
            <a:r>
              <a:rPr lang="en-US" sz="1300" dirty="0" smtClean="0"/>
              <a:t>()</a:t>
            </a:r>
          </a:p>
          <a:p>
            <a:pPr marL="0" indent="0">
              <a:buFont typeface="Arial" panose="020B0604020202020204" pitchFamily="34" charset="0"/>
              <a:buNone/>
            </a:pPr>
            <a:r>
              <a:rPr lang="en-US" sz="1300" dirty="0" err="1" smtClean="0"/>
              <a:t>document.querySelectorAll</a:t>
            </a:r>
            <a:r>
              <a:rPr lang="en-US" sz="1300" dirty="0" smtClean="0"/>
              <a:t>()</a:t>
            </a:r>
          </a:p>
          <a:p>
            <a:pPr marL="0" indent="0">
              <a:buFont typeface="Arial" panose="020B0604020202020204" pitchFamily="34" charset="0"/>
              <a:buNone/>
            </a:pPr>
            <a:endParaRPr lang="en-US" sz="1300" b="1" dirty="0" smtClean="0">
              <a:latin typeface="Open Sans Extrabold" charset="0"/>
              <a:ea typeface="Open Sans Extrabold" charset="0"/>
              <a:cs typeface="Open Sans Extrabold" charset="0"/>
            </a:endParaRPr>
          </a:p>
          <a:p>
            <a:pPr marL="0" indent="0">
              <a:buFont typeface="Arial" panose="020B0604020202020204" pitchFamily="34" charset="0"/>
              <a:buNone/>
            </a:pPr>
            <a:r>
              <a:rPr lang="en-US" sz="1300" b="1" dirty="0" smtClean="0">
                <a:latin typeface="Open Sans Extrabold" charset="0"/>
                <a:ea typeface="Open Sans Extrabold" charset="0"/>
                <a:cs typeface="Open Sans Extrabold" charset="0"/>
              </a:rPr>
              <a:t>Working with Attributes</a:t>
            </a:r>
          </a:p>
          <a:p>
            <a:pPr marL="0" indent="0">
              <a:buFont typeface="Arial" panose="020B0604020202020204" pitchFamily="34" charset="0"/>
              <a:buNone/>
            </a:pPr>
            <a:r>
              <a:rPr lang="en-US" sz="1300" dirty="0" err="1" smtClean="0"/>
              <a:t>el.innerText</a:t>
            </a:r>
            <a:r>
              <a:rPr lang="en-US" sz="1300" dirty="0" smtClean="0"/>
              <a:t>		</a:t>
            </a:r>
            <a:r>
              <a:rPr lang="en-US" sz="1300" dirty="0" err="1" smtClean="0"/>
              <a:t>el.id</a:t>
            </a:r>
            <a:endParaRPr lang="en-US" sz="1300" dirty="0" smtClean="0"/>
          </a:p>
          <a:p>
            <a:pPr marL="0" indent="0">
              <a:buFont typeface="Arial" panose="020B0604020202020204" pitchFamily="34" charset="0"/>
              <a:buNone/>
            </a:pPr>
            <a:r>
              <a:rPr lang="en-US" sz="1300" dirty="0" err="1" smtClean="0"/>
              <a:t>el.innerHTML</a:t>
            </a:r>
            <a:r>
              <a:rPr lang="en-US" sz="1300" dirty="0" smtClean="0"/>
              <a:t>	</a:t>
            </a:r>
            <a:r>
              <a:rPr lang="en-US" sz="1300" dirty="0" err="1" smtClean="0"/>
              <a:t>el.href</a:t>
            </a:r>
            <a:endParaRPr lang="en-US" sz="1300" dirty="0" smtClean="0"/>
          </a:p>
          <a:p>
            <a:pPr marL="0" indent="0">
              <a:buFont typeface="Arial" panose="020B0604020202020204" pitchFamily="34" charset="0"/>
              <a:buNone/>
            </a:pPr>
            <a:r>
              <a:rPr lang="en-US" sz="1300" dirty="0" err="1" smtClean="0"/>
              <a:t>input.value</a:t>
            </a:r>
            <a:r>
              <a:rPr lang="en-US" sz="1300" dirty="0" smtClean="0"/>
              <a:t>		</a:t>
            </a:r>
            <a:r>
              <a:rPr lang="en-US" sz="1300" dirty="0" err="1" smtClean="0"/>
              <a:t>el.attribute</a:t>
            </a:r>
            <a:endParaRPr lang="en-US" sz="1300" dirty="0" smtClean="0"/>
          </a:p>
          <a:p>
            <a:pPr marL="0" indent="0">
              <a:buNone/>
            </a:pPr>
            <a:r>
              <a:rPr lang="en-US" sz="1300" dirty="0" err="1" smtClean="0"/>
              <a:t>el.classList.add</a:t>
            </a:r>
            <a:r>
              <a:rPr lang="en-US" sz="1300" dirty="0" smtClean="0"/>
              <a:t>(‘new’)</a:t>
            </a:r>
          </a:p>
          <a:p>
            <a:pPr marL="0" indent="0">
              <a:buFont typeface="Arial" panose="020B0604020202020204" pitchFamily="34" charset="0"/>
              <a:buNone/>
            </a:pPr>
            <a:endParaRPr lang="en-US" sz="1300" dirty="0" smtClean="0"/>
          </a:p>
        </p:txBody>
      </p:sp>
      <p:sp>
        <p:nvSpPr>
          <p:cNvPr id="5" name="Content Placeholder 2"/>
          <p:cNvSpPr txBox="1">
            <a:spLocks/>
          </p:cNvSpPr>
          <p:nvPr/>
        </p:nvSpPr>
        <p:spPr>
          <a:xfrm>
            <a:off x="4455459" y="576050"/>
            <a:ext cx="4383741" cy="379026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300" b="1" dirty="0">
                <a:latin typeface="Open Sans Extrabold" charset="0"/>
                <a:ea typeface="Open Sans Extrabold" charset="0"/>
                <a:cs typeface="Open Sans Extrabold" charset="0"/>
              </a:rPr>
              <a:t>Traversal - Any Node Type</a:t>
            </a:r>
          </a:p>
          <a:p>
            <a:pPr marL="0" indent="0">
              <a:buNone/>
            </a:pPr>
            <a:r>
              <a:rPr lang="en-US" sz="1300" dirty="0"/>
              <a:t>.</a:t>
            </a:r>
            <a:r>
              <a:rPr lang="en-US" sz="1300" dirty="0" err="1"/>
              <a:t>parentNode</a:t>
            </a:r>
            <a:r>
              <a:rPr lang="en-US" sz="1300" dirty="0"/>
              <a:t>	.</a:t>
            </a:r>
            <a:r>
              <a:rPr lang="en-US" sz="1300" dirty="0" err="1"/>
              <a:t>lastChild</a:t>
            </a:r>
            <a:endParaRPr lang="en-US" sz="1300" dirty="0"/>
          </a:p>
          <a:p>
            <a:pPr marL="0" indent="0">
              <a:buNone/>
            </a:pPr>
            <a:r>
              <a:rPr lang="en-US" sz="1300" dirty="0" smtClean="0"/>
              <a:t>.</a:t>
            </a:r>
            <a:r>
              <a:rPr lang="en-US" sz="1300" dirty="0" err="1"/>
              <a:t>childNodes</a:t>
            </a:r>
            <a:r>
              <a:rPr lang="en-US" sz="1300" dirty="0"/>
              <a:t>	</a:t>
            </a:r>
            <a:r>
              <a:rPr lang="en-US" sz="1300" dirty="0" smtClean="0"/>
              <a:t>	</a:t>
            </a:r>
            <a:r>
              <a:rPr lang="en-US" sz="1300" dirty="0"/>
              <a:t>.</a:t>
            </a:r>
            <a:r>
              <a:rPr lang="en-US" sz="1300" dirty="0" err="1"/>
              <a:t>nextSibling</a:t>
            </a:r>
            <a:endParaRPr lang="en-US" sz="1300" dirty="0"/>
          </a:p>
          <a:p>
            <a:pPr marL="0" indent="0">
              <a:buNone/>
            </a:pPr>
            <a:r>
              <a:rPr lang="en-US" sz="1300" dirty="0" smtClean="0"/>
              <a:t>.</a:t>
            </a:r>
            <a:r>
              <a:rPr lang="en-US" sz="1300" dirty="0" err="1" smtClean="0"/>
              <a:t>firstChild</a:t>
            </a:r>
            <a:r>
              <a:rPr lang="en-US" sz="1300" dirty="0" smtClean="0"/>
              <a:t>		</a:t>
            </a:r>
            <a:r>
              <a:rPr lang="en-US" sz="1300" dirty="0"/>
              <a:t>.</a:t>
            </a:r>
            <a:r>
              <a:rPr lang="en-US" sz="1300" dirty="0" err="1" smtClean="0"/>
              <a:t>previousSibling</a:t>
            </a:r>
            <a:endParaRPr lang="en-US" sz="1300" dirty="0" smtClean="0"/>
          </a:p>
          <a:p>
            <a:pPr marL="0" indent="0">
              <a:buNone/>
            </a:pPr>
            <a:endParaRPr lang="en-US" sz="1300" b="1" dirty="0" smtClean="0">
              <a:latin typeface="Open Sans Extrabold" charset="0"/>
              <a:ea typeface="Open Sans Extrabold" charset="0"/>
              <a:cs typeface="Open Sans Extrabold" charset="0"/>
            </a:endParaRPr>
          </a:p>
          <a:p>
            <a:pPr marL="0" indent="0">
              <a:buNone/>
            </a:pPr>
            <a:r>
              <a:rPr lang="en-US" sz="1300" b="1" dirty="0" smtClean="0">
                <a:latin typeface="Open Sans Extrabold" charset="0"/>
                <a:ea typeface="Open Sans Extrabold" charset="0"/>
                <a:cs typeface="Open Sans Extrabold" charset="0"/>
              </a:rPr>
              <a:t>Traversal </a:t>
            </a:r>
            <a:r>
              <a:rPr lang="mr-IN" sz="1300" b="1" dirty="0" smtClean="0">
                <a:latin typeface="Open Sans Extrabold" charset="0"/>
                <a:ea typeface="Open Sans Extrabold" charset="0"/>
                <a:cs typeface="Open Sans Extrabold" charset="0"/>
              </a:rPr>
              <a:t>–</a:t>
            </a:r>
            <a:r>
              <a:rPr lang="en-US" sz="1300" b="1" dirty="0" smtClean="0">
                <a:latin typeface="Open Sans Extrabold" charset="0"/>
                <a:ea typeface="Open Sans Extrabold" charset="0"/>
                <a:cs typeface="Open Sans Extrabold" charset="0"/>
              </a:rPr>
              <a:t> Element Nodes</a:t>
            </a:r>
            <a:endParaRPr lang="en-US" sz="1300" b="1" dirty="0">
              <a:latin typeface="Open Sans Extrabold" charset="0"/>
              <a:ea typeface="Open Sans Extrabold" charset="0"/>
              <a:cs typeface="Open Sans Extrabold" charset="0"/>
            </a:endParaRPr>
          </a:p>
          <a:p>
            <a:pPr marL="0" indent="0">
              <a:buNone/>
            </a:pPr>
            <a:r>
              <a:rPr lang="en-US" sz="1300" dirty="0"/>
              <a:t>.</a:t>
            </a:r>
            <a:r>
              <a:rPr lang="en-US" sz="1300" dirty="0" err="1" smtClean="0"/>
              <a:t>parentElement</a:t>
            </a:r>
            <a:r>
              <a:rPr lang="en-US" sz="1300" dirty="0" smtClean="0"/>
              <a:t>	</a:t>
            </a:r>
            <a:r>
              <a:rPr lang="en-US" sz="1300" dirty="0"/>
              <a:t>.</a:t>
            </a:r>
            <a:r>
              <a:rPr lang="en-US" sz="1300" dirty="0" err="1"/>
              <a:t>lastElementChild</a:t>
            </a:r>
            <a:endParaRPr lang="en-US" sz="1300" dirty="0"/>
          </a:p>
          <a:p>
            <a:pPr marL="0" indent="0">
              <a:buNone/>
            </a:pPr>
            <a:r>
              <a:rPr lang="en-US" sz="1300" dirty="0" smtClean="0"/>
              <a:t>.children	</a:t>
            </a:r>
            <a:r>
              <a:rPr lang="en-US" sz="1300" dirty="0"/>
              <a:t>	.</a:t>
            </a:r>
            <a:r>
              <a:rPr lang="en-US" sz="1300" dirty="0" err="1"/>
              <a:t>nextElementSibling</a:t>
            </a:r>
            <a:endParaRPr lang="en-US" sz="1300" dirty="0"/>
          </a:p>
          <a:p>
            <a:pPr marL="0" indent="0">
              <a:buNone/>
            </a:pPr>
            <a:r>
              <a:rPr lang="en-US" sz="1300" dirty="0" smtClean="0"/>
              <a:t>.</a:t>
            </a:r>
            <a:r>
              <a:rPr lang="en-US" sz="1300" dirty="0" err="1" smtClean="0"/>
              <a:t>firstElementChild</a:t>
            </a:r>
            <a:r>
              <a:rPr lang="en-US" sz="1300" dirty="0"/>
              <a:t>	.</a:t>
            </a:r>
            <a:r>
              <a:rPr lang="en-US" sz="1300" dirty="0" err="1" smtClean="0"/>
              <a:t>previousElementSibling</a:t>
            </a:r>
            <a:endParaRPr lang="en-US" sz="1300" dirty="0" smtClean="0"/>
          </a:p>
          <a:p>
            <a:pPr marL="0" indent="0">
              <a:buNone/>
            </a:pPr>
            <a:endParaRPr lang="en-US" sz="1300" dirty="0" smtClean="0"/>
          </a:p>
          <a:p>
            <a:pPr marL="0" indent="0">
              <a:buNone/>
            </a:pPr>
            <a:r>
              <a:rPr lang="en-US" sz="1300" b="1" dirty="0" smtClean="0">
                <a:latin typeface="Open Sans Extrabold" charset="0"/>
                <a:ea typeface="Open Sans Extrabold" charset="0"/>
                <a:cs typeface="Open Sans Extrabold" charset="0"/>
              </a:rPr>
              <a:t>Creating &amp; Appending Nodes</a:t>
            </a:r>
            <a:endParaRPr lang="en-US" sz="1300" b="1" dirty="0">
              <a:latin typeface="Open Sans Extrabold" charset="0"/>
              <a:ea typeface="Open Sans Extrabold" charset="0"/>
              <a:cs typeface="Open Sans Extrabold" charset="0"/>
            </a:endParaRPr>
          </a:p>
          <a:p>
            <a:pPr marL="0" indent="0">
              <a:buNone/>
            </a:pPr>
            <a:r>
              <a:rPr lang="en-US" sz="1300" dirty="0" err="1"/>
              <a:t>document.createElement</a:t>
            </a:r>
            <a:r>
              <a:rPr lang="en-US" sz="1300" dirty="0"/>
              <a:t>('article</a:t>
            </a:r>
            <a:r>
              <a:rPr lang="en-US" sz="1300" dirty="0" smtClean="0"/>
              <a:t>')</a:t>
            </a:r>
          </a:p>
          <a:p>
            <a:pPr marL="0" indent="0">
              <a:buNone/>
            </a:pPr>
            <a:r>
              <a:rPr lang="en-US" sz="1300" dirty="0" err="1" smtClean="0"/>
              <a:t>el.appendChild</a:t>
            </a:r>
            <a:r>
              <a:rPr lang="en-US" sz="1300" dirty="0" smtClean="0"/>
              <a:t>( </a:t>
            </a:r>
            <a:r>
              <a:rPr lang="en-US" sz="1300" dirty="0" err="1" smtClean="0"/>
              <a:t>childEl</a:t>
            </a:r>
            <a:r>
              <a:rPr lang="en-US" sz="1300" dirty="0" smtClean="0"/>
              <a:t> )</a:t>
            </a:r>
          </a:p>
        </p:txBody>
      </p:sp>
      <p:sp>
        <p:nvSpPr>
          <p:cNvPr id="6" name="Rectangle 5"/>
          <p:cNvSpPr/>
          <p:nvPr/>
        </p:nvSpPr>
        <p:spPr>
          <a:xfrm>
            <a:off x="493059" y="289343"/>
            <a:ext cx="8346141" cy="461665"/>
          </a:xfrm>
          <a:prstGeom prst="rect">
            <a:avLst/>
          </a:prstGeom>
        </p:spPr>
        <p:txBody>
          <a:bodyPr wrap="square">
            <a:spAutoFit/>
          </a:bodyPr>
          <a:lstStyle/>
          <a:p>
            <a:r>
              <a:rPr lang="en-US" sz="2400" b="1">
                <a:latin typeface="Open Sans Extrabold" charset="0"/>
                <a:ea typeface="Open Sans Extrabold" charset="0"/>
                <a:cs typeface="Open Sans Extrabold" charset="0"/>
              </a:rPr>
              <a:t>DOM Cheat Sheet</a:t>
            </a:r>
          </a:p>
        </p:txBody>
      </p:sp>
    </p:spTree>
    <p:extLst>
      <p:ext uri="{BB962C8B-B14F-4D97-AF65-F5344CB8AC3E}">
        <p14:creationId xmlns:p14="http://schemas.microsoft.com/office/powerpoint/2010/main" val="679785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r>
              <a:rPr lang="en-US" dirty="0" smtClean="0"/>
              <a:t>01.01</a:t>
            </a:r>
            <a:endParaRPr lang="en-US" dirty="0"/>
          </a:p>
        </p:txBody>
      </p:sp>
      <p:sp>
        <p:nvSpPr>
          <p:cNvPr id="3" name="Content Placeholder 2"/>
          <p:cNvSpPr>
            <a:spLocks noGrp="1"/>
          </p:cNvSpPr>
          <p:nvPr>
            <p:ph idx="1"/>
          </p:nvPr>
        </p:nvSpPr>
        <p:spPr/>
        <p:txBody>
          <a:bodyPr/>
          <a:lstStyle/>
          <a:p>
            <a:pPr marL="0" indent="0">
              <a:buNone/>
            </a:pPr>
            <a:r>
              <a:rPr lang="en-US" dirty="0" smtClean="0"/>
              <a:t>Practice selecting following elements and logging to console</a:t>
            </a:r>
          </a:p>
          <a:p>
            <a:r>
              <a:rPr lang="en-US" dirty="0" smtClean="0"/>
              <a:t>Main content container</a:t>
            </a:r>
          </a:p>
          <a:p>
            <a:r>
              <a:rPr lang="en-US" dirty="0" smtClean="0"/>
              <a:t>First post title</a:t>
            </a:r>
          </a:p>
          <a:p>
            <a:r>
              <a:rPr lang="en-US" dirty="0" smtClean="0"/>
              <a:t>First post content</a:t>
            </a:r>
          </a:p>
          <a:p>
            <a:r>
              <a:rPr lang="en-US" dirty="0" smtClean="0"/>
              <a:t>All post titles</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09959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r>
              <a:rPr lang="en-US" dirty="0" smtClean="0"/>
              <a:t>01.02</a:t>
            </a:r>
            <a:endParaRPr lang="en-US" dirty="0"/>
          </a:p>
        </p:txBody>
      </p:sp>
      <p:sp>
        <p:nvSpPr>
          <p:cNvPr id="3" name="Content Placeholder 2"/>
          <p:cNvSpPr>
            <a:spLocks noGrp="1"/>
          </p:cNvSpPr>
          <p:nvPr>
            <p:ph idx="1"/>
          </p:nvPr>
        </p:nvSpPr>
        <p:spPr/>
        <p:txBody>
          <a:bodyPr/>
          <a:lstStyle/>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endParaRPr lang="en-US" dirty="0" smtClean="0"/>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parent element for the first post title</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first post, then log out next sibling post</a:t>
            </a:r>
          </a:p>
          <a:p>
            <a:pPr marL="457200" marR="0" lvl="1" indent="-457200" defTabSz="914400" eaLnBrk="1" fontAlgn="auto" latinLnBrk="0" hangingPunct="1">
              <a:lnSpc>
                <a:spcPct val="150000"/>
              </a:lnSpc>
              <a:spcBef>
                <a:spcPts val="0"/>
              </a:spcBef>
              <a:spcAft>
                <a:spcPts val="0"/>
              </a:spcAft>
              <a:buClrTx/>
              <a:buSzTx/>
              <a:buFont typeface="+mj-lt"/>
              <a:buAutoNum type="arabicPeriod"/>
              <a:tabLst/>
              <a:defRPr/>
            </a:pPr>
            <a:r>
              <a:rPr lang="en-US" dirty="0" smtClean="0"/>
              <a:t>Select the main post container and log out it’s children</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42906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4903788"/>
            <a:ext cx="4267200" cy="239712"/>
          </a:xfrm>
          <a:prstGeom prst="rect">
            <a:avLst/>
          </a:prstGeom>
        </p:spPr>
        <p:txBody>
          <a:bodyPr vert="horz" lIns="0" tIns="0" rIns="0" bIns="0" rtlCol="0" anchor="ctr">
            <a:noAutofit/>
          </a:bodyPr>
          <a:lstStyle>
            <a:lvl1pPr marL="0" indent="0" algn="r" defTabSz="914400" rtl="0" eaLnBrk="1" latinLnBrk="0" hangingPunct="1">
              <a:lnSpc>
                <a:spcPct val="110000"/>
              </a:lnSpc>
              <a:spcBef>
                <a:spcPts val="800"/>
              </a:spcBef>
              <a:buFontTx/>
              <a:buNone/>
              <a:defRPr sz="1000" kern="1200">
                <a:solidFill>
                  <a:schemeClr val="bg1"/>
                </a:solidFill>
                <a:latin typeface="Open Sans" charset="0"/>
                <a:ea typeface="Open Sans" charset="0"/>
                <a:cs typeface="Open Sans" charset="0"/>
              </a:defRPr>
            </a:lvl1pPr>
            <a:lvl2pPr marL="4572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2pPr>
            <a:lvl3pPr marL="9144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3pPr>
            <a:lvl4pPr marL="13716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4pPr>
            <a:lvl5pPr marL="1828800" indent="0" algn="r" defTabSz="914400" rtl="0" eaLnBrk="1" latinLnBrk="0" hangingPunct="1">
              <a:lnSpc>
                <a:spcPct val="110000"/>
              </a:lnSpc>
              <a:spcBef>
                <a:spcPts val="800"/>
              </a:spcBef>
              <a:buFontTx/>
              <a:buNone/>
              <a:defRPr sz="1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A Little Context</a:t>
            </a:r>
            <a:endParaRPr lang="en-US" dirty="0"/>
          </a:p>
        </p:txBody>
      </p:sp>
      <p:sp>
        <p:nvSpPr>
          <p:cNvPr id="4" name="TextBox 3"/>
          <p:cNvSpPr txBox="1"/>
          <p:nvPr/>
        </p:nvSpPr>
        <p:spPr>
          <a:xfrm>
            <a:off x="2348345" y="1569027"/>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
        <p:nvSpPr>
          <p:cNvPr id="6" name="Rectangle 5"/>
          <p:cNvSpPr/>
          <p:nvPr/>
        </p:nvSpPr>
        <p:spPr>
          <a:xfrm>
            <a:off x="1629891" y="1922317"/>
            <a:ext cx="5884218" cy="1446550"/>
          </a:xfrm>
          <a:prstGeom prst="rect">
            <a:avLst/>
          </a:prstGeom>
        </p:spPr>
        <p:txBody>
          <a:bodyPr wrap="square">
            <a:spAutoFit/>
          </a:bodyPr>
          <a:lstStyle/>
          <a:p>
            <a:pPr algn="ctr"/>
            <a:r>
              <a:rPr lang="fi-FI" sz="8800" dirty="0" smtClean="0">
                <a:solidFill>
                  <a:schemeClr val="bg1">
                    <a:lumMod val="95000"/>
                  </a:schemeClr>
                </a:solidFill>
                <a:latin typeface="Helvetica Neue" charset="0"/>
              </a:rPr>
              <a:t>$72,500</a:t>
            </a:r>
            <a:endParaRPr lang="en-US" sz="8800" dirty="0">
              <a:solidFill>
                <a:schemeClr val="bg1">
                  <a:lumMod val="95000"/>
                </a:schemeClr>
              </a:solidFill>
            </a:endParaRPr>
          </a:p>
        </p:txBody>
      </p:sp>
      <p:sp>
        <p:nvSpPr>
          <p:cNvPr id="7" name="Rectangle 6"/>
          <p:cNvSpPr/>
          <p:nvPr/>
        </p:nvSpPr>
        <p:spPr>
          <a:xfrm>
            <a:off x="1792682" y="3248890"/>
            <a:ext cx="5884218" cy="400110"/>
          </a:xfrm>
          <a:prstGeom prst="rect">
            <a:avLst/>
          </a:prstGeom>
        </p:spPr>
        <p:txBody>
          <a:bodyPr wrap="square">
            <a:spAutoFit/>
          </a:bodyPr>
          <a:lstStyle/>
          <a:p>
            <a:pPr algn="ctr"/>
            <a:r>
              <a:rPr lang="fi-FI" sz="2000" dirty="0" err="1">
                <a:solidFill>
                  <a:srgbClr val="F06627"/>
                </a:solidFill>
                <a:latin typeface="Helvetica Neue" charset="0"/>
              </a:rPr>
              <a:t>g</a:t>
            </a:r>
            <a:r>
              <a:rPr lang="fi-FI" sz="2000" dirty="0" err="1" smtClean="0">
                <a:solidFill>
                  <a:srgbClr val="F06627"/>
                </a:solidFill>
                <a:latin typeface="Helvetica Neue" charset="0"/>
              </a:rPr>
              <a:t>lassdoor.com</a:t>
            </a:r>
            <a:endParaRPr lang="en-US" sz="2000" dirty="0">
              <a:solidFill>
                <a:srgbClr val="F06627"/>
              </a:solidFill>
            </a:endParaRPr>
          </a:p>
        </p:txBody>
      </p:sp>
    </p:spTree>
    <p:extLst>
      <p:ext uri="{BB962C8B-B14F-4D97-AF65-F5344CB8AC3E}">
        <p14:creationId xmlns:p14="http://schemas.microsoft.com/office/powerpoint/2010/main" val="2547840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r>
              <a:rPr lang="en-US" dirty="0" smtClean="0"/>
              <a:t>01.03</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600" dirty="0" smtClean="0"/>
          </a:p>
          <a:p>
            <a:pPr marL="457200" lvl="1" indent="-457200">
              <a:lnSpc>
                <a:spcPct val="100000"/>
              </a:lnSpc>
              <a:spcBef>
                <a:spcPts val="0"/>
              </a:spcBef>
              <a:buFont typeface="+mj-lt"/>
              <a:buAutoNum type="arabicPeriod"/>
            </a:pPr>
            <a:endParaRPr lang="en-US" sz="2600" dirty="0"/>
          </a:p>
          <a:p>
            <a:pPr marL="457200" lvl="1" indent="-457200">
              <a:lnSpc>
                <a:spcPct val="100000"/>
              </a:lnSpc>
              <a:spcBef>
                <a:spcPts val="0"/>
              </a:spcBef>
              <a:buFont typeface="+mj-lt"/>
              <a:buAutoNum type="arabicPeriod"/>
            </a:pPr>
            <a:r>
              <a:rPr lang="en-US" sz="2600" dirty="0" smtClean="0"/>
              <a:t>Create </a:t>
            </a:r>
            <a:r>
              <a:rPr lang="en-US" sz="2600" dirty="0" smtClean="0"/>
              <a:t>a post with markup using JavaScript</a:t>
            </a:r>
          </a:p>
          <a:p>
            <a:pPr marL="457200" lvl="1" indent="-457200">
              <a:lnSpc>
                <a:spcPct val="100000"/>
              </a:lnSpc>
              <a:spcBef>
                <a:spcPts val="0"/>
              </a:spcBef>
              <a:buFont typeface="+mj-lt"/>
              <a:buAutoNum type="arabicPeriod"/>
            </a:pPr>
            <a:r>
              <a:rPr lang="en-US" sz="2600" dirty="0" smtClean="0"/>
              <a:t>Append post to the list of other posts on the page</a:t>
            </a:r>
          </a:p>
          <a:p>
            <a:pPr marL="457200" lvl="1" indent="-457200">
              <a:lnSpc>
                <a:spcPct val="100000"/>
              </a:lnSpc>
              <a:spcBef>
                <a:spcPts val="0"/>
              </a:spcBef>
              <a:buFont typeface="+mj-lt"/>
              <a:buAutoNum type="arabicPeriod"/>
            </a:pPr>
            <a:endParaRPr lang="en-US" sz="2600" dirty="0" smtClean="0"/>
          </a:p>
        </p:txBody>
      </p:sp>
      <p:sp>
        <p:nvSpPr>
          <p:cNvPr id="4" name="Content Placeholder 3"/>
          <p:cNvSpPr>
            <a:spLocks noGrp="1"/>
          </p:cNvSpPr>
          <p:nvPr>
            <p:ph sz="quarter" idx="11"/>
          </p:nvPr>
        </p:nvSpPr>
        <p:spPr/>
        <p:txBody>
          <a:bodyPr/>
          <a:lstStyle/>
          <a:p>
            <a:endParaRPr lang="en-US"/>
          </a:p>
        </p:txBody>
      </p:sp>
      <p:sp>
        <p:nvSpPr>
          <p:cNvPr id="5" name="TextBox 4"/>
          <p:cNvSpPr txBox="1"/>
          <p:nvPr/>
        </p:nvSpPr>
        <p:spPr>
          <a:xfrm>
            <a:off x="2834640" y="2432304"/>
            <a:ext cx="914400" cy="914400"/>
          </a:xfrm>
          <a:prstGeom prst="rect">
            <a:avLst/>
          </a:prstGeom>
          <a:noFill/>
        </p:spPr>
        <p:txBody>
          <a:bodyPr wrap="none" lIns="0" tIns="0" rIns="0" bIns="0" rtlCol="0">
            <a:noAutofit/>
          </a:bodyPr>
          <a:lstStyle/>
          <a:p>
            <a:pPr>
              <a:lnSpc>
                <a:spcPct val="110000"/>
              </a:lnSpc>
              <a:spcBef>
                <a:spcPts val="800"/>
              </a:spcBef>
            </a:pPr>
            <a:endParaRPr lang="en-US" dirty="0" smtClean="0"/>
          </a:p>
        </p:txBody>
      </p:sp>
    </p:spTree>
    <p:extLst>
      <p:ext uri="{BB962C8B-B14F-4D97-AF65-F5344CB8AC3E}">
        <p14:creationId xmlns:p14="http://schemas.microsoft.com/office/powerpoint/2010/main" val="243711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r>
              <a:rPr lang="en-US" dirty="0" smtClean="0"/>
              <a:t>**</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Write </a:t>
            </a:r>
            <a:r>
              <a:rPr lang="en-US" sz="2400" dirty="0" smtClean="0"/>
              <a:t>a function to append post content to the page</a:t>
            </a:r>
          </a:p>
          <a:p>
            <a:pPr marL="457200" lvl="1" indent="-457200">
              <a:lnSpc>
                <a:spcPct val="100000"/>
              </a:lnSpc>
              <a:spcBef>
                <a:spcPts val="0"/>
              </a:spcBef>
              <a:buFont typeface="+mj-lt"/>
              <a:buAutoNum type="arabicPeriod"/>
            </a:pPr>
            <a:r>
              <a:rPr lang="en-US" sz="2400" dirty="0" smtClean="0"/>
              <a:t>Create a post object with a title and content</a:t>
            </a:r>
          </a:p>
          <a:p>
            <a:pPr marL="457200" lvl="1" indent="-457200">
              <a:lnSpc>
                <a:spcPct val="100000"/>
              </a:lnSpc>
              <a:spcBef>
                <a:spcPts val="0"/>
              </a:spcBef>
              <a:buFont typeface="+mj-lt"/>
              <a:buAutoNum type="arabicPeriod"/>
            </a:pPr>
            <a:r>
              <a:rPr lang="en-US" sz="2400" dirty="0" smtClean="0"/>
              <a:t>Call the function to append posts and pass it the post you created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258394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Practice </a:t>
            </a:r>
            <a:r>
              <a:rPr lang="en-US" dirty="0" smtClean="0"/>
              <a:t>**</a:t>
            </a:r>
            <a:endParaRPr lang="en-US" dirty="0"/>
          </a:p>
        </p:txBody>
      </p:sp>
      <p:sp>
        <p:nvSpPr>
          <p:cNvPr id="3" name="Content Placeholder 2"/>
          <p:cNvSpPr>
            <a:spLocks noGrp="1"/>
          </p:cNvSpPr>
          <p:nvPr>
            <p:ph idx="1"/>
          </p:nvPr>
        </p:nvSpPr>
        <p:spPr/>
        <p:txBody>
          <a:bodyPr/>
          <a:lstStyle/>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endParaRPr lang="en-US" sz="2400" dirty="0" smtClean="0"/>
          </a:p>
          <a:p>
            <a:pPr marL="457200" lvl="1" indent="-457200">
              <a:lnSpc>
                <a:spcPct val="100000"/>
              </a:lnSpc>
              <a:spcBef>
                <a:spcPts val="0"/>
              </a:spcBef>
              <a:buFont typeface="+mj-lt"/>
              <a:buAutoNum type="arabicPeriod"/>
            </a:pPr>
            <a:r>
              <a:rPr lang="en-US" sz="2400" dirty="0" smtClean="0"/>
              <a:t>Create </a:t>
            </a:r>
            <a:r>
              <a:rPr lang="en-US" sz="2400" dirty="0" smtClean="0"/>
              <a:t>a form with preset values</a:t>
            </a:r>
          </a:p>
          <a:p>
            <a:pPr marL="457200" lvl="1" indent="-457200">
              <a:lnSpc>
                <a:spcPct val="100000"/>
              </a:lnSpc>
              <a:spcBef>
                <a:spcPts val="0"/>
              </a:spcBef>
              <a:buFont typeface="+mj-lt"/>
              <a:buAutoNum type="arabicPeriod"/>
            </a:pPr>
            <a:r>
              <a:rPr lang="en-US" sz="2400" dirty="0" smtClean="0"/>
              <a:t>Get the values from the form and log them in the console</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136530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Word on jQuery</a:t>
            </a:r>
            <a:endParaRPr lang="en-US" dirty="0"/>
          </a:p>
        </p:txBody>
      </p:sp>
      <p:sp>
        <p:nvSpPr>
          <p:cNvPr id="3" name="Content Placeholder 2"/>
          <p:cNvSpPr>
            <a:spLocks noGrp="1"/>
          </p:cNvSpPr>
          <p:nvPr>
            <p:ph sz="quarter" idx="11"/>
          </p:nvPr>
        </p:nvSpPr>
        <p:spPr/>
        <p:txBody>
          <a:bodyPr/>
          <a:lstStyle/>
          <a:p>
            <a:r>
              <a:rPr lang="en-US" dirty="0"/>
              <a:t>The Document Object </a:t>
            </a:r>
            <a:r>
              <a:rPr lang="en-US" dirty="0" smtClean="0"/>
              <a:t>Model</a:t>
            </a:r>
            <a:endParaRPr lang="en-US" dirty="0"/>
          </a:p>
        </p:txBody>
      </p:sp>
    </p:spTree>
    <p:extLst>
      <p:ext uri="{BB962C8B-B14F-4D97-AF65-F5344CB8AC3E}">
        <p14:creationId xmlns:p14="http://schemas.microsoft.com/office/powerpoint/2010/main" val="52211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609600" y="1655064"/>
            <a:ext cx="7924800" cy="2939558"/>
          </a:xfrm>
        </p:spPr>
        <p:txBody>
          <a:bodyPr/>
          <a:lstStyle/>
          <a:p>
            <a:pPr marL="457200" indent="-457200">
              <a:buFont typeface="+mj-lt"/>
              <a:buAutoNum type="arabicPeriod"/>
            </a:pPr>
            <a:endParaRPr lang="en-US" dirty="0" smtClean="0"/>
          </a:p>
          <a:p>
            <a:pPr marL="457200" indent="-457200">
              <a:buFont typeface="+mj-lt"/>
              <a:buAutoNum type="arabicPeriod"/>
            </a:pPr>
            <a:r>
              <a:rPr lang="en-US" dirty="0" smtClean="0"/>
              <a:t>Types of Events</a:t>
            </a:r>
          </a:p>
          <a:p>
            <a:pPr marL="457200" indent="-457200">
              <a:buFont typeface="+mj-lt"/>
              <a:buAutoNum type="arabicPeriod"/>
            </a:pPr>
            <a:r>
              <a:rPr lang="en-US" dirty="0" smtClean="0"/>
              <a:t>Hooking Into Events (inline handlers, event listeners)</a:t>
            </a:r>
          </a:p>
          <a:p>
            <a:pPr marL="457200" indent="-457200">
              <a:buFont typeface="+mj-lt"/>
              <a:buAutoNum type="arabicPeriod"/>
            </a:pPr>
            <a:r>
              <a:rPr lang="en-US" dirty="0" smtClean="0"/>
              <a:t>The Event Object</a:t>
            </a:r>
          </a:p>
        </p:txBody>
      </p:sp>
      <p:sp>
        <p:nvSpPr>
          <p:cNvPr id="4" name="Content Placeholder 3"/>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964538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Events in JavaScript</a:t>
            </a:r>
          </a:p>
        </p:txBody>
      </p:sp>
      <p:sp>
        <p:nvSpPr>
          <p:cNvPr id="4" name="Content Placeholder 3"/>
          <p:cNvSpPr>
            <a:spLocks noGrp="1"/>
          </p:cNvSpPr>
          <p:nvPr>
            <p:ph sz="quarter" idx="11"/>
          </p:nvPr>
        </p:nvSpPr>
        <p:spPr/>
        <p:txBody>
          <a:bodyPr/>
          <a:lstStyle/>
          <a:p>
            <a:r>
              <a:rPr lang="en-US" dirty="0"/>
              <a:t>Events with JavaScript</a:t>
            </a:r>
          </a:p>
        </p:txBody>
      </p:sp>
      <p:sp>
        <p:nvSpPr>
          <p:cNvPr id="6" name="Text Placeholder 6"/>
          <p:cNvSpPr txBox="1">
            <a:spLocks/>
          </p:cNvSpPr>
          <p:nvPr/>
        </p:nvSpPr>
        <p:spPr>
          <a:xfrm>
            <a:off x="609601" y="1707776"/>
            <a:ext cx="3468624"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smtClean="0"/>
              <a:t>Mouse events</a:t>
            </a:r>
          </a:p>
          <a:p>
            <a:pPr fontAlgn="base"/>
            <a:r>
              <a:rPr lang="en-US" smtClean="0"/>
              <a:t>Keyboard events</a:t>
            </a:r>
          </a:p>
          <a:p>
            <a:pPr fontAlgn="base"/>
            <a:r>
              <a:rPr lang="en-US" smtClean="0"/>
              <a:t>Form events</a:t>
            </a:r>
          </a:p>
          <a:p>
            <a:pPr fontAlgn="base"/>
            <a:r>
              <a:rPr lang="en-US" smtClean="0"/>
              <a:t>Media events</a:t>
            </a:r>
            <a:endParaRPr lang="en-US" dirty="0" smtClean="0"/>
          </a:p>
        </p:txBody>
      </p:sp>
      <p:sp>
        <p:nvSpPr>
          <p:cNvPr id="7" name="Text Placeholder 6"/>
          <p:cNvSpPr txBox="1">
            <a:spLocks/>
          </p:cNvSpPr>
          <p:nvPr/>
        </p:nvSpPr>
        <p:spPr>
          <a:xfrm>
            <a:off x="4372534" y="1707776"/>
            <a:ext cx="4139453" cy="2886846"/>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dirty="0" smtClean="0"/>
              <a:t>Drag and Drop events</a:t>
            </a:r>
          </a:p>
          <a:p>
            <a:pPr fontAlgn="base"/>
            <a:r>
              <a:rPr lang="en-US" dirty="0" smtClean="0"/>
              <a:t>Window events </a:t>
            </a:r>
          </a:p>
          <a:p>
            <a:pPr fontAlgn="base"/>
            <a:r>
              <a:rPr lang="en-US" dirty="0" smtClean="0"/>
              <a:t>Many more</a:t>
            </a:r>
            <a:r>
              <a:rPr lang="is-IS" dirty="0" smtClean="0"/>
              <a:t>….</a:t>
            </a:r>
            <a:endParaRPr lang="en-US" dirty="0" smtClean="0"/>
          </a:p>
        </p:txBody>
      </p:sp>
    </p:spTree>
    <p:extLst>
      <p:ext uri="{BB962C8B-B14F-4D97-AF65-F5344CB8AC3E}">
        <p14:creationId xmlns:p14="http://schemas.microsoft.com/office/powerpoint/2010/main" val="5266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366667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Hooking Into Events</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173708"/>
            <a:ext cx="8229600" cy="3507473"/>
          </a:xfrm>
        </p:spPr>
        <p:txBody>
          <a:bodyPr>
            <a:normAutofit/>
          </a:bodyPr>
          <a:lstStyle/>
          <a:p>
            <a:r>
              <a:rPr lang="en-US" sz="1800" dirty="0" smtClean="0">
                <a:solidFill>
                  <a:schemeClr val="bg1">
                    <a:lumMod val="95000"/>
                  </a:schemeClr>
                </a:solidFill>
                <a:latin typeface="Monaco" charset="0"/>
              </a:rPr>
              <a:t>Inline Event Handler in HTML</a:t>
            </a:r>
          </a:p>
          <a:p>
            <a:r>
              <a:rPr lang="en-US" sz="1800" dirty="0" smtClean="0">
                <a:solidFill>
                  <a:srgbClr val="F92672"/>
                </a:solidFill>
                <a:latin typeface="Monaco" charset="0"/>
              </a:rPr>
              <a:t>&lt;</a:t>
            </a:r>
            <a:r>
              <a:rPr lang="en-US" sz="1800" dirty="0">
                <a:solidFill>
                  <a:srgbClr val="F92672"/>
                </a:solidFill>
                <a:latin typeface="Monaco" charset="0"/>
              </a:rPr>
              <a:t>a</a:t>
            </a:r>
            <a:r>
              <a:rPr lang="en-US" sz="1800" dirty="0">
                <a:solidFill>
                  <a:srgbClr val="F8F8F2"/>
                </a:solidFill>
                <a:latin typeface="Monaco" charset="0"/>
              </a:rPr>
              <a:t> </a:t>
            </a:r>
            <a:r>
              <a:rPr lang="en-US" sz="1800" dirty="0" err="1">
                <a:solidFill>
                  <a:srgbClr val="A6E22E"/>
                </a:solidFill>
                <a:latin typeface="Monaco" charset="0"/>
              </a:rPr>
              <a:t>href</a:t>
            </a:r>
            <a:r>
              <a:rPr lang="en-US" sz="1800" dirty="0" smtClean="0">
                <a:solidFill>
                  <a:srgbClr val="A6E22E"/>
                </a:solidFill>
                <a:latin typeface="Monaco" charset="0"/>
              </a:rPr>
              <a:t>=</a:t>
            </a:r>
            <a:r>
              <a:rPr lang="en-US" sz="1800" dirty="0" smtClean="0">
                <a:solidFill>
                  <a:srgbClr val="E6DB74"/>
                </a:solidFill>
                <a:latin typeface="Monaco" charset="0"/>
              </a:rPr>
              <a:t>"#</a:t>
            </a:r>
            <a:r>
              <a:rPr lang="en-US" sz="1800" dirty="0">
                <a:solidFill>
                  <a:srgbClr val="E6DB74"/>
                </a:solidFill>
                <a:latin typeface="Monaco" charset="0"/>
              </a:rPr>
              <a:t>"</a:t>
            </a:r>
            <a:r>
              <a:rPr lang="en-US" sz="1800" dirty="0" smtClean="0">
                <a:solidFill>
                  <a:srgbClr val="E6DB74"/>
                </a:solidFill>
                <a:latin typeface="Monaco" charset="0"/>
              </a:rPr>
              <a:t> </a:t>
            </a:r>
            <a:r>
              <a:rPr lang="en-US" sz="1800" dirty="0" err="1" smtClean="0">
                <a:solidFill>
                  <a:srgbClr val="E6DB74"/>
                </a:solidFill>
                <a:latin typeface="Monaco" charset="0"/>
              </a:rPr>
              <a:t>onclick</a:t>
            </a:r>
            <a:r>
              <a:rPr lang="en-US" sz="1800" dirty="0" smtClean="0">
                <a:solidFill>
                  <a:srgbClr val="E6DB74"/>
                </a:solidFill>
                <a:latin typeface="Monaco" charset="0"/>
              </a:rPr>
              <a:t>=</a:t>
            </a:r>
            <a:r>
              <a:rPr lang="en-US" sz="1800" dirty="0">
                <a:solidFill>
                  <a:srgbClr val="E6DB74"/>
                </a:solidFill>
                <a:latin typeface="Monaco" charset="0"/>
              </a:rPr>
              <a:t>"</a:t>
            </a:r>
            <a:r>
              <a:rPr lang="en-US" sz="1800" dirty="0" err="1" smtClean="0">
                <a:solidFill>
                  <a:srgbClr val="E6DB74"/>
                </a:solidFill>
                <a:latin typeface="Monaco" charset="0"/>
              </a:rPr>
              <a:t>console.log</a:t>
            </a:r>
            <a:r>
              <a:rPr lang="en-US" sz="1800" dirty="0">
                <a:solidFill>
                  <a:srgbClr val="E6DB74"/>
                </a:solidFill>
                <a:latin typeface="Monaco" charset="0"/>
              </a:rPr>
              <a:t>('Clicked');"</a:t>
            </a:r>
            <a:r>
              <a:rPr lang="en-US" sz="1800" dirty="0">
                <a:solidFill>
                  <a:srgbClr val="F92672"/>
                </a:solidFill>
                <a:latin typeface="Monaco" charset="0"/>
              </a:rPr>
              <a:t>&gt;</a:t>
            </a:r>
            <a:r>
              <a:rPr lang="en-US" sz="1800" dirty="0">
                <a:solidFill>
                  <a:srgbClr val="F8F8F2"/>
                </a:solidFill>
                <a:latin typeface="Monaco" charset="0"/>
              </a:rPr>
              <a:t>Link</a:t>
            </a:r>
            <a:r>
              <a:rPr lang="en-US" sz="1800" dirty="0">
                <a:solidFill>
                  <a:srgbClr val="F92672"/>
                </a:solidFill>
                <a:latin typeface="Monaco" charset="0"/>
              </a:rPr>
              <a:t>&lt;/a&gt;</a:t>
            </a:r>
            <a:endParaRPr lang="en-US" sz="1800" dirty="0">
              <a:solidFill>
                <a:srgbClr val="F8F8F2"/>
              </a:solidFill>
              <a:latin typeface="Monaco" charset="0"/>
            </a:endParaRPr>
          </a:p>
          <a:p>
            <a:pPr>
              <a:lnSpc>
                <a:spcPct val="120000"/>
              </a:lnSpc>
            </a:pPr>
            <a:endParaRPr lang="en-US" sz="2800" dirty="0" smtClean="0">
              <a:solidFill>
                <a:srgbClr val="F8F8F2"/>
              </a:solidFill>
              <a:latin typeface="Monaco" charset="0"/>
            </a:endParaRPr>
          </a:p>
          <a:p>
            <a:pPr lvl="0"/>
            <a:r>
              <a:rPr lang="en-US" sz="1800" dirty="0" smtClean="0">
                <a:solidFill>
                  <a:srgbClr val="FFFFFF">
                    <a:lumMod val="95000"/>
                  </a:srgbClr>
                </a:solidFill>
                <a:latin typeface="Monaco" charset="0"/>
              </a:rPr>
              <a:t>Event Listener in JS</a:t>
            </a:r>
            <a:endParaRPr lang="en-US" sz="1800" dirty="0">
              <a:solidFill>
                <a:srgbClr val="FFFFFF">
                  <a:lumMod val="95000"/>
                </a:srgbClr>
              </a:solidFill>
              <a:latin typeface="Monaco" charset="0"/>
            </a:endParaRPr>
          </a:p>
          <a:p>
            <a:r>
              <a:rPr lang="en-US" sz="2000" dirty="0" err="1">
                <a:solidFill>
                  <a:srgbClr val="F92672"/>
                </a:solidFill>
                <a:latin typeface="Monaco" charset="0"/>
              </a:rPr>
              <a:t>link</a:t>
            </a:r>
            <a:r>
              <a:rPr lang="en-US" sz="2000" dirty="0" err="1">
                <a:solidFill>
                  <a:srgbClr val="F8F8F2"/>
                </a:solidFill>
                <a:latin typeface="Monaco" charset="0"/>
              </a:rPr>
              <a:t>.</a:t>
            </a:r>
            <a:r>
              <a:rPr lang="en-US" sz="2000" dirty="0" err="1">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a:solidFill>
                  <a:srgbClr val="A6E22E"/>
                </a:solidFill>
                <a:latin typeface="Monaco" charset="0"/>
              </a:rPr>
              <a:t>myFunction</a:t>
            </a:r>
            <a:r>
              <a:rPr lang="en-US" sz="2000" dirty="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15600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204627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Events with JavaScript</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The Event Object</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78423"/>
            <a:ext cx="8229600" cy="3302757"/>
          </a:xfrm>
        </p:spPr>
        <p:txBody>
          <a:bodyPr>
            <a:normAutofit lnSpcReduction="10000"/>
          </a:bodyPr>
          <a:lstStyle/>
          <a:p>
            <a:r>
              <a:rPr lang="en-US" sz="2000" dirty="0" err="1" smtClean="0">
                <a:solidFill>
                  <a:srgbClr val="F92672"/>
                </a:solidFill>
                <a:latin typeface="Monaco" charset="0"/>
              </a:rPr>
              <a:t>link</a:t>
            </a:r>
            <a:r>
              <a:rPr lang="en-US" sz="2000" dirty="0" err="1" smtClean="0">
                <a:solidFill>
                  <a:srgbClr val="F8F8F2"/>
                </a:solidFill>
                <a:latin typeface="Monaco" charset="0"/>
              </a:rPr>
              <a:t>.</a:t>
            </a:r>
            <a:r>
              <a:rPr lang="en-US" sz="2000" dirty="0" err="1" smtClean="0">
                <a:solidFill>
                  <a:srgbClr val="A6E22E"/>
                </a:solidFill>
                <a:latin typeface="Monaco" charset="0"/>
              </a:rPr>
              <a:t>addEventListener</a:t>
            </a:r>
            <a:r>
              <a:rPr lang="en-US" sz="2000" dirty="0">
                <a:solidFill>
                  <a:srgbClr val="F8F8F2"/>
                </a:solidFill>
                <a:latin typeface="Monaco" charset="0"/>
              </a:rPr>
              <a:t>( </a:t>
            </a:r>
            <a:r>
              <a:rPr lang="en-US" sz="2000" dirty="0">
                <a:solidFill>
                  <a:srgbClr val="E6DB74"/>
                </a:solidFill>
                <a:latin typeface="Monaco" charset="0"/>
              </a:rPr>
              <a:t>'click'</a:t>
            </a:r>
            <a:r>
              <a:rPr lang="en-US" sz="2000" dirty="0">
                <a:solidFill>
                  <a:srgbClr val="F8F8F2"/>
                </a:solidFill>
                <a:latin typeface="Monaco" charset="0"/>
              </a:rPr>
              <a:t>, </a:t>
            </a:r>
            <a:r>
              <a:rPr lang="en-US" sz="2000" dirty="0" err="1" smtClean="0">
                <a:solidFill>
                  <a:srgbClr val="A6E22E"/>
                </a:solidFill>
                <a:latin typeface="Monaco" charset="0"/>
              </a:rPr>
              <a:t>sayHi</a:t>
            </a:r>
            <a:r>
              <a:rPr lang="en-US" sz="2000" dirty="0" smtClean="0">
                <a:solidFill>
                  <a:srgbClr val="F8F8F2"/>
                </a:solidFill>
                <a:latin typeface="Monaco" charset="0"/>
              </a:rPr>
              <a:t>, </a:t>
            </a:r>
            <a:r>
              <a:rPr lang="en-US" sz="2000" dirty="0">
                <a:solidFill>
                  <a:srgbClr val="66D9EF"/>
                </a:solidFill>
                <a:latin typeface="Monaco" charset="0"/>
              </a:rPr>
              <a:t>false</a:t>
            </a:r>
            <a:r>
              <a:rPr lang="en-US" sz="2000" dirty="0">
                <a:solidFill>
                  <a:srgbClr val="F8F8F2"/>
                </a:solidFill>
                <a:latin typeface="Monaco" charset="0"/>
              </a:rPr>
              <a:t> </a:t>
            </a:r>
            <a:r>
              <a:rPr lang="en-US" sz="2000" dirty="0" smtClean="0">
                <a:solidFill>
                  <a:srgbClr val="F8F8F2"/>
                </a:solidFill>
                <a:latin typeface="Monaco" charset="0"/>
              </a:rPr>
              <a:t>);</a:t>
            </a:r>
          </a:p>
          <a:p>
            <a:endParaRPr lang="en-US" sz="2000" dirty="0" smtClean="0">
              <a:solidFill>
                <a:srgbClr val="F8F8F2"/>
              </a:solidFill>
              <a:latin typeface="Monaco" charset="0"/>
            </a:endParaRPr>
          </a:p>
          <a:p>
            <a:r>
              <a:rPr lang="en-US" sz="2000" dirty="0">
                <a:solidFill>
                  <a:srgbClr val="66D9EF"/>
                </a:solidFill>
                <a:latin typeface="Monaco" charset="0"/>
              </a:rPr>
              <a:t>function</a:t>
            </a:r>
            <a:r>
              <a:rPr lang="en-US" sz="2000" dirty="0">
                <a:solidFill>
                  <a:srgbClr val="F8F8F2"/>
                </a:solidFill>
                <a:latin typeface="Monaco" charset="0"/>
              </a:rPr>
              <a:t> </a:t>
            </a:r>
            <a:r>
              <a:rPr lang="en-US" sz="2000" dirty="0" err="1">
                <a:solidFill>
                  <a:srgbClr val="A6E22E"/>
                </a:solidFill>
                <a:latin typeface="Monaco" charset="0"/>
              </a:rPr>
              <a:t>sayHi</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smtClean="0">
                <a:solidFill>
                  <a:srgbClr val="A6E22E"/>
                </a:solidFill>
                <a:latin typeface="Monaco" charset="0"/>
              </a:rPr>
              <a:t>e</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arguments</a:t>
            </a:r>
            <a:r>
              <a:rPr lang="en-US" sz="2000" dirty="0">
                <a:solidFill>
                  <a:srgbClr val="F8F8F2"/>
                </a:solidFill>
                <a:latin typeface="Monaco" charset="0"/>
              </a:rPr>
              <a:t>[</a:t>
            </a:r>
            <a:r>
              <a:rPr lang="en-US" sz="2000" dirty="0">
                <a:solidFill>
                  <a:srgbClr val="AE81FF"/>
                </a:solidFill>
                <a:latin typeface="Monaco" charset="0"/>
              </a:rPr>
              <a:t>0</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a:solidFill>
                  <a:srgbClr val="A6E22E"/>
                </a:solidFill>
                <a:latin typeface="Monaco" charset="0"/>
              </a:rPr>
              <a:t>event</a:t>
            </a:r>
            <a:r>
              <a:rPr lang="en-US" sz="2000" dirty="0">
                <a:solidFill>
                  <a:srgbClr val="F8F8F2"/>
                </a:solidFill>
                <a:latin typeface="Monaco" charset="0"/>
              </a:rPr>
              <a:t>;</a:t>
            </a:r>
          </a:p>
          <a:p>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a:solidFill>
                  <a:srgbClr val="A6E22E"/>
                </a:solidFill>
                <a:latin typeface="Monaco" charset="0"/>
              </a:rPr>
              <a:t>e</a:t>
            </a:r>
            <a:r>
              <a:rPr lang="en-US" sz="2000" dirty="0">
                <a:solidFill>
                  <a:srgbClr val="F8F8F2"/>
                </a:solidFill>
                <a:latin typeface="Monaco" charset="0"/>
              </a:rPr>
              <a:t> );</a:t>
            </a:r>
          </a:p>
          <a:p>
            <a:r>
              <a:rPr lang="en-US" sz="2000" dirty="0" smtClean="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e.type</a:t>
            </a:r>
            <a:r>
              <a:rPr lang="en-US" sz="2000" dirty="0" smtClean="0">
                <a:solidFill>
                  <a:srgbClr val="F8F8F2"/>
                </a:solidFill>
                <a:latin typeface="Monaco" charset="0"/>
              </a:rPr>
              <a:t> </a:t>
            </a:r>
            <a:r>
              <a:rPr lang="en-US" sz="2000" dirty="0">
                <a:solidFill>
                  <a:srgbClr val="F8F8F2"/>
                </a:solidFill>
                <a:latin typeface="Monaco" charset="0"/>
              </a:rPr>
              <a:t>);</a:t>
            </a:r>
            <a:endParaRPr lang="en-US" sz="2000" dirty="0" smtClean="0">
              <a:solidFill>
                <a:srgbClr val="F8F8F2"/>
              </a:solidFill>
              <a:latin typeface="Monaco" charset="0"/>
            </a:endParaRPr>
          </a:p>
          <a:p>
            <a:r>
              <a:rPr lang="en-US" sz="2000" dirty="0">
                <a:solidFill>
                  <a:srgbClr val="F8F8F2"/>
                </a:solidFill>
                <a:latin typeface="Monaco" charset="0"/>
              </a:rPr>
              <a:t> </a:t>
            </a:r>
            <a:r>
              <a:rPr lang="en-US" sz="2000" dirty="0" smtClean="0">
                <a:solidFill>
                  <a:srgbClr val="F8F8F2"/>
                </a:solidFill>
                <a:latin typeface="Monaco" charset="0"/>
              </a:rPr>
              <a:t> </a:t>
            </a:r>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a:solidFill>
                  <a:srgbClr val="F8F8F2"/>
                </a:solidFill>
                <a:latin typeface="Monaco" charset="0"/>
              </a:rPr>
              <a:t>( </a:t>
            </a:r>
            <a:r>
              <a:rPr lang="en-US" sz="2000" dirty="0" err="1" smtClean="0">
                <a:solidFill>
                  <a:srgbClr val="A6E22E"/>
                </a:solidFill>
                <a:latin typeface="Monaco" charset="0"/>
              </a:rPr>
              <a:t>e.target</a:t>
            </a:r>
            <a:r>
              <a:rPr lang="en-US" sz="2000" dirty="0" smtClean="0">
                <a:solidFill>
                  <a:srgbClr val="F8F8F2"/>
                </a:solidFill>
                <a:latin typeface="Monaco" charset="0"/>
              </a:rPr>
              <a:t> );</a:t>
            </a:r>
          </a:p>
          <a:p>
            <a:r>
              <a:rPr lang="en-US" sz="2000" dirty="0" smtClean="0">
                <a:solidFill>
                  <a:srgbClr val="F8F8F2"/>
                </a:solidFill>
                <a:latin typeface="Monaco" charset="0"/>
              </a:rPr>
              <a:t>}</a:t>
            </a:r>
            <a:endParaRPr lang="en-US" sz="2000" dirty="0">
              <a:solidFill>
                <a:srgbClr val="F8F8F2"/>
              </a:solidFill>
              <a:latin typeface="Monaco" charset="0"/>
            </a:endParaRPr>
          </a:p>
          <a:p>
            <a:pPr>
              <a:lnSpc>
                <a:spcPct val="120000"/>
              </a:lnSpc>
            </a:pPr>
            <a:endParaRPr lang="en-US" sz="2800" dirty="0" smtClean="0">
              <a:solidFill>
                <a:srgbClr val="F8F8F2"/>
              </a:solidFill>
              <a:latin typeface="Monaco" charset="0"/>
            </a:endParaRPr>
          </a:p>
        </p:txBody>
      </p:sp>
    </p:spTree>
    <p:extLst>
      <p:ext uri="{BB962C8B-B14F-4D97-AF65-F5344CB8AC3E}">
        <p14:creationId xmlns:p14="http://schemas.microsoft.com/office/powerpoint/2010/main" val="4228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rPr>
              <a:t>WordPress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9826011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Events with </a:t>
            </a:r>
            <a:r>
              <a:rPr lang="en-US" dirty="0" smtClean="0"/>
              <a:t>JavaScript</a:t>
            </a:r>
            <a:endParaRPr lang="en-US" dirty="0"/>
          </a:p>
        </p:txBody>
      </p:sp>
    </p:spTree>
    <p:extLst>
      <p:ext uri="{BB962C8B-B14F-4D97-AF65-F5344CB8AC3E}">
        <p14:creationId xmlns:p14="http://schemas.microsoft.com/office/powerpoint/2010/main" val="1504323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Events with JavaScript</a:t>
            </a:r>
          </a:p>
        </p:txBody>
      </p:sp>
      <p:sp>
        <p:nvSpPr>
          <p:cNvPr id="4" name="Content Placeholder 2"/>
          <p:cNvSpPr txBox="1">
            <a:spLocks/>
          </p:cNvSpPr>
          <p:nvPr/>
        </p:nvSpPr>
        <p:spPr>
          <a:xfrm>
            <a:off x="493058" y="968990"/>
            <a:ext cx="4283658"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500" b="1" dirty="0" smtClean="0">
                <a:latin typeface="Open Sans Extrabold" charset="0"/>
                <a:ea typeface="Open Sans Extrabold" charset="0"/>
                <a:cs typeface="Open Sans Extrabold" charset="0"/>
              </a:rPr>
              <a:t>Inline Event Handler</a:t>
            </a:r>
          </a:p>
          <a:p>
            <a:pPr marL="0" indent="0">
              <a:buNone/>
            </a:pPr>
            <a:r>
              <a:rPr lang="en-US" sz="1600" dirty="0"/>
              <a:t>&lt;a </a:t>
            </a:r>
            <a:r>
              <a:rPr lang="en-US" sz="1600" dirty="0" err="1"/>
              <a:t>href</a:t>
            </a:r>
            <a:r>
              <a:rPr lang="en-US" sz="1600" dirty="0"/>
              <a:t>="#” </a:t>
            </a:r>
            <a:r>
              <a:rPr lang="en-US" sz="1600" dirty="0" err="1"/>
              <a:t>onclick</a:t>
            </a:r>
            <a:r>
              <a:rPr lang="en-US" sz="1600" dirty="0"/>
              <a:t>=”//JS here;"&gt;Link&lt;/a&gt;</a:t>
            </a:r>
          </a:p>
          <a:p>
            <a:pPr marL="0" indent="0">
              <a:buNone/>
            </a:pPr>
            <a:endParaRPr lang="en-US" sz="1000" b="1" dirty="0">
              <a:latin typeface="Open Sans Extrabold" charset="0"/>
              <a:ea typeface="Open Sans Extrabold" charset="0"/>
              <a:cs typeface="Open Sans Extrabold" charset="0"/>
            </a:endParaRPr>
          </a:p>
          <a:p>
            <a:pPr marL="0" indent="0">
              <a:buNone/>
            </a:pPr>
            <a:r>
              <a:rPr lang="en-US" sz="1500" b="1" dirty="0" smtClean="0">
                <a:latin typeface="Open Sans Extrabold" charset="0"/>
                <a:ea typeface="Open Sans Extrabold" charset="0"/>
                <a:cs typeface="Open Sans Extrabold" charset="0"/>
              </a:rPr>
              <a:t>Event Listener</a:t>
            </a:r>
            <a:endParaRPr lang="en-US" sz="1500" dirty="0" smtClean="0"/>
          </a:p>
          <a:p>
            <a:pPr marL="0" indent="0">
              <a:buFont typeface="Arial" panose="020B0604020202020204" pitchFamily="34" charset="0"/>
              <a:buNone/>
            </a:pPr>
            <a:r>
              <a:rPr lang="en-US" sz="1500" dirty="0" err="1" smtClean="0"/>
              <a:t>el.addEventListener</a:t>
            </a:r>
            <a:r>
              <a:rPr lang="en-US" sz="1500" dirty="0" smtClean="0"/>
              <a:t>( ‘event’, function, false) </a:t>
            </a:r>
          </a:p>
          <a:p>
            <a:pPr marL="0" indent="0">
              <a:buNone/>
            </a:pPr>
            <a:r>
              <a:rPr lang="en-US" sz="1500" dirty="0" err="1" smtClean="0"/>
              <a:t>el.removeEventListener</a:t>
            </a:r>
            <a:r>
              <a:rPr lang="en-US" sz="1500" dirty="0"/>
              <a:t>( ‘event’, function, false) </a:t>
            </a:r>
          </a:p>
          <a:p>
            <a:pPr marL="0" indent="0">
              <a:buFont typeface="Arial" panose="020B0604020202020204" pitchFamily="34" charset="0"/>
              <a:buNone/>
            </a:pPr>
            <a:endParaRPr lang="en-US" sz="1500" dirty="0" smtClean="0"/>
          </a:p>
        </p:txBody>
      </p:sp>
      <p:sp>
        <p:nvSpPr>
          <p:cNvPr id="5" name="Content Placeholder 2"/>
          <p:cNvSpPr txBox="1">
            <a:spLocks/>
          </p:cNvSpPr>
          <p:nvPr/>
        </p:nvSpPr>
        <p:spPr>
          <a:xfrm>
            <a:off x="5245290" y="968990"/>
            <a:ext cx="3898710" cy="1787858"/>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latin typeface="Open Sans Extrabold" charset="0"/>
                <a:ea typeface="Open Sans Extrabold" charset="0"/>
                <a:cs typeface="Open Sans Extrabold" charset="0"/>
              </a:rPr>
              <a:t>Event Object</a:t>
            </a:r>
          </a:p>
          <a:p>
            <a:pPr marL="0" indent="0">
              <a:buNone/>
            </a:pPr>
            <a:r>
              <a:rPr lang="en-US" sz="1500" dirty="0"/>
              <a:t>e = arguments[0] || events</a:t>
            </a:r>
          </a:p>
          <a:p>
            <a:pPr marL="0" indent="0">
              <a:buNone/>
            </a:pPr>
            <a:r>
              <a:rPr lang="en-US" sz="1500" dirty="0" err="1"/>
              <a:t>e.target</a:t>
            </a:r>
            <a:endParaRPr lang="en-US" sz="1500" dirty="0"/>
          </a:p>
          <a:p>
            <a:pPr marL="0" indent="0">
              <a:buNone/>
            </a:pPr>
            <a:r>
              <a:rPr lang="en-US" sz="1500" dirty="0" err="1"/>
              <a:t>e.type</a:t>
            </a:r>
            <a:endParaRPr lang="en-US" sz="1500" dirty="0"/>
          </a:p>
          <a:p>
            <a:pPr marL="0" indent="0">
              <a:buNone/>
            </a:pPr>
            <a:endParaRPr lang="en-US" sz="15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Events Cheat </a:t>
            </a:r>
            <a:r>
              <a:rPr lang="en-US" sz="2400" b="1" dirty="0">
                <a:latin typeface="Open Sans Extrabold" charset="0"/>
                <a:ea typeface="Open Sans Extrabold" charset="0"/>
                <a:cs typeface="Open Sans Extrabold" charset="0"/>
              </a:rPr>
              <a:t>Sheet</a:t>
            </a:r>
          </a:p>
        </p:txBody>
      </p:sp>
      <p:sp>
        <p:nvSpPr>
          <p:cNvPr id="7" name="Content Placeholder 2"/>
          <p:cNvSpPr txBox="1">
            <a:spLocks/>
          </p:cNvSpPr>
          <p:nvPr/>
        </p:nvSpPr>
        <p:spPr>
          <a:xfrm>
            <a:off x="591404" y="3302758"/>
            <a:ext cx="8247796" cy="1957480"/>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500" b="1" dirty="0">
                <a:latin typeface="Open Sans Extrabold" charset="0"/>
                <a:ea typeface="Open Sans Extrabold" charset="0"/>
                <a:cs typeface="Open Sans Extrabold" charset="0"/>
              </a:rPr>
              <a:t>Event </a:t>
            </a:r>
            <a:r>
              <a:rPr lang="en-US" sz="1500" b="1" dirty="0" smtClean="0">
                <a:latin typeface="Open Sans Extrabold" charset="0"/>
                <a:ea typeface="Open Sans Extrabold" charset="0"/>
                <a:cs typeface="Open Sans Extrabold" charset="0"/>
              </a:rPr>
              <a:t>Types</a:t>
            </a:r>
            <a:endParaRPr lang="en-US" sz="1500" b="1" dirty="0">
              <a:latin typeface="Open Sans Extrabold" charset="0"/>
              <a:ea typeface="Open Sans Extrabold" charset="0"/>
              <a:cs typeface="Open Sans Extrabold" charset="0"/>
            </a:endParaRPr>
          </a:p>
          <a:p>
            <a:pPr marL="0" indent="0">
              <a:lnSpc>
                <a:spcPct val="150000"/>
              </a:lnSpc>
              <a:buNone/>
            </a:pPr>
            <a:r>
              <a:rPr lang="en-US" sz="1600" dirty="0" smtClean="0"/>
              <a:t>load</a:t>
            </a:r>
            <a:r>
              <a:rPr lang="en-US" sz="1600" dirty="0"/>
              <a:t>, offline, online, focus, blur, </a:t>
            </a:r>
            <a:r>
              <a:rPr lang="en-US" sz="1600" dirty="0" err="1"/>
              <a:t>animationstart</a:t>
            </a:r>
            <a:r>
              <a:rPr lang="en-US" sz="1600" dirty="0"/>
              <a:t>, </a:t>
            </a:r>
            <a:r>
              <a:rPr lang="en-US" sz="1600" dirty="0" err="1"/>
              <a:t>animationend</a:t>
            </a:r>
            <a:r>
              <a:rPr lang="en-US" sz="1600" dirty="0"/>
              <a:t>, </a:t>
            </a:r>
            <a:r>
              <a:rPr lang="en-US" sz="1600" dirty="0" err="1"/>
              <a:t>transitionstart</a:t>
            </a:r>
            <a:r>
              <a:rPr lang="en-US" sz="1600" dirty="0"/>
              <a:t>, </a:t>
            </a:r>
            <a:r>
              <a:rPr lang="en-US" sz="1600" dirty="0" err="1"/>
              <a:t>transitionend</a:t>
            </a:r>
            <a:r>
              <a:rPr lang="en-US" sz="1600" dirty="0"/>
              <a:t>, submit, resize, scroll, keypress, </a:t>
            </a:r>
            <a:r>
              <a:rPr lang="en-US" sz="1600" dirty="0" err="1"/>
              <a:t>mousemove</a:t>
            </a:r>
            <a:r>
              <a:rPr lang="en-US" sz="1600" dirty="0"/>
              <a:t>, </a:t>
            </a:r>
            <a:r>
              <a:rPr lang="en-US" sz="1600" dirty="0" err="1"/>
              <a:t>mouseenter</a:t>
            </a:r>
            <a:r>
              <a:rPr lang="en-US" sz="1600" dirty="0"/>
              <a:t>, </a:t>
            </a:r>
            <a:r>
              <a:rPr lang="en-US" sz="1600" dirty="0" err="1"/>
              <a:t>mouseleave</a:t>
            </a:r>
            <a:r>
              <a:rPr lang="en-US" sz="1600" dirty="0"/>
              <a:t>, click, </a:t>
            </a:r>
            <a:r>
              <a:rPr lang="en-US" sz="1600" dirty="0" err="1"/>
              <a:t>dragstart</a:t>
            </a:r>
            <a:r>
              <a:rPr lang="en-US" sz="1600" dirty="0"/>
              <a:t>, </a:t>
            </a:r>
            <a:r>
              <a:rPr lang="en-US" sz="1600" dirty="0" err="1"/>
              <a:t>dragenter</a:t>
            </a:r>
            <a:r>
              <a:rPr lang="en-US" sz="1600" dirty="0"/>
              <a:t>, </a:t>
            </a:r>
            <a:r>
              <a:rPr lang="en-US" sz="1600" dirty="0" err="1"/>
              <a:t>dragend</a:t>
            </a:r>
            <a:r>
              <a:rPr lang="en-US" sz="1600" dirty="0"/>
              <a:t>, </a:t>
            </a:r>
            <a:r>
              <a:rPr lang="en-US" sz="1600" dirty="0" err="1"/>
              <a:t>dragover</a:t>
            </a:r>
            <a:r>
              <a:rPr lang="en-US" sz="1600" dirty="0"/>
              <a:t>, drop, </a:t>
            </a:r>
            <a:r>
              <a:rPr lang="en-US" sz="1600" dirty="0" err="1"/>
              <a:t>timeupdate</a:t>
            </a:r>
            <a:r>
              <a:rPr lang="en-US" sz="1600" dirty="0"/>
              <a:t>, </a:t>
            </a:r>
            <a:r>
              <a:rPr lang="en-US" sz="1600" dirty="0" err="1"/>
              <a:t>hashchange</a:t>
            </a:r>
            <a:r>
              <a:rPr lang="en-US" sz="1600" dirty="0"/>
              <a:t>, </a:t>
            </a:r>
            <a:r>
              <a:rPr lang="en-US" sz="1600" dirty="0" smtClean="0"/>
              <a:t>more!</a:t>
            </a:r>
            <a:endParaRPr lang="en-US" sz="1600" dirty="0"/>
          </a:p>
        </p:txBody>
      </p:sp>
    </p:spTree>
    <p:extLst>
      <p:ext uri="{BB962C8B-B14F-4D97-AF65-F5344CB8AC3E}">
        <p14:creationId xmlns:p14="http://schemas.microsoft.com/office/powerpoint/2010/main" val="730223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a:t>
            </a:r>
            <a:r>
              <a:rPr lang="en-US" dirty="0" smtClean="0"/>
              <a:t>02.01</a:t>
            </a:r>
            <a:endParaRPr lang="en-US" dirty="0"/>
          </a:p>
        </p:txBody>
      </p:sp>
      <p:sp>
        <p:nvSpPr>
          <p:cNvPr id="3" name="Content Placeholder 2"/>
          <p:cNvSpPr>
            <a:spLocks noGrp="1"/>
          </p:cNvSpPr>
          <p:nvPr>
            <p:ph idx="1"/>
          </p:nvPr>
        </p:nvSpPr>
        <p:spPr/>
        <p:txBody>
          <a:bodyPr/>
          <a:lstStyle/>
          <a:p>
            <a:endParaRPr lang="en-US" dirty="0" smtClean="0"/>
          </a:p>
          <a:p>
            <a:r>
              <a:rPr lang="en-US" dirty="0" smtClean="0"/>
              <a:t>Write an inline click event on a link that logs out a message when clicked</a:t>
            </a:r>
          </a:p>
          <a:p>
            <a:r>
              <a:rPr lang="en-US" dirty="0" smtClean="0"/>
              <a:t>Add an event listener to a </a:t>
            </a:r>
            <a:r>
              <a:rPr lang="en-US" dirty="0"/>
              <a:t>link that logs out a message when clicked</a:t>
            </a:r>
            <a:endParaRPr lang="en-US" dirty="0" smtClean="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4091039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a:t>
            </a:r>
            <a:r>
              <a:rPr lang="en-US" dirty="0" smtClean="0"/>
              <a:t>02.02</a:t>
            </a:r>
            <a:endParaRPr lang="en-US" dirty="0"/>
          </a:p>
        </p:txBody>
      </p:sp>
      <p:sp>
        <p:nvSpPr>
          <p:cNvPr id="3" name="Content Placeholder 2"/>
          <p:cNvSpPr>
            <a:spLocks noGrp="1"/>
          </p:cNvSpPr>
          <p:nvPr>
            <p:ph idx="1"/>
          </p:nvPr>
        </p:nvSpPr>
        <p:spPr/>
        <p:txBody>
          <a:bodyPr/>
          <a:lstStyle/>
          <a:p>
            <a:endParaRPr lang="en-US" dirty="0" smtClean="0"/>
          </a:p>
          <a:p>
            <a:r>
              <a:rPr lang="en-US" dirty="0" smtClean="0"/>
              <a:t>Select all post title links on the page</a:t>
            </a:r>
          </a:p>
          <a:p>
            <a:r>
              <a:rPr lang="en-US" dirty="0" smtClean="0"/>
              <a:t>Add an event listener to each link that logs the title of that post when clicked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612686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Practice </a:t>
            </a:r>
            <a:r>
              <a:rPr lang="en-US" dirty="0" smtClean="0"/>
              <a:t>02.03</a:t>
            </a:r>
            <a:endParaRPr lang="en-US" dirty="0"/>
          </a:p>
        </p:txBody>
      </p:sp>
      <p:sp>
        <p:nvSpPr>
          <p:cNvPr id="3" name="Content Placeholder 2"/>
          <p:cNvSpPr>
            <a:spLocks noGrp="1"/>
          </p:cNvSpPr>
          <p:nvPr>
            <p:ph idx="1"/>
          </p:nvPr>
        </p:nvSpPr>
        <p:spPr/>
        <p:txBody>
          <a:bodyPr/>
          <a:lstStyle/>
          <a:p>
            <a:endParaRPr lang="en-US" dirty="0"/>
          </a:p>
          <a:p>
            <a:r>
              <a:rPr lang="en-US" dirty="0" smtClean="0"/>
              <a:t>Get the values from the form when submitted</a:t>
            </a:r>
          </a:p>
          <a:p>
            <a:r>
              <a:rPr lang="en-US" dirty="0" smtClean="0"/>
              <a:t>Append the new post values as a new post on the page</a:t>
            </a:r>
          </a:p>
          <a:p>
            <a:r>
              <a:rPr lang="en-US" dirty="0" smtClean="0"/>
              <a:t>Clear form values once post is loaded</a:t>
            </a:r>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103877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smtClean="0"/>
              <a:t>Events in Different </a:t>
            </a:r>
            <a:br>
              <a:rPr lang="en-US" sz="4200" dirty="0" smtClean="0"/>
            </a:br>
            <a:r>
              <a:rPr lang="en-US" sz="4200" dirty="0" smtClean="0"/>
              <a:t>Libraries &amp; Frameworks</a:t>
            </a:r>
            <a:endParaRPr lang="en-US" sz="4200" dirty="0"/>
          </a:p>
        </p:txBody>
      </p:sp>
      <p:sp>
        <p:nvSpPr>
          <p:cNvPr id="3" name="Content Placeholder 2"/>
          <p:cNvSpPr>
            <a:spLocks noGrp="1"/>
          </p:cNvSpPr>
          <p:nvPr>
            <p:ph sz="quarter" idx="11"/>
          </p:nvPr>
        </p:nvSpPr>
        <p:spPr/>
        <p:txBody>
          <a:bodyPr/>
          <a:lstStyle/>
          <a:p>
            <a:r>
              <a:rPr lang="en-US" dirty="0"/>
              <a:t>Events with JavaScript</a:t>
            </a:r>
          </a:p>
        </p:txBody>
      </p:sp>
    </p:spTree>
    <p:extLst>
      <p:ext uri="{BB962C8B-B14F-4D97-AF65-F5344CB8AC3E}">
        <p14:creationId xmlns:p14="http://schemas.microsoft.com/office/powerpoint/2010/main" val="14021333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&amp; HTTP</a:t>
            </a:r>
            <a:endParaRPr lang="en-US" dirty="0"/>
          </a:p>
        </p:txBody>
      </p:sp>
      <p:sp>
        <p:nvSpPr>
          <p:cNvPr id="3" name="Content Placeholder 2"/>
          <p:cNvSpPr>
            <a:spLocks noGrp="1"/>
          </p:cNvSpPr>
          <p:nvPr>
            <p:ph idx="1"/>
          </p:nvPr>
        </p:nvSpPr>
        <p:spPr>
          <a:xfrm>
            <a:off x="609600" y="1246909"/>
            <a:ext cx="7924800" cy="3488864"/>
          </a:xfrm>
        </p:spPr>
        <p:txBody>
          <a:bodyPr/>
          <a:lstStyle/>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JSON Overview</a:t>
            </a:r>
          </a:p>
          <a:p>
            <a:pPr marL="457200" indent="-457200">
              <a:buFont typeface="+mj-lt"/>
              <a:buAutoNum type="arabicPeriod"/>
            </a:pPr>
            <a:r>
              <a:rPr lang="en-US" dirty="0" smtClean="0"/>
              <a:t>HTTP Requests with Fetch </a:t>
            </a:r>
          </a:p>
          <a:p>
            <a:pPr marL="457200" indent="-457200">
              <a:buFont typeface="+mj-lt"/>
              <a:buAutoNum type="arabicPeriod"/>
            </a:pPr>
            <a:r>
              <a:rPr lang="en-US" dirty="0" smtClean="0"/>
              <a:t>Pulling </a:t>
            </a:r>
            <a:r>
              <a:rPr lang="en-US" dirty="0"/>
              <a:t>in </a:t>
            </a:r>
            <a:r>
              <a:rPr lang="en-US" dirty="0" smtClean="0"/>
              <a:t>WordPress API Content</a:t>
            </a:r>
          </a:p>
        </p:txBody>
      </p:sp>
      <p:sp>
        <p:nvSpPr>
          <p:cNvPr id="4" name="Content Placeholder 3"/>
          <p:cNvSpPr>
            <a:spLocks noGrp="1"/>
          </p:cNvSpPr>
          <p:nvPr>
            <p:ph sz="quarter" idx="11"/>
          </p:nvPr>
        </p:nvSpPr>
        <p:spPr/>
        <p:txBody>
          <a:bodyPr/>
          <a:lstStyle/>
          <a:p>
            <a:r>
              <a:rPr lang="en-US" dirty="0" smtClean="0"/>
              <a:t>JSON &amp; HTTP</a:t>
            </a:r>
            <a:endParaRPr lang="en-US" dirty="0"/>
          </a:p>
        </p:txBody>
      </p:sp>
    </p:spTree>
    <p:extLst>
      <p:ext uri="{BB962C8B-B14F-4D97-AF65-F5344CB8AC3E}">
        <p14:creationId xmlns:p14="http://schemas.microsoft.com/office/powerpoint/2010/main" val="8411592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a:bodyPr>
          <a:lstStyle/>
          <a:p>
            <a:r>
              <a:rPr lang="mr-IN" sz="2000" dirty="0" smtClean="0">
                <a:solidFill>
                  <a:schemeClr val="bg1">
                    <a:lumMod val="95000"/>
                  </a:schemeClr>
                </a:solidFill>
                <a:latin typeface="Monaco" charset="0"/>
              </a:rPr>
              <a:t>{</a:t>
            </a:r>
            <a:endParaRPr lang="mr-IN" sz="2000" dirty="0">
              <a:solidFill>
                <a:schemeClr val="bg1">
                  <a:lumMod val="95000"/>
                </a:schemeClr>
              </a:solidFill>
              <a:latin typeface="Monaco" charset="0"/>
            </a:endParaRP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a:t>
            </a:r>
            <a:r>
              <a:rPr lang="en-US" sz="2000" dirty="0" smtClean="0">
                <a:solidFill>
                  <a:schemeClr val="bg1">
                    <a:lumMod val="95000"/>
                  </a:schemeClr>
                </a:solidFill>
                <a:latin typeface="Monaco" charset="0"/>
              </a:rPr>
              <a:t>2,  </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title": "Hello JSON!",</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slug": "hello-</a:t>
            </a:r>
            <a:r>
              <a:rPr lang="en-US" sz="2000" dirty="0" err="1">
                <a:solidFill>
                  <a:schemeClr val="bg1">
                    <a:lumMod val="95000"/>
                  </a:schemeClr>
                </a:solidFill>
                <a:latin typeface="Monaco" charset="0"/>
              </a:rPr>
              <a:t>json</a:t>
            </a:r>
            <a:r>
              <a:rPr lang="en-US" sz="2000" dirty="0">
                <a:solidFill>
                  <a:schemeClr val="bg1">
                    <a:lumMod val="95000"/>
                  </a:schemeClr>
                </a:solidFill>
                <a:latin typeface="Monaco" charset="0"/>
              </a:rPr>
              <a:t>",</a:t>
            </a:r>
          </a:p>
          <a:p>
            <a:r>
              <a:rPr lang="en-US" sz="2000" dirty="0" smtClean="0">
                <a:solidFill>
                  <a:schemeClr val="bg1">
                    <a:lumMod val="95000"/>
                  </a:schemeClr>
                </a:solidFill>
                <a:latin typeface="Monaco" charset="0"/>
              </a:rPr>
              <a:t>  "</a:t>
            </a:r>
            <a:r>
              <a:rPr lang="en-US" sz="2000" dirty="0">
                <a:solidFill>
                  <a:schemeClr val="bg1">
                    <a:lumMod val="95000"/>
                  </a:schemeClr>
                </a:solidFill>
                <a:latin typeface="Monaco" charset="0"/>
              </a:rPr>
              <a:t>content": "Some post content goes here."</a:t>
            </a:r>
          </a:p>
          <a:p>
            <a:r>
              <a:rPr lang="mr-IN" sz="2000" dirty="0" smtClean="0">
                <a:solidFill>
                  <a:schemeClr val="bg1">
                    <a:lumMod val="95000"/>
                  </a:schemeClr>
                </a:solidFill>
                <a:latin typeface="Monaco" charset="0"/>
              </a:rPr>
              <a:t>}</a:t>
            </a:r>
            <a:endParaRPr lang="en-US" sz="2000" dirty="0" smtClean="0">
              <a:solidFill>
                <a:schemeClr val="bg1">
                  <a:lumMod val="95000"/>
                </a:schemeClr>
              </a:solidFill>
              <a:latin typeface="Monaco" charset="0"/>
            </a:endParaRPr>
          </a:p>
          <a:p>
            <a:endParaRPr lang="mr-IN" sz="2000" dirty="0">
              <a:solidFill>
                <a:schemeClr val="bg1">
                  <a:lumMod val="95000"/>
                </a:schemeClr>
              </a:solidFill>
              <a:latin typeface="Monaco" charset="0"/>
            </a:endParaRPr>
          </a:p>
        </p:txBody>
      </p:sp>
    </p:spTree>
    <p:extLst>
      <p:ext uri="{BB962C8B-B14F-4D97-AF65-F5344CB8AC3E}">
        <p14:creationId xmlns:p14="http://schemas.microsoft.com/office/powerpoint/2010/main" val="15871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928049"/>
            <a:ext cx="8229600" cy="3753132"/>
          </a:xfrm>
        </p:spPr>
        <p:txBody>
          <a:bodyPr>
            <a:normAutofit fontScale="92500" lnSpcReduction="20000"/>
          </a:bodyPr>
          <a:lstStyle/>
          <a:p>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a:p>
            <a:r>
              <a:rPr lang="en-US" sz="2000" dirty="0" smtClean="0">
                <a:solidFill>
                  <a:srgbClr val="F92672"/>
                </a:solidFill>
                <a:latin typeface="Monaco" charset="0"/>
              </a:rPr>
              <a:t>  "</a:t>
            </a:r>
            <a:r>
              <a:rPr lang="en-US" sz="2000" dirty="0">
                <a:solidFill>
                  <a:srgbClr val="F92672"/>
                </a:solidFill>
                <a:latin typeface="Monaco" charset="0"/>
              </a:rPr>
              <a:t>title"</a:t>
            </a:r>
            <a:r>
              <a:rPr lang="en-US" sz="2000" dirty="0">
                <a:solidFill>
                  <a:srgbClr val="F8F8F2"/>
                </a:solidFill>
                <a:latin typeface="Monaco" charset="0"/>
              </a:rPr>
              <a:t>: </a:t>
            </a:r>
            <a:r>
              <a:rPr lang="en-US" sz="2000" dirty="0">
                <a:solidFill>
                  <a:srgbClr val="E6DB74"/>
                </a:solidFill>
                <a:latin typeface="Monaco" charset="0"/>
              </a:rPr>
              <a:t>"Hello JSON!"</a:t>
            </a:r>
            <a:r>
              <a:rPr lang="en-US" sz="2000" dirty="0">
                <a:solidFill>
                  <a:srgbClr val="F8F8F2"/>
                </a:solidFill>
                <a:latin typeface="Monaco" charset="0"/>
              </a:rPr>
              <a:t>,</a:t>
            </a:r>
          </a:p>
          <a:p>
            <a:r>
              <a:rPr lang="en-US" sz="2000" dirty="0" smtClean="0">
                <a:solidFill>
                  <a:srgbClr val="F92672"/>
                </a:solidFill>
                <a:latin typeface="Monaco" charset="0"/>
              </a:rPr>
              <a:t>  "</a:t>
            </a:r>
            <a:r>
              <a:rPr lang="en-US" sz="2000" dirty="0">
                <a:solidFill>
                  <a:srgbClr val="F92672"/>
                </a:solidFill>
                <a:latin typeface="Monaco" charset="0"/>
              </a:rPr>
              <a:t>content"</a:t>
            </a:r>
            <a:r>
              <a:rPr lang="en-US" sz="2000" dirty="0">
                <a:solidFill>
                  <a:srgbClr val="F8F8F2"/>
                </a:solidFill>
                <a:latin typeface="Monaco" charset="0"/>
              </a:rPr>
              <a:t>: </a:t>
            </a:r>
            <a:r>
              <a:rPr lang="en-US" sz="2000" dirty="0">
                <a:solidFill>
                  <a:srgbClr val="E6DB74"/>
                </a:solidFill>
                <a:latin typeface="Monaco" charset="0"/>
              </a:rPr>
              <a:t>"Some post content goes here."</a:t>
            </a:r>
            <a:endParaRPr lang="en-US" sz="2000" dirty="0">
              <a:solidFill>
                <a:srgbClr val="F8F8F2"/>
              </a:solidFill>
              <a:latin typeface="Monaco" charset="0"/>
            </a:endParaRPr>
          </a:p>
          <a:p>
            <a:r>
              <a:rPr lang="en-US" sz="2000" dirty="0" smtClean="0">
                <a:solidFill>
                  <a:srgbClr val="F8F8F2"/>
                </a:solidFill>
                <a:latin typeface="Monaco" charset="0"/>
              </a:rPr>
              <a:t> </a:t>
            </a:r>
            <a:r>
              <a:rPr lang="mr-IN" sz="2000" dirty="0" smtClean="0">
                <a:solidFill>
                  <a:srgbClr val="F8F8F2"/>
                </a:solidFill>
                <a:latin typeface="Monaco" charset="0"/>
              </a:rPr>
              <a:t>}</a:t>
            </a:r>
            <a:r>
              <a:rPr lang="en-US" sz="2000" dirty="0" smtClean="0">
                <a:solidFill>
                  <a:srgbClr val="F8F8F2"/>
                </a:solidFill>
                <a:latin typeface="Monaco" charset="0"/>
              </a:rPr>
              <a:t>,</a:t>
            </a:r>
          </a:p>
          <a:p>
            <a:r>
              <a:rPr lang="en-US" sz="2000" dirty="0">
                <a:solidFill>
                  <a:srgbClr val="F8F8F2"/>
                </a:solidFill>
                <a:latin typeface="Monaco" charset="0"/>
              </a:rPr>
              <a:t> </a:t>
            </a:r>
            <a:r>
              <a:rPr lang="mr-IN" sz="2000" dirty="0">
                <a:solidFill>
                  <a:srgbClr val="F8F8F2"/>
                </a:solidFill>
                <a:latin typeface="Monaco" charset="0"/>
              </a:rPr>
              <a:t>{</a:t>
            </a:r>
          </a:p>
          <a:p>
            <a:r>
              <a:rPr lang="en-US" sz="2000" dirty="0">
                <a:solidFill>
                  <a:srgbClr val="F92672"/>
                </a:solidFill>
                <a:latin typeface="Monaco" charset="0"/>
              </a:rPr>
              <a:t>  "title"</a:t>
            </a:r>
            <a:r>
              <a:rPr lang="en-US" sz="2000" dirty="0">
                <a:solidFill>
                  <a:srgbClr val="F8F8F2"/>
                </a:solidFill>
                <a:latin typeface="Monaco" charset="0"/>
              </a:rPr>
              <a:t>: </a:t>
            </a:r>
            <a:r>
              <a:rPr lang="en-US" sz="2000" dirty="0">
                <a:solidFill>
                  <a:srgbClr val="E6DB74"/>
                </a:solidFill>
                <a:latin typeface="Monaco" charset="0"/>
              </a:rPr>
              <a:t>"Hello </a:t>
            </a:r>
            <a:r>
              <a:rPr lang="en-US" sz="2000" dirty="0" smtClean="0">
                <a:solidFill>
                  <a:srgbClr val="E6DB74"/>
                </a:solidFill>
                <a:latin typeface="Monaco" charset="0"/>
              </a:rPr>
              <a:t>API!"</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a:solidFill>
                  <a:srgbClr val="F92672"/>
                </a:solidFill>
                <a:latin typeface="Monaco" charset="0"/>
              </a:rPr>
              <a:t>  "content"</a:t>
            </a:r>
            <a:r>
              <a:rPr lang="en-US" sz="2000" dirty="0">
                <a:solidFill>
                  <a:srgbClr val="F8F8F2"/>
                </a:solidFill>
                <a:latin typeface="Monaco" charset="0"/>
              </a:rPr>
              <a:t>: </a:t>
            </a:r>
            <a:r>
              <a:rPr lang="en-US" sz="2000" dirty="0" smtClean="0">
                <a:solidFill>
                  <a:srgbClr val="E6DB74"/>
                </a:solidFill>
                <a:latin typeface="Monaco" charset="0"/>
              </a:rPr>
              <a:t>"More </a:t>
            </a:r>
            <a:r>
              <a:rPr lang="en-US" sz="2000" dirty="0">
                <a:solidFill>
                  <a:srgbClr val="E6DB74"/>
                </a:solidFill>
                <a:latin typeface="Monaco" charset="0"/>
              </a:rPr>
              <a:t>post </a:t>
            </a:r>
            <a:r>
              <a:rPr lang="en-US" sz="2000" dirty="0" smtClean="0">
                <a:solidFill>
                  <a:srgbClr val="E6DB74"/>
                </a:solidFill>
                <a:latin typeface="Monaco" charset="0"/>
              </a:rPr>
              <a:t>content."</a:t>
            </a:r>
            <a:endParaRPr lang="en-US" sz="2000" dirty="0">
              <a:solidFill>
                <a:srgbClr val="F8F8F2"/>
              </a:solidFill>
              <a:latin typeface="Monaco" charset="0"/>
            </a:endParaRPr>
          </a:p>
          <a:p>
            <a:r>
              <a:rPr lang="en-US" sz="2000" dirty="0">
                <a:solidFill>
                  <a:srgbClr val="F8F8F2"/>
                </a:solidFill>
                <a:latin typeface="Monaco" charset="0"/>
              </a:rPr>
              <a:t> </a:t>
            </a:r>
            <a:r>
              <a:rPr lang="mr-IN" sz="2000" dirty="0">
                <a:solidFill>
                  <a:srgbClr val="F8F8F2"/>
                </a:solidFill>
                <a:latin typeface="Monaco" charset="0"/>
              </a:rPr>
              <a:t>}</a:t>
            </a:r>
            <a:r>
              <a:rPr lang="en-US" sz="2000" dirty="0" smtClean="0">
                <a:solidFill>
                  <a:srgbClr val="F8F8F2"/>
                </a:solidFill>
                <a:latin typeface="Monaco" charset="0"/>
              </a:rPr>
              <a:t>,</a:t>
            </a:r>
          </a:p>
          <a:p>
            <a:r>
              <a:rPr lang="en-US"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36457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78467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solidFill>
                  <a:schemeClr val="bg1">
                    <a:lumMod val="95000"/>
                  </a:schemeClr>
                </a:solidFill>
                <a:latin typeface="Pacifico" charset="0"/>
                <a:ea typeface="Pacifico" charset="0"/>
                <a:cs typeface="Pacifico" charset="0"/>
              </a:rPr>
              <a:t>Most</a:t>
            </a:r>
            <a:r>
              <a:rPr lang="en-US" sz="4800" dirty="0" smtClean="0">
                <a:solidFill>
                  <a:schemeClr val="bg1">
                    <a:lumMod val="95000"/>
                  </a:schemeClr>
                </a:solidFill>
              </a:rPr>
              <a:t> Developers</a:t>
            </a:r>
            <a:r>
              <a:rPr lang="en-US" dirty="0" smtClean="0">
                <a:solidFill>
                  <a:schemeClr val="bg1">
                    <a:lumMod val="95000"/>
                  </a:schemeClr>
                </a:solidFill>
              </a:rPr>
              <a:t/>
            </a:r>
            <a:br>
              <a:rPr lang="en-US" dirty="0" smtClean="0">
                <a:solidFill>
                  <a:schemeClr val="bg1">
                    <a:lumMod val="95000"/>
                  </a:schemeClr>
                </a:solidFill>
              </a:rPr>
            </a:br>
            <a:r>
              <a:rPr lang="en-US" dirty="0" smtClean="0">
                <a:solidFill>
                  <a:schemeClr val="bg1">
                    <a:lumMod val="95000"/>
                  </a:schemeClr>
                </a:solidFill>
              </a:rPr>
              <a:t>Live in a Bubble</a:t>
            </a:r>
            <a:endParaRPr lang="en-US" dirty="0">
              <a:solidFill>
                <a:schemeClr val="bg1">
                  <a:lumMod val="95000"/>
                </a:schemeClr>
              </a:solidFill>
            </a:endParaRPr>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41124821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a:solidFill>
                  <a:schemeClr val="bg1">
                    <a:lumMod val="95000"/>
                  </a:schemeClr>
                </a:solidFill>
                <a:latin typeface="Open Sans Extrabold" charset="0"/>
                <a:ea typeface="Open Sans Extrabold" charset="0"/>
                <a:cs typeface="Open Sans Extrabold" charset="0"/>
              </a:rPr>
              <a:t>JSON Into JavaScript</a:t>
            </a: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smtClean="0">
                <a:solidFill>
                  <a:srgbClr val="66D9EF"/>
                </a:solidFill>
                <a:latin typeface="Monaco" charset="0"/>
              </a:rPr>
              <a:t>let</a:t>
            </a:r>
            <a:r>
              <a:rPr lang="en-US" sz="2000" dirty="0" smtClean="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smtClean="0">
                <a:solidFill>
                  <a:srgbClr val="E6DB74"/>
                </a:solidFill>
                <a:latin typeface="Monaco" charset="0"/>
              </a:rPr>
              <a:t>'{ </a:t>
            </a:r>
            <a:r>
              <a:rPr lang="en-US" sz="2000" dirty="0">
                <a:solidFill>
                  <a:srgbClr val="E6DB74"/>
                </a:solidFill>
                <a:latin typeface="Monaco" charset="0"/>
              </a:rPr>
              <a:t>"id": 1, "title": "Hello JSON!" </a:t>
            </a:r>
            <a:r>
              <a:rPr lang="en-US" sz="2000" dirty="0" smtClean="0">
                <a:solidFill>
                  <a:srgbClr val="E6DB74"/>
                </a:solidFill>
                <a:latin typeface="Monaco" charset="0"/>
              </a:rPr>
              <a:t>}'</a:t>
            </a:r>
            <a:r>
              <a:rPr lang="en-US" sz="2000" dirty="0" smtClean="0">
                <a:solidFill>
                  <a:srgbClr val="F8F8F2"/>
                </a:solidFill>
                <a:latin typeface="Monaco" charset="0"/>
              </a:rPr>
              <a:t>,</a:t>
            </a:r>
            <a:endParaRPr lang="en-US" sz="2000" dirty="0">
              <a:solidFill>
                <a:srgbClr val="F8F8F2"/>
              </a:solidFill>
              <a:latin typeface="Monaco" charset="0"/>
            </a:endParaRPr>
          </a:p>
          <a:p>
            <a:r>
              <a:rPr lang="en-US" sz="2000" dirty="0" smtClean="0">
                <a:solidFill>
                  <a:srgbClr val="F8F8F2"/>
                </a:solidFill>
                <a:latin typeface="Monaco" charset="0"/>
              </a:rPr>
              <a:t>    </a:t>
            </a:r>
            <a:r>
              <a:rPr lang="en-US" sz="2000" dirty="0" smtClean="0">
                <a:solidFill>
                  <a:srgbClr val="A6E22E"/>
                </a:solidFill>
                <a:latin typeface="Monaco" charset="0"/>
              </a:rPr>
              <a:t>post</a:t>
            </a:r>
            <a:r>
              <a:rPr lang="en-US" sz="2000" dirty="0" smtClean="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r>
              <a:rPr lang="en-US" sz="2000" dirty="0" err="1">
                <a:solidFill>
                  <a:srgbClr val="A6E22E"/>
                </a:solidFill>
                <a:latin typeface="Monaco" charset="0"/>
              </a:rPr>
              <a:t>JSON</a:t>
            </a:r>
            <a:r>
              <a:rPr lang="en-US" sz="2000" dirty="0" err="1">
                <a:solidFill>
                  <a:srgbClr val="F8F8F2"/>
                </a:solidFill>
                <a:latin typeface="Monaco" charset="0"/>
              </a:rPr>
              <a:t>.</a:t>
            </a:r>
            <a:r>
              <a:rPr lang="en-US" sz="2000" dirty="0" err="1">
                <a:solidFill>
                  <a:srgbClr val="A6E22E"/>
                </a:solidFill>
                <a:latin typeface="Monaco" charset="0"/>
              </a:rPr>
              <a:t>parse</a:t>
            </a:r>
            <a:r>
              <a:rPr lang="en-US" sz="2000" dirty="0">
                <a:solidFill>
                  <a:srgbClr val="F8F8F2"/>
                </a:solidFill>
                <a:latin typeface="Monaco" charset="0"/>
              </a:rPr>
              <a:t>( </a:t>
            </a:r>
            <a:r>
              <a:rPr lang="en-US" sz="2000" dirty="0" err="1">
                <a:solidFill>
                  <a:srgbClr val="A6E22E"/>
                </a:solidFill>
                <a:latin typeface="Monaco" charset="0"/>
              </a:rPr>
              <a:t>JSONString</a:t>
            </a:r>
            <a:r>
              <a:rPr lang="en-US" sz="2000" dirty="0">
                <a:solidFill>
                  <a:srgbClr val="F8F8F2"/>
                </a:solidFill>
                <a:latin typeface="Monaco" charset="0"/>
              </a:rPr>
              <a:t> );</a:t>
            </a:r>
          </a:p>
          <a:p>
            <a:endParaRPr lang="en-US" sz="2000" dirty="0">
              <a:solidFill>
                <a:srgbClr val="F8F8F2"/>
              </a:solidFill>
              <a:latin typeface="Monaco" charset="0"/>
            </a:endParaRPr>
          </a:p>
          <a:p>
            <a:r>
              <a:rPr lang="en-US" sz="2000" dirty="0" err="1" smtClean="0">
                <a:solidFill>
                  <a:srgbClr val="A6E22E"/>
                </a:solidFill>
                <a:latin typeface="Monaco" charset="0"/>
              </a:rPr>
              <a:t>console</a:t>
            </a:r>
            <a:r>
              <a:rPr lang="en-US" sz="2000" dirty="0" err="1" smtClean="0">
                <a:solidFill>
                  <a:srgbClr val="F8F8F2"/>
                </a:solidFill>
                <a:latin typeface="Monaco" charset="0"/>
              </a:rPr>
              <a:t>.</a:t>
            </a:r>
            <a:r>
              <a:rPr lang="en-US" sz="2000" dirty="0" err="1" smtClean="0">
                <a:solidFill>
                  <a:srgbClr val="A6E22E"/>
                </a:solidFill>
                <a:latin typeface="Monaco" charset="0"/>
              </a:rPr>
              <a:t>log</a:t>
            </a:r>
            <a:r>
              <a:rPr lang="en-US" sz="2000" dirty="0" smtClean="0">
                <a:solidFill>
                  <a:srgbClr val="F8F8F2"/>
                </a:solidFill>
                <a:latin typeface="Monaco" charset="0"/>
              </a:rPr>
              <a:t>( </a:t>
            </a:r>
            <a:r>
              <a:rPr lang="en-US" sz="2000" dirty="0" err="1" smtClean="0">
                <a:solidFill>
                  <a:srgbClr val="A6E22E"/>
                </a:solidFill>
                <a:latin typeface="Monaco" charset="0"/>
              </a:rPr>
              <a:t>post.title</a:t>
            </a:r>
            <a:r>
              <a:rPr lang="en-US" sz="2000" dirty="0" smtClean="0">
                <a:solidFill>
                  <a:srgbClr val="F8F8F2"/>
                </a:solidFill>
                <a:latin typeface="Monaco" charset="0"/>
              </a:rPr>
              <a:t> </a:t>
            </a:r>
            <a:r>
              <a:rPr lang="en-US" sz="2000" dirty="0">
                <a:solidFill>
                  <a:srgbClr val="F8F8F2"/>
                </a:solidFill>
                <a:latin typeface="Monaco" charset="0"/>
              </a:rPr>
              <a:t>);</a:t>
            </a:r>
          </a:p>
          <a:p>
            <a:endParaRPr lang="mr-IN" sz="2000" dirty="0">
              <a:solidFill>
                <a:srgbClr val="F8F8F2"/>
              </a:solidFill>
              <a:latin typeface="Monaco" charset="0"/>
            </a:endParaRPr>
          </a:p>
        </p:txBody>
      </p:sp>
    </p:spTree>
    <p:extLst>
      <p:ext uri="{BB962C8B-B14F-4D97-AF65-F5344CB8AC3E}">
        <p14:creationId xmlns:p14="http://schemas.microsoft.com/office/powerpoint/2010/main" val="20650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JavaScript Into JSON</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310185"/>
            <a:ext cx="8534400" cy="3370996"/>
          </a:xfrm>
        </p:spPr>
        <p:txBody>
          <a:bodyPr>
            <a:normAutofit/>
          </a:bodyPr>
          <a:lstStyle/>
          <a:p>
            <a:r>
              <a:rPr lang="en-US" sz="2000" dirty="0">
                <a:solidFill>
                  <a:srgbClr val="66D9EF"/>
                </a:solidFill>
                <a:latin typeface="Monaco" charset="0"/>
              </a:rPr>
              <a:t>let</a:t>
            </a:r>
            <a:r>
              <a:rPr lang="en-US" sz="2000" dirty="0">
                <a:solidFill>
                  <a:srgbClr val="F8F8F2"/>
                </a:solidFill>
                <a:latin typeface="Monaco" charset="0"/>
              </a:rPr>
              <a:t> </a:t>
            </a:r>
            <a:r>
              <a:rPr lang="en-US" sz="2000" dirty="0">
                <a:solidFill>
                  <a:srgbClr val="A6E22E"/>
                </a:solidFill>
                <a:latin typeface="Monaco" charset="0"/>
              </a:rPr>
              <a:t>post</a:t>
            </a:r>
            <a:r>
              <a:rPr lang="en-US" sz="2000" dirty="0">
                <a:solidFill>
                  <a:srgbClr val="F8F8F2"/>
                </a:solidFill>
                <a:latin typeface="Monaco" charset="0"/>
              </a:rPr>
              <a:t> </a:t>
            </a:r>
            <a:r>
              <a:rPr lang="en-US" sz="2000" dirty="0">
                <a:solidFill>
                  <a:srgbClr val="F92672"/>
                </a:solidFill>
                <a:latin typeface="Monaco" charset="0"/>
              </a:rPr>
              <a:t>=</a:t>
            </a:r>
            <a:r>
              <a:rPr lang="en-US" sz="2000" dirty="0">
                <a:solidFill>
                  <a:srgbClr val="F8F8F2"/>
                </a:solidFill>
                <a:latin typeface="Monaco" charset="0"/>
              </a:rPr>
              <a:t> {</a:t>
            </a:r>
          </a:p>
          <a:p>
            <a:r>
              <a:rPr lang="cs-CZ" sz="2000" dirty="0">
                <a:solidFill>
                  <a:srgbClr val="F8F8F2"/>
                </a:solidFill>
                <a:latin typeface="Monaco" charset="0"/>
              </a:rPr>
              <a:t>	</a:t>
            </a:r>
            <a:r>
              <a:rPr lang="cs-CZ" sz="2000" dirty="0" smtClean="0">
                <a:solidFill>
                  <a:srgbClr val="A6E22E"/>
                </a:solidFill>
                <a:latin typeface="Monaco" charset="0"/>
              </a:rPr>
              <a:t>id</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AE81FF"/>
                </a:solidFill>
                <a:latin typeface="Monaco" charset="0"/>
              </a:rPr>
              <a:t>2</a:t>
            </a:r>
            <a:r>
              <a:rPr lang="cs-CZ" sz="2000" dirty="0">
                <a:solidFill>
                  <a:srgbClr val="F8F8F2"/>
                </a:solidFill>
                <a:latin typeface="Monaco" charset="0"/>
              </a:rPr>
              <a:t>,</a:t>
            </a:r>
          </a:p>
          <a:p>
            <a:r>
              <a:rPr lang="cs-CZ" sz="2000" dirty="0">
                <a:solidFill>
                  <a:srgbClr val="F8F8F2"/>
                </a:solidFill>
                <a:latin typeface="Monaco" charset="0"/>
              </a:rPr>
              <a:t>	</a:t>
            </a:r>
            <a:r>
              <a:rPr lang="cs-CZ" sz="2000" dirty="0" err="1" smtClean="0">
                <a:solidFill>
                  <a:srgbClr val="A6E22E"/>
                </a:solidFill>
                <a:latin typeface="Monaco" charset="0"/>
              </a:rPr>
              <a:t>title</a:t>
            </a:r>
            <a:r>
              <a:rPr lang="cs-CZ" sz="2000" dirty="0">
                <a:solidFill>
                  <a:srgbClr val="F92672"/>
                </a:solidFill>
                <a:latin typeface="Monaco" charset="0"/>
              </a:rPr>
              <a:t>:</a:t>
            </a:r>
            <a:r>
              <a:rPr lang="cs-CZ" sz="2000" dirty="0">
                <a:solidFill>
                  <a:srgbClr val="F8F8F2"/>
                </a:solidFill>
                <a:latin typeface="Monaco" charset="0"/>
              </a:rPr>
              <a:t> </a:t>
            </a:r>
            <a:r>
              <a:rPr lang="cs-CZ" sz="2000" dirty="0">
                <a:solidFill>
                  <a:srgbClr val="E6DB74"/>
                </a:solidFill>
                <a:latin typeface="Monaco" charset="0"/>
              </a:rPr>
              <a:t>"Hello JSON!"</a:t>
            </a:r>
            <a:endParaRPr lang="cs-CZ" sz="2000" dirty="0">
              <a:solidFill>
                <a:srgbClr val="F8F8F2"/>
              </a:solidFill>
              <a:latin typeface="Monaco" charset="0"/>
            </a:endParaRPr>
          </a:p>
          <a:p>
            <a:r>
              <a:rPr lang="cs-CZ" sz="2000" dirty="0" smtClean="0">
                <a:solidFill>
                  <a:srgbClr val="F8F8F2"/>
                </a:solidFill>
                <a:latin typeface="Monaco" charset="0"/>
              </a:rPr>
              <a:t>    },</a:t>
            </a:r>
            <a:endParaRPr lang="cs-CZ" sz="2000" dirty="0">
              <a:solidFill>
                <a:srgbClr val="F8F8F2"/>
              </a:solidFill>
              <a:latin typeface="Monaco" charset="0"/>
            </a:endParaRPr>
          </a:p>
          <a:p>
            <a:r>
              <a:rPr lang="cs-CZ" sz="2000" dirty="0" smtClean="0">
                <a:solidFill>
                  <a:srgbClr val="A6E22E"/>
                </a:solidFill>
                <a:latin typeface="Monaco" charset="0"/>
              </a:rPr>
              <a:t>    </a:t>
            </a:r>
            <a:r>
              <a:rPr lang="cs-CZ" sz="2000" dirty="0" err="1" smtClean="0">
                <a:solidFill>
                  <a:srgbClr val="A6E22E"/>
                </a:solidFill>
                <a:latin typeface="Monaco" charset="0"/>
              </a:rPr>
              <a:t>postJSON</a:t>
            </a:r>
            <a:r>
              <a:rPr lang="cs-CZ" sz="2000" dirty="0" smtClean="0">
                <a:solidFill>
                  <a:srgbClr val="F8F8F2"/>
                </a:solidFill>
                <a:latin typeface="Monaco" charset="0"/>
              </a:rPr>
              <a:t> </a:t>
            </a:r>
            <a:r>
              <a:rPr lang="cs-CZ" sz="2000" dirty="0">
                <a:solidFill>
                  <a:srgbClr val="F92672"/>
                </a:solidFill>
                <a:latin typeface="Monaco" charset="0"/>
              </a:rPr>
              <a:t>=</a:t>
            </a:r>
            <a:r>
              <a:rPr lang="cs-CZ" sz="2000" dirty="0">
                <a:solidFill>
                  <a:srgbClr val="F8F8F2"/>
                </a:solidFill>
                <a:latin typeface="Monaco" charset="0"/>
              </a:rPr>
              <a:t> </a:t>
            </a:r>
            <a:r>
              <a:rPr lang="cs-CZ" sz="2000" dirty="0" err="1">
                <a:solidFill>
                  <a:srgbClr val="A6E22E"/>
                </a:solidFill>
                <a:latin typeface="Monaco" charset="0"/>
              </a:rPr>
              <a:t>JSON</a:t>
            </a:r>
            <a:r>
              <a:rPr lang="cs-CZ" sz="2000" dirty="0" err="1">
                <a:solidFill>
                  <a:srgbClr val="F8F8F2"/>
                </a:solidFill>
                <a:latin typeface="Monaco" charset="0"/>
              </a:rPr>
              <a:t>.</a:t>
            </a:r>
            <a:r>
              <a:rPr lang="cs-CZ" sz="2000" dirty="0" err="1">
                <a:solidFill>
                  <a:srgbClr val="A6E22E"/>
                </a:solidFill>
                <a:latin typeface="Monaco" charset="0"/>
              </a:rPr>
              <a:t>stringify</a:t>
            </a:r>
            <a:r>
              <a:rPr lang="cs-CZ" sz="2000" dirty="0">
                <a:solidFill>
                  <a:srgbClr val="F8F8F2"/>
                </a:solidFill>
                <a:latin typeface="Monaco" charset="0"/>
              </a:rPr>
              <a:t>( </a:t>
            </a:r>
            <a:r>
              <a:rPr lang="cs-CZ" sz="2000" dirty="0">
                <a:solidFill>
                  <a:srgbClr val="A6E22E"/>
                </a:solidFill>
                <a:latin typeface="Monaco" charset="0"/>
              </a:rPr>
              <a:t>post</a:t>
            </a:r>
            <a:r>
              <a:rPr lang="cs-CZ" sz="2000" dirty="0">
                <a:solidFill>
                  <a:srgbClr val="F8F8F2"/>
                </a:solidFill>
                <a:latin typeface="Monaco" charset="0"/>
              </a:rPr>
              <a:t> );</a:t>
            </a:r>
          </a:p>
          <a:p>
            <a:endParaRPr lang="cs-CZ" sz="2000" dirty="0">
              <a:solidFill>
                <a:srgbClr val="F8F8F2"/>
              </a:solidFill>
              <a:latin typeface="Monaco" charset="0"/>
            </a:endParaRPr>
          </a:p>
          <a:p>
            <a:r>
              <a:rPr lang="cs-CZ" sz="2000" dirty="0" err="1">
                <a:solidFill>
                  <a:srgbClr val="A6E22E"/>
                </a:solidFill>
                <a:latin typeface="Monaco" charset="0"/>
              </a:rPr>
              <a:t>console</a:t>
            </a:r>
            <a:r>
              <a:rPr lang="cs-CZ" sz="2000" dirty="0" err="1">
                <a:solidFill>
                  <a:srgbClr val="F8F8F2"/>
                </a:solidFill>
                <a:latin typeface="Monaco" charset="0"/>
              </a:rPr>
              <a:t>.</a:t>
            </a:r>
            <a:r>
              <a:rPr lang="cs-CZ" sz="2000" dirty="0" err="1">
                <a:solidFill>
                  <a:srgbClr val="A6E22E"/>
                </a:solidFill>
                <a:latin typeface="Monaco" charset="0"/>
              </a:rPr>
              <a:t>log</a:t>
            </a:r>
            <a:r>
              <a:rPr lang="cs-CZ" sz="2000" dirty="0">
                <a:solidFill>
                  <a:srgbClr val="F8F8F2"/>
                </a:solidFill>
                <a:latin typeface="Monaco" charset="0"/>
              </a:rPr>
              <a:t>( </a:t>
            </a:r>
            <a:r>
              <a:rPr lang="cs-CZ" sz="2000" dirty="0" err="1">
                <a:solidFill>
                  <a:srgbClr val="A6E22E"/>
                </a:solidFill>
                <a:latin typeface="Monaco" charset="0"/>
              </a:rPr>
              <a:t>postJSON</a:t>
            </a:r>
            <a:r>
              <a:rPr lang="cs-CZ" sz="2000" dirty="0">
                <a:solidFill>
                  <a:srgbClr val="F8F8F2"/>
                </a:solidFill>
                <a:latin typeface="Monaco" charset="0"/>
              </a:rPr>
              <a:t> );</a:t>
            </a:r>
          </a:p>
          <a:p>
            <a:endParaRPr lang="mr-IN" sz="2000" dirty="0">
              <a:solidFill>
                <a:srgbClr val="F8F8F2"/>
              </a:solidFill>
              <a:latin typeface="Monaco" charset="0"/>
            </a:endParaRPr>
          </a:p>
        </p:txBody>
      </p:sp>
    </p:spTree>
    <p:extLst>
      <p:ext uri="{BB962C8B-B14F-4D97-AF65-F5344CB8AC3E}">
        <p14:creationId xmlns:p14="http://schemas.microsoft.com/office/powerpoint/2010/main" val="117184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26900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Get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1064526"/>
            <a:ext cx="8534400" cy="3616656"/>
          </a:xfrm>
        </p:spPr>
        <p:txBody>
          <a:bodyPr>
            <a:normAutofit fontScale="92500" lnSpcReduction="10000"/>
          </a:bodyPr>
          <a:lstStyle/>
          <a:p>
            <a:r>
              <a:rPr lang="en-US" sz="2000" dirty="0">
                <a:solidFill>
                  <a:srgbClr val="00B0F0"/>
                </a:solidFill>
                <a:latin typeface="Monaco" charset="0"/>
              </a:rPr>
              <a:t>fetch</a:t>
            </a:r>
            <a:r>
              <a:rPr lang="en-US" sz="2000" dirty="0">
                <a:solidFill>
                  <a:srgbClr val="F8F8F2"/>
                </a:solidFill>
                <a:latin typeface="Monaco" charset="0"/>
              </a:rPr>
              <a:t>( </a:t>
            </a:r>
            <a:r>
              <a:rPr lang="en-US" sz="2000" dirty="0">
                <a:solidFill>
                  <a:srgbClr val="960050"/>
                </a:solidFill>
                <a:latin typeface="Monaco" charset="0"/>
              </a:rPr>
              <a:t>‘</a:t>
            </a:r>
            <a:r>
              <a:rPr lang="en-US" sz="2000" dirty="0">
                <a:solidFill>
                  <a:srgbClr val="A6E22E"/>
                </a:solidFill>
                <a:latin typeface="Monaco" charset="0"/>
              </a:rPr>
              <a:t>https://</a:t>
            </a:r>
            <a:r>
              <a:rPr lang="en-US" sz="2000" dirty="0" err="1" smtClean="0">
                <a:solidFill>
                  <a:srgbClr val="A6E22E"/>
                </a:solidFill>
                <a:latin typeface="Monaco" charset="0"/>
              </a:rPr>
              <a:t>site.com</a:t>
            </a:r>
            <a:r>
              <a:rPr lang="en-US" sz="2000" dirty="0" smtClean="0">
                <a:solidFill>
                  <a:srgbClr val="A6E22E"/>
                </a:solidFill>
                <a:latin typeface="Monaco" charset="0"/>
              </a:rPr>
              <a:t>/</a:t>
            </a:r>
            <a:r>
              <a:rPr lang="en-US" sz="2000" dirty="0" err="1" smtClean="0">
                <a:solidFill>
                  <a:srgbClr val="A6E22E"/>
                </a:solidFill>
                <a:latin typeface="Monaco" charset="0"/>
              </a:rPr>
              <a:t>wp-json</a:t>
            </a:r>
            <a:r>
              <a:rPr lang="en-US" sz="2000" dirty="0" smtClean="0">
                <a:solidFill>
                  <a:srgbClr val="A6E22E"/>
                </a:solidFill>
                <a:latin typeface="Monaco" charset="0"/>
              </a:rPr>
              <a:t>/</a:t>
            </a:r>
            <a:r>
              <a:rPr lang="en-US" sz="2000" dirty="0" err="1" smtClean="0">
                <a:solidFill>
                  <a:srgbClr val="A6E22E"/>
                </a:solidFill>
                <a:latin typeface="Monaco" charset="0"/>
              </a:rPr>
              <a:t>wp</a:t>
            </a:r>
            <a:r>
              <a:rPr lang="en-US" sz="2000" dirty="0" smtClean="0">
                <a:solidFill>
                  <a:srgbClr val="A6E22E"/>
                </a:solidFill>
                <a:latin typeface="Monaco" charset="0"/>
              </a:rPr>
              <a:t>/v2/posts</a:t>
            </a:r>
            <a:r>
              <a:rPr lang="en-US" sz="2000" dirty="0" smtClean="0">
                <a:solidFill>
                  <a:srgbClr val="960050"/>
                </a:solidFill>
                <a:latin typeface="Monaco" charset="0"/>
              </a:rPr>
              <a:t>’</a:t>
            </a:r>
            <a:r>
              <a:rPr lang="en-US" sz="2000" dirty="0" smtClean="0">
                <a:solidFill>
                  <a:srgbClr val="75715E"/>
                </a:solidFill>
                <a:latin typeface="Monaco" charset="0"/>
              </a:rPr>
              <a:t> </a:t>
            </a:r>
            <a:r>
              <a:rPr lang="en-US" sz="2000" dirty="0">
                <a:latin typeface="Monaco" charset="0"/>
              </a:rPr>
              <a:t>)</a:t>
            </a:r>
          </a:p>
          <a:p>
            <a:r>
              <a:rPr lang="en-US" sz="2000" dirty="0">
                <a:solidFill>
                  <a:srgbClr val="F8F8F2"/>
                </a:solidFill>
                <a:latin typeface="Monaco" charset="0"/>
              </a:rPr>
              <a:t>  .</a:t>
            </a:r>
            <a:r>
              <a:rPr lang="en-US" sz="2000" dirty="0">
                <a:solidFill>
                  <a:srgbClr val="00B0F0"/>
                </a:solidFill>
                <a:latin typeface="Monaco" charset="0"/>
              </a:rPr>
              <a:t>then</a:t>
            </a:r>
            <a:r>
              <a:rPr lang="en-US" sz="2000" dirty="0">
                <a:solidFill>
                  <a:srgbClr val="F8F8F2"/>
                </a:solidFill>
                <a:latin typeface="Monaco" charset="0"/>
              </a:rPr>
              <a:t>( </a:t>
            </a:r>
            <a:r>
              <a:rPr lang="en-US" sz="2000" dirty="0">
                <a:solidFill>
                  <a:schemeClr val="bg1">
                    <a:lumMod val="95000"/>
                  </a:schemeClr>
                </a:solidFill>
                <a:latin typeface="Monaco" charset="0"/>
              </a:rPr>
              <a:t>response </a:t>
            </a:r>
            <a:r>
              <a:rPr lang="en-US" sz="2000" dirty="0">
                <a:solidFill>
                  <a:srgbClr val="F92672"/>
                </a:solidFill>
                <a:latin typeface="Monaco" charset="0"/>
              </a:rPr>
              <a:t>=&gt;</a:t>
            </a:r>
            <a:r>
              <a:rPr lang="en-US" sz="2000" dirty="0">
                <a:solidFill>
                  <a:srgbClr val="F8F8F2"/>
                </a:solidFill>
                <a:latin typeface="Monaco" charset="0"/>
              </a:rPr>
              <a:t> {</a:t>
            </a:r>
          </a:p>
          <a:p>
            <a:r>
              <a:rPr lang="en-US" sz="2000" dirty="0">
                <a:solidFill>
                  <a:srgbClr val="F8F8F2"/>
                </a:solidFill>
                <a:latin typeface="Monaco" charset="0"/>
              </a:rPr>
              <a:t>    </a:t>
            </a:r>
            <a:r>
              <a:rPr lang="en-US" sz="2000" dirty="0" err="1">
                <a:solidFill>
                  <a:schemeClr val="bg1">
                    <a:lumMod val="95000"/>
                  </a:schemeClr>
                </a:solidFill>
                <a:latin typeface="Monaco" charset="0"/>
              </a:rPr>
              <a:t>response</a:t>
            </a:r>
            <a:r>
              <a:rPr lang="en-US" sz="2000" dirty="0" err="1">
                <a:solidFill>
                  <a:srgbClr val="F8F8F2"/>
                </a:solidFill>
                <a:latin typeface="Monaco" charset="0"/>
              </a:rPr>
              <a:t>.</a:t>
            </a:r>
            <a:r>
              <a:rPr lang="en-US" sz="2000" dirty="0" err="1">
                <a:solidFill>
                  <a:srgbClr val="A6E22E"/>
                </a:solidFill>
                <a:latin typeface="Monaco" charset="0"/>
              </a:rPr>
              <a:t>json</a:t>
            </a:r>
            <a:r>
              <a:rPr lang="en-US" sz="2000" dirty="0">
                <a:solidFill>
                  <a:srgbClr val="F8F8F2"/>
                </a:solidFill>
                <a:latin typeface="Monaco" charset="0"/>
              </a:rPr>
              <a:t>().</a:t>
            </a:r>
            <a:r>
              <a:rPr lang="en-US" sz="2000" dirty="0">
                <a:solidFill>
                  <a:srgbClr val="A6E22E"/>
                </a:solidFill>
                <a:latin typeface="Monaco" charset="0"/>
              </a:rPr>
              <a:t>then</a:t>
            </a:r>
            <a:r>
              <a:rPr lang="en-US" sz="2000" dirty="0">
                <a:solidFill>
                  <a:srgbClr val="F8F8F2"/>
                </a:solidFill>
                <a:latin typeface="Monaco" charset="0"/>
              </a:rPr>
              <a:t>( </a:t>
            </a:r>
            <a:r>
              <a:rPr lang="en-US" sz="2000" dirty="0" smtClean="0">
                <a:solidFill>
                  <a:schemeClr val="bg1">
                    <a:lumMod val="95000"/>
                  </a:schemeClr>
                </a:solidFill>
                <a:latin typeface="Monaco" charset="0"/>
              </a:rPr>
              <a:t>posts</a:t>
            </a:r>
            <a:r>
              <a:rPr lang="en-US" sz="2000" dirty="0" smtClean="0">
                <a:solidFill>
                  <a:srgbClr val="A6E22E"/>
                </a:solidFill>
                <a:latin typeface="Monaco" charset="0"/>
              </a:rPr>
              <a:t> </a:t>
            </a:r>
            <a:r>
              <a:rPr lang="en-US" sz="2000" dirty="0" smtClean="0">
                <a:solidFill>
                  <a:srgbClr val="F92672"/>
                </a:solidFill>
                <a:latin typeface="Monaco" charset="0"/>
              </a:rPr>
              <a:t>=&gt;</a:t>
            </a:r>
            <a:r>
              <a:rPr lang="en-US" sz="2000" dirty="0" smtClean="0">
                <a:solidFill>
                  <a:srgbClr val="F8F8F2"/>
                </a:solidFill>
                <a:latin typeface="Monaco" charset="0"/>
              </a:rPr>
              <a:t> </a:t>
            </a:r>
            <a:r>
              <a:rPr lang="en-US" sz="2000" dirty="0">
                <a:solidFill>
                  <a:srgbClr val="F8F8F2"/>
                </a:solidFill>
                <a:latin typeface="Monaco" charset="0"/>
              </a:rPr>
              <a:t>{</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posts </a:t>
            </a:r>
            <a:r>
              <a:rPr lang="en-US" sz="2000" dirty="0">
                <a:solidFill>
                  <a:srgbClr val="F8F8F2"/>
                </a:solidFill>
                <a:latin typeface="Monaco" charset="0"/>
              </a:rPr>
              <a:t>);</a:t>
            </a:r>
          </a:p>
          <a:p>
            <a:r>
              <a:rPr lang="mr-IN" sz="2000" dirty="0">
                <a:solidFill>
                  <a:srgbClr val="F8F8F2"/>
                </a:solidFill>
                <a:latin typeface="Monaco" charset="0"/>
              </a:rPr>
              <a:t>    });</a:t>
            </a:r>
          </a:p>
          <a:p>
            <a:r>
              <a:rPr lang="mr-IN" sz="2000" dirty="0">
                <a:solidFill>
                  <a:srgbClr val="F8F8F2"/>
                </a:solidFill>
                <a:latin typeface="Monaco" charset="0"/>
              </a:rPr>
              <a:t>  })</a:t>
            </a:r>
          </a:p>
          <a:p>
            <a:r>
              <a:rPr lang="mr-IN" sz="2000" dirty="0">
                <a:solidFill>
                  <a:srgbClr val="F8F8F2"/>
                </a:solidFill>
                <a:latin typeface="Monaco" charset="0"/>
              </a:rPr>
              <a:t>  .</a:t>
            </a:r>
            <a:r>
              <a:rPr lang="mr-IN" sz="2000" dirty="0" err="1">
                <a:solidFill>
                  <a:srgbClr val="00B0F0"/>
                </a:solidFill>
                <a:latin typeface="Monaco" charset="0"/>
              </a:rPr>
              <a:t>catch</a:t>
            </a:r>
            <a:r>
              <a:rPr lang="mr-IN" sz="2000" dirty="0">
                <a:solidFill>
                  <a:srgbClr val="F8F8F2"/>
                </a:solidFill>
                <a:latin typeface="Monaco" charset="0"/>
              </a:rPr>
              <a:t>( </a:t>
            </a:r>
            <a:r>
              <a:rPr lang="mr-IN" sz="2000" dirty="0" err="1">
                <a:solidFill>
                  <a:schemeClr val="bg1">
                    <a:lumMod val="95000"/>
                  </a:schemeClr>
                </a:solidFill>
                <a:latin typeface="Monaco" charset="0"/>
              </a:rPr>
              <a:t>err</a:t>
            </a:r>
            <a:r>
              <a:rPr lang="mr-IN" sz="2000" dirty="0">
                <a:solidFill>
                  <a:srgbClr val="F8F8F2"/>
                </a:solidFill>
                <a:latin typeface="Monaco" charset="0"/>
              </a:rPr>
              <a:t> </a:t>
            </a:r>
            <a:r>
              <a:rPr lang="mr-IN" sz="2000" dirty="0">
                <a:solidFill>
                  <a:srgbClr val="F92672"/>
                </a:solidFill>
                <a:latin typeface="Monaco" charset="0"/>
              </a:rPr>
              <a:t>=&gt;</a:t>
            </a:r>
            <a:r>
              <a:rPr lang="mr-IN" sz="2000" dirty="0">
                <a:solidFill>
                  <a:srgbClr val="F8F8F2"/>
                </a:solidFill>
                <a:latin typeface="Monaco" charset="0"/>
              </a:rPr>
              <a:t> {</a:t>
            </a:r>
          </a:p>
          <a:p>
            <a:r>
              <a:rPr lang="en-US" sz="2000" dirty="0">
                <a:solidFill>
                  <a:srgbClr val="F8F8F2"/>
                </a:solidFill>
                <a:latin typeface="Monaco" charset="0"/>
              </a:rPr>
              <a:t>    </a:t>
            </a:r>
            <a:r>
              <a:rPr lang="en-US" sz="2000" dirty="0" err="1">
                <a:solidFill>
                  <a:srgbClr val="A6E22E"/>
                </a:solidFill>
                <a:latin typeface="Monaco" charset="0"/>
              </a:rPr>
              <a:t>console</a:t>
            </a:r>
            <a:r>
              <a:rPr lang="en-US" sz="2000" dirty="0" err="1">
                <a:solidFill>
                  <a:srgbClr val="F8F8F2"/>
                </a:solidFill>
                <a:latin typeface="Monaco" charset="0"/>
              </a:rPr>
              <a:t>.</a:t>
            </a:r>
            <a:r>
              <a:rPr lang="en-US" sz="2000" dirty="0" err="1">
                <a:solidFill>
                  <a:srgbClr val="A6E22E"/>
                </a:solidFill>
                <a:latin typeface="Monaco" charset="0"/>
              </a:rPr>
              <a:t>log</a:t>
            </a:r>
            <a:r>
              <a:rPr lang="en-US" sz="2000" dirty="0">
                <a:solidFill>
                  <a:srgbClr val="F8F8F2"/>
                </a:solidFill>
                <a:latin typeface="Monaco" charset="0"/>
              </a:rPr>
              <a:t>( </a:t>
            </a:r>
            <a:r>
              <a:rPr lang="en-US" sz="2000" dirty="0">
                <a:solidFill>
                  <a:schemeClr val="bg1">
                    <a:lumMod val="95000"/>
                  </a:schemeClr>
                </a:solidFill>
                <a:latin typeface="Monaco" charset="0"/>
              </a:rPr>
              <a:t>err</a:t>
            </a:r>
            <a:r>
              <a:rPr lang="en-US" sz="2000" dirty="0">
                <a:solidFill>
                  <a:srgbClr val="F8F8F2"/>
                </a:solidFill>
                <a:latin typeface="Monaco" charset="0"/>
              </a:rPr>
              <a:t> );</a:t>
            </a:r>
          </a:p>
          <a:p>
            <a:r>
              <a:rPr lang="mr-IN" sz="2000" dirty="0">
                <a:solidFill>
                  <a:srgbClr val="F8F8F2"/>
                </a:solidFill>
                <a:latin typeface="Monaco" charset="0"/>
              </a:rPr>
              <a:t>  </a:t>
            </a:r>
            <a:r>
              <a:rPr lang="mr-IN" sz="2000" dirty="0" smtClean="0">
                <a:solidFill>
                  <a:srgbClr val="F8F8F2"/>
                </a:solidFill>
                <a:latin typeface="Monaco" charset="0"/>
              </a:rPr>
              <a:t>});</a:t>
            </a:r>
            <a:endParaRPr lang="mr-IN" sz="2000" dirty="0">
              <a:solidFill>
                <a:srgbClr val="F8F8F2"/>
              </a:solidFill>
              <a:latin typeface="Monaco" charset="0"/>
            </a:endParaRPr>
          </a:p>
        </p:txBody>
      </p:sp>
    </p:spTree>
    <p:extLst>
      <p:ext uri="{BB962C8B-B14F-4D97-AF65-F5344CB8AC3E}">
        <p14:creationId xmlns:p14="http://schemas.microsoft.com/office/powerpoint/2010/main" val="211758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p:txBody>
          <a:bodyPr/>
          <a:lstStyle/>
          <a:p>
            <a:r>
              <a:rPr lang="en-US" dirty="0"/>
              <a:t>JSON &amp; HTTP</a:t>
            </a:r>
          </a:p>
        </p:txBody>
      </p:sp>
      <p:sp>
        <p:nvSpPr>
          <p:cNvPr id="5" name="Rectangle 4"/>
          <p:cNvSpPr/>
          <p:nvPr/>
        </p:nvSpPr>
        <p:spPr>
          <a:xfrm>
            <a:off x="493059" y="289343"/>
            <a:ext cx="8346141" cy="461665"/>
          </a:xfrm>
          <a:prstGeom prst="rect">
            <a:avLst/>
          </a:prstGeom>
        </p:spPr>
        <p:txBody>
          <a:bodyPr wrap="square">
            <a:spAutoFit/>
          </a:bodyPr>
          <a:lstStyle/>
          <a:p>
            <a:r>
              <a:rPr lang="en-US" sz="2400" b="1" dirty="0" smtClean="0">
                <a:solidFill>
                  <a:schemeClr val="bg1">
                    <a:lumMod val="95000"/>
                  </a:schemeClr>
                </a:solidFill>
                <a:latin typeface="Open Sans Extrabold" charset="0"/>
                <a:ea typeface="Open Sans Extrabold" charset="0"/>
                <a:cs typeface="Open Sans Extrabold" charset="0"/>
              </a:rPr>
              <a:t>Making HTTP Post Requests with Fetch</a:t>
            </a:r>
            <a:endParaRPr lang="en-US" sz="2400" b="1" dirty="0">
              <a:solidFill>
                <a:schemeClr val="bg1">
                  <a:lumMod val="95000"/>
                </a:schemeClr>
              </a:solidFill>
              <a:latin typeface="Open Sans Extrabold" charset="0"/>
              <a:ea typeface="Open Sans Extrabold" charset="0"/>
              <a:cs typeface="Open Sans Extrabold" charset="0"/>
            </a:endParaRPr>
          </a:p>
        </p:txBody>
      </p:sp>
      <p:sp>
        <p:nvSpPr>
          <p:cNvPr id="2" name="Content Placeholder 1"/>
          <p:cNvSpPr>
            <a:spLocks noGrp="1"/>
          </p:cNvSpPr>
          <p:nvPr>
            <p:ph idx="1"/>
          </p:nvPr>
        </p:nvSpPr>
        <p:spPr>
          <a:xfrm>
            <a:off x="609600" y="886968"/>
            <a:ext cx="8534400" cy="3831644"/>
          </a:xfrm>
        </p:spPr>
        <p:txBody>
          <a:bodyPr>
            <a:noAutofit/>
          </a:bodyPr>
          <a:lstStyle/>
          <a:p>
            <a:pPr>
              <a:lnSpc>
                <a:spcPct val="100000"/>
              </a:lnSpc>
              <a:spcBef>
                <a:spcPts val="0"/>
              </a:spcBef>
            </a:pPr>
            <a:r>
              <a:rPr lang="en-US" sz="1800" dirty="0" smtClean="0">
                <a:solidFill>
                  <a:srgbClr val="A6E22E"/>
                </a:solidFill>
                <a:latin typeface="Monaco" charset="0"/>
              </a:rPr>
              <a:t>fetch</a:t>
            </a:r>
            <a:r>
              <a:rPr lang="en-US" sz="1800" dirty="0" smtClean="0">
                <a:solidFill>
                  <a:srgbClr val="F8F8F2"/>
                </a:solidFill>
                <a:latin typeface="Monaco" charset="0"/>
              </a:rPr>
              <a:t>( </a:t>
            </a:r>
            <a:r>
              <a:rPr lang="en-US" sz="1800" dirty="0" smtClean="0">
                <a:solidFill>
                  <a:srgbClr val="E6DB74"/>
                </a:solidFill>
                <a:latin typeface="Monaco" charset="0"/>
              </a:rPr>
              <a:t>'https</a:t>
            </a:r>
            <a:r>
              <a:rPr lang="en-US" sz="1800" dirty="0" smtClean="0">
                <a:solidFill>
                  <a:srgbClr val="E6DB74"/>
                </a:solidFill>
                <a:latin typeface="Monaco" charset="0"/>
              </a:rPr>
              <a:t>://</a:t>
            </a:r>
            <a:r>
              <a:rPr lang="en-US" sz="1800" dirty="0" err="1" smtClean="0">
                <a:solidFill>
                  <a:srgbClr val="E6DB74"/>
                </a:solidFill>
                <a:latin typeface="Monaco" charset="0"/>
              </a:rPr>
              <a:t>site.com</a:t>
            </a:r>
            <a:r>
              <a:rPr lang="en-US" sz="1800" dirty="0" smtClean="0">
                <a:solidFill>
                  <a:srgbClr val="E6DB74"/>
                </a:solidFill>
                <a:latin typeface="Monaco" charset="0"/>
              </a:rPr>
              <a:t>/</a:t>
            </a:r>
            <a:r>
              <a:rPr lang="en-US" sz="1800" dirty="0" err="1" smtClean="0">
                <a:solidFill>
                  <a:srgbClr val="E6DB74"/>
                </a:solidFill>
                <a:latin typeface="Monaco" charset="0"/>
              </a:rPr>
              <a:t>wp-json</a:t>
            </a:r>
            <a:r>
              <a:rPr lang="en-US" sz="1800" dirty="0" smtClean="0">
                <a:solidFill>
                  <a:srgbClr val="E6DB74"/>
                </a:solidFill>
                <a:latin typeface="Monaco" charset="0"/>
              </a:rPr>
              <a:t>/</a:t>
            </a:r>
            <a:r>
              <a:rPr lang="en-US" sz="1800" dirty="0" err="1" smtClean="0">
                <a:solidFill>
                  <a:srgbClr val="E6DB74"/>
                </a:solidFill>
                <a:latin typeface="Monaco" charset="0"/>
              </a:rPr>
              <a:t>wp</a:t>
            </a:r>
            <a:r>
              <a:rPr lang="en-US" sz="1800" dirty="0" smtClean="0">
                <a:solidFill>
                  <a:srgbClr val="E6DB74"/>
                </a:solidFill>
                <a:latin typeface="Monaco" charset="0"/>
              </a:rPr>
              <a:t>/v2/posts</a:t>
            </a:r>
            <a:r>
              <a:rPr lang="en-US" sz="1800" dirty="0">
                <a:solidFill>
                  <a:srgbClr val="E6DB74"/>
                </a:solidFill>
                <a:latin typeface="Monaco" charset="0"/>
              </a:rPr>
              <a:t>'</a:t>
            </a:r>
            <a:r>
              <a:rPr lang="en-US" sz="1800" dirty="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method</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'POST'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body</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JSON</a:t>
            </a:r>
            <a:r>
              <a:rPr lang="en-US" sz="1800" dirty="0" err="1">
                <a:solidFill>
                  <a:srgbClr val="F8F8F2"/>
                </a:solidFill>
                <a:latin typeface="Monaco" charset="0"/>
              </a:rPr>
              <a:t>.</a:t>
            </a:r>
            <a:r>
              <a:rPr lang="en-US" sz="1800" dirty="0" err="1">
                <a:solidFill>
                  <a:srgbClr val="A6E22E"/>
                </a:solidFill>
                <a:latin typeface="Monaco" charset="0"/>
              </a:rPr>
              <a:t>stringify</a:t>
            </a:r>
            <a:r>
              <a:rPr lang="en-US" sz="1800" dirty="0" smtClean="0">
                <a:solidFill>
                  <a:srgbClr val="F8F8F2"/>
                </a:solidFill>
                <a:latin typeface="Monaco" charset="0"/>
              </a:rPr>
              <a:t>( </a:t>
            </a:r>
            <a:r>
              <a:rPr lang="en-US" sz="1800" dirty="0" smtClean="0">
                <a:solidFill>
                  <a:srgbClr val="A6E22E"/>
                </a:solidFill>
                <a:latin typeface="Monaco" charset="0"/>
              </a:rPr>
              <a:t>post </a:t>
            </a:r>
            <a:r>
              <a:rPr lang="en-US" sz="1800" dirty="0" smtClean="0">
                <a:solidFill>
                  <a:srgbClr val="F8F8F2"/>
                </a:solidFill>
                <a:latin typeface="Monaco" charset="0"/>
              </a:rPr>
              <a:t>),</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headers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66D9EF"/>
                </a:solidFill>
                <a:latin typeface="Monaco" charset="0"/>
              </a:rPr>
              <a:t>new</a:t>
            </a:r>
            <a:r>
              <a:rPr lang="en-US" sz="1800" dirty="0">
                <a:solidFill>
                  <a:srgbClr val="F8F8F2"/>
                </a:solidFill>
                <a:latin typeface="Monaco" charset="0"/>
              </a:rPr>
              <a:t> </a:t>
            </a:r>
            <a:r>
              <a:rPr lang="en-US" sz="1800" dirty="0">
                <a:solidFill>
                  <a:srgbClr val="A6E22E"/>
                </a:solidFill>
                <a:latin typeface="Monaco" charset="0"/>
              </a:rPr>
              <a:t>Headers</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'Content-Type</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'application/</a:t>
            </a:r>
            <a:r>
              <a:rPr lang="en-US" sz="1800" dirty="0" err="1">
                <a:solidFill>
                  <a:srgbClr val="E6DB74"/>
                </a:solidFill>
                <a:latin typeface="Monaco" charset="0"/>
              </a:rPr>
              <a:t>json</a:t>
            </a:r>
            <a:r>
              <a:rPr lang="en-US" sz="1800" dirty="0">
                <a:solidFill>
                  <a:srgbClr val="E6DB74"/>
                </a:solidFill>
                <a:latin typeface="Monaco" charset="0"/>
              </a:rPr>
              <a:t>'</a:t>
            </a:r>
            <a:r>
              <a:rPr lang="en-US"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smtClean="0">
                <a:solidFill>
                  <a:srgbClr val="E6DB74"/>
                </a:solidFill>
                <a:latin typeface="Monaco" charset="0"/>
              </a:rPr>
              <a:t>'Authorization</a:t>
            </a:r>
            <a:r>
              <a:rPr lang="en-US" sz="1800" dirty="0">
                <a:solidFill>
                  <a:srgbClr val="E6DB74"/>
                </a:solidFill>
                <a:latin typeface="Monaco" charset="0"/>
              </a:rPr>
              <a:t>'</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'Bearer '</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A6E22E"/>
                </a:solidFill>
                <a:latin typeface="Monaco" charset="0"/>
              </a:rPr>
              <a:t>token</a:t>
            </a:r>
            <a:endParaRPr lang="en-US"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endParaRPr lang="mr-IN" sz="1800" dirty="0">
              <a:solidFill>
                <a:srgbClr val="F8F8F2"/>
              </a:solidFill>
              <a:latin typeface="Monaco" charset="0"/>
            </a:endParaRPr>
          </a:p>
          <a:p>
            <a:pPr>
              <a:lnSpc>
                <a:spcPct val="100000"/>
              </a:lnSpc>
              <a:spcBef>
                <a:spcPts val="0"/>
              </a:spcBef>
            </a:pPr>
            <a:r>
              <a:rPr lang="en-US" sz="1800" dirty="0" smtClean="0">
                <a:solidFill>
                  <a:srgbClr val="F8F8F2"/>
                </a:solidFill>
                <a:latin typeface="Monaco" charset="0"/>
              </a:rPr>
              <a:t>  </a:t>
            </a:r>
            <a:r>
              <a:rPr lang="en-US" sz="1800" dirty="0" smtClean="0">
                <a:solidFill>
                  <a:srgbClr val="A6E22E"/>
                </a:solidFill>
                <a:latin typeface="Monaco" charset="0"/>
              </a:rPr>
              <a:t>credentials</a:t>
            </a:r>
            <a:r>
              <a:rPr lang="en-US" sz="1800" dirty="0">
                <a:solidFill>
                  <a:srgbClr val="F92672"/>
                </a:solidFill>
                <a:latin typeface="Monaco" charset="0"/>
              </a:rPr>
              <a:t>:</a:t>
            </a:r>
            <a:r>
              <a:rPr lang="en-US" sz="1800" dirty="0">
                <a:solidFill>
                  <a:srgbClr val="F8F8F2"/>
                </a:solidFill>
                <a:latin typeface="Monaco" charset="0"/>
              </a:rPr>
              <a:t> </a:t>
            </a:r>
            <a:r>
              <a:rPr lang="en-US" sz="1800" dirty="0">
                <a:solidFill>
                  <a:srgbClr val="E6DB74"/>
                </a:solidFill>
                <a:latin typeface="Monaco" charset="0"/>
              </a:rPr>
              <a:t>'include'</a:t>
            </a:r>
            <a:endParaRPr lang="en-US" sz="1800" dirty="0">
              <a:solidFill>
                <a:srgbClr val="F8F8F2"/>
              </a:solidFill>
              <a:latin typeface="Monaco" charset="0"/>
            </a:endParaRPr>
          </a:p>
          <a:p>
            <a:pPr>
              <a:lnSpc>
                <a:spcPct val="100000"/>
              </a:lnSpc>
              <a:spcBef>
                <a:spcPts val="0"/>
              </a:spcBef>
            </a:pPr>
            <a:r>
              <a:rPr lang="mr-IN" sz="1800" dirty="0">
                <a:solidFill>
                  <a:srgbClr val="F8F8F2"/>
                </a:solidFill>
                <a:latin typeface="Monaco" charset="0"/>
              </a:rPr>
              <a:t>})</a:t>
            </a:r>
          </a:p>
          <a:p>
            <a:pPr>
              <a:lnSpc>
                <a:spcPct val="100000"/>
              </a:lnSpc>
              <a:spcBef>
                <a:spcPts val="0"/>
              </a:spcBef>
            </a:pPr>
            <a:r>
              <a:rPr lang="en-US" sz="1800" dirty="0" smtClean="0">
                <a:solidFill>
                  <a:srgbClr val="F8F8F2"/>
                </a:solidFill>
                <a:latin typeface="Monaco" charset="0"/>
              </a:rPr>
              <a:t>  .</a:t>
            </a:r>
            <a:r>
              <a:rPr lang="en-US" sz="1800" dirty="0">
                <a:solidFill>
                  <a:srgbClr val="A6E22E"/>
                </a:solidFill>
                <a:latin typeface="Monaco" charset="0"/>
              </a:rPr>
              <a:t>then</a:t>
            </a:r>
            <a:r>
              <a:rPr lang="en-US" sz="1800" dirty="0">
                <a:solidFill>
                  <a:srgbClr val="F8F8F2"/>
                </a:solidFill>
                <a:latin typeface="Monaco" charset="0"/>
              </a:rPr>
              <a:t>( </a:t>
            </a:r>
            <a:r>
              <a:rPr lang="en-US" sz="1800" dirty="0">
                <a:solidFill>
                  <a:srgbClr val="66D9EF"/>
                </a:solidFill>
                <a:latin typeface="Monaco" charset="0"/>
              </a:rPr>
              <a:t>function</a:t>
            </a:r>
            <a:r>
              <a:rPr lang="en-US" sz="1800" dirty="0" smtClean="0">
                <a:solidFill>
                  <a:srgbClr val="F8F8F2"/>
                </a:solidFill>
                <a:latin typeface="Monaco" charset="0"/>
              </a:rPr>
              <a:t>( </a:t>
            </a:r>
            <a:r>
              <a:rPr lang="en-US" sz="1800" dirty="0" smtClean="0">
                <a:solidFill>
                  <a:srgbClr val="A6E22E"/>
                </a:solidFill>
                <a:latin typeface="Monaco" charset="0"/>
              </a:rPr>
              <a:t>response </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en-US" sz="1800" dirty="0" smtClean="0">
                <a:solidFill>
                  <a:srgbClr val="66D9EF"/>
                </a:solidFill>
                <a:latin typeface="Monaco" charset="0"/>
              </a:rPr>
              <a:t>if</a:t>
            </a:r>
            <a:r>
              <a:rPr lang="en-US" sz="1800" dirty="0">
                <a:solidFill>
                  <a:srgbClr val="F8F8F2"/>
                </a:solidFill>
                <a:latin typeface="Monaco" charset="0"/>
              </a:rPr>
              <a:t>( </a:t>
            </a:r>
            <a:r>
              <a:rPr lang="en-US" sz="1800" dirty="0">
                <a:solidFill>
                  <a:srgbClr val="AE81FF"/>
                </a:solidFill>
                <a:latin typeface="Monaco" charset="0"/>
              </a:rPr>
              <a:t>201</a:t>
            </a:r>
            <a:r>
              <a:rPr lang="en-US" sz="1800" dirty="0">
                <a:solidFill>
                  <a:srgbClr val="F8F8F2"/>
                </a:solidFill>
                <a:latin typeface="Monaco" charset="0"/>
              </a:rPr>
              <a:t> </a:t>
            </a:r>
            <a:r>
              <a:rPr lang="en-US" sz="1800" dirty="0">
                <a:solidFill>
                  <a:srgbClr val="F92672"/>
                </a:solidFill>
                <a:latin typeface="Monaco" charset="0"/>
              </a:rPr>
              <a:t>===</a:t>
            </a:r>
            <a:r>
              <a:rPr lang="en-US" sz="1800" dirty="0">
                <a:solidFill>
                  <a:srgbClr val="F8F8F2"/>
                </a:solidFill>
                <a:latin typeface="Monaco" charset="0"/>
              </a:rPr>
              <a:t> </a:t>
            </a:r>
            <a:r>
              <a:rPr lang="en-US" sz="1800" dirty="0" err="1">
                <a:solidFill>
                  <a:srgbClr val="A6E22E"/>
                </a:solidFill>
                <a:latin typeface="Monaco" charset="0"/>
              </a:rPr>
              <a:t>response</a:t>
            </a:r>
            <a:r>
              <a:rPr lang="en-US" sz="1800" dirty="0" err="1">
                <a:solidFill>
                  <a:srgbClr val="F8F8F2"/>
                </a:solidFill>
                <a:latin typeface="Monaco" charset="0"/>
              </a:rPr>
              <a:t>.</a:t>
            </a:r>
            <a:r>
              <a:rPr lang="en-US" sz="1800" dirty="0" err="1">
                <a:solidFill>
                  <a:srgbClr val="A6E22E"/>
                </a:solidFill>
                <a:latin typeface="Monaco" charset="0"/>
              </a:rPr>
              <a:t>status</a:t>
            </a:r>
            <a:r>
              <a:rPr lang="en-US" sz="1800" dirty="0">
                <a:solidFill>
                  <a:srgbClr val="F8F8F2"/>
                </a:solidFill>
                <a:latin typeface="Monaco" charset="0"/>
              </a:rPr>
              <a:t> ) {</a:t>
            </a:r>
          </a:p>
          <a:p>
            <a:pPr>
              <a:lnSpc>
                <a:spcPct val="100000"/>
              </a:lnSpc>
              <a:spcBef>
                <a:spcPts val="0"/>
              </a:spcBef>
            </a:pPr>
            <a:r>
              <a:rPr lang="en-US" sz="1800" dirty="0" smtClean="0">
                <a:solidFill>
                  <a:srgbClr val="F8F8F2"/>
                </a:solidFill>
                <a:latin typeface="Monaco" charset="0"/>
              </a:rPr>
              <a:t>      </a:t>
            </a:r>
            <a:r>
              <a:rPr lang="en-US" sz="1800" dirty="0" err="1" smtClean="0">
                <a:solidFill>
                  <a:srgbClr val="A6E22E"/>
                </a:solidFill>
                <a:latin typeface="Monaco" charset="0"/>
              </a:rPr>
              <a:t>console</a:t>
            </a:r>
            <a:r>
              <a:rPr lang="en-US" sz="1800" dirty="0" err="1" smtClean="0">
                <a:solidFill>
                  <a:srgbClr val="F8F8F2"/>
                </a:solidFill>
                <a:latin typeface="Monaco" charset="0"/>
              </a:rPr>
              <a:t>.</a:t>
            </a:r>
            <a:r>
              <a:rPr lang="en-US" sz="1800" dirty="0" err="1" smtClean="0">
                <a:solidFill>
                  <a:srgbClr val="A6E22E"/>
                </a:solidFill>
                <a:latin typeface="Monaco" charset="0"/>
              </a:rPr>
              <a:t>log</a:t>
            </a:r>
            <a:r>
              <a:rPr lang="en-US" sz="1800" dirty="0" smtClean="0">
                <a:solidFill>
                  <a:srgbClr val="F8F8F2"/>
                </a:solidFill>
                <a:latin typeface="Monaco" charset="0"/>
              </a:rPr>
              <a:t>( </a:t>
            </a:r>
            <a:r>
              <a:rPr lang="en-US" sz="1800" dirty="0" smtClean="0">
                <a:solidFill>
                  <a:srgbClr val="A6E22E"/>
                </a:solidFill>
                <a:latin typeface="Monaco" charset="0"/>
              </a:rPr>
              <a:t>'Post Update</a:t>
            </a:r>
            <a:r>
              <a:rPr lang="en-US" sz="1800" dirty="0">
                <a:solidFill>
                  <a:srgbClr val="A6E22E"/>
                </a:solidFill>
                <a:latin typeface="Monaco" charset="0"/>
              </a:rPr>
              <a:t>'</a:t>
            </a: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p>
          <a:p>
            <a:pPr>
              <a:lnSpc>
                <a:spcPct val="100000"/>
              </a:lnSpc>
              <a:spcBef>
                <a:spcPts val="0"/>
              </a:spcBef>
            </a:pPr>
            <a:r>
              <a:rPr lang="en-US" sz="1800" dirty="0" smtClean="0">
                <a:solidFill>
                  <a:srgbClr val="F8F8F2"/>
                </a:solidFill>
                <a:latin typeface="Monaco" charset="0"/>
              </a:rPr>
              <a:t>  </a:t>
            </a:r>
            <a:r>
              <a:rPr lang="mr-IN" sz="1800" dirty="0" smtClean="0">
                <a:solidFill>
                  <a:srgbClr val="F8F8F2"/>
                </a:solidFill>
                <a:latin typeface="Monaco" charset="0"/>
              </a:rPr>
              <a:t>})</a:t>
            </a:r>
            <a:r>
              <a:rPr lang="en-US" sz="1800" dirty="0">
                <a:solidFill>
                  <a:srgbClr val="F8F8F2"/>
                </a:solidFill>
                <a:latin typeface="Monaco" charset="0"/>
              </a:rPr>
              <a:t>;</a:t>
            </a:r>
            <a:endParaRPr lang="mr-IN" sz="1800" dirty="0">
              <a:solidFill>
                <a:srgbClr val="F8F8F2"/>
              </a:solidFill>
              <a:latin typeface="Monaco" charset="0"/>
            </a:endParaRPr>
          </a:p>
        </p:txBody>
      </p:sp>
    </p:spTree>
    <p:extLst>
      <p:ext uri="{BB962C8B-B14F-4D97-AF65-F5344CB8AC3E}">
        <p14:creationId xmlns:p14="http://schemas.microsoft.com/office/powerpoint/2010/main" val="145545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Content Placeholder 2"/>
          <p:cNvSpPr>
            <a:spLocks noGrp="1"/>
          </p:cNvSpPr>
          <p:nvPr>
            <p:ph sz="quarter" idx="11"/>
          </p:nvPr>
        </p:nvSpPr>
        <p:spPr/>
        <p:txBody>
          <a:bodyPr/>
          <a:lstStyle/>
          <a:p>
            <a:r>
              <a:rPr lang="en-US" dirty="0"/>
              <a:t>JSON &amp; HTTP</a:t>
            </a:r>
          </a:p>
        </p:txBody>
      </p:sp>
    </p:spTree>
    <p:extLst>
      <p:ext uri="{BB962C8B-B14F-4D97-AF65-F5344CB8AC3E}">
        <p14:creationId xmlns:p14="http://schemas.microsoft.com/office/powerpoint/2010/main" val="8698357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JSON &amp; HTTP</a:t>
            </a:r>
          </a:p>
        </p:txBody>
      </p:sp>
      <p:sp>
        <p:nvSpPr>
          <p:cNvPr id="4" name="Content Placeholder 2"/>
          <p:cNvSpPr txBox="1">
            <a:spLocks/>
          </p:cNvSpPr>
          <p:nvPr/>
        </p:nvSpPr>
        <p:spPr>
          <a:xfrm>
            <a:off x="493058" y="968990"/>
            <a:ext cx="4433784" cy="3397319"/>
          </a:xfrm>
          <a:prstGeom prst="rect">
            <a:avLst/>
          </a:prstGeom>
        </p:spPr>
        <p:txBody>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latin typeface="Open Sans Extrabold" charset="0"/>
                <a:ea typeface="Open Sans Extrabold" charset="0"/>
                <a:cs typeface="Open Sans Extrabold" charset="0"/>
              </a:rPr>
              <a:t>JSON Example</a:t>
            </a:r>
          </a:p>
          <a:p>
            <a:pPr marL="0" indent="0">
              <a:buNone/>
            </a:pPr>
            <a:r>
              <a:rPr lang="en-US" sz="1600" dirty="0" smtClean="0"/>
              <a:t>[{ “title” : “Hello” },</a:t>
            </a:r>
            <a:r>
              <a:rPr lang="en-US" sz="1600" dirty="0"/>
              <a:t> { “title” : </a:t>
            </a:r>
            <a:r>
              <a:rPr lang="en-US" sz="1600" dirty="0" smtClean="0"/>
              <a:t>“JSON” }]</a:t>
            </a:r>
            <a:endParaRPr lang="en-US" sz="1600" dirty="0"/>
          </a:p>
          <a:p>
            <a:pPr marL="0" indent="0">
              <a:buNone/>
            </a:pPr>
            <a:endParaRPr lang="en-US" sz="1600" dirty="0">
              <a:latin typeface="Open Sans Extrabold" charset="0"/>
              <a:ea typeface="Open Sans Extrabold" charset="0"/>
              <a:cs typeface="Open Sans Extrabold" charset="0"/>
            </a:endParaRPr>
          </a:p>
          <a:p>
            <a:pPr marL="0" indent="0">
              <a:buNone/>
            </a:pPr>
            <a:r>
              <a:rPr lang="en-US" sz="1600" b="1" dirty="0" smtClean="0">
                <a:latin typeface="Open Sans Extrabold" charset="0"/>
                <a:ea typeface="Open Sans Extrabold" charset="0"/>
                <a:cs typeface="Open Sans Extrabold" charset="0"/>
              </a:rPr>
              <a:t>JS JSON Conversion</a:t>
            </a:r>
            <a:endParaRPr lang="en-US" sz="1600" dirty="0" smtClean="0"/>
          </a:p>
          <a:p>
            <a:pPr marL="0" indent="0">
              <a:buFont typeface="Arial" panose="020B0604020202020204" pitchFamily="34" charset="0"/>
              <a:buNone/>
            </a:pPr>
            <a:r>
              <a:rPr lang="en-US" sz="1600" dirty="0" smtClean="0"/>
              <a:t>let posts = </a:t>
            </a:r>
            <a:r>
              <a:rPr lang="en-US" sz="1600" dirty="0" err="1" smtClean="0"/>
              <a:t>JSON.parse</a:t>
            </a:r>
            <a:r>
              <a:rPr lang="en-US" sz="1600" dirty="0" smtClean="0"/>
              <a:t>( </a:t>
            </a:r>
            <a:r>
              <a:rPr lang="en-US" sz="1600" dirty="0" err="1" smtClean="0"/>
              <a:t>postsJSON</a:t>
            </a:r>
            <a:r>
              <a:rPr lang="en-US" sz="1600" dirty="0" smtClean="0"/>
              <a:t> );</a:t>
            </a:r>
          </a:p>
          <a:p>
            <a:pPr marL="0" indent="0">
              <a:buNone/>
            </a:pPr>
            <a:r>
              <a:rPr lang="en-US" sz="1600" dirty="0" smtClean="0"/>
              <a:t>let </a:t>
            </a:r>
            <a:r>
              <a:rPr lang="en-US" sz="1600" dirty="0" err="1" smtClean="0"/>
              <a:t>postJSON</a:t>
            </a:r>
            <a:r>
              <a:rPr lang="en-US" sz="1600" dirty="0" smtClean="0"/>
              <a:t> </a:t>
            </a:r>
            <a:r>
              <a:rPr lang="en-US" sz="1600" dirty="0"/>
              <a:t>= </a:t>
            </a:r>
            <a:r>
              <a:rPr lang="en-US" sz="1600" dirty="0" err="1" smtClean="0"/>
              <a:t>JSON.stringify</a:t>
            </a:r>
            <a:r>
              <a:rPr lang="en-US" sz="1600" dirty="0" smtClean="0"/>
              <a:t>( posts );</a:t>
            </a:r>
            <a:endParaRPr lang="en-US" sz="1600" dirty="0"/>
          </a:p>
        </p:txBody>
      </p:sp>
      <p:sp>
        <p:nvSpPr>
          <p:cNvPr id="5" name="Content Placeholder 2"/>
          <p:cNvSpPr txBox="1">
            <a:spLocks/>
          </p:cNvSpPr>
          <p:nvPr/>
        </p:nvSpPr>
        <p:spPr>
          <a:xfrm>
            <a:off x="5281684" y="968989"/>
            <a:ext cx="3557516" cy="3835023"/>
          </a:xfrm>
          <a:prstGeom prst="rect">
            <a:avLst/>
          </a:prstGeom>
        </p:spPr>
        <p:txBody>
          <a:bodyPr vert="horz" lIns="0" tIns="0" rIns="0" bIns="0" rtlCol="0">
            <a:noAutofit/>
          </a:bodyPr>
          <a:lstStyle>
            <a:lvl1pPr marL="251460" indent="-251460" algn="l" defTabSz="914400" rtl="0" eaLnBrk="1" latinLnBrk="0" hangingPunct="1">
              <a:lnSpc>
                <a:spcPct val="110000"/>
              </a:lnSpc>
              <a:spcBef>
                <a:spcPts val="8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10000"/>
              </a:lnSpc>
              <a:spcBef>
                <a:spcPts val="8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8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b="1" dirty="0" smtClean="0">
                <a:latin typeface="Open Sans Extrabold" charset="0"/>
                <a:ea typeface="Open Sans Extrabold" charset="0"/>
                <a:cs typeface="Open Sans Extrabold" charset="0"/>
              </a:rPr>
              <a:t>Fetch with Promises</a:t>
            </a:r>
            <a:endParaRPr lang="en-US" sz="1600" b="1" dirty="0">
              <a:latin typeface="Open Sans Extrabold" charset="0"/>
              <a:ea typeface="Open Sans Extrabold" charset="0"/>
              <a:cs typeface="Open Sans Extrabold" charset="0"/>
            </a:endParaRPr>
          </a:p>
          <a:p>
            <a:pPr marL="0" indent="0">
              <a:buNone/>
            </a:pPr>
            <a:r>
              <a:rPr lang="en-US" sz="1600" dirty="0" smtClean="0"/>
              <a:t>fetch( ‘https://</a:t>
            </a:r>
            <a:r>
              <a:rPr lang="en-US" sz="1600" dirty="0" err="1" smtClean="0"/>
              <a:t>site.com</a:t>
            </a:r>
            <a:r>
              <a:rPr lang="en-US" sz="1600" dirty="0" smtClean="0"/>
              <a:t>/</a:t>
            </a:r>
            <a:r>
              <a:rPr lang="en-US" sz="1600" dirty="0" err="1" smtClean="0"/>
              <a:t>posts.json</a:t>
            </a:r>
            <a:r>
              <a:rPr lang="en-US" sz="1600" dirty="0" smtClean="0"/>
              <a:t>’ )</a:t>
            </a:r>
          </a:p>
          <a:p>
            <a:pPr marL="0" indent="0">
              <a:buNone/>
            </a:pPr>
            <a:r>
              <a:rPr lang="en-US" sz="1600" dirty="0"/>
              <a:t> </a:t>
            </a:r>
            <a:r>
              <a:rPr lang="en-US" sz="1600" dirty="0" smtClean="0"/>
              <a:t> .</a:t>
            </a:r>
            <a:r>
              <a:rPr lang="en-US" sz="1600" dirty="0"/>
              <a:t>then( response =&gt; </a:t>
            </a:r>
            <a:r>
              <a:rPr lang="en-US" sz="1600" dirty="0" smtClean="0"/>
              <a:t>{</a:t>
            </a:r>
            <a:endParaRPr lang="en-US" sz="1600" dirty="0"/>
          </a:p>
          <a:p>
            <a:pPr marL="0" indent="0">
              <a:buNone/>
            </a:pPr>
            <a:r>
              <a:rPr lang="en-US" sz="1600" dirty="0" smtClean="0"/>
              <a:t>    </a:t>
            </a:r>
            <a:r>
              <a:rPr lang="en-US" sz="1600" dirty="0" err="1" smtClean="0"/>
              <a:t>response.json</a:t>
            </a:r>
            <a:r>
              <a:rPr lang="en-US" sz="1600" dirty="0"/>
              <a:t>().</a:t>
            </a:r>
            <a:r>
              <a:rPr lang="en-US" sz="1600" dirty="0" smtClean="0"/>
              <a:t>then( posts=&gt; {</a:t>
            </a:r>
          </a:p>
          <a:p>
            <a:pPr marL="0" indent="0">
              <a:buNone/>
            </a:pPr>
            <a:r>
              <a:rPr lang="en-US" sz="1600" dirty="0"/>
              <a:t>      </a:t>
            </a:r>
            <a:r>
              <a:rPr lang="en-US" sz="1600" dirty="0" err="1"/>
              <a:t>console.log</a:t>
            </a:r>
            <a:r>
              <a:rPr lang="en-US" sz="1600" dirty="0"/>
              <a:t>( </a:t>
            </a:r>
            <a:r>
              <a:rPr lang="en-US" sz="1600" dirty="0" smtClean="0"/>
              <a:t>posts );</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r>
              <a:rPr lang="en-US" sz="1600" dirty="0"/>
              <a:t> </a:t>
            </a:r>
            <a:r>
              <a:rPr lang="en-US" sz="1600" dirty="0" smtClean="0"/>
              <a:t> .catch( err =&gt; {</a:t>
            </a:r>
          </a:p>
          <a:p>
            <a:pPr marL="0" indent="0">
              <a:buNone/>
            </a:pPr>
            <a:r>
              <a:rPr lang="en-US" sz="1600" dirty="0"/>
              <a:t> </a:t>
            </a:r>
            <a:r>
              <a:rPr lang="en-US" sz="1600" dirty="0" smtClean="0"/>
              <a:t>   </a:t>
            </a:r>
            <a:r>
              <a:rPr lang="en-US" sz="1600" dirty="0" err="1" smtClean="0"/>
              <a:t>console.log</a:t>
            </a:r>
            <a:r>
              <a:rPr lang="en-US" sz="1600" dirty="0" smtClean="0"/>
              <a:t>( err );</a:t>
            </a:r>
          </a:p>
          <a:p>
            <a:pPr marL="0" indent="0">
              <a:buNone/>
            </a:pPr>
            <a:r>
              <a:rPr lang="en-US" sz="1600" dirty="0"/>
              <a:t> </a:t>
            </a:r>
            <a:r>
              <a:rPr lang="en-US" sz="1600" dirty="0" smtClean="0"/>
              <a:t> });</a:t>
            </a:r>
            <a:endParaRPr lang="en-US" sz="1600" b="1" dirty="0" smtClean="0">
              <a:latin typeface="Open Sans Extrabold" charset="0"/>
              <a:ea typeface="Open Sans Extrabold" charset="0"/>
              <a:cs typeface="Open Sans Extrabold" charset="0"/>
            </a:endParaRPr>
          </a:p>
        </p:txBody>
      </p:sp>
      <p:sp>
        <p:nvSpPr>
          <p:cNvPr id="6" name="Rectangle 5"/>
          <p:cNvSpPr/>
          <p:nvPr/>
        </p:nvSpPr>
        <p:spPr>
          <a:xfrm>
            <a:off x="493059" y="289343"/>
            <a:ext cx="8346141" cy="461665"/>
          </a:xfrm>
          <a:prstGeom prst="rect">
            <a:avLst/>
          </a:prstGeom>
        </p:spPr>
        <p:txBody>
          <a:bodyPr wrap="square">
            <a:spAutoFit/>
          </a:bodyPr>
          <a:lstStyle/>
          <a:p>
            <a:r>
              <a:rPr lang="en-US" sz="2400" b="1" dirty="0" smtClean="0">
                <a:latin typeface="Open Sans Extrabold" charset="0"/>
                <a:ea typeface="Open Sans Extrabold" charset="0"/>
                <a:cs typeface="Open Sans Extrabold" charset="0"/>
              </a:rPr>
              <a:t>JSON &amp; HTTP Cheat </a:t>
            </a:r>
            <a:r>
              <a:rPr lang="en-US" sz="2400" b="1" dirty="0">
                <a:latin typeface="Open Sans Extrabold" charset="0"/>
                <a:ea typeface="Open Sans Extrabold" charset="0"/>
                <a:cs typeface="Open Sans Extrabold" charset="0"/>
              </a:rPr>
              <a:t>Sheet</a:t>
            </a:r>
          </a:p>
        </p:txBody>
      </p:sp>
    </p:spTree>
    <p:extLst>
      <p:ext uri="{BB962C8B-B14F-4D97-AF65-F5344CB8AC3E}">
        <p14:creationId xmlns:p14="http://schemas.microsoft.com/office/powerpoint/2010/main" val="12121516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a:t>
            </a:r>
            <a:r>
              <a:rPr lang="en-US" dirty="0" smtClean="0"/>
              <a:t>03.01</a:t>
            </a:r>
            <a:endParaRPr lang="en-US" dirty="0"/>
          </a:p>
        </p:txBody>
      </p:sp>
      <p:sp>
        <p:nvSpPr>
          <p:cNvPr id="3" name="Content Placeholder 2"/>
          <p:cNvSpPr>
            <a:spLocks noGrp="1"/>
          </p:cNvSpPr>
          <p:nvPr>
            <p:ph idx="1"/>
          </p:nvPr>
        </p:nvSpPr>
        <p:spPr>
          <a:xfrm>
            <a:off x="609600" y="1792224"/>
            <a:ext cx="7924800" cy="2816352"/>
          </a:xfrm>
        </p:spPr>
        <p:txBody>
          <a:bodyPr/>
          <a:lstStyle/>
          <a:p>
            <a:endParaRPr lang="en-US" dirty="0" smtClean="0"/>
          </a:p>
          <a:p>
            <a:r>
              <a:rPr lang="en-US" dirty="0" smtClean="0"/>
              <a:t>Write a valid JSON file for a post</a:t>
            </a:r>
          </a:p>
          <a:p>
            <a:r>
              <a:rPr lang="en-US" dirty="0" smtClean="0"/>
              <a:t>Validate that JSON file online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2000640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a:t>
            </a:r>
            <a:r>
              <a:rPr lang="en-US" dirty="0" smtClean="0"/>
              <a:t>03.02</a:t>
            </a:r>
            <a:endParaRPr lang="en-US" dirty="0"/>
          </a:p>
        </p:txBody>
      </p:sp>
      <p:sp>
        <p:nvSpPr>
          <p:cNvPr id="3" name="Content Placeholder 2"/>
          <p:cNvSpPr>
            <a:spLocks noGrp="1"/>
          </p:cNvSpPr>
          <p:nvPr>
            <p:ph idx="1"/>
          </p:nvPr>
        </p:nvSpPr>
        <p:spPr>
          <a:xfrm>
            <a:off x="609600" y="1618488"/>
            <a:ext cx="7924800" cy="2976134"/>
          </a:xfrm>
        </p:spPr>
        <p:txBody>
          <a:bodyPr/>
          <a:lstStyle/>
          <a:p>
            <a:endParaRPr lang="en-US" dirty="0" smtClean="0"/>
          </a:p>
          <a:p>
            <a:r>
              <a:rPr lang="en-US" dirty="0" smtClean="0"/>
              <a:t>Make a fetch call to your JSON file</a:t>
            </a:r>
          </a:p>
          <a:p>
            <a:r>
              <a:rPr lang="en-US" dirty="0" smtClean="0"/>
              <a:t>Display the post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0387795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Practice </a:t>
            </a:r>
            <a:r>
              <a:rPr lang="en-US" dirty="0" smtClean="0"/>
              <a:t>03.03</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Make a fetch call to a WP site for posts (5 max)</a:t>
            </a:r>
          </a:p>
          <a:p>
            <a:r>
              <a:rPr lang="en-US" dirty="0" smtClean="0"/>
              <a:t>Display the posts on the page</a:t>
            </a:r>
          </a:p>
        </p:txBody>
      </p:sp>
      <p:sp>
        <p:nvSpPr>
          <p:cNvPr id="4" name="Content Placeholder 3"/>
          <p:cNvSpPr>
            <a:spLocks noGrp="1"/>
          </p:cNvSpPr>
          <p:nvPr>
            <p:ph sz="quarter" idx="11"/>
          </p:nvPr>
        </p:nvSpPr>
        <p:spPr/>
        <p:txBody>
          <a:bodyPr/>
          <a:lstStyle/>
          <a:p>
            <a:r>
              <a:rPr lang="en-US" dirty="0"/>
              <a:t>JSON &amp; </a:t>
            </a:r>
            <a:r>
              <a:rPr lang="en-US" dirty="0" smtClean="0"/>
              <a:t>HTTP</a:t>
            </a:r>
            <a:endParaRPr lang="en-US" dirty="0"/>
          </a:p>
        </p:txBody>
      </p:sp>
    </p:spTree>
    <p:extLst>
      <p:ext uri="{BB962C8B-B14F-4D97-AF65-F5344CB8AC3E}">
        <p14:creationId xmlns:p14="http://schemas.microsoft.com/office/powerpoint/2010/main" val="159665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a:t>
            </a:r>
            <a:r>
              <a:rPr lang="en-US" dirty="0">
                <a:solidFill>
                  <a:srgbClr val="F06627"/>
                </a:solidFill>
              </a:rPr>
              <a:t>+ </a:t>
            </a:r>
            <a:r>
              <a:rPr lang="en-US" dirty="0" smtClean="0"/>
              <a:t>JS </a:t>
            </a:r>
            <a:r>
              <a:rPr lang="en-US" dirty="0" smtClean="0">
                <a:solidFill>
                  <a:srgbClr val="F06627"/>
                </a:solidFill>
              </a:rPr>
              <a:t>=</a:t>
            </a:r>
            <a:r>
              <a:rPr lang="en-US" dirty="0" smtClean="0"/>
              <a:t> </a:t>
            </a:r>
            <a:br>
              <a:rPr lang="en-US" dirty="0" smtClean="0"/>
            </a:br>
            <a:r>
              <a:rPr lang="en-US" dirty="0" smtClean="0"/>
              <a:t>Bigger Bubble</a:t>
            </a:r>
            <a:endParaRPr lang="en-US" dirty="0"/>
          </a:p>
        </p:txBody>
      </p:sp>
      <p:sp>
        <p:nvSpPr>
          <p:cNvPr id="3" name="Content Placeholder 2"/>
          <p:cNvSpPr>
            <a:spLocks noGrp="1"/>
          </p:cNvSpPr>
          <p:nvPr>
            <p:ph sz="quarter" idx="1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214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 API + JS in a Theme</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smtClean="0"/>
              <a:t>Add </a:t>
            </a:r>
            <a:r>
              <a:rPr lang="en-US" dirty="0" smtClean="0"/>
              <a:t>the </a:t>
            </a:r>
            <a:r>
              <a:rPr lang="en-US" dirty="0" err="1" smtClean="0"/>
              <a:t>apidemo.zip</a:t>
            </a:r>
            <a:r>
              <a:rPr lang="en-US" dirty="0" smtClean="0"/>
              <a:t> theme to your WP site</a:t>
            </a:r>
            <a:endParaRPr lang="en-US" dirty="0" smtClean="0"/>
          </a:p>
          <a:p>
            <a:pPr marL="457200" indent="-457200">
              <a:buFont typeface="+mj-lt"/>
              <a:buAutoNum type="arabicPeriod"/>
            </a:pPr>
            <a:r>
              <a:rPr lang="en-US" dirty="0" err="1" smtClean="0"/>
              <a:t>Functions.php</a:t>
            </a:r>
            <a:r>
              <a:rPr lang="en-US" dirty="0" smtClean="0"/>
              <a:t> </a:t>
            </a:r>
            <a:r>
              <a:rPr lang="en-US" dirty="0" err="1" smtClean="0"/>
              <a:t>enqueue</a:t>
            </a:r>
            <a:r>
              <a:rPr lang="en-US" dirty="0" smtClean="0"/>
              <a:t> </a:t>
            </a:r>
            <a:r>
              <a:rPr lang="en-US" dirty="0" err="1" smtClean="0"/>
              <a:t>main.js</a:t>
            </a:r>
            <a:r>
              <a:rPr lang="en-US" dirty="0"/>
              <a:t> </a:t>
            </a:r>
            <a:r>
              <a:rPr lang="en-US" dirty="0" smtClean="0"/>
              <a:t>with dependency of </a:t>
            </a:r>
            <a:r>
              <a:rPr lang="en-US" dirty="0" err="1" smtClean="0"/>
              <a:t>wp-api</a:t>
            </a:r>
            <a:r>
              <a:rPr lang="en-US" dirty="0" smtClean="0"/>
              <a:t> and </a:t>
            </a:r>
            <a:r>
              <a:rPr lang="en-US" dirty="0" err="1" smtClean="0"/>
              <a:t>jquery</a:t>
            </a:r>
            <a:endParaRPr lang="en-US" dirty="0" smtClean="0"/>
          </a:p>
          <a:p>
            <a:pPr marL="457200" indent="-457200">
              <a:buFont typeface="+mj-lt"/>
              <a:buAutoNum type="arabicPeriod"/>
            </a:pPr>
            <a:r>
              <a:rPr lang="en-US" dirty="0"/>
              <a:t>Use new </a:t>
            </a:r>
            <a:r>
              <a:rPr lang="en-US" dirty="0" err="1"/>
              <a:t>wp.api.collections.Posts</a:t>
            </a:r>
            <a:r>
              <a:rPr lang="en-US" dirty="0" smtClean="0"/>
              <a:t>() and .fetch to get posts from WP Site</a:t>
            </a:r>
          </a:p>
          <a:p>
            <a:pPr marL="457200" indent="-457200">
              <a:buFont typeface="+mj-lt"/>
              <a:buAutoNum type="arabicPeriod"/>
            </a:pPr>
            <a:r>
              <a:rPr lang="en-US" dirty="0"/>
              <a:t>Use </a:t>
            </a:r>
            <a:r>
              <a:rPr lang="en-US" dirty="0" smtClean="0"/>
              <a:t>JavaScript (and jQuery) to add the posts to the page</a:t>
            </a:r>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6320956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200" dirty="0"/>
              <a:t>A Day of </a:t>
            </a:r>
            <a:r>
              <a:rPr lang="en-US" sz="4200" dirty="0" smtClean="0"/>
              <a:t>JavaScript </a:t>
            </a:r>
            <a:endParaRPr lang="en-US" sz="4200" dirty="0">
              <a:latin typeface="Pacifico" charset="0"/>
              <a:ea typeface="Pacifico" charset="0"/>
              <a:cs typeface="Pacifico" charset="0"/>
            </a:endParaRPr>
          </a:p>
        </p:txBody>
      </p:sp>
      <p:sp>
        <p:nvSpPr>
          <p:cNvPr id="3" name="Content Placeholder 2"/>
          <p:cNvSpPr>
            <a:spLocks noGrp="1"/>
          </p:cNvSpPr>
          <p:nvPr>
            <p:ph sz="quarter" idx="11"/>
          </p:nvPr>
        </p:nvSpPr>
        <p:spPr/>
        <p:txBody>
          <a:bodyPr/>
          <a:lstStyle/>
          <a:p>
            <a:r>
              <a:rPr lang="en-US" dirty="0" smtClean="0"/>
              <a:t>Wrap Up</a:t>
            </a:r>
            <a:endParaRPr lang="en-US" dirty="0"/>
          </a:p>
        </p:txBody>
      </p:sp>
      <p:sp>
        <p:nvSpPr>
          <p:cNvPr id="4" name="Rectangle 3"/>
          <p:cNvSpPr/>
          <p:nvPr/>
        </p:nvSpPr>
        <p:spPr>
          <a:xfrm>
            <a:off x="4027620" y="1871972"/>
            <a:ext cx="1088760" cy="461665"/>
          </a:xfrm>
          <a:prstGeom prst="rect">
            <a:avLst/>
          </a:prstGeom>
        </p:spPr>
        <p:txBody>
          <a:bodyPr wrap="none">
            <a:spAutoFit/>
          </a:bodyPr>
          <a:lstStyle/>
          <a:p>
            <a:r>
              <a:rPr lang="en-US" sz="2400">
                <a:solidFill>
                  <a:schemeClr val="bg1">
                    <a:lumMod val="95000"/>
                  </a:schemeClr>
                </a:solidFill>
                <a:latin typeface="Pacifico" charset="0"/>
                <a:ea typeface="Pacifico" charset="0"/>
                <a:cs typeface="Pacifico" charset="0"/>
              </a:rPr>
              <a:t>Review</a:t>
            </a:r>
            <a:endParaRPr lang="en-US" sz="2400">
              <a:solidFill>
                <a:schemeClr val="bg1">
                  <a:lumMod val="95000"/>
                </a:schemeClr>
              </a:solidFill>
            </a:endParaRPr>
          </a:p>
        </p:txBody>
      </p:sp>
    </p:spTree>
    <p:extLst>
      <p:ext uri="{BB962C8B-B14F-4D97-AF65-F5344CB8AC3E}">
        <p14:creationId xmlns:p14="http://schemas.microsoft.com/office/powerpoint/2010/main" val="18223079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of </a:t>
            </a:r>
            <a:r>
              <a:rPr lang="en-US" dirty="0" smtClean="0"/>
              <a:t>JavaScript Review</a:t>
            </a:r>
            <a:endParaRPr lang="en-US" dirty="0"/>
          </a:p>
        </p:txBody>
      </p:sp>
      <p:sp>
        <p:nvSpPr>
          <p:cNvPr id="3" name="Content Placeholder 2"/>
          <p:cNvSpPr>
            <a:spLocks noGrp="1"/>
          </p:cNvSpPr>
          <p:nvPr>
            <p:ph idx="1"/>
          </p:nvPr>
        </p:nvSpPr>
        <p:spPr>
          <a:xfrm>
            <a:off x="609600" y="1392860"/>
            <a:ext cx="7924800" cy="3181293"/>
          </a:xfrm>
        </p:spPr>
        <p:txBody>
          <a:bodyPr/>
          <a:lstStyle/>
          <a:p>
            <a:pPr marL="457200" indent="-457200">
              <a:buFont typeface="+mj-lt"/>
              <a:buAutoNum type="arabicPeriod"/>
            </a:pPr>
            <a:r>
              <a:rPr lang="en-US" dirty="0" smtClean="0"/>
              <a:t>Programming </a:t>
            </a:r>
            <a:r>
              <a:rPr lang="en-US" dirty="0"/>
              <a:t>R</a:t>
            </a:r>
            <a:r>
              <a:rPr lang="en-US" dirty="0" smtClean="0"/>
              <a:t>eview: variables, arrays, functions, objects, loops, conditional statements</a:t>
            </a:r>
          </a:p>
          <a:p>
            <a:pPr marL="457200" indent="-457200">
              <a:buFont typeface="+mj-lt"/>
              <a:buAutoNum type="arabicPeriod"/>
            </a:pPr>
            <a:r>
              <a:rPr lang="en-US" dirty="0" smtClean="0"/>
              <a:t>The Document Object Model: </a:t>
            </a:r>
          </a:p>
          <a:p>
            <a:pPr marL="457200" indent="-457200">
              <a:buFont typeface="+mj-lt"/>
              <a:buAutoNum type="arabicPeriod"/>
            </a:pPr>
            <a:endParaRPr lang="en-US" dirty="0" smtClean="0"/>
          </a:p>
          <a:p>
            <a:pPr marL="457200" indent="-457200">
              <a:buFont typeface="+mj-lt"/>
              <a:buAutoNum type="arabicPeriod"/>
            </a:pPr>
            <a:endParaRPr lang="en-US" dirty="0" smtClean="0"/>
          </a:p>
        </p:txBody>
      </p:sp>
      <p:sp>
        <p:nvSpPr>
          <p:cNvPr id="4" name="Content Placeholder 3"/>
          <p:cNvSpPr>
            <a:spLocks noGrp="1"/>
          </p:cNvSpPr>
          <p:nvPr>
            <p:ph sz="quarter" idx="11"/>
          </p:nvPr>
        </p:nvSpPr>
        <p:spPr/>
        <p:txBody>
          <a:bodyPr/>
          <a:lstStyle/>
          <a:p>
            <a:r>
              <a:rPr lang="en-US" dirty="0" smtClean="0"/>
              <a:t>WP API + JS in a Theme</a:t>
            </a:r>
            <a:endParaRPr lang="en-US" dirty="0"/>
          </a:p>
        </p:txBody>
      </p:sp>
    </p:spTree>
    <p:extLst>
      <p:ext uri="{BB962C8B-B14F-4D97-AF65-F5344CB8AC3E}">
        <p14:creationId xmlns:p14="http://schemas.microsoft.com/office/powerpoint/2010/main" val="14731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arn JS">
      <a:dk1>
        <a:srgbClr val="000000"/>
      </a:dk1>
      <a:lt1>
        <a:srgbClr val="FFFFFF"/>
      </a:lt1>
      <a:dk2>
        <a:srgbClr val="006BA6"/>
      </a:dk2>
      <a:lt2>
        <a:srgbClr val="FCEACD"/>
      </a:lt2>
      <a:accent1>
        <a:srgbClr val="FFC200"/>
      </a:accent1>
      <a:accent2>
        <a:srgbClr val="9B487F"/>
      </a:accent2>
      <a:accent3>
        <a:srgbClr val="F43D3D"/>
      </a:accent3>
      <a:accent4>
        <a:srgbClr val="33B6CC"/>
      </a:accent4>
      <a:accent5>
        <a:srgbClr val="85BC51"/>
      </a:accent5>
      <a:accent6>
        <a:srgbClr val="ED943B"/>
      </a:accent6>
      <a:hlink>
        <a:srgbClr val="006BA6"/>
      </a:hlink>
      <a:folHlink>
        <a:srgbClr val="9B487F"/>
      </a:folHlink>
    </a:clrScheme>
    <a:fontScheme name="Learn JS">
      <a:majorFont>
        <a:latin typeface="Pacifico"/>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norm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800"/>
          </a:spcBef>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53442</TotalTime>
  <Words>2972</Words>
  <Application>Microsoft Macintosh PowerPoint</Application>
  <PresentationFormat>On-screen Show (16:9)</PresentationFormat>
  <Paragraphs>625</Paragraphs>
  <Slides>92</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92</vt:i4>
      </vt:variant>
    </vt:vector>
  </HeadingPairs>
  <TitlesOfParts>
    <vt:vector size="105" baseType="lpstr">
      <vt:lpstr>Bodoni MT</vt:lpstr>
      <vt:lpstr>Calibri</vt:lpstr>
      <vt:lpstr>Helvetica Neue</vt:lpstr>
      <vt:lpstr>Mangal</vt:lpstr>
      <vt:lpstr>Monaco</vt:lpstr>
      <vt:lpstr>Open Sans</vt:lpstr>
      <vt:lpstr>Open Sans Extrabold</vt:lpstr>
      <vt:lpstr>Open Sans Light</vt:lpstr>
      <vt:lpstr>Pacifico</vt:lpstr>
      <vt:lpstr>Source Code Pro</vt:lpstr>
      <vt:lpstr>Wingdings</vt:lpstr>
      <vt:lpstr>Arial</vt:lpstr>
      <vt:lpstr>Office Theme</vt:lpstr>
      <vt:lpstr>Workshop Preperation</vt:lpstr>
      <vt:lpstr>A Day of JavaScript</vt:lpstr>
      <vt:lpstr>PowerPoint Presentation</vt:lpstr>
      <vt:lpstr>PowerPoint Presentation</vt:lpstr>
      <vt:lpstr>PowerPoint Presentation</vt:lpstr>
      <vt:lpstr>PowerPoint Presentation</vt:lpstr>
      <vt:lpstr>WordPress Developers Live in a Bubble</vt:lpstr>
      <vt:lpstr>Most Developers Live in a Bubble</vt:lpstr>
      <vt:lpstr>API + JS =  Bigger Bubble</vt:lpstr>
      <vt:lpstr>What  Do You Need  to Know?</vt:lpstr>
      <vt:lpstr>Wait, Do You Know Programming?</vt:lpstr>
      <vt:lpstr>PowerPoint Presentation</vt:lpstr>
      <vt:lpstr>PowerPoint Presentation</vt:lpstr>
      <vt:lpstr>PowerPoint Presentation</vt:lpstr>
      <vt:lpstr>1. The DOM 2. Events 3. JSON &amp; HTTP</vt:lpstr>
      <vt:lpstr>These 3 Things  Let us do a lot</vt:lpstr>
      <vt:lpstr>Use WP API    </vt:lpstr>
      <vt:lpstr>Use WP API Build UI/Page w JS  </vt:lpstr>
      <vt:lpstr>Use WP API Build UI/Page w JS Track User Actions </vt:lpstr>
      <vt:lpstr>Use WP API Build UI/Page w JS Track User Actions Do Whatever *</vt:lpstr>
      <vt:lpstr>Use WP API JSON/HTTP Build UI/Page w JS DOM Track User Actions Events Do Whatever JavaScript*</vt:lpstr>
      <vt:lpstr>1. The DOM 2. Events 3. JSON &amp; HTTP </vt:lpstr>
      <vt:lpstr>I Love JavaScript And have for a while </vt:lpstr>
      <vt:lpstr>javascriptforwp.com/courses javascriptforwp.com/blog</vt:lpstr>
      <vt:lpstr>Group Up It’s Quiz Time</vt:lpstr>
      <vt:lpstr>What is a variable?</vt:lpstr>
      <vt:lpstr>What is an array?</vt:lpstr>
      <vt:lpstr>What is a function?</vt:lpstr>
      <vt:lpstr>What is an object?</vt:lpstr>
      <vt:lpstr>What is a loop?</vt:lpstr>
      <vt:lpstr>What is a conditional?</vt:lpstr>
      <vt:lpstr>How do you include JavaScript in HTML?</vt:lpstr>
      <vt:lpstr>Variable</vt:lpstr>
      <vt:lpstr>Array</vt:lpstr>
      <vt:lpstr>Functions</vt:lpstr>
      <vt:lpstr>Function Parameters</vt:lpstr>
      <vt:lpstr>Objects</vt:lpstr>
      <vt:lpstr>Loops</vt:lpstr>
      <vt:lpstr>For Of Loop</vt:lpstr>
      <vt:lpstr>Conditional Statements</vt:lpstr>
      <vt:lpstr>Including JavaScript</vt:lpstr>
      <vt:lpstr>Review - How’d you do?</vt:lpstr>
      <vt:lpstr>PowerPoint Presentation</vt:lpstr>
      <vt:lpstr>The DOM</vt:lpstr>
      <vt:lpstr>The  Document Object Model</vt:lpstr>
      <vt:lpstr>PowerPoint Presentation</vt:lpstr>
      <vt:lpstr>PowerPoint Presentation</vt:lpstr>
      <vt:lpstr>PowerPoint Presentation</vt:lpstr>
      <vt:lpstr>PowerPoint Presentation</vt:lpstr>
      <vt:lpstr>DEMO</vt:lpstr>
      <vt:lpstr>PowerPoint Presentation</vt:lpstr>
      <vt:lpstr>DEMO</vt:lpstr>
      <vt:lpstr>PowerPoint Presentation</vt:lpstr>
      <vt:lpstr>DEMO</vt:lpstr>
      <vt:lpstr>PowerPoint Presentation</vt:lpstr>
      <vt:lpstr>DEMO</vt:lpstr>
      <vt:lpstr>PowerPoint Presentation</vt:lpstr>
      <vt:lpstr>DOM Practice 01.01</vt:lpstr>
      <vt:lpstr>DOM Practice 01.02</vt:lpstr>
      <vt:lpstr>DOM Practice 01.03</vt:lpstr>
      <vt:lpstr>DOM Practice **</vt:lpstr>
      <vt:lpstr>DOM Practice **</vt:lpstr>
      <vt:lpstr>A Word on jQuery</vt:lpstr>
      <vt:lpstr>Events</vt:lpstr>
      <vt:lpstr>Types of Events in JavaScript</vt:lpstr>
      <vt:lpstr>DEMO</vt:lpstr>
      <vt:lpstr>PowerPoint Presentation</vt:lpstr>
      <vt:lpstr>DEMO</vt:lpstr>
      <vt:lpstr>PowerPoint Presentation</vt:lpstr>
      <vt:lpstr>DEMO</vt:lpstr>
      <vt:lpstr>PowerPoint Presentation</vt:lpstr>
      <vt:lpstr>Events Practice 02.01</vt:lpstr>
      <vt:lpstr>Events Practice 02.02</vt:lpstr>
      <vt:lpstr>Events Practice 02.03</vt:lpstr>
      <vt:lpstr>Events in Different  Libraries &amp; Frameworks</vt:lpstr>
      <vt:lpstr>JSON &amp; HTTP</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DEMO</vt:lpstr>
      <vt:lpstr>PowerPoint Presentation</vt:lpstr>
      <vt:lpstr>JSON Practice 03.01</vt:lpstr>
      <vt:lpstr>JSON Practice 03.02</vt:lpstr>
      <vt:lpstr>JSON Practice 03.03</vt:lpstr>
      <vt:lpstr>WP API + JS in a Theme</vt:lpstr>
      <vt:lpstr>A Day of JavaScript </vt:lpstr>
      <vt:lpstr>A Day of JavaScript Review</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Schulp</dc:creator>
  <cp:lastModifiedBy>Z G</cp:lastModifiedBy>
  <cp:revision>1383</cp:revision>
  <cp:lastPrinted>2017-03-07T01:03:02Z</cp:lastPrinted>
  <dcterms:created xsi:type="dcterms:W3CDTF">2016-03-08T16:04:10Z</dcterms:created>
  <dcterms:modified xsi:type="dcterms:W3CDTF">2017-03-09T05:17:50Z</dcterms:modified>
</cp:coreProperties>
</file>