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4"/>
  </p:notesMasterIdLst>
  <p:sldIdLst>
    <p:sldId id="460" r:id="rId2"/>
    <p:sldId id="360" r:id="rId3"/>
    <p:sldId id="361" r:id="rId4"/>
    <p:sldId id="362" r:id="rId5"/>
    <p:sldId id="363" r:id="rId6"/>
    <p:sldId id="364" r:id="rId7"/>
    <p:sldId id="366" r:id="rId8"/>
    <p:sldId id="367" r:id="rId9"/>
    <p:sldId id="369" r:id="rId10"/>
    <p:sldId id="371" r:id="rId11"/>
    <p:sldId id="372" r:id="rId12"/>
    <p:sldId id="375" r:id="rId13"/>
    <p:sldId id="374" r:id="rId14"/>
    <p:sldId id="376" r:id="rId15"/>
    <p:sldId id="382" r:id="rId16"/>
    <p:sldId id="384" r:id="rId17"/>
    <p:sldId id="380" r:id="rId18"/>
    <p:sldId id="379" r:id="rId19"/>
    <p:sldId id="378" r:id="rId20"/>
    <p:sldId id="377" r:id="rId21"/>
    <p:sldId id="385" r:id="rId22"/>
    <p:sldId id="381" r:id="rId23"/>
    <p:sldId id="387" r:id="rId24"/>
    <p:sldId id="395" r:id="rId25"/>
    <p:sldId id="388" r:id="rId26"/>
    <p:sldId id="389" r:id="rId27"/>
    <p:sldId id="390" r:id="rId28"/>
    <p:sldId id="391" r:id="rId29"/>
    <p:sldId id="393" r:id="rId30"/>
    <p:sldId id="392" r:id="rId31"/>
    <p:sldId id="394" r:id="rId32"/>
    <p:sldId id="397" r:id="rId33"/>
    <p:sldId id="399" r:id="rId34"/>
    <p:sldId id="401" r:id="rId35"/>
    <p:sldId id="402" r:id="rId36"/>
    <p:sldId id="403" r:id="rId37"/>
    <p:sldId id="404" r:id="rId38"/>
    <p:sldId id="405" r:id="rId39"/>
    <p:sldId id="406" r:id="rId40"/>
    <p:sldId id="407" r:id="rId41"/>
    <p:sldId id="408" r:id="rId42"/>
    <p:sldId id="410" r:id="rId43"/>
    <p:sldId id="411" r:id="rId44"/>
    <p:sldId id="412" r:id="rId45"/>
    <p:sldId id="436" r:id="rId46"/>
    <p:sldId id="437" r:id="rId47"/>
    <p:sldId id="439" r:id="rId48"/>
    <p:sldId id="438" r:id="rId49"/>
    <p:sldId id="440" r:id="rId50"/>
    <p:sldId id="443" r:id="rId51"/>
    <p:sldId id="441" r:id="rId52"/>
    <p:sldId id="444" r:id="rId53"/>
    <p:sldId id="442" r:id="rId54"/>
    <p:sldId id="445" r:id="rId55"/>
    <p:sldId id="446" r:id="rId56"/>
    <p:sldId id="447" r:id="rId57"/>
    <p:sldId id="433" r:id="rId58"/>
    <p:sldId id="417" r:id="rId59"/>
    <p:sldId id="418" r:id="rId60"/>
    <p:sldId id="419" r:id="rId61"/>
    <p:sldId id="427" r:id="rId62"/>
    <p:sldId id="421" r:id="rId63"/>
    <p:sldId id="413" r:id="rId64"/>
    <p:sldId id="414" r:id="rId65"/>
    <p:sldId id="424" r:id="rId66"/>
    <p:sldId id="448" r:id="rId67"/>
    <p:sldId id="449" r:id="rId68"/>
    <p:sldId id="462" r:id="rId69"/>
    <p:sldId id="450" r:id="rId70"/>
    <p:sldId id="461" r:id="rId71"/>
    <p:sldId id="434" r:id="rId72"/>
    <p:sldId id="420" r:id="rId73"/>
    <p:sldId id="430" r:id="rId74"/>
    <p:sldId id="422" r:id="rId75"/>
    <p:sldId id="415" r:id="rId76"/>
    <p:sldId id="416" r:id="rId77"/>
    <p:sldId id="451" r:id="rId78"/>
    <p:sldId id="452" r:id="rId79"/>
    <p:sldId id="455" r:id="rId80"/>
    <p:sldId id="453" r:id="rId81"/>
    <p:sldId id="454" r:id="rId82"/>
    <p:sldId id="456" r:id="rId83"/>
    <p:sldId id="457" r:id="rId84"/>
    <p:sldId id="458" r:id="rId85"/>
    <p:sldId id="459" r:id="rId86"/>
    <p:sldId id="435" r:id="rId87"/>
    <p:sldId id="425" r:id="rId88"/>
    <p:sldId id="428" r:id="rId89"/>
    <p:sldId id="429" r:id="rId90"/>
    <p:sldId id="463" r:id="rId91"/>
    <p:sldId id="464" r:id="rId92"/>
    <p:sldId id="465" r:id="rId9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p:restoredTop sz="73754"/>
  </p:normalViewPr>
  <p:slideViewPr>
    <p:cSldViewPr snapToGrid="0">
      <p:cViewPr>
        <p:scale>
          <a:sx n="139" d="100"/>
          <a:sy n="139" d="100"/>
        </p:scale>
        <p:origin x="2504" y="672"/>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notesMaster" Target="notesMasters/notesMaster1.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16</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25</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42</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44</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61</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65</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69</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84</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85</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86</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90</a:t>
            </a:fld>
            <a:endParaRPr lang="en-US"/>
          </a:p>
        </p:txBody>
      </p:sp>
    </p:spTree>
    <p:extLst>
      <p:ext uri="{BB962C8B-B14F-4D97-AF65-F5344CB8AC3E}">
        <p14:creationId xmlns:p14="http://schemas.microsoft.com/office/powerpoint/2010/main" val="823571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91</a:t>
            </a:fld>
            <a:endParaRPr lang="en-US"/>
          </a:p>
        </p:txBody>
      </p:sp>
    </p:spTree>
    <p:extLst>
      <p:ext uri="{BB962C8B-B14F-4D97-AF65-F5344CB8AC3E}">
        <p14:creationId xmlns:p14="http://schemas.microsoft.com/office/powerpoint/2010/main" val="1186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92</a:t>
            </a:fld>
            <a:endParaRPr lang="en-US"/>
          </a:p>
        </p:txBody>
      </p:sp>
    </p:spTree>
    <p:extLst>
      <p:ext uri="{BB962C8B-B14F-4D97-AF65-F5344CB8AC3E}">
        <p14:creationId xmlns:p14="http://schemas.microsoft.com/office/powerpoint/2010/main" val="63533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zgordon/a-day-of-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en-US" dirty="0" err="1" smtClean="0"/>
              <a:t>Preperation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Local install of WordPress 4.7+</a:t>
            </a:r>
          </a:p>
          <a:p>
            <a:r>
              <a:rPr lang="en-US" dirty="0" smtClean="0"/>
              <a:t>Code Editor (I am using Atom)</a:t>
            </a:r>
          </a:p>
          <a:p>
            <a:r>
              <a:rPr lang="en-US" dirty="0" smtClean="0"/>
              <a:t>Node and NPM Installed (node </a:t>
            </a:r>
            <a:r>
              <a:rPr lang="mr-IN" dirty="0" smtClean="0"/>
              <a:t>–</a:t>
            </a:r>
            <a:r>
              <a:rPr lang="en-US" dirty="0" smtClean="0"/>
              <a:t>v and </a:t>
            </a:r>
            <a:r>
              <a:rPr lang="en-US" dirty="0" err="1" smtClean="0"/>
              <a:t>npm</a:t>
            </a:r>
            <a:r>
              <a:rPr lang="en-US" dirty="0" smtClean="0"/>
              <a:t> </a:t>
            </a:r>
            <a:r>
              <a:rPr lang="mr-IN" dirty="0" smtClean="0"/>
              <a:t>–</a:t>
            </a:r>
            <a:r>
              <a:rPr lang="en-US" dirty="0" smtClean="0"/>
              <a:t>v)</a:t>
            </a:r>
          </a:p>
          <a:p>
            <a:r>
              <a:rPr lang="en-US" dirty="0">
                <a:hlinkClick r:id="rId2"/>
              </a:rPr>
              <a:t>https://</a:t>
            </a:r>
            <a:r>
              <a:rPr lang="en-US" dirty="0" smtClean="0">
                <a:hlinkClick r:id="rId2"/>
              </a:rPr>
              <a:t>github.com/zgordon/a-day-of-javascript</a:t>
            </a:r>
            <a:r>
              <a:rPr lang="en-US" dirty="0" smtClean="0"/>
              <a:t> </a:t>
            </a:r>
            <a:endParaRPr lang="en-US" dirty="0"/>
          </a:p>
        </p:txBody>
      </p:sp>
      <p:sp>
        <p:nvSpPr>
          <p:cNvPr id="4" name="Content Placeholder 3"/>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115907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br>
              <a:rPr lang="en-US" sz="4000" b="0" dirty="0" smtClean="0">
                <a:latin typeface="Open Sans" charset="0"/>
                <a:ea typeface="Open Sans" charset="0"/>
                <a:cs typeface="Open Sans" charset="0"/>
              </a:rPr>
            </a:br>
            <a:r>
              <a:rPr lang="en-US" sz="4000" dirty="0" err="1" smtClean="0"/>
              <a:t>javascriptforwp.com</a:t>
            </a:r>
            <a:r>
              <a:rPr lang="en-US" sz="4000" dirty="0" smtClean="0"/>
              <a:t>/</a:t>
            </a:r>
            <a:r>
              <a:rPr lang="en-US" sz="4000" b="0" dirty="0" smtClean="0">
                <a:latin typeface="Open Sans" charset="0"/>
                <a:ea typeface="Open Sans" charset="0"/>
                <a:cs typeface="Open Sans" charset="0"/>
              </a:rPr>
              <a:t>blog</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smtClean="0">
                <a:solidFill>
                  <a:srgbClr val="A6E22E"/>
                </a:solidFill>
                <a:latin typeface="Source Code Pro" charset="0"/>
                <a:ea typeface="Source Code Pro" charset="0"/>
                <a:cs typeface="Source Code Pro" charset="0"/>
              </a:rPr>
              <a:t>this</a:t>
            </a:r>
            <a:r>
              <a:rPr lang="en-US" sz="1600" dirty="0" err="1" smtClean="0">
                <a:solidFill>
                  <a:srgbClr val="F8F8F2"/>
                </a:solidFill>
                <a:latin typeface="Source Code Pro" charset="0"/>
                <a:ea typeface="Source Code Pro" charset="0"/>
                <a:cs typeface="Source Code Pro" charset="0"/>
              </a:rPr>
              <a:t>.</a:t>
            </a:r>
            <a:r>
              <a:rPr lang="en-US" sz="1600" dirty="0" err="1" smtClean="0">
                <a:solidFill>
                  <a:srgbClr val="A6E22E"/>
                </a:solidFill>
                <a:latin typeface="Source Code Pro" charset="0"/>
                <a:ea typeface="Source Code Pro" charset="0"/>
                <a:cs typeface="Source Code Pro" charset="0"/>
              </a:rPr>
              <a:t>title</a:t>
            </a:r>
            <a:r>
              <a:rPr lang="en-US" sz="1600" dirty="0" smtClean="0">
                <a:solidFill>
                  <a:srgbClr val="F8F8F2"/>
                </a:solidFill>
                <a:latin typeface="Source Code Pro" charset="0"/>
                <a:ea typeface="Source Code Pro" charset="0"/>
                <a:cs typeface="Source Code Pro" charset="0"/>
              </a:rPr>
              <a:t> </a:t>
            </a:r>
            <a:r>
              <a:rPr lang="en-US" sz="1600" dirty="0">
                <a:solidFill>
                  <a:srgbClr val="F8F8F2"/>
                </a:solidFill>
                <a:latin typeface="Source Code Pro" charset="0"/>
                <a:ea typeface="Source Code Pro" charset="0"/>
                <a:cs typeface="Source Code Pro" charset="0"/>
              </a:rPr>
              <a:t>);</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a:t>
            </a:r>
            <a:r>
              <a:rPr lang="en-US" smtClean="0"/>
              <a:t>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a:t>
            </a:r>
            <a:r>
              <a:rPr lang="en-US" sz="1800" dirty="0" smtClean="0">
                <a:solidFill>
                  <a:srgbClr val="F8F8F2"/>
                </a:solidFill>
                <a:latin typeface="Monaco" charset="0"/>
              </a:rPr>
              <a:t>( </a:t>
            </a:r>
            <a:r>
              <a:rPr lang="en-US" sz="1800" dirty="0" smtClean="0">
                <a:solidFill>
                  <a:srgbClr val="66D9EF"/>
                </a:solidFill>
                <a:latin typeface="Monaco" charset="0"/>
              </a:rPr>
              <a:t>true</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err="1" smtClean="0">
                <a:solidFill>
                  <a:srgbClr val="A6E22E"/>
                </a:solidFill>
                <a:latin typeface="Monaco" charset="0"/>
              </a:rPr>
              <a:t>loggedIn</a:t>
            </a:r>
            <a:r>
              <a:rPr lang="en-US" sz="1800" dirty="0" smtClean="0">
                <a:solidFill>
                  <a:srgbClr val="F8F8F2"/>
                </a:solidFill>
                <a:latin typeface="Monaco" charset="0"/>
              </a:rPr>
              <a:t> )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p>
          <a:p>
            <a:pPr marL="457200" indent="-457200">
              <a:buFont typeface="+mj-lt"/>
              <a:buAutoNum type="arabicPeriod"/>
            </a:pPr>
            <a:r>
              <a:rPr lang="en-US" dirty="0" smtClean="0"/>
              <a:t>Document Object Methods</a:t>
            </a:r>
          </a:p>
          <a:p>
            <a:pPr marL="457200" indent="-457200">
              <a:buFont typeface="+mj-lt"/>
              <a:buAutoNum type="arabicPeriod"/>
            </a:pPr>
            <a:r>
              <a:rPr lang="en-US" dirty="0" smtClean="0"/>
              <a:t>Traversal (parents, children, siblings)</a:t>
            </a:r>
          </a:p>
          <a:p>
            <a:pPr marL="457200" indent="-457200">
              <a:buFont typeface="+mj-lt"/>
              <a:buAutoNum type="arabicPeriod"/>
            </a:pPr>
            <a:r>
              <a:rPr lang="en-US" dirty="0" smtClean="0"/>
              <a:t>Creating and Appending</a:t>
            </a:r>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smtClean="0">
                <a:solidFill>
                  <a:srgbClr val="A6E22E"/>
                </a:solidFill>
                <a:latin typeface="Monaco" charset="0"/>
              </a:rPr>
              <a:t>input</a:t>
            </a:r>
            <a:r>
              <a:rPr lang="en-US" sz="2400" dirty="0" err="1" smtClean="0">
                <a:solidFill>
                  <a:srgbClr val="F8F8F2"/>
                </a:solidFill>
                <a:latin typeface="Monaco" charset="0"/>
              </a:rPr>
              <a:t>.</a:t>
            </a:r>
            <a:r>
              <a:rPr lang="en-US" sz="2400" dirty="0" err="1" smtClean="0">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58778" y="1124568"/>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lastElementChild</a:t>
            </a:r>
            <a:endParaRPr lang="en-US" sz="2200" dirty="0" smtClean="0">
              <a:solidFill>
                <a:srgbClr val="A6E22E"/>
              </a:solidFill>
              <a:latin typeface="Monaco" charset="0"/>
            </a:endParaRPr>
          </a:p>
          <a:p>
            <a:r>
              <a:rPr lang="en-US" sz="2200" dirty="0">
                <a:solidFill>
                  <a:srgbClr val="F8F8F2"/>
                </a:solidFill>
                <a:latin typeface="Monaco" charset="0"/>
              </a:rPr>
              <a:t>.</a:t>
            </a:r>
            <a:r>
              <a:rPr lang="en-US" sz="2200" dirty="0" err="1">
                <a:solidFill>
                  <a:srgbClr val="A6E22E"/>
                </a:solidFill>
                <a:latin typeface="Monaco" charset="0"/>
              </a:rPr>
              <a:t>nextElementSibling</a:t>
            </a:r>
            <a:r>
              <a:rPr lang="en-US" sz="2200" dirty="0">
                <a:solidFill>
                  <a:srgbClr val="F8F8F2"/>
                </a:solidFill>
                <a:latin typeface="Monaco" charset="0"/>
              </a:rPr>
              <a:t>	</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err="1">
                <a:solidFill>
                  <a:srgbClr val="A6E22E"/>
                </a:solidFill>
                <a:latin typeface="Monaco" charset="0"/>
              </a:rPr>
              <a:t>previousElementSibling</a:t>
            </a:r>
            <a:r>
              <a:rPr lang="en-US" sz="2200" dirty="0">
                <a:solidFill>
                  <a:srgbClr val="F8F8F2"/>
                </a:solidFill>
                <a:latin typeface="Monaco" charset="0"/>
              </a:rPr>
              <a:t>	   </a:t>
            </a:r>
          </a:p>
          <a:p>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smtClean="0">
                <a:solidFill>
                  <a:srgbClr val="F8F8F2"/>
                </a:solidFill>
                <a:latin typeface="Monaco" charset="0"/>
              </a:rPr>
              <a:t>( child )</a:t>
            </a: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container</a:t>
            </a:r>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sibling post</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600" dirty="0" smtClean="0"/>
          </a:p>
          <a:p>
            <a:pPr marL="457200" lvl="1" indent="-457200">
              <a:lnSpc>
                <a:spcPct val="100000"/>
              </a:lnSpc>
              <a:spcBef>
                <a:spcPts val="0"/>
              </a:spcBef>
              <a:buFont typeface="+mj-lt"/>
              <a:buAutoNum type="arabicPeriod"/>
            </a:pPr>
            <a:endParaRPr lang="en-US" sz="2600" dirty="0"/>
          </a:p>
          <a:p>
            <a:pPr marL="457200" lvl="1" indent="-457200">
              <a:lnSpc>
                <a:spcPct val="100000"/>
              </a:lnSpc>
              <a:spcBef>
                <a:spcPts val="0"/>
              </a:spcBef>
              <a:buFont typeface="+mj-lt"/>
              <a:buAutoNum type="arabicPeriod"/>
            </a:pPr>
            <a:r>
              <a:rPr lang="en-US" sz="2600" dirty="0" smtClean="0"/>
              <a:t>Create a post with markup using JavaScript</a:t>
            </a:r>
          </a:p>
          <a:p>
            <a:pPr marL="457200" lvl="1" indent="-457200">
              <a:lnSpc>
                <a:spcPct val="100000"/>
              </a:lnSpc>
              <a:spcBef>
                <a:spcPts val="0"/>
              </a:spcBef>
              <a:buFont typeface="+mj-lt"/>
              <a:buAutoNum type="arabicPeriod"/>
            </a:pPr>
            <a:r>
              <a:rPr lang="en-US" sz="2600" dirty="0" smtClean="0"/>
              <a:t>Append post to the list of other posts on the page</a:t>
            </a:r>
          </a:p>
          <a:p>
            <a:pPr marL="457200" lvl="1" indent="-457200">
              <a:lnSpc>
                <a:spcPct val="100000"/>
              </a:lnSpc>
              <a:spcBef>
                <a:spcPts val="0"/>
              </a:spcBef>
              <a:buFont typeface="+mj-lt"/>
              <a:buAutoNum type="arabicPeriod"/>
            </a:pPr>
            <a:endParaRPr lang="en-US" sz="2600" dirty="0" smtClean="0"/>
          </a:p>
        </p:txBody>
      </p:sp>
      <p:sp>
        <p:nvSpPr>
          <p:cNvPr id="4" name="Content Placeholder 3"/>
          <p:cNvSpPr>
            <a:spLocks noGrp="1"/>
          </p:cNvSpPr>
          <p:nvPr>
            <p:ph sz="quarter" idx="11"/>
          </p:nvPr>
        </p:nvSpPr>
        <p:spPr/>
        <p:txBody>
          <a:bodyPr/>
          <a:lstStyle/>
          <a:p>
            <a:endParaRPr lang="en-US"/>
          </a:p>
        </p:txBody>
      </p:sp>
      <p:sp>
        <p:nvSpPr>
          <p:cNvPr id="5" name="TextBox 4"/>
          <p:cNvSpPr txBox="1"/>
          <p:nvPr/>
        </p:nvSpPr>
        <p:spPr>
          <a:xfrm>
            <a:off x="2834640" y="2432304"/>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Write a function to append post content to the page</a:t>
            </a:r>
          </a:p>
          <a:p>
            <a:pPr marL="457200" lvl="1" indent="-457200">
              <a:lnSpc>
                <a:spcPct val="100000"/>
              </a:lnSpc>
              <a:spcBef>
                <a:spcPts val="0"/>
              </a:spcBef>
              <a:buFont typeface="+mj-lt"/>
              <a:buAutoNum type="arabicPeriod"/>
            </a:pPr>
            <a:r>
              <a:rPr lang="en-US" sz="2400" dirty="0" smtClean="0"/>
              <a:t>Create a post object with a title and content</a:t>
            </a:r>
          </a:p>
          <a:p>
            <a:pPr marL="457200" lvl="1" indent="-457200">
              <a:lnSpc>
                <a:spcPct val="100000"/>
              </a:lnSpc>
              <a:spcBef>
                <a:spcPts val="0"/>
              </a:spcBef>
              <a:buFont typeface="+mj-lt"/>
              <a:buAutoNum type="arabicPeriod"/>
            </a:pPr>
            <a:r>
              <a:rPr lang="en-US" sz="2400" dirty="0" smtClean="0"/>
              <a:t>Call the function to append posts and pass it the post you created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Create a form with preset values</a:t>
            </a:r>
          </a:p>
          <a:p>
            <a:pPr marL="457200" lvl="1" indent="-457200">
              <a:lnSpc>
                <a:spcPct val="100000"/>
              </a:lnSpc>
              <a:spcBef>
                <a:spcPts val="0"/>
              </a:spcBef>
              <a:buFont typeface="+mj-lt"/>
              <a:buAutoNum type="arabicPeriod"/>
            </a:pPr>
            <a:r>
              <a:rPr lang="en-US" sz="2400"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655064"/>
            <a:ext cx="7924800" cy="2939558"/>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(inline handlers, event listeners)</a:t>
            </a:r>
          </a:p>
          <a:p>
            <a:pPr marL="457200" indent="-457200">
              <a:buFont typeface="+mj-lt"/>
              <a:buAutoNum type="arabicPeriod"/>
            </a:pPr>
            <a:r>
              <a:rPr lang="en-US" dirty="0" smtClean="0"/>
              <a:t>The Event 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204627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smtClean="0">
                <a:solidFill>
                  <a:srgbClr val="A6E22E"/>
                </a:solidFill>
                <a:latin typeface="Monaco" charset="0"/>
              </a:rPr>
              <a:t>e </a:t>
            </a:r>
            <a:r>
              <a:rPr lang="en-US" sz="2000" dirty="0" smtClean="0">
                <a:solidFill>
                  <a:srgbClr val="F8F8F2"/>
                </a:solidFill>
                <a:latin typeface="Monaco" charset="0"/>
              </a:rPr>
              <a:t>) { </a:t>
            </a:r>
            <a:r>
              <a:rPr lang="en-US" sz="2000" dirty="0" smtClean="0">
                <a:solidFill>
                  <a:schemeClr val="bg1">
                    <a:lumMod val="50000"/>
                  </a:schemeClr>
                </a:solidFill>
                <a:latin typeface="Monaco" charset="0"/>
              </a:rPr>
              <a:t>// e is the event object</a:t>
            </a:r>
            <a:endParaRPr lang="en-US" sz="2000" dirty="0">
              <a:solidFill>
                <a:schemeClr val="bg1">
                  <a:lumMod val="50000"/>
                </a:schemeClr>
              </a:solidFill>
              <a:latin typeface="Monaco" charset="0"/>
            </a:endParaRPr>
          </a:p>
          <a:p>
            <a:r>
              <a:rPr lang="en-US" sz="2000" dirty="0" smtClean="0">
                <a:solidFill>
                  <a:srgbClr val="A6E22E"/>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504323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on a link that logs out a message when clicked</a:t>
            </a:r>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submitted</a:t>
            </a:r>
          </a:p>
          <a:p>
            <a:r>
              <a:rPr lang="en-US" dirty="0" smtClean="0"/>
              <a:t>Append the new post values as a new post on the page</a:t>
            </a:r>
          </a:p>
          <a:p>
            <a:r>
              <a:rPr lang="en-US" dirty="0" smtClean="0"/>
              <a:t>Clear form values once post is loaded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chemeClr val="bg1">
                    <a:lumMod val="95000"/>
                  </a:schemeClr>
                </a:solidFill>
                <a:latin typeface="Monaco" charset="0"/>
              </a:rPr>
              <a:t>{</a:t>
            </a:r>
            <a:endParaRPr lang="mr-IN" sz="2000" dirty="0">
              <a:solidFill>
                <a:schemeClr val="bg1">
                  <a:lumMod val="95000"/>
                </a:schemeClr>
              </a:solidFill>
              <a:latin typeface="Monaco" charset="0"/>
            </a:endParaRP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a:t>
            </a:r>
            <a:r>
              <a:rPr lang="en-US" sz="2000" dirty="0" smtClean="0">
                <a:solidFill>
                  <a:schemeClr val="bg1">
                    <a:lumMod val="95000"/>
                  </a:schemeClr>
                </a:solidFill>
                <a:latin typeface="Monaco" charset="0"/>
              </a:rPr>
              <a:t>2,  </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"Hello JSON!",</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slug": "hello-</a:t>
            </a:r>
            <a:r>
              <a:rPr lang="en-US" sz="2000" dirty="0" err="1">
                <a:solidFill>
                  <a:schemeClr val="bg1">
                    <a:lumMod val="95000"/>
                  </a:schemeClr>
                </a:solidFill>
                <a:latin typeface="Monaco" charset="0"/>
              </a:rPr>
              <a:t>json</a:t>
            </a:r>
            <a:r>
              <a:rPr lang="en-US" sz="2000" dirty="0">
                <a:solidFill>
                  <a:schemeClr val="bg1">
                    <a:lumMod val="95000"/>
                  </a:schemeClr>
                </a:solidFill>
                <a:latin typeface="Monaco" charset="0"/>
              </a:rPr>
              <a:t>",</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content": "Some post content goes here."</a:t>
            </a:r>
          </a:p>
          <a:p>
            <a:r>
              <a:rPr lang="mr-IN" sz="2000" dirty="0" smtClean="0">
                <a:solidFill>
                  <a:schemeClr val="bg1">
                    <a:lumMod val="95000"/>
                  </a:schemeClr>
                </a:solidFill>
                <a:latin typeface="Monaco" charset="0"/>
              </a:rPr>
              <a:t>}</a:t>
            </a:r>
            <a:endParaRPr lang="en-US" sz="2000" dirty="0" smtClean="0">
              <a:solidFill>
                <a:schemeClr val="bg1">
                  <a:lumMod val="95000"/>
                </a:schemeClr>
              </a:solidFill>
              <a:latin typeface="Monaco" charset="0"/>
            </a:endParaRPr>
          </a:p>
          <a:p>
            <a:endParaRPr lang="mr-IN" sz="2000" dirty="0">
              <a:solidFill>
                <a:schemeClr val="bg1">
                  <a:lumMod val="95000"/>
                </a:schemeClr>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smtClean="0">
                <a:solidFill>
                  <a:srgbClr val="E6DB74"/>
                </a:solidFill>
                <a:latin typeface="Monaco" charset="0"/>
              </a:rPr>
              <a:t>'{ </a:t>
            </a:r>
            <a:r>
              <a:rPr lang="en-US" sz="2000" dirty="0">
                <a:solidFill>
                  <a:srgbClr val="E6DB74"/>
                </a:solidFill>
                <a:latin typeface="Monaco" charset="0"/>
              </a:rPr>
              <a:t>"id": 1, "title": "Hello JSON!" </a:t>
            </a:r>
            <a:r>
              <a:rPr lang="en-US" sz="2000" dirty="0" smtClean="0">
                <a:solidFill>
                  <a:srgbClr val="E6DB74"/>
                </a:solidFill>
                <a:latin typeface="Monaco" charset="0"/>
              </a:rPr>
              <a:t>}'</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smtClean="0">
                <a:solidFill>
                  <a:srgbClr val="A6E22E"/>
                </a:solidFill>
                <a:latin typeface="Monaco" charset="0"/>
              </a:rPr>
              <a:t>site.com</a:t>
            </a:r>
            <a:r>
              <a:rPr lang="en-US" sz="2000" dirty="0" smtClean="0">
                <a:solidFill>
                  <a:srgbClr val="A6E22E"/>
                </a:solidFill>
                <a:latin typeface="Monaco" charset="0"/>
              </a:rPr>
              <a:t>/</a:t>
            </a:r>
            <a:r>
              <a:rPr lang="en-US" sz="2000" dirty="0" err="1" smtClean="0">
                <a:solidFill>
                  <a:srgbClr val="A6E22E"/>
                </a:solidFill>
                <a:latin typeface="Monaco" charset="0"/>
              </a:rPr>
              <a:t>wp-json</a:t>
            </a:r>
            <a:r>
              <a:rPr lang="en-US" sz="2000" dirty="0" smtClean="0">
                <a:solidFill>
                  <a:srgbClr val="A6E22E"/>
                </a:solidFill>
                <a:latin typeface="Monaco" charset="0"/>
              </a:rPr>
              <a:t>/</a:t>
            </a:r>
            <a:r>
              <a:rPr lang="en-US" sz="2000" dirty="0" err="1" smtClean="0">
                <a:solidFill>
                  <a:srgbClr val="A6E22E"/>
                </a:solidFill>
                <a:latin typeface="Monaco" charset="0"/>
              </a:rPr>
              <a:t>wp</a:t>
            </a:r>
            <a:r>
              <a:rPr lang="en-US" sz="2000" dirty="0" smtClean="0">
                <a:solidFill>
                  <a:srgbClr val="A6E22E"/>
                </a:solidFill>
                <a:latin typeface="Monaco" charset="0"/>
              </a:rPr>
              <a:t>/v2/posts</a:t>
            </a:r>
            <a:r>
              <a:rPr lang="en-US" sz="2000" dirty="0" smtClean="0">
                <a:solidFill>
                  <a:srgbClr val="960050"/>
                </a:solidFill>
                <a:latin typeface="Monaco" charset="0"/>
              </a:rPr>
              <a:t>’</a:t>
            </a:r>
            <a:r>
              <a:rPr lang="en-US" sz="2000" dirty="0" smtClean="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88696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smtClean="0">
                <a:solidFill>
                  <a:srgbClr val="E6DB74"/>
                </a:solidFill>
                <a:latin typeface="Monaco" charset="0"/>
              </a:rPr>
              <a:t>'https://</a:t>
            </a:r>
            <a:r>
              <a:rPr lang="en-US" sz="1800" dirty="0" err="1" smtClean="0">
                <a:solidFill>
                  <a:srgbClr val="E6DB74"/>
                </a:solidFill>
                <a:latin typeface="Monaco" charset="0"/>
              </a:rPr>
              <a:t>site.com</a:t>
            </a:r>
            <a:r>
              <a:rPr lang="en-US" sz="1800" dirty="0" smtClean="0">
                <a:solidFill>
                  <a:srgbClr val="E6DB74"/>
                </a:solidFill>
                <a:latin typeface="Monaco" charset="0"/>
              </a:rPr>
              <a:t>/</a:t>
            </a:r>
            <a:r>
              <a:rPr lang="en-US" sz="1800" dirty="0" err="1" smtClean="0">
                <a:solidFill>
                  <a:srgbClr val="E6DB74"/>
                </a:solidFill>
                <a:latin typeface="Monaco" charset="0"/>
              </a:rPr>
              <a:t>wp-json</a:t>
            </a:r>
            <a:r>
              <a:rPr lang="en-US" sz="1800" dirty="0" smtClean="0">
                <a:solidFill>
                  <a:srgbClr val="E6DB74"/>
                </a:solidFill>
                <a:latin typeface="Monaco" charset="0"/>
              </a:rPr>
              <a:t>/</a:t>
            </a:r>
            <a:r>
              <a:rPr lang="en-US" sz="1800" dirty="0" err="1" smtClean="0">
                <a:solidFill>
                  <a:srgbClr val="E6DB74"/>
                </a:solidFill>
                <a:latin typeface="Monaco" charset="0"/>
              </a:rPr>
              <a:t>wp</a:t>
            </a:r>
            <a:r>
              <a:rPr lang="en-US" sz="1800" dirty="0" smtClean="0">
                <a:solidFill>
                  <a:srgbClr val="E6DB74"/>
                </a:solidFill>
                <a:latin typeface="Monaco" charset="0"/>
              </a:rPr>
              <a:t>/v2/posts</a:t>
            </a:r>
            <a:r>
              <a:rPr lang="en-US" sz="1800" dirty="0">
                <a:solidFill>
                  <a:srgbClr val="E6DB74"/>
                </a:solidFill>
                <a:latin typeface="Monaco" charset="0"/>
              </a:rPr>
              <a:t>'</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posts (5 max)</a:t>
            </a:r>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 API + JS in a Theme</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smtClean="0"/>
              <a:t>Add </a:t>
            </a:r>
            <a:r>
              <a:rPr lang="en-US" dirty="0" smtClean="0"/>
              <a:t>the </a:t>
            </a:r>
            <a:r>
              <a:rPr lang="en-US" dirty="0" err="1" smtClean="0"/>
              <a:t>apidemo.zip</a:t>
            </a:r>
            <a:r>
              <a:rPr lang="en-US" dirty="0" smtClean="0"/>
              <a:t> theme to your WP site</a:t>
            </a:r>
          </a:p>
          <a:p>
            <a:pPr marL="457200" indent="-457200">
              <a:buFont typeface="+mj-lt"/>
              <a:buAutoNum type="arabicPeriod"/>
            </a:pPr>
            <a:r>
              <a:rPr lang="en-US" dirty="0" err="1" smtClean="0"/>
              <a:t>Functions.php</a:t>
            </a:r>
            <a:r>
              <a:rPr lang="en-US" dirty="0" smtClean="0"/>
              <a:t> </a:t>
            </a:r>
            <a:r>
              <a:rPr lang="en-US" dirty="0" err="1" smtClean="0"/>
              <a:t>enqueue</a:t>
            </a:r>
            <a:r>
              <a:rPr lang="en-US" dirty="0" smtClean="0"/>
              <a:t> </a:t>
            </a:r>
            <a:r>
              <a:rPr lang="en-US" dirty="0" err="1" smtClean="0"/>
              <a:t>main.js</a:t>
            </a:r>
            <a:r>
              <a:rPr lang="en-US" dirty="0"/>
              <a:t> </a:t>
            </a:r>
            <a:r>
              <a:rPr lang="en-US" dirty="0" smtClean="0"/>
              <a:t>with dependency of </a:t>
            </a:r>
            <a:r>
              <a:rPr lang="en-US" dirty="0" err="1" smtClean="0"/>
              <a:t>wp-api</a:t>
            </a:r>
            <a:r>
              <a:rPr lang="en-US" dirty="0" smtClean="0"/>
              <a:t> and </a:t>
            </a:r>
            <a:r>
              <a:rPr lang="en-US" dirty="0" err="1" smtClean="0"/>
              <a:t>jquery</a:t>
            </a:r>
            <a:endParaRPr lang="en-US" dirty="0" smtClean="0"/>
          </a:p>
          <a:p>
            <a:pPr marL="457200" indent="-457200">
              <a:buFont typeface="+mj-lt"/>
              <a:buAutoNum type="arabicPeriod"/>
            </a:pPr>
            <a:r>
              <a:rPr lang="en-US" dirty="0"/>
              <a:t>Use new </a:t>
            </a:r>
            <a:r>
              <a:rPr lang="en-US" dirty="0" err="1"/>
              <a:t>wp.api.collections.Posts</a:t>
            </a:r>
            <a:r>
              <a:rPr lang="en-US" dirty="0" smtClean="0"/>
              <a:t>() and .fetch to get posts from WP Site</a:t>
            </a:r>
          </a:p>
          <a:p>
            <a:pPr marL="457200" indent="-457200">
              <a:buFont typeface="+mj-lt"/>
              <a:buAutoNum type="arabicPeriod"/>
            </a:pPr>
            <a:r>
              <a:rPr lang="en-US" dirty="0"/>
              <a:t>Use </a:t>
            </a:r>
            <a:r>
              <a:rPr lang="en-US" dirty="0" smtClean="0"/>
              <a:t>JavaScript (and jQuery) to add the posts to the page</a:t>
            </a:r>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6320956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a:t>A Day of </a:t>
            </a:r>
            <a:r>
              <a:rPr lang="en-US" sz="4200" dirty="0" smtClean="0"/>
              <a:t>JavaScript </a:t>
            </a:r>
            <a:endParaRPr lang="en-US" sz="4200" dirty="0">
              <a:latin typeface="Pacifico" charset="0"/>
              <a:ea typeface="Pacifico" charset="0"/>
              <a:cs typeface="Pacifico" charset="0"/>
            </a:endParaRPr>
          </a:p>
        </p:txBody>
      </p:sp>
      <p:sp>
        <p:nvSpPr>
          <p:cNvPr id="3" name="Content Placeholder 2"/>
          <p:cNvSpPr>
            <a:spLocks noGrp="1"/>
          </p:cNvSpPr>
          <p:nvPr>
            <p:ph sz="quarter" idx="11"/>
          </p:nvPr>
        </p:nvSpPr>
        <p:spPr/>
        <p:txBody>
          <a:bodyPr/>
          <a:lstStyle/>
          <a:p>
            <a:r>
              <a:rPr lang="en-US" dirty="0" smtClean="0"/>
              <a:t>Wrap Up</a:t>
            </a:r>
            <a:endParaRPr lang="en-US" dirty="0"/>
          </a:p>
        </p:txBody>
      </p:sp>
      <p:sp>
        <p:nvSpPr>
          <p:cNvPr id="4" name="Rectangle 3"/>
          <p:cNvSpPr/>
          <p:nvPr/>
        </p:nvSpPr>
        <p:spPr>
          <a:xfrm>
            <a:off x="4027620" y="1871972"/>
            <a:ext cx="1088760" cy="461665"/>
          </a:xfrm>
          <a:prstGeom prst="rect">
            <a:avLst/>
          </a:prstGeom>
        </p:spPr>
        <p:txBody>
          <a:bodyPr wrap="none">
            <a:spAutoFit/>
          </a:bodyPr>
          <a:lstStyle/>
          <a:p>
            <a:r>
              <a:rPr lang="en-US" sz="2400">
                <a:solidFill>
                  <a:schemeClr val="bg1">
                    <a:lumMod val="95000"/>
                  </a:schemeClr>
                </a:solidFill>
                <a:latin typeface="Pacifico" charset="0"/>
                <a:ea typeface="Pacifico" charset="0"/>
                <a:cs typeface="Pacifico" charset="0"/>
              </a:rPr>
              <a:t>Review</a:t>
            </a:r>
            <a:endParaRPr lang="en-US" sz="2400">
              <a:solidFill>
                <a:schemeClr val="bg1">
                  <a:lumMod val="95000"/>
                </a:schemeClr>
              </a:solidFill>
            </a:endParaRPr>
          </a:p>
        </p:txBody>
      </p:sp>
    </p:spTree>
    <p:extLst>
      <p:ext uri="{BB962C8B-B14F-4D97-AF65-F5344CB8AC3E}">
        <p14:creationId xmlns:p14="http://schemas.microsoft.com/office/powerpoint/2010/main" val="1822307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Day of </a:t>
            </a:r>
            <a:r>
              <a:rPr lang="en-US" dirty="0" smtClean="0"/>
              <a:t>JavaScript Review</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dirty="0" smtClean="0"/>
              <a:t>Programming </a:t>
            </a:r>
            <a:r>
              <a:rPr lang="en-US" dirty="0"/>
              <a:t>R</a:t>
            </a:r>
            <a:r>
              <a:rPr lang="en-US" dirty="0" smtClean="0"/>
              <a:t>eview: variables, arrays, functions, objects, loops, conditional statements</a:t>
            </a:r>
          </a:p>
          <a:p>
            <a:pPr marL="457200" indent="-457200">
              <a:buFont typeface="+mj-lt"/>
              <a:buAutoNum type="arabicPeriod"/>
            </a:pPr>
            <a:r>
              <a:rPr lang="en-US" dirty="0" smtClean="0"/>
              <a:t>The Document Object Model: </a:t>
            </a:r>
          </a:p>
          <a:p>
            <a:pPr marL="457200" indent="-457200">
              <a:buFont typeface="+mj-lt"/>
              <a:buAutoNum type="arabicPeriod"/>
            </a:pPr>
            <a:endParaRPr lang="en-US" dirty="0" smtClean="0"/>
          </a:p>
          <a:p>
            <a:pPr marL="457200" indent="-457200">
              <a:buFont typeface="+mj-lt"/>
              <a:buAutoNum type="arabicPeriod"/>
            </a:pPr>
            <a:endParaRPr lang="en-US" dirty="0" smtClean="0"/>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4731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54097</TotalTime>
  <Words>2972</Words>
  <Application>Microsoft Macintosh PowerPoint</Application>
  <PresentationFormat>On-screen Show (16:9)</PresentationFormat>
  <Paragraphs>624</Paragraphs>
  <Slides>92</Slides>
  <Notes>50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92</vt:i4>
      </vt:variant>
    </vt:vector>
  </HeadingPairs>
  <TitlesOfParts>
    <vt:vector size="105"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Workshop Preperation</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 javascriptforwp.com/blog</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01.01</vt:lpstr>
      <vt:lpstr>DOM Practice 01.02</vt:lpstr>
      <vt:lpstr>DOM Practice 01.03</vt:lpstr>
      <vt:lpstr>DOM Practice **</vt:lpstr>
      <vt:lpstr>DOM Practice **</vt:lpstr>
      <vt:lpstr>A Word on jQuery</vt:lpstr>
      <vt:lpstr>Events</vt:lpstr>
      <vt:lpstr>Types of Events in JavaScript</vt:lpstr>
      <vt:lpstr>DEMO</vt:lpstr>
      <vt:lpstr>PowerPoint Presentation</vt:lpstr>
      <vt:lpstr>DEMO</vt:lpstr>
      <vt:lpstr>PowerPoint Presentation</vt:lpstr>
      <vt:lpstr>DEMO</vt:lpstr>
      <vt:lpstr>PowerPoint Presentation</vt:lpstr>
      <vt:lpstr>Events Practice 02.01</vt:lpstr>
      <vt:lpstr>Events Practice 02.02</vt:lpstr>
      <vt:lpstr>Events Practice 02.03</vt:lpstr>
      <vt:lpstr>Events in Different  Libraries &amp; Frameworks</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03.01</vt:lpstr>
      <vt:lpstr>JSON Practice 03.02</vt:lpstr>
      <vt:lpstr>JSON Practice 03.03</vt:lpstr>
      <vt:lpstr>WP API + JS in a Theme</vt:lpstr>
      <vt:lpstr>A Day of JavaScript </vt:lpstr>
      <vt:lpstr>A Day of JavaScript Review</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1384</cp:revision>
  <cp:lastPrinted>2017-03-09T05:18:57Z</cp:lastPrinted>
  <dcterms:created xsi:type="dcterms:W3CDTF">2016-03-08T16:04:10Z</dcterms:created>
  <dcterms:modified xsi:type="dcterms:W3CDTF">2017-03-13T02:28:50Z</dcterms:modified>
</cp:coreProperties>
</file>