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i+bJvG5qnK5Wv0ietjQIMweIj0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3"/>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3"/>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3"/>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0" name="Google Shape;5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23"/>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3" name="Google Shape;53;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1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16"/>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6"/>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cxnSp>
        <p:nvCxnSpPr>
          <p:cNvPr id="31" name="Google Shape;31;p18"/>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32" name="Google Shape;32;p18"/>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33" name="Google Shape;3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20"/>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4" name="Google Shape;44;p21"/>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5" name="Google Shape;45;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8118600" cy="1184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EXPOSITION TEXT </a:t>
            </a:r>
            <a:endParaRPr/>
          </a:p>
        </p:txBody>
      </p:sp>
      <p:sp>
        <p:nvSpPr>
          <p:cNvPr id="60" name="Google Shape;60;p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WRITING SKILL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0"/>
            <a:ext cx="8520600" cy="3933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 </a:t>
            </a:r>
            <a:endParaRPr/>
          </a:p>
        </p:txBody>
      </p:sp>
      <p:sp>
        <p:nvSpPr>
          <p:cNvPr id="112" name="Google Shape;112;p10"/>
          <p:cNvSpPr txBox="1"/>
          <p:nvPr/>
        </p:nvSpPr>
        <p:spPr>
          <a:xfrm>
            <a:off x="85800" y="715600"/>
            <a:ext cx="8972400" cy="536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50"/>
              <a:buFont typeface="Arial"/>
              <a:buNone/>
            </a:pPr>
            <a:r>
              <a:rPr b="0" i="0" lang="en" sz="1450" u="none" cap="none" strike="noStrike">
                <a:solidFill>
                  <a:srgbClr val="333333"/>
                </a:solidFill>
                <a:highlight>
                  <a:srgbClr val="00FFFF"/>
                </a:highlight>
                <a:latin typeface="Merriweather"/>
                <a:ea typeface="Merriweather"/>
                <a:cs typeface="Merriweather"/>
                <a:sym typeface="Merriweather"/>
              </a:rPr>
              <a:t>The emergence of the internet has given entrepreneurs many ways to make money. Writers are a group that has benefited from their talents as a result of the rise of internet-based jobs.</a:t>
            </a:r>
            <a:endParaRPr b="0" i="0" sz="1450" u="none" cap="none" strike="noStrike">
              <a:solidFill>
                <a:srgbClr val="333333"/>
              </a:solidFill>
              <a:highlight>
                <a:srgbClr val="00FFFF"/>
              </a:highlight>
              <a:latin typeface="Merriweather"/>
              <a:ea typeface="Merriweather"/>
              <a:cs typeface="Merriweather"/>
              <a:sym typeface="Merriweather"/>
            </a:endParaRPr>
          </a:p>
          <a:p>
            <a:pPr indent="0" lvl="0" marL="0" marR="0" rtl="0" algn="l">
              <a:lnSpc>
                <a:spcPct val="115000"/>
              </a:lnSpc>
              <a:spcBef>
                <a:spcPts val="1100"/>
              </a:spcBef>
              <a:spcAft>
                <a:spcPts val="0"/>
              </a:spcAft>
              <a:buClr>
                <a:srgbClr val="000000"/>
              </a:buClr>
              <a:buSzPts val="1450"/>
              <a:buFont typeface="Arial"/>
              <a:buNone/>
            </a:pPr>
            <a:r>
              <a:rPr b="0" i="0" lang="en" sz="1450" u="none" cap="none" strike="noStrike">
                <a:solidFill>
                  <a:srgbClr val="333333"/>
                </a:solidFill>
                <a:highlight>
                  <a:srgbClr val="FFFFFF"/>
                </a:highlight>
                <a:latin typeface="Merriweather"/>
                <a:ea typeface="Merriweather"/>
                <a:cs typeface="Merriweather"/>
                <a:sym typeface="Merriweather"/>
              </a:rPr>
              <a:t>Blog writing is an increasingly popular way to earn money online. determined by the owner of the blog. They are very popular because the blogs are usually written on a certain subject area but can vary as their content is their simplicity to get up and running.</a:t>
            </a:r>
            <a:endParaRPr b="0" i="0" sz="1450" u="none" cap="none" strike="noStrike">
              <a:solidFill>
                <a:srgbClr val="333333"/>
              </a:solidFill>
              <a:highlight>
                <a:srgbClr val="FFFFFF"/>
              </a:highlight>
              <a:latin typeface="Merriweather"/>
              <a:ea typeface="Merriweather"/>
              <a:cs typeface="Merriweather"/>
              <a:sym typeface="Merriweather"/>
            </a:endParaRPr>
          </a:p>
          <a:p>
            <a:pPr indent="0" lvl="0" marL="0" marR="0" rtl="0" algn="l">
              <a:lnSpc>
                <a:spcPct val="115000"/>
              </a:lnSpc>
              <a:spcBef>
                <a:spcPts val="1100"/>
              </a:spcBef>
              <a:spcAft>
                <a:spcPts val="0"/>
              </a:spcAft>
              <a:buClr>
                <a:srgbClr val="000000"/>
              </a:buClr>
              <a:buSzPts val="1450"/>
              <a:buFont typeface="Arial"/>
              <a:buNone/>
            </a:pPr>
            <a:r>
              <a:rPr b="0" i="0" lang="en" sz="1450" u="none" cap="none" strike="noStrike">
                <a:solidFill>
                  <a:srgbClr val="333333"/>
                </a:solidFill>
                <a:highlight>
                  <a:srgbClr val="FFFFFF"/>
                </a:highlight>
                <a:latin typeface="Merriweather"/>
                <a:ea typeface="Merriweather"/>
                <a:cs typeface="Merriweather"/>
                <a:sym typeface="Merriweather"/>
              </a:rPr>
              <a:t>There are many free websites out there that will help you set up your own blog if you choose to go that route because a blog, in addition to advertisements, means potential revenue.</a:t>
            </a:r>
            <a:endParaRPr b="0" i="0" sz="1450" u="none" cap="none" strike="noStrike">
              <a:solidFill>
                <a:srgbClr val="333333"/>
              </a:solidFill>
              <a:highlight>
                <a:srgbClr val="FFFFFF"/>
              </a:highlight>
              <a:latin typeface="Merriweather"/>
              <a:ea typeface="Merriweather"/>
              <a:cs typeface="Merriweather"/>
              <a:sym typeface="Merriweather"/>
            </a:endParaRPr>
          </a:p>
          <a:p>
            <a:pPr indent="0" lvl="0" marL="0" marR="0" rtl="0" algn="l">
              <a:lnSpc>
                <a:spcPct val="115000"/>
              </a:lnSpc>
              <a:spcBef>
                <a:spcPts val="1100"/>
              </a:spcBef>
              <a:spcAft>
                <a:spcPts val="0"/>
              </a:spcAft>
              <a:buClr>
                <a:srgbClr val="000000"/>
              </a:buClr>
              <a:buSzPts val="1450"/>
              <a:buFont typeface="Arial"/>
              <a:buNone/>
            </a:pPr>
            <a:r>
              <a:rPr b="0" i="0" lang="en" sz="1450" u="none" cap="none" strike="noStrike">
                <a:solidFill>
                  <a:srgbClr val="333333"/>
                </a:solidFill>
                <a:highlight>
                  <a:srgbClr val="FFFFFF"/>
                </a:highlight>
                <a:latin typeface="Merriweather"/>
                <a:ea typeface="Merriweather"/>
                <a:cs typeface="Merriweather"/>
                <a:sym typeface="Merriweather"/>
              </a:rPr>
              <a:t>Translational writing is also good money to earn money online. Make sure to gear your articles to promote and advertise your own business ventures.</a:t>
            </a:r>
            <a:endParaRPr b="0" i="0" sz="1450" u="none" cap="none" strike="noStrike">
              <a:solidFill>
                <a:srgbClr val="333333"/>
              </a:solidFill>
              <a:highlight>
                <a:srgbClr val="FFFFFF"/>
              </a:highlight>
              <a:latin typeface="Merriweather"/>
              <a:ea typeface="Merriweather"/>
              <a:cs typeface="Merriweather"/>
              <a:sym typeface="Merriweather"/>
            </a:endParaRPr>
          </a:p>
          <a:p>
            <a:pPr indent="0" lvl="0" marL="0" marR="0" rtl="0" algn="l">
              <a:lnSpc>
                <a:spcPct val="115000"/>
              </a:lnSpc>
              <a:spcBef>
                <a:spcPts val="1100"/>
              </a:spcBef>
              <a:spcAft>
                <a:spcPts val="0"/>
              </a:spcAft>
              <a:buClr>
                <a:srgbClr val="000000"/>
              </a:buClr>
              <a:buSzPts val="1450"/>
              <a:buFont typeface="Arial"/>
              <a:buNone/>
            </a:pPr>
            <a:r>
              <a:rPr b="0" i="0" lang="en" sz="1450" u="none" cap="none" strike="noStrike">
                <a:solidFill>
                  <a:srgbClr val="333333"/>
                </a:solidFill>
                <a:highlight>
                  <a:srgbClr val="FFFFFF"/>
                </a:highlight>
                <a:latin typeface="Merriweather"/>
                <a:ea typeface="Merriweather"/>
                <a:cs typeface="Merriweather"/>
                <a:sym typeface="Merriweather"/>
              </a:rPr>
              <a:t>These articles are a free way to market the products and services you offer for free. The most effective advertising with these articles comes from the dialogue box that is inserted at the end of each article.</a:t>
            </a:r>
            <a:endParaRPr b="0" i="0" sz="1450" u="none" cap="none" strike="noStrike">
              <a:solidFill>
                <a:srgbClr val="333333"/>
              </a:solidFill>
              <a:highlight>
                <a:srgbClr val="FFFFFF"/>
              </a:highlight>
              <a:latin typeface="Merriweather"/>
              <a:ea typeface="Merriweather"/>
              <a:cs typeface="Merriweather"/>
              <a:sym typeface="Merriweather"/>
            </a:endParaRPr>
          </a:p>
          <a:p>
            <a:pPr indent="0" lvl="0" marL="0" marR="0" rtl="0" algn="l">
              <a:lnSpc>
                <a:spcPct val="115000"/>
              </a:lnSpc>
              <a:spcBef>
                <a:spcPts val="1100"/>
              </a:spcBef>
              <a:spcAft>
                <a:spcPts val="0"/>
              </a:spcAft>
              <a:buClr>
                <a:srgbClr val="000000"/>
              </a:buClr>
              <a:buSzPts val="1450"/>
              <a:buFont typeface="Arial"/>
              <a:buNone/>
            </a:pPr>
            <a:r>
              <a:rPr b="0" i="0" lang="en" sz="1450" u="none" cap="none" strike="noStrike">
                <a:solidFill>
                  <a:srgbClr val="333333"/>
                </a:solidFill>
                <a:highlight>
                  <a:srgbClr val="FFFFFF"/>
                </a:highlight>
                <a:latin typeface="Merriweather"/>
                <a:ea typeface="Merriweather"/>
                <a:cs typeface="Merriweather"/>
                <a:sym typeface="Merriweather"/>
              </a:rPr>
              <a:t>These dialogue boxes contain links to basically any website you would like to drive traffic to. For instance, you might have one link in your dialogue box to a product you are selling and one to a blog where you are promoting discussing other products.</a:t>
            </a:r>
            <a:endParaRPr b="0" i="0" sz="1450" u="none" cap="none" strike="noStrike">
              <a:solidFill>
                <a:srgbClr val="333333"/>
              </a:solidFill>
              <a:highlight>
                <a:srgbClr val="FFFFFF"/>
              </a:highlight>
              <a:latin typeface="Merriweather"/>
              <a:ea typeface="Merriweather"/>
              <a:cs typeface="Merriweather"/>
              <a:sym typeface="Merriweather"/>
            </a:endParaRPr>
          </a:p>
          <a:p>
            <a:pPr indent="0" lvl="0" marL="0" marR="0" rtl="0" algn="l">
              <a:lnSpc>
                <a:spcPct val="115000"/>
              </a:lnSpc>
              <a:spcBef>
                <a:spcPts val="1100"/>
              </a:spcBef>
              <a:spcAft>
                <a:spcPts val="1100"/>
              </a:spcAft>
              <a:buClr>
                <a:srgbClr val="000000"/>
              </a:buClr>
              <a:buSzPts val="1450"/>
              <a:buFont typeface="Arial"/>
              <a:buNone/>
            </a:pPr>
            <a:r>
              <a:rPr b="0" i="0" lang="en" sz="1450" u="none" cap="none" strike="noStrike">
                <a:solidFill>
                  <a:srgbClr val="333333"/>
                </a:solidFill>
                <a:highlight>
                  <a:srgbClr val="FFFFFF"/>
                </a:highlight>
                <a:latin typeface="Merriweather"/>
                <a:ea typeface="Merriweather"/>
                <a:cs typeface="Merriweather"/>
                <a:sym typeface="Merriweather"/>
              </a:rPr>
              <a:t>Writing takes some time to gain credibility through but once it’s done earning potential can become very powerful.</a:t>
            </a:r>
            <a:endParaRPr b="0" i="0" sz="1450" u="none" cap="none" strike="noStrike">
              <a:solidFill>
                <a:srgbClr val="333333"/>
              </a:solidFill>
              <a:highlight>
                <a:srgbClr val="FFFFFF"/>
              </a:highlight>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1"/>
          <p:cNvPicPr preferRelativeResize="0"/>
          <p:nvPr/>
        </p:nvPicPr>
        <p:blipFill rotWithShape="1">
          <a:blip r:embed="rId3">
            <a:alphaModFix/>
          </a:blip>
          <a:srcRect b="0" l="0" r="0" t="0"/>
          <a:stretch/>
        </p:blipFill>
        <p:spPr>
          <a:xfrm>
            <a:off x="931100" y="213000"/>
            <a:ext cx="7602775" cy="481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nvSpPr>
        <p:spPr>
          <a:xfrm>
            <a:off x="2266450" y="279425"/>
            <a:ext cx="4379700" cy="8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50"/>
              <a:buFont typeface="Arial"/>
              <a:buNone/>
            </a:pPr>
            <a:r>
              <a:rPr b="0" i="0" lang="en" sz="1450" u="none" cap="none" strike="noStrike">
                <a:solidFill>
                  <a:srgbClr val="333333"/>
                </a:solidFill>
                <a:highlight>
                  <a:srgbClr val="FFFFFF"/>
                </a:highlight>
                <a:latin typeface="Arial"/>
                <a:ea typeface="Arial"/>
                <a:cs typeface="Arial"/>
                <a:sym typeface="Arial"/>
              </a:rPr>
              <a:t>Tulisan ilmiah seperti tesis, berita, atau penelitian dalam Bahasa Inggris bisa dikategorikan dalam jenis </a:t>
            </a:r>
            <a:r>
              <a:rPr b="0" i="1" lang="en" sz="1450" u="none" cap="none" strike="noStrike">
                <a:solidFill>
                  <a:srgbClr val="333333"/>
                </a:solidFill>
                <a:highlight>
                  <a:srgbClr val="FFFFFF"/>
                </a:highlight>
                <a:latin typeface="Arial"/>
                <a:ea typeface="Arial"/>
                <a:cs typeface="Arial"/>
                <a:sym typeface="Arial"/>
              </a:rPr>
              <a:t>exposition text.</a:t>
            </a:r>
            <a:endParaRPr b="0" i="0" sz="1400" u="none" cap="none" strike="noStrike">
              <a:solidFill>
                <a:srgbClr val="000000"/>
              </a:solidFill>
              <a:latin typeface="Arial"/>
              <a:ea typeface="Arial"/>
              <a:cs typeface="Arial"/>
              <a:sym typeface="Arial"/>
            </a:endParaRPr>
          </a:p>
        </p:txBody>
      </p:sp>
      <p:pic>
        <p:nvPicPr>
          <p:cNvPr id="66" name="Google Shape;66;p2"/>
          <p:cNvPicPr preferRelativeResize="0"/>
          <p:nvPr/>
        </p:nvPicPr>
        <p:blipFill rotWithShape="1">
          <a:blip r:embed="rId3">
            <a:alphaModFix/>
          </a:blip>
          <a:srcRect b="0" l="0" r="0" t="0"/>
          <a:stretch/>
        </p:blipFill>
        <p:spPr>
          <a:xfrm>
            <a:off x="701688" y="1254900"/>
            <a:ext cx="7740615" cy="3705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6132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a:t>
            </a:r>
            <a:endParaRPr/>
          </a:p>
        </p:txBody>
      </p:sp>
      <p:sp>
        <p:nvSpPr>
          <p:cNvPr id="72" name="Google Shape;72;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50">
                <a:solidFill>
                  <a:srgbClr val="333333"/>
                </a:solidFill>
                <a:highlight>
                  <a:srgbClr val="FFFFFF"/>
                </a:highlight>
                <a:latin typeface="Arial"/>
                <a:ea typeface="Arial"/>
                <a:cs typeface="Arial"/>
                <a:sym typeface="Arial"/>
              </a:rPr>
              <a:t>E</a:t>
            </a:r>
            <a:r>
              <a:rPr i="1" lang="en" sz="2250">
                <a:solidFill>
                  <a:srgbClr val="333333"/>
                </a:solidFill>
                <a:highlight>
                  <a:srgbClr val="FFFFFF"/>
                </a:highlight>
                <a:latin typeface="Arial"/>
                <a:ea typeface="Arial"/>
                <a:cs typeface="Arial"/>
                <a:sym typeface="Arial"/>
              </a:rPr>
              <a:t>xposition text</a:t>
            </a:r>
            <a:r>
              <a:rPr lang="en" sz="2250">
                <a:solidFill>
                  <a:srgbClr val="333333"/>
                </a:solidFill>
                <a:highlight>
                  <a:srgbClr val="FFFFFF"/>
                </a:highlight>
                <a:latin typeface="Arial"/>
                <a:ea typeface="Arial"/>
                <a:cs typeface="Arial"/>
                <a:sym typeface="Arial"/>
              </a:rPr>
              <a:t> merupakan sebuah tulisan terbuka yang bisa menghasilkan pro dan kontra untuk penulisnya.</a:t>
            </a:r>
            <a:endParaRPr sz="225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 sz="2250">
                <a:solidFill>
                  <a:srgbClr val="333333"/>
                </a:solidFill>
                <a:highlight>
                  <a:srgbClr val="FFFFFF"/>
                </a:highlight>
                <a:latin typeface="Arial"/>
                <a:ea typeface="Arial"/>
                <a:cs typeface="Arial"/>
                <a:sym typeface="Arial"/>
              </a:rPr>
              <a:t>Tulisan yang tergolong kedalam </a:t>
            </a:r>
            <a:r>
              <a:rPr i="1" lang="en" sz="2250">
                <a:solidFill>
                  <a:srgbClr val="333333"/>
                </a:solidFill>
                <a:highlight>
                  <a:srgbClr val="FFFFFF"/>
                </a:highlight>
                <a:latin typeface="Arial"/>
                <a:ea typeface="Arial"/>
                <a:cs typeface="Arial"/>
                <a:sym typeface="Arial"/>
              </a:rPr>
              <a:t>exposition text</a:t>
            </a:r>
            <a:r>
              <a:rPr lang="en" sz="2250">
                <a:solidFill>
                  <a:srgbClr val="333333"/>
                </a:solidFill>
                <a:highlight>
                  <a:srgbClr val="FFFFFF"/>
                </a:highlight>
                <a:latin typeface="Arial"/>
                <a:ea typeface="Arial"/>
                <a:cs typeface="Arial"/>
                <a:sym typeface="Arial"/>
              </a:rPr>
              <a:t> kadang dikenal juga dengan nama</a:t>
            </a:r>
            <a:r>
              <a:rPr lang="en" sz="2250">
                <a:solidFill>
                  <a:srgbClr val="333333"/>
                </a:solidFill>
                <a:highlight>
                  <a:srgbClr val="00FFFF"/>
                </a:highlight>
                <a:latin typeface="Arial"/>
                <a:ea typeface="Arial"/>
                <a:cs typeface="Arial"/>
                <a:sym typeface="Arial"/>
              </a:rPr>
              <a:t> </a:t>
            </a:r>
            <a:r>
              <a:rPr i="1" lang="en" sz="2250">
                <a:solidFill>
                  <a:srgbClr val="333333"/>
                </a:solidFill>
                <a:highlight>
                  <a:srgbClr val="00FFFF"/>
                </a:highlight>
                <a:latin typeface="Arial"/>
                <a:ea typeface="Arial"/>
                <a:cs typeface="Arial"/>
                <a:sym typeface="Arial"/>
              </a:rPr>
              <a:t>argumentative text</a:t>
            </a:r>
            <a:r>
              <a:rPr i="1" lang="en" sz="2250">
                <a:solidFill>
                  <a:srgbClr val="333333"/>
                </a:solidFill>
                <a:highlight>
                  <a:srgbClr val="FFFFFF"/>
                </a:highlight>
                <a:latin typeface="Arial"/>
                <a:ea typeface="Arial"/>
                <a:cs typeface="Arial"/>
                <a:sym typeface="Arial"/>
              </a:rPr>
              <a:t>,</a:t>
            </a:r>
            <a:r>
              <a:rPr lang="en" sz="2250">
                <a:solidFill>
                  <a:srgbClr val="333333"/>
                </a:solidFill>
                <a:highlight>
                  <a:srgbClr val="FFFFFF"/>
                </a:highlight>
                <a:latin typeface="Arial"/>
                <a:ea typeface="Arial"/>
                <a:cs typeface="Arial"/>
                <a:sym typeface="Arial"/>
              </a:rPr>
              <a:t> karena teks ini akan didominasi oleh argumen-argumen si penulis dan hal itulah yang menjadi ciri khas yang membedakan jenis teks exposition dengan teks lainnya.</a:t>
            </a:r>
            <a:endParaRPr sz="225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6132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EXPOSITION TEXT </a:t>
            </a:r>
            <a:endParaRPr/>
          </a:p>
        </p:txBody>
      </p:sp>
      <p:sp>
        <p:nvSpPr>
          <p:cNvPr id="78" name="Google Shape;78;p4"/>
          <p:cNvSpPr txBox="1"/>
          <p:nvPr>
            <p:ph idx="1" type="body"/>
          </p:nvPr>
        </p:nvSpPr>
        <p:spPr>
          <a:xfrm>
            <a:off x="136325" y="1171675"/>
            <a:ext cx="3988800" cy="3397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400"/>
              </a:spcBef>
              <a:spcAft>
                <a:spcPts val="0"/>
              </a:spcAft>
              <a:buClr>
                <a:schemeClr val="dk1"/>
              </a:buClr>
              <a:buSzPts val="1100"/>
              <a:buFont typeface="Arial"/>
              <a:buNone/>
            </a:pPr>
            <a:r>
              <a:rPr b="1" i="1" lang="en" sz="1800">
                <a:solidFill>
                  <a:srgbClr val="333333"/>
                </a:solidFill>
                <a:highlight>
                  <a:srgbClr val="FFFFFF"/>
                </a:highlight>
                <a:latin typeface="Arial"/>
                <a:ea typeface="Arial"/>
                <a:cs typeface="Arial"/>
                <a:sym typeface="Arial"/>
              </a:rPr>
              <a:t>Analytical Exposition</a:t>
            </a:r>
            <a:endParaRPr b="1" i="1" sz="1800">
              <a:solidFill>
                <a:srgbClr val="333333"/>
              </a:solidFill>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 sz="1850">
                <a:solidFill>
                  <a:srgbClr val="333333"/>
                </a:solidFill>
                <a:highlight>
                  <a:srgbClr val="FFFFFF"/>
                </a:highlight>
                <a:latin typeface="Arial"/>
                <a:ea typeface="Arial"/>
                <a:cs typeface="Arial"/>
                <a:sym typeface="Arial"/>
              </a:rPr>
              <a:t>Jenis teks eksposisi yang diawali dengan pernyataan yang menunjukkan sikap, opini, atau posisi penulis terhadap tema yang dibahas kemudian didukung oleh berbagai argumen dan ditutup dengan penegasan atau pernyataan ulang tentang opini yang dinyatakan di bagian awal.</a:t>
            </a:r>
            <a:endParaRPr sz="185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1200"/>
              </a:spcAft>
              <a:buSzPts val="1400"/>
              <a:buNone/>
            </a:pPr>
            <a:r>
              <a:t/>
            </a:r>
            <a:endParaRPr/>
          </a:p>
        </p:txBody>
      </p:sp>
      <p:sp>
        <p:nvSpPr>
          <p:cNvPr id="79" name="Google Shape;79;p4"/>
          <p:cNvSpPr txBox="1"/>
          <p:nvPr>
            <p:ph idx="2" type="body"/>
          </p:nvPr>
        </p:nvSpPr>
        <p:spPr>
          <a:xfrm>
            <a:off x="3939050" y="1171675"/>
            <a:ext cx="4967700" cy="3397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400"/>
              </a:spcBef>
              <a:spcAft>
                <a:spcPts val="0"/>
              </a:spcAft>
              <a:buClr>
                <a:schemeClr val="dk1"/>
              </a:buClr>
              <a:buSzPts val="1018"/>
              <a:buFont typeface="Arial"/>
              <a:buNone/>
            </a:pPr>
            <a:r>
              <a:rPr b="1" i="1" lang="en" sz="1802">
                <a:solidFill>
                  <a:srgbClr val="333333"/>
                </a:solidFill>
                <a:highlight>
                  <a:srgbClr val="FFFFFF"/>
                </a:highlight>
                <a:latin typeface="Arial"/>
                <a:ea typeface="Arial"/>
                <a:cs typeface="Arial"/>
                <a:sym typeface="Arial"/>
              </a:rPr>
              <a:t>Hortatory Exposition</a:t>
            </a:r>
            <a:endParaRPr b="1" i="1" sz="1802">
              <a:solidFill>
                <a:srgbClr val="333333"/>
              </a:solidFill>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018"/>
              <a:buFont typeface="Arial"/>
              <a:buNone/>
            </a:pPr>
            <a:r>
              <a:rPr lang="en" sz="1841">
                <a:solidFill>
                  <a:srgbClr val="333333"/>
                </a:solidFill>
                <a:highlight>
                  <a:srgbClr val="FFFFFF"/>
                </a:highlight>
                <a:latin typeface="Arial"/>
                <a:ea typeface="Arial"/>
                <a:cs typeface="Arial"/>
                <a:sym typeface="Arial"/>
              </a:rPr>
              <a:t>Jenis teks eksposisi yang diawali dengan pernyataan yang berisi isu atau masalah yang diangkat sebagai tema tulisan.</a:t>
            </a:r>
            <a:endParaRPr sz="1841">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018"/>
              <a:buFont typeface="Arial"/>
              <a:buNone/>
            </a:pPr>
            <a:r>
              <a:rPr lang="en" sz="1841">
                <a:solidFill>
                  <a:srgbClr val="333333"/>
                </a:solidFill>
                <a:highlight>
                  <a:srgbClr val="FFFFFF"/>
                </a:highlight>
                <a:latin typeface="Arial"/>
                <a:ea typeface="Arial"/>
                <a:cs typeface="Arial"/>
                <a:sym typeface="Arial"/>
              </a:rPr>
              <a:t>Kemudian didukung oleh berbagai argumen serta bukti pendukung yang dapat mengarahkan pembaca pada sudut pandang penulis. Terakhir, teks akan ditutup dengan saran atau rekomendasi dari si penulis akan apa yang seharusnya dilakukan atau terjadi terkait dengan masalah atau isu yang ditampilkan di awal.</a:t>
            </a:r>
            <a:endParaRPr sz="1841">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1200"/>
              </a:spcAft>
              <a:buSzPts val="1018"/>
              <a:buNone/>
            </a:pPr>
            <a:r>
              <a:t/>
            </a:r>
            <a:endParaRPr sz="12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6132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GENERIC STRUCTURE </a:t>
            </a:r>
            <a:endParaRPr/>
          </a:p>
        </p:txBody>
      </p:sp>
      <p:sp>
        <p:nvSpPr>
          <p:cNvPr id="85" name="Google Shape;85;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0"/>
              </a:spcBef>
              <a:spcAft>
                <a:spcPts val="0"/>
              </a:spcAft>
              <a:buClr>
                <a:srgbClr val="333333"/>
              </a:buClr>
              <a:buSzPts val="1750"/>
              <a:buFont typeface="Arial"/>
              <a:buChar char="●"/>
            </a:pPr>
            <a:r>
              <a:rPr b="1" i="1" lang="en" sz="1750">
                <a:solidFill>
                  <a:srgbClr val="333333"/>
                </a:solidFill>
                <a:highlight>
                  <a:srgbClr val="FFFFFF"/>
                </a:highlight>
                <a:latin typeface="Arial"/>
                <a:ea typeface="Arial"/>
                <a:cs typeface="Arial"/>
                <a:sym typeface="Arial"/>
              </a:rPr>
              <a:t>Thesis</a:t>
            </a:r>
            <a:r>
              <a:rPr b="1" lang="en" sz="1750">
                <a:solidFill>
                  <a:srgbClr val="333333"/>
                </a:solidFill>
                <a:highlight>
                  <a:srgbClr val="FFFFFF"/>
                </a:highlight>
                <a:latin typeface="Arial"/>
                <a:ea typeface="Arial"/>
                <a:cs typeface="Arial"/>
                <a:sym typeface="Arial"/>
              </a:rPr>
              <a:t>:</a:t>
            </a:r>
            <a:r>
              <a:rPr lang="en" sz="1750">
                <a:solidFill>
                  <a:srgbClr val="333333"/>
                </a:solidFill>
                <a:highlight>
                  <a:srgbClr val="FFFFFF"/>
                </a:highlight>
                <a:latin typeface="Arial"/>
                <a:ea typeface="Arial"/>
                <a:cs typeface="Arial"/>
                <a:sym typeface="Arial"/>
              </a:rPr>
              <a:t> Bagian ini akan berisi isu atau masalah yang akan diangkat sedangkan pada</a:t>
            </a:r>
            <a:r>
              <a:rPr i="1" lang="en" sz="1750">
                <a:solidFill>
                  <a:srgbClr val="333333"/>
                </a:solidFill>
                <a:highlight>
                  <a:srgbClr val="FFFFFF"/>
                </a:highlight>
                <a:latin typeface="Arial"/>
                <a:ea typeface="Arial"/>
                <a:cs typeface="Arial"/>
                <a:sym typeface="Arial"/>
              </a:rPr>
              <a:t> analytical exposition</a:t>
            </a:r>
            <a:r>
              <a:rPr lang="en" sz="1750">
                <a:solidFill>
                  <a:srgbClr val="333333"/>
                </a:solidFill>
                <a:highlight>
                  <a:srgbClr val="FFFFFF"/>
                </a:highlight>
                <a:latin typeface="Arial"/>
                <a:ea typeface="Arial"/>
                <a:cs typeface="Arial"/>
                <a:sym typeface="Arial"/>
              </a:rPr>
              <a:t> bagian ini akan berisi posisi, opini atau sikap si penulis.</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333333"/>
              </a:buClr>
              <a:buSzPts val="1750"/>
              <a:buFont typeface="Arial"/>
              <a:buChar char="●"/>
            </a:pPr>
            <a:r>
              <a:rPr b="1" i="1" lang="en" sz="1750">
                <a:solidFill>
                  <a:srgbClr val="333333"/>
                </a:solidFill>
                <a:highlight>
                  <a:srgbClr val="FFFFFF"/>
                </a:highlight>
                <a:latin typeface="Arial"/>
                <a:ea typeface="Arial"/>
                <a:cs typeface="Arial"/>
                <a:sym typeface="Arial"/>
              </a:rPr>
              <a:t>Argument</a:t>
            </a:r>
            <a:r>
              <a:rPr lang="en" sz="1750">
                <a:solidFill>
                  <a:srgbClr val="333333"/>
                </a:solidFill>
                <a:highlight>
                  <a:srgbClr val="FFFFFF"/>
                </a:highlight>
                <a:latin typeface="Arial"/>
                <a:ea typeface="Arial"/>
                <a:cs typeface="Arial"/>
                <a:sym typeface="Arial"/>
              </a:rPr>
              <a:t>: Bagian yang berisi pendapat-pendapat atau argumen yang mulai dipaparkan oleh penulis. Baik pada </a:t>
            </a:r>
            <a:r>
              <a:rPr i="1" lang="en" sz="1750">
                <a:solidFill>
                  <a:srgbClr val="333333"/>
                </a:solidFill>
                <a:highlight>
                  <a:srgbClr val="FFFFFF"/>
                </a:highlight>
                <a:latin typeface="Arial"/>
                <a:ea typeface="Arial"/>
                <a:cs typeface="Arial"/>
                <a:sym typeface="Arial"/>
              </a:rPr>
              <a:t>hortatory exposition</a:t>
            </a:r>
            <a:r>
              <a:rPr lang="en" sz="1750">
                <a:solidFill>
                  <a:srgbClr val="333333"/>
                </a:solidFill>
                <a:highlight>
                  <a:srgbClr val="FFFFFF"/>
                </a:highlight>
                <a:latin typeface="Arial"/>
                <a:ea typeface="Arial"/>
                <a:cs typeface="Arial"/>
                <a:sym typeface="Arial"/>
              </a:rPr>
              <a:t> dan </a:t>
            </a:r>
            <a:r>
              <a:rPr i="1" lang="en" sz="1750">
                <a:solidFill>
                  <a:srgbClr val="333333"/>
                </a:solidFill>
                <a:highlight>
                  <a:srgbClr val="FFFFFF"/>
                </a:highlight>
                <a:latin typeface="Arial"/>
                <a:ea typeface="Arial"/>
                <a:cs typeface="Arial"/>
                <a:sym typeface="Arial"/>
              </a:rPr>
              <a:t>analytical exposition</a:t>
            </a:r>
            <a:r>
              <a:rPr lang="en" sz="1750">
                <a:solidFill>
                  <a:srgbClr val="333333"/>
                </a:solidFill>
                <a:highlight>
                  <a:srgbClr val="FFFFFF"/>
                </a:highlight>
                <a:latin typeface="Arial"/>
                <a:ea typeface="Arial"/>
                <a:cs typeface="Arial"/>
                <a:sym typeface="Arial"/>
              </a:rPr>
              <a:t> memiliki penjelasan yang sama dalam bagian ini.</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333333"/>
              </a:buClr>
              <a:buSzPts val="1750"/>
              <a:buFont typeface="Arial"/>
              <a:buChar char="●"/>
            </a:pPr>
            <a:r>
              <a:rPr b="1" i="1" lang="en" sz="1750">
                <a:solidFill>
                  <a:srgbClr val="333333"/>
                </a:solidFill>
                <a:highlight>
                  <a:srgbClr val="FFFFFF"/>
                </a:highlight>
                <a:latin typeface="Arial"/>
                <a:ea typeface="Arial"/>
                <a:cs typeface="Arial"/>
                <a:sym typeface="Arial"/>
              </a:rPr>
              <a:t>Reitaration :</a:t>
            </a:r>
            <a:r>
              <a:rPr i="1" lang="en" sz="1750">
                <a:solidFill>
                  <a:srgbClr val="333333"/>
                </a:solidFill>
                <a:highlight>
                  <a:srgbClr val="FFFFFF"/>
                </a:highlight>
                <a:latin typeface="Arial"/>
                <a:ea typeface="Arial"/>
                <a:cs typeface="Arial"/>
                <a:sym typeface="Arial"/>
              </a:rPr>
              <a:t>:</a:t>
            </a:r>
            <a:r>
              <a:rPr lang="en" sz="1750">
                <a:solidFill>
                  <a:srgbClr val="333333"/>
                </a:solidFill>
                <a:highlight>
                  <a:srgbClr val="FFFFFF"/>
                </a:highlight>
                <a:latin typeface="Arial"/>
                <a:ea typeface="Arial"/>
                <a:cs typeface="Arial"/>
                <a:sym typeface="Arial"/>
              </a:rPr>
              <a:t> merupakan kesimpulan. Pada </a:t>
            </a:r>
            <a:r>
              <a:rPr i="1" lang="en" sz="1750">
                <a:solidFill>
                  <a:srgbClr val="333333"/>
                </a:solidFill>
                <a:highlight>
                  <a:srgbClr val="FFFFFF"/>
                </a:highlight>
                <a:latin typeface="Arial"/>
                <a:ea typeface="Arial"/>
                <a:cs typeface="Arial"/>
                <a:sym typeface="Arial"/>
              </a:rPr>
              <a:t>hortatory exposition</a:t>
            </a:r>
            <a:r>
              <a:rPr lang="en" sz="1750">
                <a:solidFill>
                  <a:srgbClr val="333333"/>
                </a:solidFill>
                <a:highlight>
                  <a:srgbClr val="FFFFFF"/>
                </a:highlight>
                <a:latin typeface="Arial"/>
                <a:ea typeface="Arial"/>
                <a:cs typeface="Arial"/>
                <a:sym typeface="Arial"/>
              </a:rPr>
              <a:t> akan berisi rekomendasi atau saran dari sang penulis terhadap masalah yang menjadi tema tulisan. Sedangkan pada </a:t>
            </a:r>
            <a:r>
              <a:rPr i="1" lang="en" sz="1750">
                <a:solidFill>
                  <a:srgbClr val="333333"/>
                </a:solidFill>
                <a:highlight>
                  <a:srgbClr val="FFFFFF"/>
                </a:highlight>
                <a:latin typeface="Arial"/>
                <a:ea typeface="Arial"/>
                <a:cs typeface="Arial"/>
                <a:sym typeface="Arial"/>
              </a:rPr>
              <a:t>analytical exposition</a:t>
            </a:r>
            <a:r>
              <a:rPr lang="en" sz="1750">
                <a:solidFill>
                  <a:srgbClr val="333333"/>
                </a:solidFill>
                <a:highlight>
                  <a:srgbClr val="FFFFFF"/>
                </a:highlight>
                <a:latin typeface="Arial"/>
                <a:ea typeface="Arial"/>
                <a:cs typeface="Arial"/>
                <a:sym typeface="Arial"/>
              </a:rPr>
              <a:t>, bagian ini akan berisi pernyataan ulang dari sang penulis.</a:t>
            </a:r>
            <a:endParaRPr sz="1750">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259950" y="217350"/>
            <a:ext cx="8520600" cy="6132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LANGUAGE FEATURES</a:t>
            </a:r>
            <a:endParaRPr/>
          </a:p>
        </p:txBody>
      </p:sp>
      <p:sp>
        <p:nvSpPr>
          <p:cNvPr id="91" name="Google Shape;91;p6"/>
          <p:cNvSpPr txBox="1"/>
          <p:nvPr>
            <p:ph idx="1" type="body"/>
          </p:nvPr>
        </p:nvSpPr>
        <p:spPr>
          <a:xfrm>
            <a:off x="311700" y="1161250"/>
            <a:ext cx="8520600" cy="3397200"/>
          </a:xfrm>
          <a:prstGeom prst="rect">
            <a:avLst/>
          </a:prstGeom>
          <a:noFill/>
          <a:ln>
            <a:noFill/>
          </a:ln>
        </p:spPr>
        <p:txBody>
          <a:bodyPr anchorCtr="0" anchor="t" bIns="91425" lIns="91425" spcFirstLastPara="1" rIns="91425" wrap="square" tIns="91425">
            <a:normAutofit/>
          </a:bodyPr>
          <a:lstStyle/>
          <a:p>
            <a:pPr indent="-339725" lvl="0" marL="457200" rtl="0" algn="l">
              <a:lnSpc>
                <a:spcPct val="115000"/>
              </a:lnSpc>
              <a:spcBef>
                <a:spcPts val="0"/>
              </a:spcBef>
              <a:spcAft>
                <a:spcPts val="0"/>
              </a:spcAft>
              <a:buClr>
                <a:srgbClr val="333333"/>
              </a:buClr>
              <a:buSzPts val="1750"/>
              <a:buFont typeface="Arial"/>
              <a:buChar char="●"/>
            </a:pPr>
            <a:r>
              <a:rPr lang="en" sz="1750">
                <a:solidFill>
                  <a:srgbClr val="333333"/>
                </a:solidFill>
                <a:highlight>
                  <a:srgbClr val="FFFFFF"/>
                </a:highlight>
                <a:latin typeface="Arial"/>
                <a:ea typeface="Arial"/>
                <a:cs typeface="Arial"/>
                <a:sym typeface="Arial"/>
              </a:rPr>
              <a:t>Menggunakan </a:t>
            </a:r>
            <a:r>
              <a:rPr b="1" i="1" lang="en" sz="1750">
                <a:solidFill>
                  <a:srgbClr val="333333"/>
                </a:solidFill>
                <a:highlight>
                  <a:srgbClr val="FFFFFF"/>
                </a:highlight>
                <a:latin typeface="Arial"/>
                <a:ea typeface="Arial"/>
                <a:cs typeface="Arial"/>
                <a:sym typeface="Arial"/>
              </a:rPr>
              <a:t>simple present tense.</a:t>
            </a:r>
            <a:endParaRPr b="1" i="1"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333333"/>
              </a:buClr>
              <a:buSzPts val="1750"/>
              <a:buFont typeface="Arial"/>
              <a:buChar char="●"/>
            </a:pPr>
            <a:r>
              <a:rPr lang="en" sz="1750">
                <a:solidFill>
                  <a:srgbClr val="333333"/>
                </a:solidFill>
                <a:highlight>
                  <a:srgbClr val="FFFFFF"/>
                </a:highlight>
                <a:latin typeface="Arial"/>
                <a:ea typeface="Arial"/>
                <a:cs typeface="Arial"/>
                <a:sym typeface="Arial"/>
              </a:rPr>
              <a:t>Banyak menggunakan </a:t>
            </a:r>
            <a:r>
              <a:rPr b="1" i="1" lang="en" sz="1750">
                <a:solidFill>
                  <a:srgbClr val="333333"/>
                </a:solidFill>
                <a:highlight>
                  <a:srgbClr val="FFFFFF"/>
                </a:highlight>
                <a:latin typeface="Arial"/>
                <a:ea typeface="Arial"/>
                <a:cs typeface="Arial"/>
                <a:sym typeface="Arial"/>
              </a:rPr>
              <a:t>conjunction</a:t>
            </a:r>
            <a:r>
              <a:rPr b="1" lang="en" sz="1750">
                <a:solidFill>
                  <a:srgbClr val="333333"/>
                </a:solidFill>
                <a:highlight>
                  <a:srgbClr val="FFFFFF"/>
                </a:highlight>
                <a:latin typeface="Arial"/>
                <a:ea typeface="Arial"/>
                <a:cs typeface="Arial"/>
                <a:sym typeface="Arial"/>
              </a:rPr>
              <a:t> </a:t>
            </a:r>
            <a:r>
              <a:rPr lang="en" sz="1750">
                <a:solidFill>
                  <a:srgbClr val="333333"/>
                </a:solidFill>
                <a:highlight>
                  <a:srgbClr val="FFFFFF"/>
                </a:highlight>
                <a:latin typeface="Arial"/>
                <a:ea typeface="Arial"/>
                <a:cs typeface="Arial"/>
                <a:sym typeface="Arial"/>
              </a:rPr>
              <a:t>(kata hubung) seperti </a:t>
            </a:r>
            <a:r>
              <a:rPr i="1" lang="en" sz="1750">
                <a:solidFill>
                  <a:srgbClr val="333333"/>
                </a:solidFill>
                <a:highlight>
                  <a:srgbClr val="FFFFFF"/>
                </a:highlight>
                <a:latin typeface="Arial"/>
                <a:ea typeface="Arial"/>
                <a:cs typeface="Arial"/>
                <a:sym typeface="Arial"/>
              </a:rPr>
              <a:t>because of, so, therefore, the reason</a:t>
            </a:r>
            <a:r>
              <a:rPr lang="en" sz="1750">
                <a:solidFill>
                  <a:srgbClr val="333333"/>
                </a:solidFill>
                <a:highlight>
                  <a:srgbClr val="FFFFFF"/>
                </a:highlight>
                <a:latin typeface="Arial"/>
                <a:ea typeface="Arial"/>
                <a:cs typeface="Arial"/>
                <a:sym typeface="Arial"/>
              </a:rPr>
              <a:t>, dan lain-lain.</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333333"/>
              </a:buClr>
              <a:buSzPts val="1750"/>
              <a:buFont typeface="Arial"/>
              <a:buChar char="●"/>
            </a:pPr>
            <a:r>
              <a:rPr lang="en" sz="1750">
                <a:solidFill>
                  <a:srgbClr val="333333"/>
                </a:solidFill>
                <a:highlight>
                  <a:srgbClr val="FFFFFF"/>
                </a:highlight>
                <a:latin typeface="Arial"/>
                <a:ea typeface="Arial"/>
                <a:cs typeface="Arial"/>
                <a:sym typeface="Arial"/>
              </a:rPr>
              <a:t>Berisi argumen-argumen.</a:t>
            </a:r>
            <a:endParaRPr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333333"/>
              </a:buClr>
              <a:buSzPts val="1750"/>
              <a:buFont typeface="Arial"/>
              <a:buChar char="●"/>
            </a:pPr>
            <a:r>
              <a:rPr lang="en" sz="1750">
                <a:solidFill>
                  <a:srgbClr val="333333"/>
                </a:solidFill>
                <a:highlight>
                  <a:srgbClr val="FFFFFF"/>
                </a:highlight>
                <a:latin typeface="Arial"/>
                <a:ea typeface="Arial"/>
                <a:cs typeface="Arial"/>
                <a:sym typeface="Arial"/>
              </a:rPr>
              <a:t>Banyak menggunakan kata-kata yang mengandung sebab akibat (</a:t>
            </a:r>
            <a:r>
              <a:rPr b="1" i="1" lang="en" sz="1750">
                <a:solidFill>
                  <a:srgbClr val="333333"/>
                </a:solidFill>
                <a:highlight>
                  <a:srgbClr val="FFFFFF"/>
                </a:highlight>
                <a:latin typeface="Arial"/>
                <a:ea typeface="Arial"/>
                <a:cs typeface="Arial"/>
                <a:sym typeface="Arial"/>
              </a:rPr>
              <a:t>cause-effect</a:t>
            </a:r>
            <a:r>
              <a:rPr i="1" lang="en" sz="1750">
                <a:solidFill>
                  <a:srgbClr val="333333"/>
                </a:solidFill>
                <a:highlight>
                  <a:srgbClr val="FFFFFF"/>
                </a:highlight>
                <a:latin typeface="Arial"/>
                <a:ea typeface="Arial"/>
                <a:cs typeface="Arial"/>
                <a:sym typeface="Arial"/>
              </a:rPr>
              <a:t>).</a:t>
            </a:r>
            <a:endParaRPr i="1" sz="1750">
              <a:solidFill>
                <a:srgbClr val="333333"/>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333333"/>
              </a:buClr>
              <a:buSzPts val="1750"/>
              <a:buFont typeface="Arial"/>
              <a:buChar char="●"/>
            </a:pPr>
            <a:r>
              <a:rPr lang="en" sz="1750">
                <a:solidFill>
                  <a:srgbClr val="333333"/>
                </a:solidFill>
                <a:highlight>
                  <a:srgbClr val="FFFFFF"/>
                </a:highlight>
                <a:latin typeface="Arial"/>
                <a:ea typeface="Arial"/>
                <a:cs typeface="Arial"/>
                <a:sym typeface="Arial"/>
              </a:rPr>
              <a:t>Menggunakan kosakata yang mampu membangkitkan emosi pembaca (</a:t>
            </a:r>
            <a:r>
              <a:rPr b="1" i="1" lang="en" sz="1750">
                <a:solidFill>
                  <a:srgbClr val="333333"/>
                </a:solidFill>
                <a:highlight>
                  <a:srgbClr val="FFFFFF"/>
                </a:highlight>
                <a:latin typeface="Arial"/>
                <a:ea typeface="Arial"/>
                <a:cs typeface="Arial"/>
                <a:sym typeface="Arial"/>
              </a:rPr>
              <a:t>emotive language</a:t>
            </a:r>
            <a:r>
              <a:rPr lang="en" sz="1750">
                <a:solidFill>
                  <a:srgbClr val="333333"/>
                </a:solidFill>
                <a:highlight>
                  <a:srgbClr val="FFFFFF"/>
                </a:highlight>
                <a:latin typeface="Arial"/>
                <a:ea typeface="Arial"/>
                <a:cs typeface="Arial"/>
                <a:sym typeface="Arial"/>
              </a:rPr>
              <a:t>) seperti: A</a:t>
            </a:r>
            <a:r>
              <a:rPr i="1" lang="en" sz="1750">
                <a:solidFill>
                  <a:srgbClr val="333333"/>
                </a:solidFill>
                <a:highlight>
                  <a:srgbClr val="FFFFFF"/>
                </a:highlight>
                <a:latin typeface="Arial"/>
                <a:ea typeface="Arial"/>
                <a:cs typeface="Arial"/>
                <a:sym typeface="Arial"/>
              </a:rPr>
              <a:t>mused, concern, innocent, unreasonable etc</a:t>
            </a:r>
            <a:r>
              <a:rPr lang="en" sz="1750">
                <a:solidFill>
                  <a:srgbClr val="333333"/>
                </a:solidFill>
                <a:highlight>
                  <a:srgbClr val="FFFFFF"/>
                </a:highlight>
                <a:latin typeface="Arial"/>
                <a:ea typeface="Arial"/>
                <a:cs typeface="Arial"/>
                <a:sym typeface="Arial"/>
              </a:rPr>
              <a:t>.</a:t>
            </a:r>
            <a:endParaRPr sz="1750">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7"/>
          <p:cNvPicPr preferRelativeResize="0"/>
          <p:nvPr/>
        </p:nvPicPr>
        <p:blipFill rotWithShape="1">
          <a:blip r:embed="rId3">
            <a:alphaModFix/>
          </a:blip>
          <a:srcRect b="0" l="0" r="0" t="0"/>
          <a:stretch/>
        </p:blipFill>
        <p:spPr>
          <a:xfrm>
            <a:off x="861050" y="529975"/>
            <a:ext cx="7523775" cy="4348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8"/>
          <p:cNvPicPr preferRelativeResize="0"/>
          <p:nvPr/>
        </p:nvPicPr>
        <p:blipFill rotWithShape="1">
          <a:blip r:embed="rId3">
            <a:alphaModFix/>
          </a:blip>
          <a:srcRect b="0" l="0" r="0" t="0"/>
          <a:stretch/>
        </p:blipFill>
        <p:spPr>
          <a:xfrm>
            <a:off x="395325" y="152400"/>
            <a:ext cx="8020549" cy="459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9"/>
          <p:cNvPicPr preferRelativeResize="0"/>
          <p:nvPr/>
        </p:nvPicPr>
        <p:blipFill rotWithShape="1">
          <a:blip r:embed="rId3">
            <a:alphaModFix/>
          </a:blip>
          <a:srcRect b="0" l="0" r="0" t="0"/>
          <a:stretch/>
        </p:blipFill>
        <p:spPr>
          <a:xfrm>
            <a:off x="222725" y="212700"/>
            <a:ext cx="85636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