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6" r:id="rId6"/>
    <p:sldId id="267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3" r:id="rId16"/>
    <p:sldId id="265" r:id="rId17"/>
  </p:sldIdLst>
  <p:sldSz cx="9144000" cy="5143500" type="screen16x9"/>
  <p:notesSz cx="6858000" cy="9144000"/>
  <p:embeddedFontLst>
    <p:embeddedFont>
      <p:font typeface="Manrope" panose="020B0604020202020204" charset="0"/>
      <p:regular r:id="rId19"/>
      <p:bold r:id="rId20"/>
    </p:embeddedFont>
    <p:embeddedFont>
      <p:font typeface="Albert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B75B8C-0280-4C32-80B5-22DDA50080EC}">
  <a:tblStyle styleId="{07B75B8C-0280-4C32-80B5-22DDA5008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1109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37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71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897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15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815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97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19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394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3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08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76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41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07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718143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84825" y="2026950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26950"/>
            <a:ext cx="13716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84825" y="2741575"/>
            <a:ext cx="634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1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>
            <a:off x="753441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rot="10800000">
            <a:off x="713410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7" name="Google Shape;77;p11"/>
          <p:cNvSpPr/>
          <p:nvPr/>
        </p:nvSpPr>
        <p:spPr>
          <a:xfrm flipH="1">
            <a:off x="753441" y="-1528512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flipH="1">
            <a:off x="713410" y="-18084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rot="10800000" flipH="1">
            <a:off x="0" y="3626123"/>
            <a:ext cx="8390557" cy="3041139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rot="10800000" flipH="1">
            <a:off x="-1" y="3641299"/>
            <a:ext cx="8430590" cy="151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rot="10800000" flipH="1">
            <a:off x="2" y="4310800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 rot="10800000" flipH="1">
            <a:off x="1" y="4319701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 flipH="1">
            <a:off x="4573644" y="-823175"/>
            <a:ext cx="4568131" cy="1657628"/>
          </a:xfrm>
          <a:custGeom>
            <a:avLst/>
            <a:gdLst/>
            <a:ahLst/>
            <a:cxnLst/>
            <a:rect l="l" t="t" r="r" b="b"/>
            <a:pathLst>
              <a:path w="2209495" h="1034401" extrusionOk="0">
                <a:moveTo>
                  <a:pt x="1939368" y="0"/>
                </a:moveTo>
                <a:cubicBezTo>
                  <a:pt x="1660488" y="60184"/>
                  <a:pt x="1675959" y="223681"/>
                  <a:pt x="1372944" y="275384"/>
                </a:cubicBezTo>
                <a:cubicBezTo>
                  <a:pt x="1330003" y="282716"/>
                  <a:pt x="1292375" y="285803"/>
                  <a:pt x="1258610" y="285803"/>
                </a:cubicBezTo>
                <a:cubicBezTo>
                  <a:pt x="1078493" y="285803"/>
                  <a:pt x="1008327" y="197954"/>
                  <a:pt x="828189" y="197954"/>
                </a:cubicBezTo>
                <a:cubicBezTo>
                  <a:pt x="794437" y="197954"/>
                  <a:pt x="756825" y="201038"/>
                  <a:pt x="713905" y="208362"/>
                </a:cubicBezTo>
                <a:cubicBezTo>
                  <a:pt x="398975" y="262132"/>
                  <a:pt x="428155" y="436663"/>
                  <a:pt x="113225" y="490403"/>
                </a:cubicBezTo>
                <a:cubicBezTo>
                  <a:pt x="78106" y="496405"/>
                  <a:pt x="46120" y="498973"/>
                  <a:pt x="16583" y="498973"/>
                </a:cubicBezTo>
                <a:cubicBezTo>
                  <a:pt x="10969" y="498973"/>
                  <a:pt x="5443" y="498880"/>
                  <a:pt x="1" y="498701"/>
                </a:cubicBezTo>
                <a:lnTo>
                  <a:pt x="1" y="1031383"/>
                </a:lnTo>
                <a:cubicBezTo>
                  <a:pt x="18174" y="1033310"/>
                  <a:pt x="37574" y="1034400"/>
                  <a:pt x="58723" y="1034400"/>
                </a:cubicBezTo>
                <a:cubicBezTo>
                  <a:pt x="98945" y="1034400"/>
                  <a:pt x="145493" y="1030458"/>
                  <a:pt x="201950" y="1020836"/>
                </a:cubicBezTo>
                <a:cubicBezTo>
                  <a:pt x="516880" y="967066"/>
                  <a:pt x="487700" y="792535"/>
                  <a:pt x="802660" y="738795"/>
                </a:cubicBezTo>
                <a:cubicBezTo>
                  <a:pt x="845601" y="731464"/>
                  <a:pt x="883230" y="728377"/>
                  <a:pt x="916994" y="728377"/>
                </a:cubicBezTo>
                <a:cubicBezTo>
                  <a:pt x="1097112" y="728377"/>
                  <a:pt x="1167278" y="816225"/>
                  <a:pt x="1347415" y="816225"/>
                </a:cubicBezTo>
                <a:cubicBezTo>
                  <a:pt x="1381167" y="816225"/>
                  <a:pt x="1418780" y="813141"/>
                  <a:pt x="1461700" y="805818"/>
                </a:cubicBezTo>
                <a:cubicBezTo>
                  <a:pt x="1776630" y="752048"/>
                  <a:pt x="1747450" y="577516"/>
                  <a:pt x="2062380" y="523777"/>
                </a:cubicBezTo>
                <a:cubicBezTo>
                  <a:pt x="2097468" y="517793"/>
                  <a:pt x="2129409" y="515216"/>
                  <a:pt x="2158902" y="515216"/>
                </a:cubicBezTo>
                <a:cubicBezTo>
                  <a:pt x="2176598" y="515216"/>
                  <a:pt x="2193412" y="516144"/>
                  <a:pt x="2209495" y="517819"/>
                </a:cubicBezTo>
                <a:lnTo>
                  <a:pt x="22094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 flipH="1">
            <a:off x="4547301" y="-5"/>
            <a:ext cx="4594475" cy="825557"/>
          </a:xfrm>
          <a:custGeom>
            <a:avLst/>
            <a:gdLst/>
            <a:ahLst/>
            <a:cxnLst/>
            <a:rect l="l" t="t" r="r" b="b"/>
            <a:pathLst>
              <a:path w="1969764" h="444445" extrusionOk="0">
                <a:moveTo>
                  <a:pt x="1" y="0"/>
                </a:moveTo>
                <a:lnTo>
                  <a:pt x="1" y="444445"/>
                </a:lnTo>
                <a:cubicBezTo>
                  <a:pt x="42889" y="407088"/>
                  <a:pt x="84562" y="366875"/>
                  <a:pt x="126477" y="328181"/>
                </a:cubicBezTo>
                <a:cubicBezTo>
                  <a:pt x="206833" y="251493"/>
                  <a:pt x="301818" y="223009"/>
                  <a:pt x="399470" y="223009"/>
                </a:cubicBezTo>
                <a:cubicBezTo>
                  <a:pt x="479086" y="223009"/>
                  <a:pt x="560475" y="241943"/>
                  <a:pt x="637156" y="269123"/>
                </a:cubicBezTo>
                <a:cubicBezTo>
                  <a:pt x="658406" y="272561"/>
                  <a:pt x="681421" y="274758"/>
                  <a:pt x="707083" y="274758"/>
                </a:cubicBezTo>
                <a:cubicBezTo>
                  <a:pt x="733141" y="274758"/>
                  <a:pt x="761927" y="272493"/>
                  <a:pt x="794362" y="266965"/>
                </a:cubicBezTo>
                <a:cubicBezTo>
                  <a:pt x="1051875" y="223013"/>
                  <a:pt x="1024701" y="60548"/>
                  <a:pt x="1282244" y="16596"/>
                </a:cubicBezTo>
                <a:cubicBezTo>
                  <a:pt x="1313452" y="11262"/>
                  <a:pt x="1341275" y="8964"/>
                  <a:pt x="1366533" y="8964"/>
                </a:cubicBezTo>
                <a:cubicBezTo>
                  <a:pt x="1393377" y="8964"/>
                  <a:pt x="1417324" y="11560"/>
                  <a:pt x="1439359" y="15867"/>
                </a:cubicBezTo>
                <a:cubicBezTo>
                  <a:pt x="1482156" y="24226"/>
                  <a:pt x="1517750" y="39028"/>
                  <a:pt x="1553313" y="53618"/>
                </a:cubicBezTo>
                <a:cubicBezTo>
                  <a:pt x="1607137" y="80721"/>
                  <a:pt x="1665708" y="94041"/>
                  <a:pt x="1723741" y="94041"/>
                </a:cubicBezTo>
                <a:cubicBezTo>
                  <a:pt x="1813577" y="94041"/>
                  <a:pt x="1902121" y="62122"/>
                  <a:pt x="19697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2921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○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2921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Albert Sans"/>
              <a:buChar char="■"/>
              <a:defRPr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713325" y="1489544"/>
            <a:ext cx="77175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Graph</a:t>
            </a:r>
            <a:br>
              <a:rPr lang="en" dirty="0" smtClean="0"/>
            </a:br>
            <a:r>
              <a:rPr lang="en" dirty="0" smtClean="0"/>
              <a:t>Struktur Data dan Algoritma</a:t>
            </a:r>
            <a:endParaRPr b="0"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307675" y="299824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/>
              <a:t>O</a:t>
            </a:r>
            <a:r>
              <a:rPr lang="en" sz="1800" dirty="0" smtClean="0"/>
              <a:t>leh: Devina Marsya Rani (2215101064)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B  D  E  F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2087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  G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0396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665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D  E  F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2087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  G  B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9202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E  F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2087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  G  B  D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30521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217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F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2087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23342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  G  B  D E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57883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9332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32087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2592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  G  B  D  E  F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2599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732043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Find the shortest path of Graph X using </a:t>
            </a:r>
            <a:r>
              <a:rPr lang="en-US" sz="2000" dirty="0" err="1" smtClean="0"/>
              <a:t>Djikstra’s</a:t>
            </a:r>
            <a:r>
              <a:rPr lang="en-US" sz="2000" dirty="0" smtClean="0"/>
              <a:t> shortest path algorithm starting vertex A!</a:t>
            </a:r>
            <a:endParaRPr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31316"/>
              </p:ext>
            </p:extLst>
          </p:nvPr>
        </p:nvGraphicFramePr>
        <p:xfrm>
          <a:off x="1023257" y="1486808"/>
          <a:ext cx="4528458" cy="31140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1509486"/>
                <a:gridCol w="1509486"/>
                <a:gridCol w="15094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Shortes</a:t>
                      </a:r>
                      <a:r>
                        <a:rPr lang="en-US" b="1" dirty="0" smtClean="0"/>
                        <a:t> from vertex 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Previous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Vertex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7" y="1307100"/>
            <a:ext cx="7434942" cy="2529300"/>
          </a:xfrm>
        </p:spPr>
        <p:txBody>
          <a:bodyPr/>
          <a:lstStyle/>
          <a:p>
            <a:r>
              <a:rPr lang="en-US" sz="5400" dirty="0" smtClean="0"/>
              <a:t>TERIMA KASIH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596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9" y="568264"/>
            <a:ext cx="634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</a:t>
            </a:r>
            <a:r>
              <a:rPr lang="en" sz="2000" dirty="0" smtClean="0"/>
              <a:t>ake an adjacency list representation of Graph X</a:t>
            </a:r>
            <a:endParaRPr sz="2000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87898"/>
              </p:ext>
            </p:extLst>
          </p:nvPr>
        </p:nvGraphicFramePr>
        <p:xfrm>
          <a:off x="849086" y="1541235"/>
          <a:ext cx="576943" cy="259588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5769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24000" y="1698171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090057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2481942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4000" y="2841171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24000" y="3200400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24000" y="3603171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4000" y="3962400"/>
            <a:ext cx="315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28663"/>
              </p:ext>
            </p:extLst>
          </p:nvPr>
        </p:nvGraphicFramePr>
        <p:xfrm>
          <a:off x="2057401" y="1543231"/>
          <a:ext cx="3211285" cy="259588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642257"/>
                <a:gridCol w="642257"/>
                <a:gridCol w="642257"/>
                <a:gridCol w="642257"/>
                <a:gridCol w="6422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</a:t>
            </a:r>
            <a:r>
              <a:rPr lang="en" sz="2000" dirty="0" smtClean="0"/>
              <a:t>ake an adjacency matrix representation of Graph X</a:t>
            </a:r>
            <a:endParaRPr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46224"/>
              </p:ext>
            </p:extLst>
          </p:nvPr>
        </p:nvGraphicFramePr>
        <p:xfrm>
          <a:off x="620486" y="1434042"/>
          <a:ext cx="5236032" cy="252836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654504"/>
                <a:gridCol w="654504"/>
                <a:gridCol w="654504"/>
                <a:gridCol w="654504"/>
                <a:gridCol w="654504"/>
                <a:gridCol w="654504"/>
                <a:gridCol w="654504"/>
                <a:gridCol w="654504"/>
              </a:tblGrid>
              <a:tr h="31604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4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DFT!</a:t>
            </a:r>
            <a:endParaRPr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30998"/>
              </p:ext>
            </p:extLst>
          </p:nvPr>
        </p:nvGraphicFramePr>
        <p:xfrm>
          <a:off x="1240971" y="1290864"/>
          <a:ext cx="620486" cy="259588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6204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33175" y="3985405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/>
              <a:t>STACK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2621971" y="2853290"/>
            <a:ext cx="2146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 smtClean="0"/>
              <a:t>OUT PUT: A G B C D F 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09471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DFT!</a:t>
            </a:r>
            <a:endParaRPr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233070"/>
              </p:ext>
            </p:extLst>
          </p:nvPr>
        </p:nvGraphicFramePr>
        <p:xfrm>
          <a:off x="1240971" y="1290864"/>
          <a:ext cx="620486" cy="259588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6204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33175" y="3985405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/>
              <a:t>STACK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2561859" y="2853290"/>
            <a:ext cx="2266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 smtClean="0"/>
              <a:t>OUT PUT: A G B C D F E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1146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DFT!</a:t>
            </a:r>
            <a:endParaRPr sz="2000"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87386"/>
              </p:ext>
            </p:extLst>
          </p:nvPr>
        </p:nvGraphicFramePr>
        <p:xfrm>
          <a:off x="1240971" y="1290864"/>
          <a:ext cx="620486" cy="259588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6204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133175" y="3985405"/>
            <a:ext cx="8034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/>
              <a:t>STACK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2561859" y="2853290"/>
            <a:ext cx="2266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fi-FI" b="1" dirty="0" smtClean="0"/>
              <a:t>OUT PUT: A G B C D F E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6613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</a:t>
            </a:r>
            <a:r>
              <a:rPr lang="fi-FI" dirty="0"/>
              <a:t>	</a:t>
            </a:r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51416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0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4034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C  G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95700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9247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97538" y="568264"/>
            <a:ext cx="69067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Traverse Graph X starting from vertex A </a:t>
            </a:r>
            <a:r>
              <a:rPr lang="en-US" sz="2000" dirty="0" smtClean="0"/>
              <a:t>using </a:t>
            </a:r>
            <a:r>
              <a:rPr lang="en-US" sz="2000" dirty="0" smtClean="0"/>
              <a:t>BFT!</a:t>
            </a:r>
            <a:endParaRPr sz="2000" b="0" dirty="0"/>
          </a:p>
        </p:txBody>
      </p:sp>
      <p:sp>
        <p:nvSpPr>
          <p:cNvPr id="2" name="Rectangle 1"/>
          <p:cNvSpPr/>
          <p:nvPr/>
        </p:nvSpPr>
        <p:spPr>
          <a:xfrm>
            <a:off x="704215" y="2506796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QUEUE: 	G  B  D</a:t>
            </a:r>
            <a:endParaRPr lang="fi-FI" b="1" dirty="0"/>
          </a:p>
        </p:txBody>
      </p:sp>
      <p:sp>
        <p:nvSpPr>
          <p:cNvPr id="4" name="Rectangle 3"/>
          <p:cNvSpPr/>
          <p:nvPr/>
        </p:nvSpPr>
        <p:spPr>
          <a:xfrm>
            <a:off x="704215" y="1764718"/>
            <a:ext cx="9428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VISITED:</a:t>
            </a:r>
            <a:endParaRPr lang="fi-FI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88661"/>
              </p:ext>
            </p:extLst>
          </p:nvPr>
        </p:nvGraphicFramePr>
        <p:xfrm>
          <a:off x="1647101" y="1733186"/>
          <a:ext cx="3109953" cy="370840"/>
        </p:xfrm>
        <a:graphic>
          <a:graphicData uri="http://schemas.openxmlformats.org/drawingml/2006/table">
            <a:tbl>
              <a:tblPr firstRow="1" bandRow="1">
                <a:tableStyleId>{07B75B8C-0280-4C32-80B5-22DDA50080EC}</a:tableStyleId>
              </a:tblPr>
              <a:tblGrid>
                <a:gridCol w="444279"/>
                <a:gridCol w="444279"/>
                <a:gridCol w="444279"/>
                <a:gridCol w="444279"/>
                <a:gridCol w="444279"/>
                <a:gridCol w="444279"/>
                <a:gridCol w="444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fi-FI" b="0" dirty="0" smtClean="0"/>
                        <a:t>1</a:t>
                      </a:r>
                      <a:endParaRPr lang="fi-FI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04215" y="3248874"/>
            <a:ext cx="1467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PRINT</a:t>
            </a:r>
            <a:r>
              <a:rPr lang="fi-FI" b="1" dirty="0" smtClean="0"/>
              <a:t>:	A  C</a:t>
            </a:r>
            <a:endParaRPr lang="fi-FI" b="1" dirty="0"/>
          </a:p>
        </p:txBody>
      </p:sp>
      <p:sp>
        <p:nvSpPr>
          <p:cNvPr id="9" name="Rectangle 8"/>
          <p:cNvSpPr/>
          <p:nvPr/>
        </p:nvSpPr>
        <p:spPr>
          <a:xfrm>
            <a:off x="1647101" y="1410064"/>
            <a:ext cx="31099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fi-FI" b="1" dirty="0"/>
          </a:p>
        </p:txBody>
      </p:sp>
      <p:sp>
        <p:nvSpPr>
          <p:cNvPr id="8" name="Rectangle 7"/>
          <p:cNvSpPr/>
          <p:nvPr/>
        </p:nvSpPr>
        <p:spPr>
          <a:xfrm>
            <a:off x="1742306" y="141006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A</a:t>
            </a:r>
            <a:endParaRPr lang="fi-FI" b="1" dirty="0"/>
          </a:p>
        </p:txBody>
      </p:sp>
      <p:sp>
        <p:nvSpPr>
          <p:cNvPr id="10" name="Rectangle 9"/>
          <p:cNvSpPr/>
          <p:nvPr/>
        </p:nvSpPr>
        <p:spPr>
          <a:xfrm>
            <a:off x="2152021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/>
              <a:t>B</a:t>
            </a:r>
            <a:endParaRPr lang="fi-FI" b="1" dirty="0"/>
          </a:p>
        </p:txBody>
      </p:sp>
      <p:sp>
        <p:nvSpPr>
          <p:cNvPr id="11" name="Rectangle 10"/>
          <p:cNvSpPr/>
          <p:nvPr/>
        </p:nvSpPr>
        <p:spPr>
          <a:xfrm>
            <a:off x="2595295" y="1414634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C</a:t>
            </a:r>
            <a:endParaRPr lang="fi-FI" b="1" dirty="0"/>
          </a:p>
        </p:txBody>
      </p:sp>
      <p:sp>
        <p:nvSpPr>
          <p:cNvPr id="12" name="Rectangle 11"/>
          <p:cNvSpPr/>
          <p:nvPr/>
        </p:nvSpPr>
        <p:spPr>
          <a:xfrm>
            <a:off x="3092426" y="1405493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D</a:t>
            </a:r>
            <a:endParaRPr lang="fi-FI" b="1" dirty="0"/>
          </a:p>
        </p:txBody>
      </p:sp>
      <p:sp>
        <p:nvSpPr>
          <p:cNvPr id="13" name="Rectangle 12"/>
          <p:cNvSpPr/>
          <p:nvPr/>
        </p:nvSpPr>
        <p:spPr>
          <a:xfrm>
            <a:off x="3502141" y="1405492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E</a:t>
            </a:r>
            <a:endParaRPr lang="fi-FI" b="1" dirty="0"/>
          </a:p>
        </p:txBody>
      </p:sp>
      <p:sp>
        <p:nvSpPr>
          <p:cNvPr id="14" name="Rectangle 13"/>
          <p:cNvSpPr/>
          <p:nvPr/>
        </p:nvSpPr>
        <p:spPr>
          <a:xfrm>
            <a:off x="3978974" y="1414634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F</a:t>
            </a:r>
            <a:endParaRPr lang="fi-FI" b="1" dirty="0"/>
          </a:p>
        </p:txBody>
      </p:sp>
      <p:sp>
        <p:nvSpPr>
          <p:cNvPr id="15" name="Rectangle 14"/>
          <p:cNvSpPr/>
          <p:nvPr/>
        </p:nvSpPr>
        <p:spPr>
          <a:xfrm>
            <a:off x="4379071" y="1405491"/>
            <a:ext cx="32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i-FI" b="1" dirty="0" smtClean="0"/>
              <a:t>G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8020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Waves - Business Plan Basic Template by Slidesgo">
  <a:themeElements>
    <a:clrScheme name="Simple Light">
      <a:dk1>
        <a:srgbClr val="191919"/>
      </a:dk1>
      <a:lt1>
        <a:srgbClr val="FFFFFF"/>
      </a:lt1>
      <a:dk2>
        <a:srgbClr val="70BCCC"/>
      </a:dk2>
      <a:lt2>
        <a:srgbClr val="96D6DD"/>
      </a:lt2>
      <a:accent1>
        <a:srgbClr val="DBF5F8"/>
      </a:accent1>
      <a:accent2>
        <a:srgbClr val="CCBFA3"/>
      </a:accent2>
      <a:accent3>
        <a:srgbClr val="E6DAC1"/>
      </a:accent3>
      <a:accent4>
        <a:srgbClr val="FAF4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478</Words>
  <Application>Microsoft Office PowerPoint</Application>
  <PresentationFormat>On-screen Show (16:9)</PresentationFormat>
  <Paragraphs>285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Manrope</vt:lpstr>
      <vt:lpstr>Albert Sans</vt:lpstr>
      <vt:lpstr>Arial</vt:lpstr>
      <vt:lpstr>Simple Waves - Business Plan Basic Template by Slidesgo</vt:lpstr>
      <vt:lpstr>Graph Struktur Data dan Algoritma</vt:lpstr>
      <vt:lpstr>Make an adjacency list representation of Graph X</vt:lpstr>
      <vt:lpstr>Make an adjacency matrix representation of Graph X</vt:lpstr>
      <vt:lpstr>Traverse Graph X starting from vertex A using DFT!</vt:lpstr>
      <vt:lpstr>Traverse Graph X starting from vertex A using DFT!</vt:lpstr>
      <vt:lpstr>Traverse Graph X starting from vertex A using DFT!</vt:lpstr>
      <vt:lpstr>Traverse Graph X starting from vertex A using BFT!</vt:lpstr>
      <vt:lpstr>Traverse Graph X starting from vertex A using BFT!</vt:lpstr>
      <vt:lpstr>Traverse Graph X starting from vertex A using BFT!</vt:lpstr>
      <vt:lpstr>Traverse Graph X starting from vertex A using BFT!</vt:lpstr>
      <vt:lpstr>Traverse Graph X starting from vertex A using BFT!</vt:lpstr>
      <vt:lpstr>Traverse Graph X starting from vertex A using BFT!</vt:lpstr>
      <vt:lpstr>Traverse Graph X starting from vertex A using BFT!</vt:lpstr>
      <vt:lpstr>Traverse Graph X starting from vertex A using BFT!</vt:lpstr>
      <vt:lpstr>Find the shortest path of Graph X using Djikstra’s shortest path algorithm starting vertex A!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Struktur Data dan Algoritma</dc:title>
  <cp:lastModifiedBy>Devina</cp:lastModifiedBy>
  <cp:revision>9</cp:revision>
  <dcterms:modified xsi:type="dcterms:W3CDTF">2023-06-12T12:41:17Z</dcterms:modified>
</cp:coreProperties>
</file>