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5" r:id="rId8"/>
    <p:sldId id="2146847056" r:id="rId9"/>
    <p:sldId id="266" r:id="rId10"/>
    <p:sldId id="2146847057" r:id="rId11"/>
    <p:sldId id="2146847058" r:id="rId12"/>
    <p:sldId id="2146847059" r:id="rId13"/>
    <p:sldId id="2146847060" r:id="rId14"/>
    <p:sldId id="2146847061" r:id="rId15"/>
    <p:sldId id="2146847062" r:id="rId16"/>
    <p:sldId id="2146847063" r:id="rId17"/>
    <p:sldId id="2146847064" r:id="rId18"/>
    <p:sldId id="2146847065" r:id="rId19"/>
    <p:sldId id="2146847066" r:id="rId20"/>
    <p:sldId id="2146847067" r:id="rId21"/>
    <p:sldId id="2146847068" r:id="rId22"/>
    <p:sldId id="2146847069" r:id="rId23"/>
    <p:sldId id="2146847070" r:id="rId24"/>
    <p:sldId id="2146847071" r:id="rId25"/>
    <p:sldId id="2146847072" r:id="rId26"/>
    <p:sldId id="268" r:id="rId27"/>
    <p:sldId id="2146847055" r:id="rId28"/>
    <p:sldId id="269"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python/python_ml_getting_started.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943897" y="1821635"/>
            <a:ext cx="10687664"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Sense your salary using</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classification MACHINE LEARNING ALGORITHM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Devinandha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STU6772951abef7e1735562522</a:t>
            </a:r>
          </a:p>
          <a:p>
            <a:r>
              <a:rPr lang="en-US" sz="2000" b="1" dirty="0">
                <a:solidFill>
                  <a:schemeClr val="accent1">
                    <a:lumMod val="75000"/>
                  </a:schemeClr>
                </a:solidFill>
                <a:latin typeface="Arial"/>
                <a:cs typeface="Arial"/>
              </a:rPr>
              <a:t>   Amrita Vishwa Vidyapeetham , Coimbatore</a:t>
            </a:r>
          </a:p>
          <a:p>
            <a:r>
              <a:rPr lang="en-US" sz="2000" b="1" dirty="0">
                <a:solidFill>
                  <a:schemeClr val="accent1">
                    <a:lumMod val="75000"/>
                  </a:schemeClr>
                </a:solidFill>
                <a:latin typeface="Arial"/>
                <a:cs typeface="Arial"/>
              </a:rPr>
              <a:t>   B-tech in Computer Science specialization in Cybersecurity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CEEC-612C-2B27-2770-CFE7C6D852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E316F5-EFC5-A234-A165-720C4D9E99C3}"/>
              </a:ext>
            </a:extLst>
          </p:cNvPr>
          <p:cNvSpPr>
            <a:spLocks noGrp="1"/>
          </p:cNvSpPr>
          <p:nvPr>
            <p:ph idx="1"/>
          </p:nvPr>
        </p:nvSpPr>
        <p:spPr>
          <a:xfrm>
            <a:off x="581192" y="1302026"/>
            <a:ext cx="11029615" cy="5098774"/>
          </a:xfrm>
        </p:spPr>
        <p:txBody>
          <a:bodyPr>
            <a:normAutofit/>
          </a:bodyPr>
          <a:lstStyle/>
          <a:p>
            <a:r>
              <a:rPr lang="en-US" sz="2800" b="1" dirty="0"/>
              <a:t>XGB classifier is called , specifying </a:t>
            </a:r>
            <a:r>
              <a:rPr lang="en-US" sz="2800" b="1" dirty="0" err="1"/>
              <a:t>n_estimators</a:t>
            </a:r>
            <a:r>
              <a:rPr lang="en-US" sz="2800" b="1" dirty="0"/>
              <a:t> , learning  rate, </a:t>
            </a:r>
            <a:r>
              <a:rPr lang="en-US" sz="2800" b="1" dirty="0" err="1"/>
              <a:t>max_deptg</a:t>
            </a:r>
            <a:r>
              <a:rPr lang="en-US" sz="2800" b="1" dirty="0"/>
              <a:t>, </a:t>
            </a:r>
            <a:r>
              <a:rPr lang="en-US" sz="2800" b="1" dirty="0" err="1"/>
              <a:t>use_label_encoder</a:t>
            </a:r>
            <a:r>
              <a:rPr lang="en-US" sz="2800" b="1" dirty="0"/>
              <a:t> , </a:t>
            </a:r>
            <a:r>
              <a:rPr lang="en-US" sz="2800" b="1" dirty="0" err="1"/>
              <a:t>eval_metric</a:t>
            </a:r>
            <a:r>
              <a:rPr lang="en-US" sz="2800" b="1" dirty="0"/>
              <a:t>, </a:t>
            </a:r>
            <a:r>
              <a:rPr lang="en-US" sz="2800" b="1" dirty="0" err="1"/>
              <a:t>random_state</a:t>
            </a:r>
            <a:r>
              <a:rPr lang="en-US" sz="2800" b="1" dirty="0"/>
              <a:t>.</a:t>
            </a:r>
          </a:p>
          <a:p>
            <a:r>
              <a:rPr lang="en-US" sz="2800" b="1" dirty="0"/>
              <a:t>For logistic regression, maximum iterations is specified</a:t>
            </a:r>
          </a:p>
          <a:p>
            <a:r>
              <a:rPr lang="en-US" sz="2800" b="1" dirty="0"/>
              <a:t>Using stack classifier to stack the models (</a:t>
            </a:r>
            <a:r>
              <a:rPr lang="en-US" sz="2800" b="1" dirty="0" err="1"/>
              <a:t>xgb,lr</a:t>
            </a:r>
            <a:r>
              <a:rPr lang="en-US" sz="2800" b="1" dirty="0"/>
              <a:t>) ,final estimator is logistic Regression.</a:t>
            </a:r>
          </a:p>
          <a:p>
            <a:r>
              <a:rPr lang="en-US" sz="2800" b="1" dirty="0"/>
              <a:t>Pipeline is used to order the models preprocessing and then stacking the model.</a:t>
            </a:r>
          </a:p>
          <a:p>
            <a:r>
              <a:rPr lang="en-US" sz="2800" b="1" dirty="0"/>
              <a:t>The data is split into training and testing dataset (80% training , 20 % testing)</a:t>
            </a:r>
            <a:endParaRPr lang="en-IN" sz="2800" b="1" dirty="0"/>
          </a:p>
        </p:txBody>
      </p:sp>
    </p:spTree>
    <p:extLst>
      <p:ext uri="{BB962C8B-B14F-4D97-AF65-F5344CB8AC3E}">
        <p14:creationId xmlns:p14="http://schemas.microsoft.com/office/powerpoint/2010/main" val="110312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80AA-2D7F-DE04-4630-4FCBEEFBEC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ACBD0A-DC67-71FD-93C5-7D1208677AEE}"/>
              </a:ext>
            </a:extLst>
          </p:cNvPr>
          <p:cNvSpPr>
            <a:spLocks noGrp="1"/>
          </p:cNvSpPr>
          <p:nvPr>
            <p:ph idx="1"/>
          </p:nvPr>
        </p:nvSpPr>
        <p:spPr/>
        <p:txBody>
          <a:bodyPr>
            <a:normAutofit/>
          </a:bodyPr>
          <a:lstStyle/>
          <a:p>
            <a:r>
              <a:rPr lang="en-US" sz="2400" b="1" dirty="0"/>
              <a:t>The model is trained using two classifiers using the stack, accuracy and classification report is calculated</a:t>
            </a:r>
          </a:p>
          <a:p>
            <a:r>
              <a:rPr lang="en-US" sz="2400" b="1" dirty="0"/>
              <a:t>The model is saved and loaded using </a:t>
            </a:r>
            <a:r>
              <a:rPr lang="en-US" sz="2400" b="1" dirty="0" err="1"/>
              <a:t>joblib</a:t>
            </a:r>
            <a:endParaRPr lang="en-IN" sz="2400" b="1" dirty="0"/>
          </a:p>
          <a:p>
            <a:r>
              <a:rPr lang="en-IN" sz="2400" b="1" dirty="0"/>
              <a:t>A </a:t>
            </a:r>
            <a:r>
              <a:rPr lang="en-IN" sz="2400" b="1" dirty="0" err="1"/>
              <a:t>streamlit</a:t>
            </a:r>
            <a:r>
              <a:rPr lang="en-IN" sz="2400" b="1" dirty="0"/>
              <a:t> program is done to deploy the model in </a:t>
            </a:r>
            <a:r>
              <a:rPr lang="en-IN" sz="2400" b="1" dirty="0" err="1"/>
              <a:t>streamlit</a:t>
            </a:r>
            <a:endParaRPr lang="en-IN" sz="2400" b="1" dirty="0"/>
          </a:p>
          <a:p>
            <a:r>
              <a:rPr lang="en-IN" sz="2400" b="1" dirty="0" err="1"/>
              <a:t>Pyngrok</a:t>
            </a:r>
            <a:r>
              <a:rPr lang="en-IN" sz="2400" b="1" dirty="0"/>
              <a:t> library is downloaded, the unique authentication token from </a:t>
            </a:r>
            <a:r>
              <a:rPr lang="en-IN" sz="2400" b="1" dirty="0" err="1"/>
              <a:t>ngrok</a:t>
            </a:r>
            <a:r>
              <a:rPr lang="en-IN" sz="2400" b="1" dirty="0"/>
              <a:t> is used to deploy the model</a:t>
            </a:r>
          </a:p>
          <a:p>
            <a:r>
              <a:rPr lang="en-IN" sz="2400" b="1" dirty="0" err="1"/>
              <a:t>Ngrok</a:t>
            </a:r>
            <a:r>
              <a:rPr lang="en-IN" sz="2400" b="1" dirty="0"/>
              <a:t> connects to the local terminal (port 8501) and the page for “Sense your Salary” is created.</a:t>
            </a:r>
            <a:endParaRPr lang="en-US" sz="2400" b="1" dirty="0"/>
          </a:p>
        </p:txBody>
      </p:sp>
    </p:spTree>
    <p:extLst>
      <p:ext uri="{BB962C8B-B14F-4D97-AF65-F5344CB8AC3E}">
        <p14:creationId xmlns:p14="http://schemas.microsoft.com/office/powerpoint/2010/main" val="105091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64B9-10D4-7C7D-59EE-F452993A9BED}"/>
              </a:ext>
            </a:extLst>
          </p:cNvPr>
          <p:cNvSpPr>
            <a:spLocks noGrp="1"/>
          </p:cNvSpPr>
          <p:nvPr>
            <p:ph type="title"/>
          </p:nvPr>
        </p:nvSpPr>
        <p:spPr/>
        <p:txBody>
          <a:bodyPr/>
          <a:lstStyle/>
          <a:p>
            <a:r>
              <a:rPr lang="en-US" dirty="0"/>
              <a:t>PIE charts for understanding the dataset</a:t>
            </a:r>
            <a:endParaRPr lang="en-IN" dirty="0"/>
          </a:p>
        </p:txBody>
      </p:sp>
      <p:sp>
        <p:nvSpPr>
          <p:cNvPr id="3" name="Content Placeholder 2">
            <a:extLst>
              <a:ext uri="{FF2B5EF4-FFF2-40B4-BE49-F238E27FC236}">
                <a16:creationId xmlns:a16="http://schemas.microsoft.com/office/drawing/2014/main" id="{452A2053-A83D-FAEF-34B8-3A2722D64647}"/>
              </a:ext>
            </a:extLst>
          </p:cNvPr>
          <p:cNvSpPr>
            <a:spLocks noGrp="1"/>
          </p:cNvSpPr>
          <p:nvPr>
            <p:ph idx="1"/>
          </p:nvPr>
        </p:nvSpPr>
        <p:spPr/>
        <p:txBody>
          <a:bodyPr/>
          <a:lstStyle/>
          <a:p>
            <a:pPr marL="0" indent="0">
              <a:buNone/>
            </a:pPr>
            <a:endParaRPr lang="en-US" dirty="0"/>
          </a:p>
          <a:p>
            <a:endParaRPr lang="en-IN" dirty="0"/>
          </a:p>
        </p:txBody>
      </p:sp>
      <p:pic>
        <p:nvPicPr>
          <p:cNvPr id="7" name="Picture 6">
            <a:extLst>
              <a:ext uri="{FF2B5EF4-FFF2-40B4-BE49-F238E27FC236}">
                <a16:creationId xmlns:a16="http://schemas.microsoft.com/office/drawing/2014/main" id="{06AF5991-A1B2-7B11-2FFD-E80EDAF340CA}"/>
              </a:ext>
            </a:extLst>
          </p:cNvPr>
          <p:cNvPicPr>
            <a:picLocks noChangeAspect="1"/>
          </p:cNvPicPr>
          <p:nvPr/>
        </p:nvPicPr>
        <p:blipFill>
          <a:blip r:embed="rId2"/>
          <a:stretch>
            <a:fillRect/>
          </a:stretch>
        </p:blipFill>
        <p:spPr>
          <a:xfrm>
            <a:off x="676290" y="3921194"/>
            <a:ext cx="3491754" cy="2522632"/>
          </a:xfrm>
          <a:prstGeom prst="rect">
            <a:avLst/>
          </a:prstGeom>
        </p:spPr>
      </p:pic>
      <p:pic>
        <p:nvPicPr>
          <p:cNvPr id="9" name="Picture 8">
            <a:extLst>
              <a:ext uri="{FF2B5EF4-FFF2-40B4-BE49-F238E27FC236}">
                <a16:creationId xmlns:a16="http://schemas.microsoft.com/office/drawing/2014/main" id="{055CD5AF-02D1-F090-46F1-68A09397665C}"/>
              </a:ext>
            </a:extLst>
          </p:cNvPr>
          <p:cNvPicPr>
            <a:picLocks noChangeAspect="1"/>
          </p:cNvPicPr>
          <p:nvPr/>
        </p:nvPicPr>
        <p:blipFill>
          <a:blip r:embed="rId3"/>
          <a:stretch>
            <a:fillRect/>
          </a:stretch>
        </p:blipFill>
        <p:spPr>
          <a:xfrm>
            <a:off x="7339847" y="1259555"/>
            <a:ext cx="3491754" cy="2675067"/>
          </a:xfrm>
          <a:prstGeom prst="rect">
            <a:avLst/>
          </a:prstGeom>
        </p:spPr>
      </p:pic>
      <p:pic>
        <p:nvPicPr>
          <p:cNvPr id="11" name="Picture 10">
            <a:extLst>
              <a:ext uri="{FF2B5EF4-FFF2-40B4-BE49-F238E27FC236}">
                <a16:creationId xmlns:a16="http://schemas.microsoft.com/office/drawing/2014/main" id="{42BDAC23-41EB-4488-8D2C-7C17F93D4C67}"/>
              </a:ext>
            </a:extLst>
          </p:cNvPr>
          <p:cNvPicPr>
            <a:picLocks noChangeAspect="1"/>
          </p:cNvPicPr>
          <p:nvPr/>
        </p:nvPicPr>
        <p:blipFill>
          <a:blip r:embed="rId4"/>
          <a:stretch>
            <a:fillRect/>
          </a:stretch>
        </p:blipFill>
        <p:spPr>
          <a:xfrm>
            <a:off x="7764379" y="4073897"/>
            <a:ext cx="2748218" cy="2424422"/>
          </a:xfrm>
          <a:prstGeom prst="rect">
            <a:avLst/>
          </a:prstGeom>
        </p:spPr>
      </p:pic>
      <p:pic>
        <p:nvPicPr>
          <p:cNvPr id="13" name="Picture 12">
            <a:extLst>
              <a:ext uri="{FF2B5EF4-FFF2-40B4-BE49-F238E27FC236}">
                <a16:creationId xmlns:a16="http://schemas.microsoft.com/office/drawing/2014/main" id="{46C9718B-75E7-485B-8ACF-59581FB47032}"/>
              </a:ext>
            </a:extLst>
          </p:cNvPr>
          <p:cNvPicPr>
            <a:picLocks noChangeAspect="1"/>
          </p:cNvPicPr>
          <p:nvPr/>
        </p:nvPicPr>
        <p:blipFill>
          <a:blip r:embed="rId5"/>
          <a:stretch>
            <a:fillRect/>
          </a:stretch>
        </p:blipFill>
        <p:spPr>
          <a:xfrm>
            <a:off x="4168044" y="1144503"/>
            <a:ext cx="2874440" cy="2847280"/>
          </a:xfrm>
          <a:prstGeom prst="rect">
            <a:avLst/>
          </a:prstGeom>
        </p:spPr>
      </p:pic>
      <p:pic>
        <p:nvPicPr>
          <p:cNvPr id="15" name="Picture 14">
            <a:extLst>
              <a:ext uri="{FF2B5EF4-FFF2-40B4-BE49-F238E27FC236}">
                <a16:creationId xmlns:a16="http://schemas.microsoft.com/office/drawing/2014/main" id="{9D577220-3BEA-2637-DF4D-361861650099}"/>
              </a:ext>
            </a:extLst>
          </p:cNvPr>
          <p:cNvPicPr>
            <a:picLocks noChangeAspect="1"/>
          </p:cNvPicPr>
          <p:nvPr/>
        </p:nvPicPr>
        <p:blipFill>
          <a:blip r:embed="rId6"/>
          <a:stretch>
            <a:fillRect/>
          </a:stretch>
        </p:blipFill>
        <p:spPr>
          <a:xfrm>
            <a:off x="717521" y="1232452"/>
            <a:ext cx="3209196" cy="2522632"/>
          </a:xfrm>
          <a:prstGeom prst="rect">
            <a:avLst/>
          </a:prstGeom>
        </p:spPr>
      </p:pic>
      <p:pic>
        <p:nvPicPr>
          <p:cNvPr id="17" name="Picture 16">
            <a:extLst>
              <a:ext uri="{FF2B5EF4-FFF2-40B4-BE49-F238E27FC236}">
                <a16:creationId xmlns:a16="http://schemas.microsoft.com/office/drawing/2014/main" id="{A725AD42-70E4-52A3-E6D8-3D767C1606A1}"/>
              </a:ext>
            </a:extLst>
          </p:cNvPr>
          <p:cNvPicPr>
            <a:picLocks noChangeAspect="1"/>
          </p:cNvPicPr>
          <p:nvPr/>
        </p:nvPicPr>
        <p:blipFill>
          <a:blip r:embed="rId7"/>
          <a:stretch>
            <a:fillRect/>
          </a:stretch>
        </p:blipFill>
        <p:spPr>
          <a:xfrm>
            <a:off x="4168044" y="3807725"/>
            <a:ext cx="3674959" cy="2636101"/>
          </a:xfrm>
          <a:prstGeom prst="rect">
            <a:avLst/>
          </a:prstGeom>
        </p:spPr>
      </p:pic>
    </p:spTree>
    <p:extLst>
      <p:ext uri="{BB962C8B-B14F-4D97-AF65-F5344CB8AC3E}">
        <p14:creationId xmlns:p14="http://schemas.microsoft.com/office/powerpoint/2010/main" val="371698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8664-4A3A-E9B6-42DC-25DBCD3F2F1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D16C19F-63C8-6A2D-3C99-A9A34B188BBF}"/>
              </a:ext>
            </a:extLst>
          </p:cNvPr>
          <p:cNvPicPr>
            <a:picLocks noGrp="1" noChangeAspect="1"/>
          </p:cNvPicPr>
          <p:nvPr>
            <p:ph idx="1"/>
          </p:nvPr>
        </p:nvPicPr>
        <p:blipFill>
          <a:blip r:embed="rId2"/>
          <a:stretch>
            <a:fillRect/>
          </a:stretch>
        </p:blipFill>
        <p:spPr>
          <a:xfrm>
            <a:off x="581192" y="1941098"/>
            <a:ext cx="5514808" cy="3976790"/>
          </a:xfrm>
        </p:spPr>
      </p:pic>
      <p:pic>
        <p:nvPicPr>
          <p:cNvPr id="7" name="Picture 6">
            <a:extLst>
              <a:ext uri="{FF2B5EF4-FFF2-40B4-BE49-F238E27FC236}">
                <a16:creationId xmlns:a16="http://schemas.microsoft.com/office/drawing/2014/main" id="{D30482BE-E50D-F496-5EDB-4F0ECD7A511C}"/>
              </a:ext>
            </a:extLst>
          </p:cNvPr>
          <p:cNvPicPr>
            <a:picLocks noChangeAspect="1"/>
          </p:cNvPicPr>
          <p:nvPr/>
        </p:nvPicPr>
        <p:blipFill>
          <a:blip r:embed="rId3"/>
          <a:stretch>
            <a:fillRect/>
          </a:stretch>
        </p:blipFill>
        <p:spPr>
          <a:xfrm>
            <a:off x="6382727" y="1941098"/>
            <a:ext cx="5514808" cy="3976790"/>
          </a:xfrm>
          <a:prstGeom prst="rect">
            <a:avLst/>
          </a:prstGeom>
        </p:spPr>
      </p:pic>
    </p:spTree>
    <p:extLst>
      <p:ext uri="{BB962C8B-B14F-4D97-AF65-F5344CB8AC3E}">
        <p14:creationId xmlns:p14="http://schemas.microsoft.com/office/powerpoint/2010/main" val="196527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161D-B5A1-5879-96E8-61A6258D87E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EAD6C9F-E859-5C7B-9FA9-C21FB1FEACCD}"/>
              </a:ext>
            </a:extLst>
          </p:cNvPr>
          <p:cNvPicPr>
            <a:picLocks noGrp="1" noChangeAspect="1"/>
          </p:cNvPicPr>
          <p:nvPr>
            <p:ph idx="1"/>
          </p:nvPr>
        </p:nvPicPr>
        <p:blipFill>
          <a:blip r:embed="rId2"/>
          <a:stretch>
            <a:fillRect/>
          </a:stretch>
        </p:blipFill>
        <p:spPr>
          <a:xfrm>
            <a:off x="709529" y="2289584"/>
            <a:ext cx="9735909" cy="2505425"/>
          </a:xfrm>
        </p:spPr>
      </p:pic>
    </p:spTree>
    <p:extLst>
      <p:ext uri="{BB962C8B-B14F-4D97-AF65-F5344CB8AC3E}">
        <p14:creationId xmlns:p14="http://schemas.microsoft.com/office/powerpoint/2010/main" val="400244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EB37-6B31-A9A5-9138-E90432901A9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F6BE5FD-A13B-BF9F-14BE-BB9066A20E24}"/>
              </a:ext>
            </a:extLst>
          </p:cNvPr>
          <p:cNvPicPr>
            <a:picLocks noGrp="1" noChangeAspect="1"/>
          </p:cNvPicPr>
          <p:nvPr>
            <p:ph idx="1"/>
          </p:nvPr>
        </p:nvPicPr>
        <p:blipFill>
          <a:blip r:embed="rId2"/>
          <a:stretch>
            <a:fillRect/>
          </a:stretch>
        </p:blipFill>
        <p:spPr>
          <a:xfrm>
            <a:off x="2928495" y="2247706"/>
            <a:ext cx="6335009" cy="2781688"/>
          </a:xfrm>
        </p:spPr>
      </p:pic>
    </p:spTree>
    <p:extLst>
      <p:ext uri="{BB962C8B-B14F-4D97-AF65-F5344CB8AC3E}">
        <p14:creationId xmlns:p14="http://schemas.microsoft.com/office/powerpoint/2010/main" val="701507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CE69-84F8-3542-F5FA-33E7F9B850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8C8F0D-A489-DEC5-57D4-CDE6D497E4F9}"/>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046B5C9-9866-8953-0E2C-07DBE169E713}"/>
              </a:ext>
            </a:extLst>
          </p:cNvPr>
          <p:cNvPicPr>
            <a:picLocks noChangeAspect="1"/>
          </p:cNvPicPr>
          <p:nvPr/>
        </p:nvPicPr>
        <p:blipFill>
          <a:blip r:embed="rId2"/>
          <a:stretch>
            <a:fillRect/>
          </a:stretch>
        </p:blipFill>
        <p:spPr>
          <a:xfrm>
            <a:off x="581192" y="1336415"/>
            <a:ext cx="5945390" cy="4604546"/>
          </a:xfrm>
          <a:prstGeom prst="rect">
            <a:avLst/>
          </a:prstGeom>
        </p:spPr>
      </p:pic>
      <p:pic>
        <p:nvPicPr>
          <p:cNvPr id="7" name="Picture 6">
            <a:extLst>
              <a:ext uri="{FF2B5EF4-FFF2-40B4-BE49-F238E27FC236}">
                <a16:creationId xmlns:a16="http://schemas.microsoft.com/office/drawing/2014/main" id="{8404228C-199B-9E13-3606-272BE55745AA}"/>
              </a:ext>
            </a:extLst>
          </p:cNvPr>
          <p:cNvPicPr>
            <a:picLocks noChangeAspect="1"/>
          </p:cNvPicPr>
          <p:nvPr/>
        </p:nvPicPr>
        <p:blipFill>
          <a:blip r:embed="rId3"/>
          <a:stretch>
            <a:fillRect/>
          </a:stretch>
        </p:blipFill>
        <p:spPr>
          <a:xfrm>
            <a:off x="6526581" y="1234652"/>
            <a:ext cx="5280407" cy="4673324"/>
          </a:xfrm>
          <a:prstGeom prst="rect">
            <a:avLst/>
          </a:prstGeom>
        </p:spPr>
      </p:pic>
    </p:spTree>
    <p:extLst>
      <p:ext uri="{BB962C8B-B14F-4D97-AF65-F5344CB8AC3E}">
        <p14:creationId xmlns:p14="http://schemas.microsoft.com/office/powerpoint/2010/main" val="202478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8BDE-5468-057A-4EF2-3DFC0D0D173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23ED960-5FC9-9C1A-917C-021A03BB8975}"/>
              </a:ext>
            </a:extLst>
          </p:cNvPr>
          <p:cNvPicPr>
            <a:picLocks noGrp="1" noChangeAspect="1"/>
          </p:cNvPicPr>
          <p:nvPr>
            <p:ph idx="1"/>
          </p:nvPr>
        </p:nvPicPr>
        <p:blipFill>
          <a:blip r:embed="rId2"/>
          <a:stretch>
            <a:fillRect/>
          </a:stretch>
        </p:blipFill>
        <p:spPr>
          <a:xfrm>
            <a:off x="581192" y="1232452"/>
            <a:ext cx="4658596" cy="4673600"/>
          </a:xfrm>
        </p:spPr>
      </p:pic>
      <p:pic>
        <p:nvPicPr>
          <p:cNvPr id="7" name="Picture 6">
            <a:extLst>
              <a:ext uri="{FF2B5EF4-FFF2-40B4-BE49-F238E27FC236}">
                <a16:creationId xmlns:a16="http://schemas.microsoft.com/office/drawing/2014/main" id="{7D08D886-3EDB-63B4-647C-A924FA61B58C}"/>
              </a:ext>
            </a:extLst>
          </p:cNvPr>
          <p:cNvPicPr>
            <a:picLocks noChangeAspect="1"/>
          </p:cNvPicPr>
          <p:nvPr/>
        </p:nvPicPr>
        <p:blipFill>
          <a:blip r:embed="rId3"/>
          <a:stretch>
            <a:fillRect/>
          </a:stretch>
        </p:blipFill>
        <p:spPr>
          <a:xfrm>
            <a:off x="5239788" y="1232452"/>
            <a:ext cx="6110161" cy="4673600"/>
          </a:xfrm>
          <a:prstGeom prst="rect">
            <a:avLst/>
          </a:prstGeom>
        </p:spPr>
      </p:pic>
    </p:spTree>
    <p:extLst>
      <p:ext uri="{BB962C8B-B14F-4D97-AF65-F5344CB8AC3E}">
        <p14:creationId xmlns:p14="http://schemas.microsoft.com/office/powerpoint/2010/main" val="164996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4B5-C965-4ACA-7866-C4A91AA4FA35}"/>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BE9A3D9-DD01-C81B-6DBA-8929A44B1A7E}"/>
              </a:ext>
            </a:extLst>
          </p:cNvPr>
          <p:cNvPicPr>
            <a:picLocks noGrp="1" noChangeAspect="1"/>
          </p:cNvPicPr>
          <p:nvPr>
            <p:ph idx="1"/>
          </p:nvPr>
        </p:nvPicPr>
        <p:blipFill>
          <a:blip r:embed="rId2"/>
          <a:stretch>
            <a:fillRect/>
          </a:stretch>
        </p:blipFill>
        <p:spPr>
          <a:xfrm>
            <a:off x="3290270" y="1232452"/>
            <a:ext cx="5258534" cy="4420217"/>
          </a:xfrm>
        </p:spPr>
      </p:pic>
      <p:pic>
        <p:nvPicPr>
          <p:cNvPr id="11" name="Picture 10">
            <a:extLst>
              <a:ext uri="{FF2B5EF4-FFF2-40B4-BE49-F238E27FC236}">
                <a16:creationId xmlns:a16="http://schemas.microsoft.com/office/drawing/2014/main" id="{0162A552-0CE5-4F32-4224-90833FD7D9F1}"/>
              </a:ext>
            </a:extLst>
          </p:cNvPr>
          <p:cNvPicPr>
            <a:picLocks noChangeAspect="1"/>
          </p:cNvPicPr>
          <p:nvPr/>
        </p:nvPicPr>
        <p:blipFill>
          <a:blip r:embed="rId3"/>
          <a:stretch>
            <a:fillRect/>
          </a:stretch>
        </p:blipFill>
        <p:spPr>
          <a:xfrm>
            <a:off x="2766548" y="6155844"/>
            <a:ext cx="6658904" cy="562053"/>
          </a:xfrm>
          <a:prstGeom prst="rect">
            <a:avLst/>
          </a:prstGeom>
        </p:spPr>
      </p:pic>
    </p:spTree>
    <p:extLst>
      <p:ext uri="{BB962C8B-B14F-4D97-AF65-F5344CB8AC3E}">
        <p14:creationId xmlns:p14="http://schemas.microsoft.com/office/powerpoint/2010/main" val="10738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C702-31E6-CF2C-41C5-A502A13A044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77AE003-A088-EC65-A3F4-82680F2DAED3}"/>
              </a:ext>
            </a:extLst>
          </p:cNvPr>
          <p:cNvPicPr>
            <a:picLocks noGrp="1" noChangeAspect="1"/>
          </p:cNvPicPr>
          <p:nvPr>
            <p:ph idx="1"/>
          </p:nvPr>
        </p:nvPicPr>
        <p:blipFill>
          <a:blip r:embed="rId2"/>
          <a:stretch>
            <a:fillRect/>
          </a:stretch>
        </p:blipFill>
        <p:spPr>
          <a:xfrm>
            <a:off x="2066428" y="1301750"/>
            <a:ext cx="8059144" cy="4673600"/>
          </a:xfrm>
        </p:spPr>
      </p:pic>
    </p:spTree>
    <p:extLst>
      <p:ext uri="{BB962C8B-B14F-4D97-AF65-F5344CB8AC3E}">
        <p14:creationId xmlns:p14="http://schemas.microsoft.com/office/powerpoint/2010/main" val="325360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F6AB-AD30-E790-3785-34B76EEFA8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279A5A0-E122-63CE-55A9-71F18534CA00}"/>
              </a:ext>
            </a:extLst>
          </p:cNvPr>
          <p:cNvPicPr>
            <a:picLocks noGrp="1" noChangeAspect="1"/>
          </p:cNvPicPr>
          <p:nvPr>
            <p:ph idx="1"/>
          </p:nvPr>
        </p:nvPicPr>
        <p:blipFill>
          <a:blip r:embed="rId2"/>
          <a:stretch>
            <a:fillRect/>
          </a:stretch>
        </p:blipFill>
        <p:spPr>
          <a:xfrm>
            <a:off x="923410" y="1301750"/>
            <a:ext cx="10345180" cy="4673600"/>
          </a:xfrm>
        </p:spPr>
      </p:pic>
    </p:spTree>
    <p:extLst>
      <p:ext uri="{BB962C8B-B14F-4D97-AF65-F5344CB8AC3E}">
        <p14:creationId xmlns:p14="http://schemas.microsoft.com/office/powerpoint/2010/main" val="274575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0DDE-CBE0-B5B4-1258-A3517977B00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328B674-25DD-27B3-9550-53C772AFB61D}"/>
              </a:ext>
            </a:extLst>
          </p:cNvPr>
          <p:cNvPicPr>
            <a:picLocks noGrp="1" noChangeAspect="1"/>
          </p:cNvPicPr>
          <p:nvPr>
            <p:ph idx="1"/>
          </p:nvPr>
        </p:nvPicPr>
        <p:blipFill>
          <a:blip r:embed="rId2"/>
          <a:stretch>
            <a:fillRect/>
          </a:stretch>
        </p:blipFill>
        <p:spPr>
          <a:xfrm>
            <a:off x="581025" y="1315232"/>
            <a:ext cx="11029950" cy="4646635"/>
          </a:xfrm>
        </p:spPr>
      </p:pic>
    </p:spTree>
    <p:extLst>
      <p:ext uri="{BB962C8B-B14F-4D97-AF65-F5344CB8AC3E}">
        <p14:creationId xmlns:p14="http://schemas.microsoft.com/office/powerpoint/2010/main" val="93037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FAA6-A337-DBC1-26B3-E45B9FE0FA7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235653F-4B07-121A-4FD2-18A66160429E}"/>
              </a:ext>
            </a:extLst>
          </p:cNvPr>
          <p:cNvPicPr>
            <a:picLocks noGrp="1" noChangeAspect="1"/>
          </p:cNvPicPr>
          <p:nvPr>
            <p:ph idx="1"/>
          </p:nvPr>
        </p:nvPicPr>
        <p:blipFill>
          <a:blip r:embed="rId2"/>
          <a:stretch>
            <a:fillRect/>
          </a:stretch>
        </p:blipFill>
        <p:spPr>
          <a:xfrm>
            <a:off x="719162" y="1301750"/>
            <a:ext cx="10753675" cy="4673600"/>
          </a:xfrm>
        </p:spPr>
      </p:pic>
    </p:spTree>
    <p:extLst>
      <p:ext uri="{BB962C8B-B14F-4D97-AF65-F5344CB8AC3E}">
        <p14:creationId xmlns:p14="http://schemas.microsoft.com/office/powerpoint/2010/main" val="417753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t>The model deployed in </a:t>
            </a:r>
            <a:r>
              <a:rPr lang="en-US" sz="2800" dirty="0" err="1"/>
              <a:t>streamlit</a:t>
            </a:r>
            <a:r>
              <a:rPr lang="en-US" sz="2800" dirty="0"/>
              <a:t> requires all the necessary features such as </a:t>
            </a:r>
            <a:r>
              <a:rPr lang="en-US" sz="2800" dirty="0" err="1"/>
              <a:t>workclass</a:t>
            </a:r>
            <a:r>
              <a:rPr lang="en-US" sz="2800" dirty="0"/>
              <a:t>, </a:t>
            </a:r>
            <a:r>
              <a:rPr lang="en-US" sz="2800" dirty="0" err="1"/>
              <a:t>fnlwgt</a:t>
            </a:r>
            <a:r>
              <a:rPr lang="en-US" sz="2800" dirty="0"/>
              <a:t>, marital-status and others. Those values are made a </a:t>
            </a:r>
            <a:r>
              <a:rPr lang="en-US" sz="2800" dirty="0" err="1"/>
              <a:t>dataframe</a:t>
            </a:r>
            <a:r>
              <a:rPr lang="en-US" sz="2800" dirty="0"/>
              <a:t> and is used for prediction. These </a:t>
            </a:r>
            <a:r>
              <a:rPr lang="en-US" sz="2800" dirty="0" err="1"/>
              <a:t>informations</a:t>
            </a:r>
            <a:r>
              <a:rPr lang="en-US" sz="2800" dirty="0"/>
              <a:t> are collected in a user interface and then combined, passed to the trained machine learning model for prediction. The result provides users with an estimate salary class either greater than 50k or less than 50k.</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dirty="0"/>
              <a:t>The current system can be improved in terms of accuracy and better prediction. Also the model can be trained with better data to predict accurate or precise values of the salary rather than classifying it. This version provides a surface level classification but can be changed into an accurate salary prediction model with better datasets and using supervised models. In future, these systems can be used in HR teams or other departments to decide salaries of employees.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a:t>
            </a:r>
            <a:r>
              <a:rPr lang="en-IN" sz="2400" dirty="0" err="1">
                <a:solidFill>
                  <a:srgbClr val="0F0F0F"/>
                </a:solidFill>
                <a:ea typeface="+mn-lt"/>
                <a:cs typeface="+mn-lt"/>
              </a:rPr>
              <a:t>skillsbuild</a:t>
            </a:r>
            <a:r>
              <a:rPr lang="en-IN" sz="2400" dirty="0">
                <a:solidFill>
                  <a:srgbClr val="0F0F0F"/>
                </a:solidFill>
                <a:ea typeface="+mn-lt"/>
                <a:cs typeface="+mn-lt"/>
              </a:rPr>
              <a:t> : </a:t>
            </a:r>
            <a:r>
              <a:rPr lang="en-IN" sz="2400" dirty="0" err="1">
                <a:solidFill>
                  <a:srgbClr val="0F0F0F"/>
                </a:solidFill>
                <a:ea typeface="+mn-lt"/>
                <a:cs typeface="+mn-lt"/>
              </a:rPr>
              <a:t>edunet</a:t>
            </a:r>
            <a:r>
              <a:rPr lang="en-IN" sz="2400" dirty="0">
                <a:solidFill>
                  <a:srgbClr val="0F0F0F"/>
                </a:solidFill>
                <a:ea typeface="+mn-lt"/>
                <a:cs typeface="+mn-lt"/>
              </a:rPr>
              <a:t> foundation, Artificial Intelligence professional badge</a:t>
            </a:r>
          </a:p>
          <a:p>
            <a:pPr marL="305435" indent="-305435"/>
            <a:r>
              <a:rPr lang="en-IN" sz="2400" dirty="0">
                <a:solidFill>
                  <a:srgbClr val="0F0F0F"/>
                </a:solidFill>
                <a:ea typeface="+mn-lt"/>
                <a:cs typeface="+mn-lt"/>
                <a:hlinkClick r:id="rId2"/>
              </a:rPr>
              <a:t>https://www.w3schools.com/python/python_ml_getting_started.asp</a:t>
            </a:r>
            <a:endParaRPr lang="en-IN" sz="2400" dirty="0">
              <a:solidFill>
                <a:srgbClr val="0F0F0F"/>
              </a:solidFill>
              <a:ea typeface="+mn-lt"/>
              <a:cs typeface="+mn-lt"/>
            </a:endParaRPr>
          </a:p>
          <a:p>
            <a:pPr marL="305435" indent="-305435"/>
            <a:r>
              <a:rPr lang="en-IN" sz="2400" dirty="0">
                <a:solidFill>
                  <a:srgbClr val="0F0F0F"/>
                </a:solidFill>
                <a:ea typeface="+mn-lt"/>
                <a:cs typeface="+mn-lt"/>
              </a:rPr>
              <a:t>https://www.ijasret.com/VolumeArticles/FullTextPDF/842_47._SALARY_PREDICTION_USING_MACHINE_LEARNING.pdf.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750142"/>
            <a:ext cx="10579391" cy="4160814"/>
          </a:xfrm>
        </p:spPr>
        <p:txBody>
          <a:bodyPr>
            <a:normAutofit/>
          </a:bodyPr>
          <a:lstStyle/>
          <a:p>
            <a:pPr marL="0" indent="0">
              <a:buNone/>
            </a:pPr>
            <a:r>
              <a:rPr lang="en-US" sz="2800" b="1" dirty="0"/>
              <a:t>In the fast evolving era, with growing concerns in the salary disparities and bias in job markets. A salary detection system will be useful for any employee to predict the possible wages he/she deserves for his/her experience and position. The system deployed in a larger scale will help even freshers to understand their role , expected salary range and their worth in job markets. Additionally, the system can also help companies  predict appropriate salary offers for new hires .</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212258"/>
            <a:ext cx="9860666" cy="3913239"/>
          </a:xfrm>
        </p:spPr>
        <p:txBody>
          <a:bodyPr>
            <a:noAutofit/>
          </a:bodyPr>
          <a:lstStyle/>
          <a:p>
            <a:pPr marL="0" indent="0">
              <a:buNone/>
            </a:pPr>
            <a:r>
              <a:rPr lang="en-US" sz="2400" b="1" dirty="0">
                <a:solidFill>
                  <a:srgbClr val="0F0F0F"/>
                </a:solidFill>
                <a:ea typeface="+mn-lt"/>
                <a:cs typeface="+mn-lt"/>
              </a:rPr>
              <a:t>The Salary prediction system uses machine learning algorithms to classify </a:t>
            </a:r>
            <a:r>
              <a:rPr lang="en-US" sz="2400" b="1" dirty="0" err="1">
                <a:solidFill>
                  <a:srgbClr val="0F0F0F"/>
                </a:solidFill>
                <a:ea typeface="+mn-lt"/>
                <a:cs typeface="+mn-lt"/>
              </a:rPr>
              <a:t>employess</a:t>
            </a:r>
            <a:r>
              <a:rPr lang="en-US" sz="2400" b="1" dirty="0">
                <a:solidFill>
                  <a:srgbClr val="0F0F0F"/>
                </a:solidFill>
                <a:ea typeface="+mn-lt"/>
                <a:cs typeface="+mn-lt"/>
              </a:rPr>
              <a:t> either salary &gt;50,000 or &lt;=50,000</a:t>
            </a:r>
          </a:p>
          <a:p>
            <a:pPr marL="305435" indent="-305435"/>
            <a:r>
              <a:rPr lang="en-IN" sz="2400" b="1" dirty="0">
                <a:solidFill>
                  <a:srgbClr val="0F0F0F"/>
                </a:solidFill>
              </a:rPr>
              <a:t>System requirements (provided by google collab)</a:t>
            </a:r>
          </a:p>
          <a:p>
            <a:pPr marL="514350" indent="-514350">
              <a:buFont typeface="+mj-lt"/>
              <a:buAutoNum type="alphaLcPeriod"/>
            </a:pPr>
            <a:r>
              <a:rPr lang="en-IN" sz="2400" b="1" dirty="0">
                <a:solidFill>
                  <a:srgbClr val="0F0F0F"/>
                </a:solidFill>
              </a:rPr>
              <a:t>CPU :Intel Xeon</a:t>
            </a:r>
          </a:p>
          <a:p>
            <a:pPr marL="514350" indent="-514350">
              <a:buFont typeface="+mj-lt"/>
              <a:buAutoNum type="alphaLcPeriod"/>
            </a:pPr>
            <a:r>
              <a:rPr lang="en-IN" sz="2400" b="1" dirty="0">
                <a:solidFill>
                  <a:srgbClr val="0F0F0F"/>
                </a:solidFill>
              </a:rPr>
              <a:t>RAM: 12 GB</a:t>
            </a:r>
          </a:p>
          <a:p>
            <a:pPr marL="514350" indent="-514350">
              <a:buFont typeface="+mj-lt"/>
              <a:buAutoNum type="alphaLcPeriod"/>
            </a:pPr>
            <a:r>
              <a:rPr lang="en-IN" sz="2400" b="1" dirty="0">
                <a:solidFill>
                  <a:srgbClr val="0F0F0F"/>
                </a:solidFill>
              </a:rPr>
              <a:t>DISK: Temporary storage</a:t>
            </a:r>
          </a:p>
          <a:p>
            <a:pPr marL="514350" indent="-514350">
              <a:buFont typeface="+mj-lt"/>
              <a:buAutoNum type="alphaLcPeriod"/>
            </a:pPr>
            <a:r>
              <a:rPr lang="en-IN" sz="2400" b="1" dirty="0">
                <a:solidFill>
                  <a:srgbClr val="0F0F0F"/>
                </a:solidFill>
              </a:rPr>
              <a:t>Python 3.10</a:t>
            </a:r>
          </a:p>
          <a:p>
            <a:pPr marL="0" indent="0">
              <a:buNone/>
            </a:pPr>
            <a:endParaRPr lang="en-IN" sz="2400" b="1" dirty="0">
              <a:solidFill>
                <a:srgbClr val="0F0F0F"/>
              </a:solidFill>
            </a:endParaRPr>
          </a:p>
          <a:p>
            <a:pPr marL="305435" indent="-305435"/>
            <a:r>
              <a:rPr lang="en-IN" sz="2400" b="1" dirty="0">
                <a:solidFill>
                  <a:srgbClr val="0F0F0F"/>
                </a:solidFill>
              </a:rPr>
              <a:t>Library required to build the model</a:t>
            </a:r>
          </a:p>
          <a:p>
            <a:pPr marL="0" indent="0">
              <a:buNone/>
            </a:pP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CE54-27D8-E385-2282-A61E1FF565B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92D8583-8D27-56BE-FBF8-6C12936EC77B}"/>
              </a:ext>
            </a:extLst>
          </p:cNvPr>
          <p:cNvSpPr>
            <a:spLocks noGrp="1"/>
          </p:cNvSpPr>
          <p:nvPr>
            <p:ph idx="1"/>
          </p:nvPr>
        </p:nvSpPr>
        <p:spPr>
          <a:xfrm>
            <a:off x="581193" y="3097161"/>
            <a:ext cx="11029615" cy="3222317"/>
          </a:xfrm>
        </p:spPr>
        <p:txBody>
          <a:bodyPr>
            <a:noAutofit/>
          </a:bodyPr>
          <a:lstStyle/>
          <a:p>
            <a:pPr marL="514350" indent="-514350">
              <a:buFont typeface="+mj-lt"/>
              <a:buAutoNum type="alphaLcPeriod"/>
            </a:pPr>
            <a:r>
              <a:rPr lang="en-IN" sz="2000" b="1" dirty="0">
                <a:solidFill>
                  <a:srgbClr val="0F0F0F"/>
                </a:solidFill>
              </a:rPr>
              <a:t>		Pandas – Pandas is used for data manipulation ,creating </a:t>
            </a:r>
            <a:r>
              <a:rPr lang="en-IN" sz="2000" b="1" dirty="0" err="1">
                <a:solidFill>
                  <a:srgbClr val="0F0F0F"/>
                </a:solidFill>
              </a:rPr>
              <a:t>dataframes</a:t>
            </a:r>
            <a:r>
              <a:rPr lang="en-IN" sz="2000" b="1" dirty="0">
                <a:solidFill>
                  <a:srgbClr val="0F0F0F"/>
                </a:solidFill>
              </a:rPr>
              <a:t>, uploading data etc</a:t>
            </a:r>
          </a:p>
          <a:p>
            <a:pPr marL="514350" indent="-514350">
              <a:buFont typeface="+mj-lt"/>
              <a:buAutoNum type="alphaLcPeriod"/>
            </a:pPr>
            <a:r>
              <a:rPr lang="en-IN" sz="2000" b="1" dirty="0">
                <a:solidFill>
                  <a:srgbClr val="0F0F0F"/>
                </a:solidFill>
              </a:rPr>
              <a:t>Scikit learn – </a:t>
            </a:r>
            <a:r>
              <a:rPr lang="en-IN" sz="2000" b="1" dirty="0" err="1">
                <a:solidFill>
                  <a:srgbClr val="0F0F0F"/>
                </a:solidFill>
              </a:rPr>
              <a:t>sklearn</a:t>
            </a:r>
            <a:r>
              <a:rPr lang="en-IN" sz="2000" b="1" dirty="0">
                <a:solidFill>
                  <a:srgbClr val="0F0F0F"/>
                </a:solidFill>
              </a:rPr>
              <a:t> is used for preprocessing the data ,encoding both testing and training data and modelling the data.</a:t>
            </a:r>
          </a:p>
          <a:p>
            <a:pPr marL="0" indent="0">
              <a:buNone/>
            </a:pPr>
            <a:r>
              <a:rPr lang="en-IN" sz="2000" b="1" dirty="0">
                <a:solidFill>
                  <a:srgbClr val="0F0F0F"/>
                </a:solidFill>
              </a:rPr>
              <a:t>                  	Encoding-&gt; </a:t>
            </a:r>
            <a:r>
              <a:rPr lang="en-IN" sz="2000" b="1" dirty="0" err="1">
                <a:solidFill>
                  <a:srgbClr val="0F0F0F"/>
                </a:solidFill>
              </a:rPr>
              <a:t>Onehotencoder</a:t>
            </a:r>
            <a:r>
              <a:rPr lang="en-IN" sz="2000" b="1" dirty="0">
                <a:solidFill>
                  <a:srgbClr val="0F0F0F"/>
                </a:solidFill>
              </a:rPr>
              <a:t> , </a:t>
            </a:r>
            <a:r>
              <a:rPr lang="en-IN" sz="2000" b="1" dirty="0" err="1">
                <a:solidFill>
                  <a:srgbClr val="0F0F0F"/>
                </a:solidFill>
              </a:rPr>
              <a:t>standardencoder</a:t>
            </a:r>
            <a:r>
              <a:rPr lang="en-IN" sz="2000" b="1" dirty="0">
                <a:solidFill>
                  <a:srgbClr val="0F0F0F"/>
                </a:solidFill>
              </a:rPr>
              <a:t> , </a:t>
            </a:r>
            <a:r>
              <a:rPr lang="en-IN" sz="2000" b="1" dirty="0" err="1">
                <a:solidFill>
                  <a:srgbClr val="0F0F0F"/>
                </a:solidFill>
              </a:rPr>
              <a:t>labelencoder</a:t>
            </a:r>
            <a:endParaRPr lang="en-IN" sz="2000" b="1" dirty="0">
              <a:solidFill>
                <a:srgbClr val="0F0F0F"/>
              </a:solidFill>
            </a:endParaRPr>
          </a:p>
          <a:p>
            <a:pPr marL="0" indent="0">
              <a:buNone/>
            </a:pPr>
            <a:r>
              <a:rPr lang="en-IN" sz="2000" b="1" dirty="0">
                <a:solidFill>
                  <a:srgbClr val="0F0F0F"/>
                </a:solidFill>
              </a:rPr>
              <a:t>			Model split -&gt; Train test split (80% training data, 20% testing data)</a:t>
            </a:r>
          </a:p>
          <a:p>
            <a:pPr marL="0" indent="0">
              <a:buNone/>
            </a:pPr>
            <a:r>
              <a:rPr lang="en-IN" sz="2000" b="1" dirty="0">
                <a:solidFill>
                  <a:srgbClr val="0F0F0F"/>
                </a:solidFill>
              </a:rPr>
              <a:t>			Linear model -&gt; Linear Regression model</a:t>
            </a:r>
          </a:p>
          <a:p>
            <a:pPr marL="0" indent="0">
              <a:buNone/>
            </a:pPr>
            <a:r>
              <a:rPr lang="en-IN" sz="2000" b="1" dirty="0">
                <a:solidFill>
                  <a:srgbClr val="0F0F0F"/>
                </a:solidFill>
              </a:rPr>
              <a:t>			Pipeline -&gt; Pipeline will join the two models</a:t>
            </a:r>
          </a:p>
          <a:p>
            <a:pPr marL="0" indent="0">
              <a:buNone/>
            </a:pPr>
            <a:r>
              <a:rPr lang="en-IN" sz="2000" b="1" dirty="0">
                <a:solidFill>
                  <a:srgbClr val="0F0F0F"/>
                </a:solidFill>
              </a:rPr>
              <a:t>			</a:t>
            </a:r>
            <a:r>
              <a:rPr lang="en-IN" sz="2000" b="1" dirty="0" err="1">
                <a:solidFill>
                  <a:srgbClr val="0F0F0F"/>
                </a:solidFill>
              </a:rPr>
              <a:t>ColumnTransformer</a:t>
            </a:r>
            <a:r>
              <a:rPr lang="en-IN" sz="2000" b="1" dirty="0">
                <a:solidFill>
                  <a:srgbClr val="0F0F0F"/>
                </a:solidFill>
              </a:rPr>
              <a:t> -&gt; does categorical encoding and numeric scaling</a:t>
            </a:r>
          </a:p>
          <a:p>
            <a:pPr marL="0" indent="0">
              <a:buNone/>
            </a:pPr>
            <a:r>
              <a:rPr lang="en-IN" sz="2000" b="1" dirty="0">
                <a:solidFill>
                  <a:srgbClr val="0F0F0F"/>
                </a:solidFill>
              </a:rPr>
              <a:t>			Stacking classifier -&gt; to stack multiple models to increase accuracy</a:t>
            </a:r>
          </a:p>
          <a:p>
            <a:pPr marL="0" indent="0">
              <a:buNone/>
            </a:pPr>
            <a:r>
              <a:rPr lang="en-IN" sz="2000" b="1" dirty="0">
                <a:solidFill>
                  <a:srgbClr val="0F0F0F"/>
                </a:solidFill>
              </a:rPr>
              <a:t>			metrics -&gt; for calculating </a:t>
            </a:r>
            <a:r>
              <a:rPr lang="en-IN" sz="2000" b="1" dirty="0" err="1">
                <a:solidFill>
                  <a:srgbClr val="0F0F0F"/>
                </a:solidFill>
              </a:rPr>
              <a:t>accuracy,classification</a:t>
            </a:r>
            <a:r>
              <a:rPr lang="en-IN" sz="2000" b="1" dirty="0">
                <a:solidFill>
                  <a:srgbClr val="0F0F0F"/>
                </a:solidFill>
              </a:rPr>
              <a:t> report</a:t>
            </a:r>
          </a:p>
          <a:p>
            <a:pPr marL="0" indent="0">
              <a:buNone/>
            </a:pPr>
            <a:r>
              <a:rPr lang="en-IN" sz="2000" b="1" dirty="0">
                <a:solidFill>
                  <a:srgbClr val="0F0F0F"/>
                </a:solidFill>
              </a:rPr>
              <a:t>	</a:t>
            </a:r>
            <a:r>
              <a:rPr lang="en-IN" sz="2000" b="1" dirty="0" err="1">
                <a:solidFill>
                  <a:srgbClr val="0F0F0F"/>
                </a:solidFill>
              </a:rPr>
              <a:t>xgboost</a:t>
            </a:r>
            <a:r>
              <a:rPr lang="en-IN" sz="2000" b="1" dirty="0">
                <a:solidFill>
                  <a:srgbClr val="0F0F0F"/>
                </a:solidFill>
              </a:rPr>
              <a:t> – </a:t>
            </a:r>
            <a:r>
              <a:rPr lang="en-IN" sz="2000" b="1" dirty="0" err="1">
                <a:solidFill>
                  <a:srgbClr val="0F0F0F"/>
                </a:solidFill>
              </a:rPr>
              <a:t>xgb</a:t>
            </a:r>
            <a:r>
              <a:rPr lang="en-IN" sz="2000" b="1" dirty="0">
                <a:solidFill>
                  <a:srgbClr val="0F0F0F"/>
                </a:solidFill>
              </a:rPr>
              <a:t> </a:t>
            </a:r>
            <a:r>
              <a:rPr lang="en-IN" sz="2000" b="1" dirty="0" err="1">
                <a:solidFill>
                  <a:srgbClr val="0F0F0F"/>
                </a:solidFill>
              </a:rPr>
              <a:t>classifer</a:t>
            </a:r>
            <a:r>
              <a:rPr lang="en-IN" sz="2000" b="1" dirty="0">
                <a:solidFill>
                  <a:srgbClr val="0F0F0F"/>
                </a:solidFill>
              </a:rPr>
              <a:t> model</a:t>
            </a:r>
          </a:p>
          <a:p>
            <a:pPr marL="0" indent="0">
              <a:buNone/>
            </a:pPr>
            <a:r>
              <a:rPr lang="en-IN" sz="2000" b="1" dirty="0">
                <a:solidFill>
                  <a:srgbClr val="0F0F0F"/>
                </a:solidFill>
              </a:rPr>
              <a:t>	</a:t>
            </a:r>
          </a:p>
          <a:p>
            <a:pPr marL="0" indent="0">
              <a:buNone/>
            </a:pPr>
            <a:endParaRPr lang="en-IN" sz="2000" b="1" dirty="0">
              <a:solidFill>
                <a:srgbClr val="0F0F0F"/>
              </a:solidFill>
            </a:endParaRPr>
          </a:p>
          <a:p>
            <a:endParaRPr lang="en-IN" sz="2000" dirty="0"/>
          </a:p>
        </p:txBody>
      </p:sp>
    </p:spTree>
    <p:extLst>
      <p:ext uri="{BB962C8B-B14F-4D97-AF65-F5344CB8AC3E}">
        <p14:creationId xmlns:p14="http://schemas.microsoft.com/office/powerpoint/2010/main" val="268159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165684"/>
            <a:ext cx="10888913" cy="5710990"/>
          </a:xfrm>
        </p:spPr>
        <p:txBody>
          <a:bodyPr>
            <a:normAutofit/>
          </a:bodyPr>
          <a:lstStyle/>
          <a:p>
            <a:pPr marL="514350" indent="-514350">
              <a:buFont typeface="+mj-lt"/>
              <a:buAutoNum type="arabicPeriod"/>
            </a:pPr>
            <a:r>
              <a:rPr lang="en-US" sz="2800" b="1" dirty="0"/>
              <a:t>The necessary models were called and named(</a:t>
            </a:r>
            <a:r>
              <a:rPr lang="en-US" sz="2800" b="1" dirty="0" err="1"/>
              <a:t>eg</a:t>
            </a:r>
            <a:r>
              <a:rPr lang="en-US" sz="2800" b="1" dirty="0"/>
              <a:t>: import pandas as pd)</a:t>
            </a:r>
          </a:p>
          <a:p>
            <a:pPr marL="514350" indent="-514350">
              <a:buFont typeface="+mj-lt"/>
              <a:buAutoNum type="arabicPeriod"/>
            </a:pPr>
            <a:r>
              <a:rPr lang="en-US" sz="2800" b="1" dirty="0"/>
              <a:t>The dataset is uploaded using pandas </a:t>
            </a:r>
            <a:r>
              <a:rPr lang="en-US" sz="2800" b="1" dirty="0" err="1"/>
              <a:t>read_csv</a:t>
            </a:r>
            <a:r>
              <a:rPr lang="en-US" sz="2800" b="1" dirty="0"/>
              <a:t> function .</a:t>
            </a:r>
          </a:p>
          <a:p>
            <a:pPr marL="514350" indent="-514350">
              <a:buFont typeface="+mj-lt"/>
              <a:buAutoNum type="arabicPeriod"/>
            </a:pPr>
            <a:r>
              <a:rPr lang="en-US" sz="2800" b="1" dirty="0"/>
              <a:t>.A small part of the dataset is seen to understand and </a:t>
            </a:r>
            <a:r>
              <a:rPr lang="en-US" sz="2800" b="1" dirty="0" err="1"/>
              <a:t>analyse</a:t>
            </a:r>
            <a:r>
              <a:rPr lang="en-US" sz="2800" b="1" dirty="0"/>
              <a:t> it, find the columns that require preprocessing.</a:t>
            </a:r>
          </a:p>
          <a:p>
            <a:pPr marL="514350" indent="-514350">
              <a:buFont typeface="+mj-lt"/>
              <a:buAutoNum type="arabicPeriod"/>
            </a:pPr>
            <a:r>
              <a:rPr lang="en-US" sz="2800" b="1" dirty="0"/>
              <a:t>The total number of rows and columns are found using </a:t>
            </a:r>
            <a:r>
              <a:rPr lang="en-US" sz="2800" b="1" dirty="0" err="1"/>
              <a:t>data.shape</a:t>
            </a:r>
            <a:endParaRPr lang="en-US" sz="2800" b="1" dirty="0"/>
          </a:p>
          <a:p>
            <a:pPr marL="514350" indent="-514350">
              <a:buFont typeface="+mj-lt"/>
              <a:buAutoNum type="arabicPeriod"/>
            </a:pPr>
            <a:r>
              <a:rPr lang="en-US" sz="2800" b="1" dirty="0"/>
              <a:t>Number of zeros is calculated in each column.(For the adult.csv dataset there was no zeroes in any feature)</a:t>
            </a:r>
          </a:p>
          <a:p>
            <a:pPr marL="514350" indent="-514350">
              <a:buFont typeface="+mj-lt"/>
              <a:buAutoNum type="arabicPeriod"/>
            </a:pP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EFD8-5E98-7D65-2B58-FDAA4C230FE5}"/>
              </a:ext>
            </a:extLst>
          </p:cNvPr>
          <p:cNvSpPr>
            <a:spLocks noGrp="1"/>
          </p:cNvSpPr>
          <p:nvPr>
            <p:ph type="title"/>
          </p:nvPr>
        </p:nvSpPr>
        <p:spPr>
          <a:xfrm rot="10800000" flipV="1">
            <a:off x="581192" y="658761"/>
            <a:ext cx="11029616" cy="527971"/>
          </a:xfrm>
        </p:spPr>
        <p:txBody>
          <a:bodyPr>
            <a:normAutofit/>
          </a:bodyPr>
          <a:lstStyle/>
          <a:p>
            <a:endParaRPr lang="en-IN" dirty="0"/>
          </a:p>
        </p:txBody>
      </p:sp>
      <p:sp>
        <p:nvSpPr>
          <p:cNvPr id="3" name="Content Placeholder 2">
            <a:extLst>
              <a:ext uri="{FF2B5EF4-FFF2-40B4-BE49-F238E27FC236}">
                <a16:creationId xmlns:a16="http://schemas.microsoft.com/office/drawing/2014/main" id="{0BA5412F-2DFF-C1E0-0592-29952C256660}"/>
              </a:ext>
            </a:extLst>
          </p:cNvPr>
          <p:cNvSpPr>
            <a:spLocks noGrp="1"/>
          </p:cNvSpPr>
          <p:nvPr>
            <p:ph idx="1"/>
          </p:nvPr>
        </p:nvSpPr>
        <p:spPr>
          <a:xfrm>
            <a:off x="581192" y="1909010"/>
            <a:ext cx="11029615" cy="4066339"/>
          </a:xfrm>
        </p:spPr>
        <p:txBody>
          <a:bodyPr>
            <a:normAutofit lnSpcReduction="10000"/>
          </a:bodyPr>
          <a:lstStyle/>
          <a:p>
            <a:pPr marL="514350" indent="-514350">
              <a:buFont typeface="+mj-lt"/>
              <a:buAutoNum type="arabicPeriod"/>
            </a:pPr>
            <a:r>
              <a:rPr lang="en-US" sz="2800" b="1" dirty="0" err="1"/>
              <a:t>Value_counts</a:t>
            </a:r>
            <a:r>
              <a:rPr lang="en-US" sz="2800" b="1" dirty="0"/>
              <a:t> count the unique values in each age category</a:t>
            </a:r>
          </a:p>
          <a:p>
            <a:pPr marL="514350" indent="-514350">
              <a:buFont typeface="+mj-lt"/>
              <a:buAutoNum type="arabicPeriod"/>
            </a:pPr>
            <a:r>
              <a:rPr lang="en-US" sz="2800" b="1" dirty="0"/>
              <a:t>Pie chart is used for each necessary feature to understand the number of features and their influence on the model</a:t>
            </a:r>
          </a:p>
          <a:p>
            <a:pPr marL="514350" indent="-514350">
              <a:buFont typeface="+mj-lt"/>
              <a:buAutoNum type="arabicPeriod"/>
            </a:pPr>
            <a:r>
              <a:rPr lang="en-IN" sz="2800" b="1" dirty="0"/>
              <a:t>Boxplot is used to visualize the distribution and spread of a numerical.</a:t>
            </a:r>
          </a:p>
          <a:p>
            <a:pPr marL="514350" indent="-514350">
              <a:buFont typeface="+mj-lt"/>
              <a:buAutoNum type="arabicPeriod"/>
            </a:pPr>
            <a:r>
              <a:rPr lang="en-IN" sz="2800" b="1" dirty="0"/>
              <a:t>To find the best model required for the dataset, different machine models are trained on the data ,their accuracy is measured and the model with the highest accuracy is </a:t>
            </a:r>
            <a:r>
              <a:rPr lang="en-IN" sz="2800" b="1" dirty="0" err="1"/>
              <a:t>choosen</a:t>
            </a:r>
            <a:r>
              <a:rPr lang="en-IN" sz="2800" b="1" dirty="0"/>
              <a:t>.</a:t>
            </a:r>
          </a:p>
          <a:p>
            <a:pPr marL="514350" indent="-514350">
              <a:buFont typeface="+mj-lt"/>
              <a:buAutoNum type="arabicPeriod"/>
            </a:pPr>
            <a:endParaRPr lang="en-IN" sz="2800" b="1" dirty="0"/>
          </a:p>
        </p:txBody>
      </p:sp>
    </p:spTree>
    <p:extLst>
      <p:ext uri="{BB962C8B-B14F-4D97-AF65-F5344CB8AC3E}">
        <p14:creationId xmlns:p14="http://schemas.microsoft.com/office/powerpoint/2010/main" val="2480888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FE4A-9EFC-732A-9978-C051195681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F7E960-3E4A-600B-E5D0-0A62A7A8C92C}"/>
              </a:ext>
            </a:extLst>
          </p:cNvPr>
          <p:cNvSpPr>
            <a:spLocks noGrp="1"/>
          </p:cNvSpPr>
          <p:nvPr>
            <p:ph idx="1"/>
          </p:nvPr>
        </p:nvSpPr>
        <p:spPr>
          <a:xfrm>
            <a:off x="581192" y="1700462"/>
            <a:ext cx="11029615" cy="4274887"/>
          </a:xfrm>
        </p:spPr>
        <p:txBody>
          <a:bodyPr>
            <a:normAutofit fontScale="92500" lnSpcReduction="20000"/>
          </a:bodyPr>
          <a:lstStyle/>
          <a:p>
            <a:pPr marL="0" indent="0">
              <a:buNone/>
            </a:pPr>
            <a:r>
              <a:rPr lang="en-US" sz="2800" b="1" dirty="0"/>
              <a:t>Models used and accuracy:</a:t>
            </a:r>
          </a:p>
          <a:p>
            <a:pPr marL="0" indent="0">
              <a:buNone/>
            </a:pPr>
            <a:r>
              <a:rPr lang="en-US" sz="2800" b="1" dirty="0"/>
              <a:t>           Logistic Regression =86%</a:t>
            </a:r>
          </a:p>
          <a:p>
            <a:pPr marL="0" indent="0">
              <a:buNone/>
            </a:pPr>
            <a:r>
              <a:rPr lang="en-US" sz="2800" b="1" dirty="0"/>
              <a:t>		Random Forest = 86%</a:t>
            </a:r>
          </a:p>
          <a:p>
            <a:pPr marL="0" indent="0">
              <a:buNone/>
            </a:pPr>
            <a:r>
              <a:rPr lang="en-US" sz="2800" b="1" dirty="0"/>
              <a:t>		SVM =86%</a:t>
            </a:r>
          </a:p>
          <a:p>
            <a:pPr marL="0" indent="0">
              <a:buNone/>
            </a:pPr>
            <a:r>
              <a:rPr lang="en-US" sz="2800" b="1" dirty="0"/>
              <a:t>		Gradient Boosting = 87%</a:t>
            </a:r>
          </a:p>
          <a:p>
            <a:pPr marL="0" indent="0">
              <a:buNone/>
            </a:pPr>
            <a:r>
              <a:rPr lang="en-US" sz="2800" b="1" dirty="0"/>
              <a:t>		</a:t>
            </a:r>
            <a:r>
              <a:rPr lang="en-US" sz="2800" b="1" dirty="0" err="1"/>
              <a:t>XGBoost</a:t>
            </a:r>
            <a:r>
              <a:rPr lang="en-US" sz="2800" b="1" dirty="0"/>
              <a:t> = 87%</a:t>
            </a:r>
          </a:p>
          <a:p>
            <a:pPr marL="0" indent="0">
              <a:buNone/>
            </a:pPr>
            <a:endParaRPr lang="en-US" sz="2800" b="1" dirty="0"/>
          </a:p>
          <a:p>
            <a:pPr marL="0" indent="0">
              <a:buNone/>
            </a:pPr>
            <a:r>
              <a:rPr lang="en-US" sz="2800" b="1" dirty="0"/>
              <a:t>Combining the Logistic Regression and </a:t>
            </a:r>
            <a:r>
              <a:rPr lang="en-US" sz="2800" b="1" dirty="0" err="1"/>
              <a:t>XGBoost</a:t>
            </a:r>
            <a:endParaRPr lang="en-US" sz="2800" b="1" dirty="0"/>
          </a:p>
          <a:p>
            <a:pPr marL="0" indent="0">
              <a:buNone/>
            </a:pPr>
            <a:endParaRPr lang="en-IN" sz="2800" b="1" dirty="0"/>
          </a:p>
        </p:txBody>
      </p:sp>
    </p:spTree>
    <p:extLst>
      <p:ext uri="{BB962C8B-B14F-4D97-AF65-F5344CB8AC3E}">
        <p14:creationId xmlns:p14="http://schemas.microsoft.com/office/powerpoint/2010/main" val="65889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9CAF-EF17-D41C-A12C-5E90E560D91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C89151E-2379-6B64-A56F-CACFF46AA3A2}"/>
              </a:ext>
            </a:extLst>
          </p:cNvPr>
          <p:cNvSpPr>
            <a:spLocks noGrp="1"/>
          </p:cNvSpPr>
          <p:nvPr>
            <p:ph idx="1"/>
          </p:nvPr>
        </p:nvSpPr>
        <p:spPr>
          <a:xfrm>
            <a:off x="581192" y="1897626"/>
            <a:ext cx="11029615" cy="4503174"/>
          </a:xfrm>
        </p:spPr>
        <p:txBody>
          <a:bodyPr>
            <a:noAutofit/>
          </a:bodyPr>
          <a:lstStyle/>
          <a:p>
            <a:r>
              <a:rPr lang="en-US" sz="2800" dirty="0">
                <a:latin typeface="+mj-lt"/>
                <a:ea typeface="Calibri" panose="020F0502020204030204" pitchFamily="34" charset="0"/>
                <a:cs typeface="Calibri" panose="020F0502020204030204" pitchFamily="34" charset="0"/>
              </a:rPr>
              <a:t>To create a better model ,Logistic Regression is combined with </a:t>
            </a:r>
            <a:r>
              <a:rPr lang="en-US" sz="2800" dirty="0" err="1">
                <a:latin typeface="+mj-lt"/>
                <a:ea typeface="Calibri" panose="020F0502020204030204" pitchFamily="34" charset="0"/>
                <a:cs typeface="Calibri" panose="020F0502020204030204" pitchFamily="34" charset="0"/>
              </a:rPr>
              <a:t>XGBoost</a:t>
            </a:r>
            <a:endParaRPr lang="en-US" sz="2800" dirty="0">
              <a:latin typeface="+mj-lt"/>
              <a:ea typeface="Calibri" panose="020F0502020204030204" pitchFamily="34" charset="0"/>
              <a:cs typeface="Calibri" panose="020F0502020204030204" pitchFamily="34" charset="0"/>
            </a:endParaRPr>
          </a:p>
          <a:p>
            <a:pPr marL="0" indent="0">
              <a:buNone/>
            </a:pPr>
            <a:r>
              <a:rPr lang="en-US" sz="2800" dirty="0">
                <a:latin typeface="+mj-lt"/>
                <a:ea typeface="Calibri" panose="020F0502020204030204" pitchFamily="34" charset="0"/>
                <a:cs typeface="Calibri" panose="020F0502020204030204" pitchFamily="34" charset="0"/>
              </a:rPr>
              <a:t>Accuracy = 88%</a:t>
            </a:r>
          </a:p>
          <a:p>
            <a:r>
              <a:rPr lang="en-US" sz="2800" dirty="0">
                <a:latin typeface="+mj-lt"/>
                <a:ea typeface="Calibri" panose="020F0502020204030204" pitchFamily="34" charset="0"/>
                <a:cs typeface="Calibri" panose="020F0502020204030204" pitchFamily="34" charset="0"/>
              </a:rPr>
              <a:t>X is the features</a:t>
            </a:r>
          </a:p>
          <a:p>
            <a:r>
              <a:rPr lang="en-US" sz="2800" dirty="0">
                <a:latin typeface="+mj-lt"/>
                <a:ea typeface="Calibri" panose="020F0502020204030204" pitchFamily="34" charset="0"/>
                <a:cs typeface="Calibri" panose="020F0502020204030204" pitchFamily="34" charset="0"/>
              </a:rPr>
              <a:t>Y is the target</a:t>
            </a:r>
          </a:p>
          <a:p>
            <a:r>
              <a:rPr lang="en-US" sz="2800" dirty="0">
                <a:latin typeface="+mj-lt"/>
                <a:ea typeface="Calibri" panose="020F0502020204030204" pitchFamily="34" charset="0"/>
                <a:cs typeface="Calibri" panose="020F0502020204030204" pitchFamily="34" charset="0"/>
              </a:rPr>
              <a:t>Target can be encoded using label encoder</a:t>
            </a:r>
          </a:p>
          <a:p>
            <a:r>
              <a:rPr lang="en-US" sz="2800" dirty="0">
                <a:latin typeface="+mj-lt"/>
                <a:ea typeface="Calibri" panose="020F0502020204030204" pitchFamily="34" charset="0"/>
                <a:cs typeface="Calibri" panose="020F0502020204030204" pitchFamily="34" charset="0"/>
              </a:rPr>
              <a:t>Categorical columns and numerical columns separately converted into list</a:t>
            </a:r>
          </a:p>
          <a:p>
            <a:r>
              <a:rPr lang="en-US" sz="2800" dirty="0">
                <a:latin typeface="+mj-lt"/>
                <a:ea typeface="Calibri" panose="020F0502020204030204" pitchFamily="34" charset="0"/>
                <a:cs typeface="Calibri" panose="020F0502020204030204" pitchFamily="34" charset="0"/>
              </a:rPr>
              <a:t>For numeric columns ,Standard scaler is used, for categorical columns ,one hot encoder is used for encoding</a:t>
            </a:r>
          </a:p>
          <a:p>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174619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392</TotalTime>
  <Words>990</Words>
  <Application>Microsoft Office PowerPoint</Application>
  <PresentationFormat>Widescreen</PresentationFormat>
  <Paragraphs>85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Franklin Gothic Book</vt:lpstr>
      <vt:lpstr>Franklin Gothic Demi</vt:lpstr>
      <vt:lpstr>Wingdings 2</vt:lpstr>
      <vt:lpstr>DividendVTI</vt:lpstr>
      <vt:lpstr>Sense your salary using classification MACHINE LEARNING ALGORITHM</vt:lpstr>
      <vt:lpstr>OUTLINE</vt:lpstr>
      <vt:lpstr>Problem Statement</vt:lpstr>
      <vt:lpstr>System  Approach</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PIE charts for understanding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 nandha</cp:lastModifiedBy>
  <cp:revision>40</cp:revision>
  <dcterms:created xsi:type="dcterms:W3CDTF">2021-05-26T16:50:10Z</dcterms:created>
  <dcterms:modified xsi:type="dcterms:W3CDTF">2025-07-20T16:31:42Z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