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9" r:id="rId22"/>
    <p:sldId id="280" r:id="rId23"/>
    <p:sldId id="281" r:id="rId24"/>
    <p:sldId id="283" r:id="rId25"/>
    <p:sldId id="284" r:id="rId26"/>
    <p:sldId id="289" r:id="rId27"/>
    <p:sldId id="290" r:id="rId28"/>
    <p:sldId id="296" r:id="rId29"/>
    <p:sldId id="285" r:id="rId30"/>
    <p:sldId id="299" r:id="rId31"/>
    <p:sldId id="300" r:id="rId32"/>
    <p:sldId id="301" r:id="rId33"/>
    <p:sldId id="302" r:id="rId34"/>
    <p:sldId id="303" r:id="rId35"/>
    <p:sldId id="304" r:id="rId36"/>
    <p:sldId id="305" r:id="rId37"/>
    <p:sldId id="306" r:id="rId38"/>
    <p:sldId id="307" r:id="rId39"/>
    <p:sldId id="291" r:id="rId40"/>
    <p:sldId id="292" r:id="rId41"/>
    <p:sldId id="293" r:id="rId42"/>
    <p:sldId id="294" r:id="rId43"/>
    <p:sldId id="295"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2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72" d="100"/>
          <a:sy n="72"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XEBIA IT ARCHITECTS INDIA PRIVATE LIMITED</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02D93-9B42-4325-BBC6-6A75D4819E51}" type="datetimeFigureOut">
              <a:rPr lang="en-US" smtClean="0"/>
              <a:t>1/29/2018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7DF905-B0DA-4D1D-A3FE-E0877DAF4165}" type="slidenum">
              <a:rPr lang="en-US" smtClean="0"/>
              <a:t>‹#›</a:t>
            </a:fld>
            <a:endParaRPr lang="en-US"/>
          </a:p>
        </p:txBody>
      </p:sp>
    </p:spTree>
    <p:extLst>
      <p:ext uri="{BB962C8B-B14F-4D97-AF65-F5344CB8AC3E}">
        <p14:creationId xmlns:p14="http://schemas.microsoft.com/office/powerpoint/2010/main" val="289530448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XEBIA IT ARCHITECTS INDIA PRIVATE LIMITED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0894-C8F9-4332-8636-1D4F683CD087}"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450E2-D7F8-4A02-92AD-F3E8242ED6CB}" type="slidenum">
              <a:rPr lang="en-US" smtClean="0"/>
              <a:t>‹#›</a:t>
            </a:fld>
            <a:endParaRPr lang="en-US"/>
          </a:p>
        </p:txBody>
      </p:sp>
    </p:spTree>
    <p:extLst>
      <p:ext uri="{BB962C8B-B14F-4D97-AF65-F5344CB8AC3E}">
        <p14:creationId xmlns:p14="http://schemas.microsoft.com/office/powerpoint/2010/main" val="102564688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EEBC6992-B35B-4A2E-96C9-DCA689114C94}"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2E6289-67A7-4525-9DE7-7BC9261ED0F3}"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308913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0E217182-642C-493A-B9CF-5B146C9676E1}"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6ADC7C-6282-4673-B01E-5A74AD123426}"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189440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13B589D2-5F79-4416-82A5-CE7777F3B2F0}"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1500A7-7DDF-4AF8-9D5D-2B01A296DB1F}"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306977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C29D04AE-E38E-4CAB-A693-B15BFE853136}"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8229F5-EC8C-4433-8FF8-2BD56EB75498}"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37634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33661116-0C1F-499A-9F28-FECD967B66E2}"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64CF2F-09C6-4F6C-9BEF-EFEF86258916}"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85909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A71977A7-0C63-4802-BC3C-A6F2A5885992}"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5F2B4E-EE35-488F-9623-0657FCE143A7}"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77651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F7D2134D-E691-4C55-8E7A-39AAA95BEBA5}"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5D5B34-6E66-464B-BC89-D52D4D4F185D}"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2954237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EFF9FFFD-D58F-4361-B5D3-6203E6644170}"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7D6C9D-668B-4C3A-B53D-221A97854B31}"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175380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477C2759-F9E8-46A5-AB79-AF1D74079269}"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437E1D-54B9-458A-AF91-326CF874F9C0}"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extLst>
      <p:ext uri="{BB962C8B-B14F-4D97-AF65-F5344CB8AC3E}">
        <p14:creationId xmlns:p14="http://schemas.microsoft.com/office/powerpoint/2010/main" val="238700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2B88F879-2DC6-4B6A-8924-EA46328801FE}"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2BA639-B37A-409A-AA7D-03392A1C82CC}"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45396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1A0DF1FC-A79C-407F-8343-F2146E4D1957}"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1372F0-2220-445B-83CC-0B8D0B55ECE0}"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6144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C5D9C246-B3A1-47F5-A3FE-432D5C62DE55}" type="datetime1">
              <a:rPr lang="en-US"/>
              <a:pPr fontAlgn="base">
                <a:spcBef>
                  <a:spcPct val="0"/>
                </a:spcBef>
                <a:spcAft>
                  <a:spcPct val="0"/>
                </a:spcAft>
                <a:defRPr/>
              </a:pPr>
              <a:t>1/29/2018</a:t>
            </a:fld>
            <a:endParaRPr lang="en-US"/>
          </a:p>
        </p:txBody>
      </p:sp>
      <p:sp>
        <p:nvSpPr>
          <p:cNvPr id="3994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Saroj</a:t>
            </a:r>
          </a:p>
        </p:txBody>
      </p:sp>
      <p:sp>
        <p:nvSpPr>
          <p:cNvPr id="39942"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441204-1225-4EA2-90D0-F92E9140BC81}"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90877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AC07425D-B182-404E-BCAD-9A4C0CF1D275}" type="datetime1">
              <a:rPr lang="en-US"/>
              <a:pPr fontAlgn="base">
                <a:spcBef>
                  <a:spcPct val="0"/>
                </a:spcBef>
                <a:spcAft>
                  <a:spcPct val="0"/>
                </a:spcAft>
                <a:defRPr/>
              </a:pPr>
              <a:t>1/29/2018</a:t>
            </a:fld>
            <a:endParaRPr lang="en-US"/>
          </a:p>
        </p:txBody>
      </p:sp>
      <p:sp>
        <p:nvSpPr>
          <p:cNvPr id="3686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Saroj</a:t>
            </a:r>
          </a:p>
        </p:txBody>
      </p:sp>
      <p:sp>
        <p:nvSpPr>
          <p:cNvPr id="36870"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2358AB-6DD4-478B-96D9-72DD1A8511EC}"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63232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D3C14565-6142-41ED-AB18-B7854AF7F870}" type="datetime1">
              <a:rPr lang="en-US"/>
              <a:pPr fontAlgn="base">
                <a:spcBef>
                  <a:spcPct val="0"/>
                </a:spcBef>
                <a:spcAft>
                  <a:spcPct val="0"/>
                </a:spcAft>
                <a:defRPr/>
              </a:pPr>
              <a:t>1/29/2018</a:t>
            </a:fld>
            <a:endParaRPr lang="en-US"/>
          </a:p>
        </p:txBody>
      </p:sp>
      <p:sp>
        <p:nvSpPr>
          <p:cNvPr id="3789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Saroj</a:t>
            </a:r>
          </a:p>
        </p:txBody>
      </p:sp>
      <p:sp>
        <p:nvSpPr>
          <p:cNvPr id="37894"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70B0F3-6F6B-4DA5-98B5-DD75AF6AA2CB}"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190237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AAB580C4-08F5-45BF-8D01-B74C5BEECABB}"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DA9417-6082-47EB-9C83-722AA1E47644}"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96891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Date Placeholder 3"/>
          <p:cNvSpPr>
            <a:spLocks noGrp="1"/>
          </p:cNvSpPr>
          <p:nvPr>
            <p:ph type="dt" sz="quarter" idx="1"/>
          </p:nvPr>
        </p:nvSpPr>
        <p:spPr/>
        <p:txBody>
          <a:bodyPr/>
          <a:lstStyle/>
          <a:p>
            <a:pPr>
              <a:defRPr/>
            </a:pPr>
            <a:fld id="{C2973B69-2EFA-46EA-8CA8-732345B2B78B}" type="datetime1">
              <a:rPr lang="en-US"/>
              <a:pPr>
                <a:defRPr/>
              </a:pPr>
              <a:t>1/29/2018</a:t>
            </a:fld>
            <a:endParaRPr lang="en-US"/>
          </a:p>
        </p:txBody>
      </p:sp>
      <p:sp>
        <p:nvSpPr>
          <p:cNvPr id="5" name="Footer Placeholder 4"/>
          <p:cNvSpPr>
            <a:spLocks noGrp="1"/>
          </p:cNvSpPr>
          <p:nvPr>
            <p:ph type="ftr" sz="quarter" idx="4"/>
          </p:nvPr>
        </p:nvSpPr>
        <p:spPr/>
        <p:txBody>
          <a:bodyPr/>
          <a:lstStyle/>
          <a:p>
            <a:pPr>
              <a:defRPr/>
            </a:pPr>
            <a:r>
              <a:rPr lang="en-US"/>
              <a:t>Saroj</a:t>
            </a:r>
          </a:p>
        </p:txBody>
      </p:sp>
      <p:sp>
        <p:nvSpPr>
          <p:cNvPr id="6" name="Slide Number Placeholder 5"/>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BA1157-E3F2-4247-BD45-62BA2D83AF27}"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904651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Shape 89"/>
          <p:cNvSpPr/>
          <p:nvPr userDrawn="1"/>
        </p:nvSpPr>
        <p:spPr>
          <a:xfrm>
            <a:off x="0" y="-1"/>
            <a:ext cx="8072400" cy="6858000"/>
          </a:xfrm>
          <a:prstGeom prst="rect">
            <a:avLst/>
          </a:prstGeom>
          <a:solidFill>
            <a:srgbClr val="5B1554"/>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a:ea typeface="Century Gothic"/>
              <a:cs typeface="Century Gothic"/>
              <a:sym typeface="Century Gothic"/>
            </a:endParaRPr>
          </a:p>
        </p:txBody>
      </p:sp>
      <p:pic>
        <p:nvPicPr>
          <p:cNvPr id="13" name="Shape 90"/>
          <p:cNvPicPr preferRelativeResize="0"/>
          <p:nvPr userDrawn="1"/>
        </p:nvPicPr>
        <p:blipFill rotWithShape="1">
          <a:blip r:embed="rId2">
            <a:alphaModFix/>
          </a:blip>
          <a:srcRect/>
          <a:stretch/>
        </p:blipFill>
        <p:spPr>
          <a:xfrm>
            <a:off x="850758" y="2600323"/>
            <a:ext cx="3766712" cy="1243015"/>
          </a:xfrm>
          <a:prstGeom prst="rect">
            <a:avLst/>
          </a:prstGeom>
          <a:noFill/>
          <a:ln>
            <a:noFill/>
          </a:ln>
        </p:spPr>
      </p:pic>
      <p:sp>
        <p:nvSpPr>
          <p:cNvPr id="14" name="Shape 91"/>
          <p:cNvSpPr/>
          <p:nvPr userDrawn="1"/>
        </p:nvSpPr>
        <p:spPr>
          <a:xfrm>
            <a:off x="2454283" y="3514723"/>
            <a:ext cx="4618031" cy="4572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Century Gothic"/>
                <a:ea typeface="Century Gothic"/>
                <a:cs typeface="Century Gothic"/>
                <a:sym typeface="Century Gothic"/>
              </a:rPr>
              <a:t>Software Development Done Right</a:t>
            </a:r>
            <a:endParaRPr dirty="0"/>
          </a:p>
        </p:txBody>
      </p:sp>
      <p:sp>
        <p:nvSpPr>
          <p:cNvPr id="15" name="Shape 92"/>
          <p:cNvSpPr txBox="1"/>
          <p:nvPr userDrawn="1"/>
        </p:nvSpPr>
        <p:spPr>
          <a:xfrm>
            <a:off x="9515478" y="137576"/>
            <a:ext cx="2957512"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400" dirty="0">
                <a:solidFill>
                  <a:srgbClr val="BFBFBF"/>
                </a:solidFill>
                <a:latin typeface="Source Sans Pro"/>
                <a:ea typeface="Source Sans Pro"/>
                <a:cs typeface="Source Sans Pro"/>
                <a:sym typeface="Source Sans Pro"/>
              </a:rPr>
              <a:t>Xebia Confidential &amp; Proprietary</a:t>
            </a:r>
            <a:endParaRPr sz="1400" dirty="0">
              <a:solidFill>
                <a:srgbClr val="BFBFBF"/>
              </a:solidFill>
              <a:latin typeface="Source Sans Pro"/>
              <a:ea typeface="Source Sans Pro"/>
              <a:cs typeface="Source Sans Pro"/>
              <a:sym typeface="Source Sans Pro"/>
            </a:endParaRPr>
          </a:p>
        </p:txBody>
      </p:sp>
      <p:pic>
        <p:nvPicPr>
          <p:cNvPr id="16" name="Shape 95"/>
          <p:cNvPicPr preferRelativeResize="0"/>
          <p:nvPr userDrawn="1"/>
        </p:nvPicPr>
        <p:blipFill rotWithShape="1">
          <a:blip r:embed="rId3">
            <a:alphaModFix/>
          </a:blip>
          <a:srcRect l="2960" t="-177709" r="-2960" b="177710"/>
          <a:stretch/>
        </p:blipFill>
        <p:spPr>
          <a:xfrm>
            <a:off x="8792600" y="1740050"/>
            <a:ext cx="4733925" cy="2755713"/>
          </a:xfrm>
          <a:prstGeom prst="rect">
            <a:avLst/>
          </a:prstGeom>
          <a:noFill/>
          <a:ln>
            <a:noFill/>
          </a:ln>
        </p:spPr>
      </p:pic>
      <p:sp>
        <p:nvSpPr>
          <p:cNvPr id="17" name="Shape 96"/>
          <p:cNvSpPr txBox="1"/>
          <p:nvPr userDrawn="1"/>
        </p:nvSpPr>
        <p:spPr>
          <a:xfrm>
            <a:off x="8215825" y="2939150"/>
            <a:ext cx="3766800" cy="17574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US" sz="4800" dirty="0">
                <a:latin typeface="Century Gothic"/>
                <a:ea typeface="Century Gothic"/>
                <a:cs typeface="Century Gothic"/>
                <a:sym typeface="Century Gothic"/>
              </a:rPr>
              <a:t>&lt;&lt;Title&gt;&gt;</a:t>
            </a:r>
            <a:endParaRPr sz="4800" dirty="0">
              <a:latin typeface="Century Gothic"/>
              <a:ea typeface="Century Gothic"/>
              <a:cs typeface="Century Gothic"/>
              <a:sym typeface="Century Gothic"/>
            </a:endParaRPr>
          </a:p>
        </p:txBody>
      </p:sp>
    </p:spTree>
    <p:extLst>
      <p:ext uri="{BB962C8B-B14F-4D97-AF65-F5344CB8AC3E}">
        <p14:creationId xmlns:p14="http://schemas.microsoft.com/office/powerpoint/2010/main" val="941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334372F4-BADA-4285-AB9D-4EE1CCD7232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65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0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334372F4-BADA-4285-AB9D-4EE1CCD7232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802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429489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2133600"/>
            <a:ext cx="8915400" cy="3886200"/>
          </a:xfrm>
          <a:prstGeom prst="rect">
            <a:avLst/>
          </a:prstGeo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327646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234761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lumMod val="95000"/>
              <a:alpha val="20000"/>
            </a:schemeClr>
          </a:solidFill>
          <a:ln w="41275" cap="rnd">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3" name="Rectangle 2"/>
          <p:cNvSpPr/>
          <p:nvPr userDrawn="1"/>
        </p:nvSpPr>
        <p:spPr>
          <a:xfrm>
            <a:off x="0" y="25400"/>
            <a:ext cx="1117600" cy="6858000"/>
          </a:xfrm>
          <a:prstGeom prst="rect">
            <a:avLst/>
          </a:prstGeom>
          <a:gradFill flip="none" rotWithShape="1">
            <a:gsLst>
              <a:gs pos="0">
                <a:srgbClr val="000000"/>
              </a:gs>
              <a:gs pos="20000">
                <a:srgbClr val="000040"/>
              </a:gs>
              <a:gs pos="50000">
                <a:srgbClr val="400040"/>
              </a:gs>
              <a:gs pos="75000">
                <a:srgbClr val="8F0040"/>
              </a:gs>
              <a:gs pos="89999">
                <a:srgbClr val="F27300"/>
              </a:gs>
              <a:gs pos="100000">
                <a:srgbClr val="FFBF00"/>
              </a:gs>
            </a:gsLst>
            <a:path path="rect">
              <a:fillToRect r="100000" b="100000"/>
            </a:path>
            <a:tileRect l="-100000" t="-100000"/>
          </a:gradFill>
          <a:ln>
            <a:solidFill>
              <a:srgbClr val="FFFF00"/>
            </a:solidFill>
          </a:ln>
          <a:effectLst>
            <a:innerShdw blurRad="63500" dist="50800" dir="13500000">
              <a:schemeClr val="tx1">
                <a:alpha val="50000"/>
              </a:schemeClr>
            </a:innerShdw>
          </a:effectLst>
          <a:scene3d>
            <a:camera prst="obliqueTopLeft"/>
            <a:lightRig rig="threePt" dir="t"/>
          </a:scene3d>
          <a:sp3d contourW="12700" prstMaterial="dkEdge">
            <a:bevelT/>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4" name="Picture 8" descr="ISO27001security_logo_150.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18" y="5825067"/>
            <a:ext cx="1058333" cy="96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6"/>
          <p:cNvSpPr>
            <a:spLocks noGrp="1"/>
          </p:cNvSpPr>
          <p:nvPr>
            <p:ph type="dt" sz="half" idx="10"/>
          </p:nvPr>
        </p:nvSpPr>
        <p:spPr>
          <a:xfrm>
            <a:off x="1320800" y="6680200"/>
            <a:ext cx="914400" cy="101600"/>
          </a:xfrm>
          <a:prstGeom prst="rect">
            <a:avLst/>
          </a:prstGeom>
        </p:spPr>
        <p:txBody>
          <a:bodyPr/>
          <a:lstStyle>
            <a:lvl1pPr>
              <a:defRPr sz="1067"/>
            </a:lvl1pPr>
          </a:lstStyle>
          <a:p>
            <a:pPr>
              <a:defRPr/>
            </a:pPr>
            <a:r>
              <a:rPr lang="en-US"/>
              <a:t>9/16/2010</a:t>
            </a:r>
            <a:endParaRPr lang="en-US" dirty="0"/>
          </a:p>
        </p:txBody>
      </p:sp>
      <p:sp>
        <p:nvSpPr>
          <p:cNvPr id="6" name="Slide Number Placeholder 7"/>
          <p:cNvSpPr>
            <a:spLocks noGrp="1"/>
          </p:cNvSpPr>
          <p:nvPr>
            <p:ph type="sldNum" sz="quarter" idx="11"/>
          </p:nvPr>
        </p:nvSpPr>
        <p:spPr>
          <a:xfrm>
            <a:off x="9347200" y="6542618"/>
            <a:ext cx="2844800" cy="366183"/>
          </a:xfrm>
          <a:prstGeom prst="rect">
            <a:avLst/>
          </a:prstGeom>
        </p:spPr>
        <p:txBody>
          <a:bodyPr/>
          <a:lstStyle>
            <a:lvl1pPr>
              <a:defRPr sz="1333"/>
            </a:lvl1pPr>
          </a:lstStyle>
          <a:p>
            <a:fld id="{F9F85849-5591-4F3A-9D86-E34DE70EA469}" type="slidenum">
              <a:rPr lang="en-US" altLang="en-US"/>
              <a:pPr/>
              <a:t>‹#›</a:t>
            </a:fld>
            <a:endParaRPr lang="en-US" altLang="en-US"/>
          </a:p>
        </p:txBody>
      </p:sp>
      <p:sp>
        <p:nvSpPr>
          <p:cNvPr id="7" name="Footer Placeholder 8"/>
          <p:cNvSpPr>
            <a:spLocks noGrp="1"/>
          </p:cNvSpPr>
          <p:nvPr>
            <p:ph type="ftr" sz="quarter" idx="12"/>
          </p:nvPr>
        </p:nvSpPr>
        <p:spPr>
          <a:xfrm>
            <a:off x="5588000" y="6631517"/>
            <a:ext cx="1219200" cy="203200"/>
          </a:xfrm>
          <a:prstGeom prst="rect">
            <a:avLst/>
          </a:prstGeom>
        </p:spPr>
        <p:txBody>
          <a:bodyPr/>
          <a:lstStyle>
            <a:lvl1pPr>
              <a:defRPr sz="933"/>
            </a:lvl1pPr>
          </a:lstStyle>
          <a:p>
            <a:pPr>
              <a:defRPr/>
            </a:pPr>
            <a:r>
              <a:rPr lang="en-US"/>
              <a:t>Saroj </a:t>
            </a:r>
          </a:p>
        </p:txBody>
      </p:sp>
    </p:spTree>
    <p:extLst>
      <p:ext uri="{BB962C8B-B14F-4D97-AF65-F5344CB8AC3E}">
        <p14:creationId xmlns:p14="http://schemas.microsoft.com/office/powerpoint/2010/main" val="192767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hape 103"/>
          <p:cNvSpPr/>
          <p:nvPr userDrawn="1"/>
        </p:nvSpPr>
        <p:spPr>
          <a:xfrm>
            <a:off x="0" y="-1"/>
            <a:ext cx="342900" cy="6858000"/>
          </a:xfrm>
          <a:prstGeom prst="rect">
            <a:avLst/>
          </a:prstGeom>
          <a:solidFill>
            <a:srgbClr val="5B1554"/>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pic>
        <p:nvPicPr>
          <p:cNvPr id="10" name="Shape 104"/>
          <p:cNvPicPr preferRelativeResize="0"/>
          <p:nvPr userDrawn="1"/>
        </p:nvPicPr>
        <p:blipFill rotWithShape="1">
          <a:blip r:embed="rId2">
            <a:alphaModFix amt="55000"/>
          </a:blip>
          <a:srcRect/>
          <a:stretch/>
        </p:blipFill>
        <p:spPr>
          <a:xfrm>
            <a:off x="11209340" y="6192202"/>
            <a:ext cx="675189" cy="224163"/>
          </a:xfrm>
          <a:prstGeom prst="rect">
            <a:avLst/>
          </a:prstGeom>
          <a:noFill/>
          <a:ln>
            <a:noFill/>
          </a:ln>
        </p:spPr>
      </p:pic>
    </p:spTree>
    <p:extLst>
      <p:ext uri="{BB962C8B-B14F-4D97-AF65-F5344CB8AC3E}">
        <p14:creationId xmlns:p14="http://schemas.microsoft.com/office/powerpoint/2010/main" val="11286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70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Shape 103"/>
          <p:cNvSpPr/>
          <p:nvPr userDrawn="1"/>
        </p:nvSpPr>
        <p:spPr>
          <a:xfrm>
            <a:off x="0" y="-1"/>
            <a:ext cx="342900" cy="6858000"/>
          </a:xfrm>
          <a:prstGeom prst="rect">
            <a:avLst/>
          </a:prstGeom>
          <a:solidFill>
            <a:srgbClr val="5B1554"/>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pic>
        <p:nvPicPr>
          <p:cNvPr id="13" name="Shape 104"/>
          <p:cNvPicPr preferRelativeResize="0"/>
          <p:nvPr userDrawn="1"/>
        </p:nvPicPr>
        <p:blipFill rotWithShape="1">
          <a:blip r:embed="rId2">
            <a:alphaModFix amt="55000"/>
          </a:blip>
          <a:srcRect/>
          <a:stretch/>
        </p:blipFill>
        <p:spPr>
          <a:xfrm>
            <a:off x="11209340" y="6192202"/>
            <a:ext cx="675189" cy="224163"/>
          </a:xfrm>
          <a:prstGeom prst="rect">
            <a:avLst/>
          </a:prstGeom>
          <a:noFill/>
          <a:ln>
            <a:noFill/>
          </a:ln>
        </p:spPr>
      </p:pic>
    </p:spTree>
    <p:extLst>
      <p:ext uri="{BB962C8B-B14F-4D97-AF65-F5344CB8AC3E}">
        <p14:creationId xmlns:p14="http://schemas.microsoft.com/office/powerpoint/2010/main" val="137588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68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2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238132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340890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8AE9DB56-47FB-4137-8CF5-DE3B13FBEFCB}" type="datetimeFigureOut">
              <a:rPr lang="en-US" smtClean="0"/>
              <a:t>1/29/2018</a:t>
            </a:fld>
            <a:endParaRPr 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334372F4-BADA-4285-AB9D-4EE1CCD72320}" type="slidenum">
              <a:rPr lang="en-US" smtClean="0"/>
              <a:t>‹#›</a:t>
            </a:fld>
            <a:endParaRPr lang="en-US"/>
          </a:p>
        </p:txBody>
      </p:sp>
    </p:spTree>
    <p:extLst>
      <p:ext uri="{BB962C8B-B14F-4D97-AF65-F5344CB8AC3E}">
        <p14:creationId xmlns:p14="http://schemas.microsoft.com/office/powerpoint/2010/main" val="415648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103"/>
          <p:cNvSpPr/>
          <p:nvPr userDrawn="1"/>
        </p:nvSpPr>
        <p:spPr>
          <a:xfrm>
            <a:off x="0" y="-1"/>
            <a:ext cx="342900" cy="6858000"/>
          </a:xfrm>
          <a:prstGeom prst="rect">
            <a:avLst/>
          </a:prstGeom>
          <a:solidFill>
            <a:srgbClr val="5B1554"/>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pic>
        <p:nvPicPr>
          <p:cNvPr id="44" name="Shape 104"/>
          <p:cNvPicPr preferRelativeResize="0"/>
          <p:nvPr userDrawn="1"/>
        </p:nvPicPr>
        <p:blipFill rotWithShape="1">
          <a:blip r:embed="rId18">
            <a:alphaModFix amt="55000"/>
          </a:blip>
          <a:srcRect/>
          <a:stretch/>
        </p:blipFill>
        <p:spPr>
          <a:xfrm>
            <a:off x="11209340" y="6192202"/>
            <a:ext cx="675189" cy="224163"/>
          </a:xfrm>
          <a:prstGeom prst="rect">
            <a:avLst/>
          </a:prstGeom>
          <a:noFill/>
          <a:ln>
            <a:noFill/>
          </a:ln>
        </p:spPr>
      </p:pic>
    </p:spTree>
    <p:extLst>
      <p:ext uri="{BB962C8B-B14F-4D97-AF65-F5344CB8AC3E}">
        <p14:creationId xmlns:p14="http://schemas.microsoft.com/office/powerpoint/2010/main" val="124672405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8"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png"/><Relationship Id="rId4" Type="http://schemas.openxmlformats.org/officeDocument/2006/relationships/image" Target="../media/image7.wmf"/><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068897" y="3081129"/>
            <a:ext cx="8915399" cy="3776870"/>
          </a:xfrm>
          <a:prstGeom prst="rect">
            <a:avLst/>
          </a:prstGeom>
        </p:spPr>
        <p:txBody>
          <a:bodyPr>
            <a:normAutofit/>
          </a:bodyPr>
          <a:lstStyle/>
          <a:p>
            <a:pPr algn="ctr">
              <a:spcBef>
                <a:spcPct val="50000"/>
              </a:spcBef>
              <a:defRPr/>
            </a:pPr>
            <a:r>
              <a:rPr lang="en-US" sz="1800" b="1" dirty="0">
                <a:latin typeface="Book Antiqua" panose="02040602050305030304" pitchFamily="18" charset="0"/>
                <a:cs typeface="Arial" panose="020B0604020202020204" pitchFamily="34" charset="0"/>
              </a:rPr>
              <a:t>Welcome To</a:t>
            </a:r>
            <a:br>
              <a:rPr lang="en-US" sz="1800" b="1" dirty="0">
                <a:latin typeface="Book Antiqua" panose="02040602050305030304" pitchFamily="18" charset="0"/>
                <a:cs typeface="Arial" panose="020B0604020202020204" pitchFamily="34" charset="0"/>
              </a:rPr>
            </a:br>
            <a:r>
              <a:rPr lang="en-US" sz="1800" b="1" dirty="0">
                <a:latin typeface="Book Antiqua" panose="02040602050305030304" pitchFamily="18" charset="0"/>
                <a:cs typeface="Arial" panose="020B0604020202020204" pitchFamily="34" charset="0"/>
              </a:rPr>
              <a:t>The User Awareness Training Of</a:t>
            </a:r>
            <a:br>
              <a:rPr lang="en-US" sz="1800" b="1" dirty="0">
                <a:latin typeface="Book Antiqua" panose="02040602050305030304" pitchFamily="18" charset="0"/>
                <a:cs typeface="Arial" panose="020B0604020202020204" pitchFamily="34" charset="0"/>
              </a:rPr>
            </a:br>
            <a:r>
              <a:rPr lang="en-US" sz="1800" b="1" dirty="0">
                <a:latin typeface="Book Antiqua" panose="02040602050305030304" pitchFamily="18" charset="0"/>
                <a:cs typeface="Arial" panose="020B0604020202020204" pitchFamily="34" charset="0"/>
              </a:rPr>
              <a:t>ISO/IEC 27001:2013</a:t>
            </a:r>
            <a:br>
              <a:rPr lang="en-US" sz="1800" b="1" dirty="0">
                <a:latin typeface="Book Antiqua" panose="02040602050305030304" pitchFamily="18" charset="0"/>
                <a:cs typeface="Arial" panose="020B0604020202020204" pitchFamily="34" charset="0"/>
              </a:rPr>
            </a:br>
            <a:r>
              <a:rPr lang="en-US" sz="1800" b="1" dirty="0">
                <a:latin typeface="Book Antiqua" panose="02040602050305030304" pitchFamily="18" charset="0"/>
                <a:cs typeface="Arial" panose="020B0604020202020204" pitchFamily="34" charset="0"/>
              </a:rPr>
              <a:t>(Information Security Management Systems)</a:t>
            </a:r>
            <a:endParaRPr lang="en-US" sz="1800" dirty="0">
              <a:latin typeface="Book Antiqua" panose="02040602050305030304" pitchFamily="18" charset="0"/>
              <a:cs typeface="Arial" panose="020B0604020202020204" pitchFamily="34" charset="0"/>
            </a:endParaRPr>
          </a:p>
        </p:txBody>
      </p:sp>
      <p:sp>
        <p:nvSpPr>
          <p:cNvPr id="3" name="Shape 89"/>
          <p:cNvSpPr/>
          <p:nvPr/>
        </p:nvSpPr>
        <p:spPr>
          <a:xfrm>
            <a:off x="0" y="-1"/>
            <a:ext cx="7072314" cy="6858000"/>
          </a:xfrm>
          <a:prstGeom prst="rect">
            <a:avLst/>
          </a:prstGeom>
          <a:solidFill>
            <a:srgbClr val="5B1554"/>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a:ea typeface="Century Gothic"/>
              <a:cs typeface="Century Gothic"/>
              <a:sym typeface="Century Gothic"/>
            </a:endParaRPr>
          </a:p>
        </p:txBody>
      </p:sp>
      <p:pic>
        <p:nvPicPr>
          <p:cNvPr id="4" name="Shape 90"/>
          <p:cNvPicPr preferRelativeResize="0"/>
          <p:nvPr/>
        </p:nvPicPr>
        <p:blipFill rotWithShape="1">
          <a:blip r:embed="rId2">
            <a:alphaModFix/>
          </a:blip>
          <a:srcRect/>
          <a:stretch/>
        </p:blipFill>
        <p:spPr>
          <a:xfrm>
            <a:off x="850758" y="2600323"/>
            <a:ext cx="3766712" cy="1243015"/>
          </a:xfrm>
          <a:prstGeom prst="rect">
            <a:avLst/>
          </a:prstGeom>
          <a:noFill/>
          <a:ln>
            <a:noFill/>
          </a:ln>
        </p:spPr>
      </p:pic>
      <p:sp>
        <p:nvSpPr>
          <p:cNvPr id="5" name="Shape 91"/>
          <p:cNvSpPr/>
          <p:nvPr/>
        </p:nvSpPr>
        <p:spPr>
          <a:xfrm>
            <a:off x="2454283" y="3514723"/>
            <a:ext cx="4618031" cy="4572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Century Gothic"/>
                <a:ea typeface="Century Gothic"/>
                <a:cs typeface="Century Gothic"/>
                <a:sym typeface="Century Gothic"/>
              </a:rPr>
              <a:t>Software Development Done Right</a:t>
            </a:r>
            <a:endParaRPr dirty="0"/>
          </a:p>
        </p:txBody>
      </p:sp>
      <p:sp>
        <p:nvSpPr>
          <p:cNvPr id="6" name="Shape 92"/>
          <p:cNvSpPr txBox="1"/>
          <p:nvPr/>
        </p:nvSpPr>
        <p:spPr>
          <a:xfrm>
            <a:off x="9515478" y="137576"/>
            <a:ext cx="2957512"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400" dirty="0">
                <a:solidFill>
                  <a:srgbClr val="BFBFBF"/>
                </a:solidFill>
                <a:latin typeface="Source Sans Pro"/>
                <a:ea typeface="Source Sans Pro"/>
                <a:cs typeface="Source Sans Pro"/>
                <a:sym typeface="Source Sans Pro"/>
              </a:rPr>
              <a:t>Xebia Confidential &amp; Proprietary</a:t>
            </a:r>
            <a:endParaRPr sz="1400" dirty="0">
              <a:solidFill>
                <a:srgbClr val="BFBFB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255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6840" y="341127"/>
            <a:ext cx="10071654" cy="671851"/>
          </a:xfrm>
          <a:prstGeom prst="rect">
            <a:avLst/>
          </a:prstGeom>
        </p:spPr>
        <p:txBody>
          <a:bodyPr wrap="square">
            <a:spAutoFit/>
          </a:bodyPr>
          <a:lstStyle/>
          <a:p>
            <a:pPr>
              <a:lnSpc>
                <a:spcPct val="150000"/>
              </a:lnSpc>
              <a:spcBef>
                <a:spcPct val="20000"/>
              </a:spcBef>
            </a:pPr>
            <a:r>
              <a:rPr lang="en-US" altLang="en-US" sz="2800" dirty="0">
                <a:latin typeface="Calibri" panose="020F0502020204030204" pitchFamily="34" charset="0"/>
                <a:cs typeface="Calibri" panose="020F0502020204030204" pitchFamily="34" charset="0"/>
              </a:rPr>
              <a:t>ISO 27001:2013 defines Information Security as the preservation of:</a:t>
            </a:r>
          </a:p>
        </p:txBody>
      </p:sp>
      <p:sp>
        <p:nvSpPr>
          <p:cNvPr id="5" name="Rectangle 4"/>
          <p:cNvSpPr>
            <a:spLocks noChangeArrowheads="1"/>
          </p:cNvSpPr>
          <p:nvPr/>
        </p:nvSpPr>
        <p:spPr bwMode="auto">
          <a:xfrm>
            <a:off x="567402" y="1425437"/>
            <a:ext cx="2776081" cy="427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defTabSz="166688">
              <a:defRPr>
                <a:solidFill>
                  <a:schemeClr val="tx1"/>
                </a:solidFill>
                <a:latin typeface="Arial" panose="020B0604020202020204" pitchFamily="34" charset="0"/>
              </a:defRPr>
            </a:lvl1pPr>
            <a:lvl2pPr marL="742950" indent="-285750" defTabSz="166688">
              <a:defRPr>
                <a:solidFill>
                  <a:schemeClr val="tx1"/>
                </a:solidFill>
                <a:latin typeface="Arial" panose="020B0604020202020204" pitchFamily="34" charset="0"/>
              </a:defRPr>
            </a:lvl2pPr>
            <a:lvl3pPr marL="1143000" indent="-228600" defTabSz="166688">
              <a:defRPr>
                <a:solidFill>
                  <a:schemeClr val="tx1"/>
                </a:solidFill>
                <a:latin typeface="Arial" panose="020B0604020202020204" pitchFamily="34" charset="0"/>
              </a:defRPr>
            </a:lvl3pPr>
            <a:lvl4pPr marL="401638" indent="-401638" defTabSz="166688">
              <a:defRPr>
                <a:solidFill>
                  <a:schemeClr val="tx1"/>
                </a:solidFill>
                <a:latin typeface="Arial" panose="020B0604020202020204" pitchFamily="34" charset="0"/>
              </a:defRPr>
            </a:lvl4pPr>
            <a:lvl5pPr marL="2057400" indent="-228600" defTabSz="166688">
              <a:defRPr>
                <a:solidFill>
                  <a:schemeClr val="tx1"/>
                </a:solidFill>
                <a:latin typeface="Arial" panose="020B0604020202020204" pitchFamily="34" charset="0"/>
              </a:defRPr>
            </a:lvl5pPr>
            <a:lvl6pPr marL="2514600" indent="-228600" defTabSz="166688" eaLnBrk="0" fontAlgn="base" hangingPunct="0">
              <a:spcBef>
                <a:spcPct val="0"/>
              </a:spcBef>
              <a:spcAft>
                <a:spcPct val="0"/>
              </a:spcAft>
              <a:defRPr>
                <a:solidFill>
                  <a:schemeClr val="tx1"/>
                </a:solidFill>
                <a:latin typeface="Arial" panose="020B0604020202020204" pitchFamily="34" charset="0"/>
              </a:defRPr>
            </a:lvl6pPr>
            <a:lvl7pPr marL="2971800" indent="-228600" defTabSz="166688" eaLnBrk="0" fontAlgn="base" hangingPunct="0">
              <a:spcBef>
                <a:spcPct val="0"/>
              </a:spcBef>
              <a:spcAft>
                <a:spcPct val="0"/>
              </a:spcAft>
              <a:defRPr>
                <a:solidFill>
                  <a:schemeClr val="tx1"/>
                </a:solidFill>
                <a:latin typeface="Arial" panose="020B0604020202020204" pitchFamily="34" charset="0"/>
              </a:defRPr>
            </a:lvl7pPr>
            <a:lvl8pPr marL="3429000" indent="-228600" defTabSz="166688" eaLnBrk="0" fontAlgn="base" hangingPunct="0">
              <a:spcBef>
                <a:spcPct val="0"/>
              </a:spcBef>
              <a:spcAft>
                <a:spcPct val="0"/>
              </a:spcAft>
              <a:defRPr>
                <a:solidFill>
                  <a:schemeClr val="tx1"/>
                </a:solidFill>
                <a:latin typeface="Arial" panose="020B0604020202020204" pitchFamily="34" charset="0"/>
              </a:defRPr>
            </a:lvl8pPr>
            <a:lvl9pPr marL="3886200" indent="-228600" defTabSz="166688" eaLnBrk="0" fontAlgn="base" hangingPunct="0">
              <a:spcBef>
                <a:spcPct val="0"/>
              </a:spcBef>
              <a:spcAft>
                <a:spcPct val="0"/>
              </a:spcAft>
              <a:defRPr>
                <a:solidFill>
                  <a:schemeClr val="tx1"/>
                </a:solidFill>
                <a:latin typeface="Arial" panose="020B0604020202020204" pitchFamily="34" charset="0"/>
              </a:defRPr>
            </a:lvl9pPr>
          </a:lstStyle>
          <a:p>
            <a:pPr marL="457200" lvl="3" indent="-457200" eaLnBrk="1" hangingPunct="1">
              <a:lnSpc>
                <a:spcPct val="310000"/>
              </a:lnSpc>
              <a:spcBef>
                <a:spcPct val="2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Confidentiality</a:t>
            </a:r>
          </a:p>
          <a:p>
            <a:pPr marL="457200" lvl="3" indent="-457200" eaLnBrk="1" hangingPunct="1">
              <a:lnSpc>
                <a:spcPct val="310000"/>
              </a:lnSpc>
              <a:spcBef>
                <a:spcPct val="2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Integrity</a:t>
            </a:r>
          </a:p>
          <a:p>
            <a:pPr marL="457200" lvl="3" indent="-457200" eaLnBrk="1" hangingPunct="1">
              <a:lnSpc>
                <a:spcPct val="310000"/>
              </a:lnSpc>
              <a:spcBef>
                <a:spcPct val="2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Availability</a:t>
            </a:r>
          </a:p>
        </p:txBody>
      </p:sp>
      <p:sp>
        <p:nvSpPr>
          <p:cNvPr id="6" name="AutoShape 6"/>
          <p:cNvSpPr>
            <a:spLocks noChangeArrowheads="1"/>
          </p:cNvSpPr>
          <p:nvPr/>
        </p:nvSpPr>
        <p:spPr bwMode="auto">
          <a:xfrm>
            <a:off x="4943062" y="1873408"/>
            <a:ext cx="7103163" cy="990600"/>
          </a:xfrm>
          <a:prstGeom prst="wedgeRoundRectCallout">
            <a:avLst>
              <a:gd name="adj1" fmla="val -71458"/>
              <a:gd name="adj2" fmla="val 718"/>
              <a:gd name="adj3" fmla="val 16667"/>
            </a:avLst>
          </a:prstGeom>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800" dirty="0">
                <a:latin typeface="Calibri" panose="020F0502020204030204" pitchFamily="34" charset="0"/>
                <a:cs typeface="Calibri" panose="020F0502020204030204" pitchFamily="34" charset="0"/>
              </a:rPr>
              <a:t>Ensuring that information is accessible only to those authorized to have access</a:t>
            </a:r>
          </a:p>
        </p:txBody>
      </p:sp>
      <p:sp>
        <p:nvSpPr>
          <p:cNvPr id="7" name="AutoShape 6"/>
          <p:cNvSpPr>
            <a:spLocks noChangeArrowheads="1"/>
          </p:cNvSpPr>
          <p:nvPr/>
        </p:nvSpPr>
        <p:spPr bwMode="auto">
          <a:xfrm>
            <a:off x="4943062" y="3225285"/>
            <a:ext cx="7103164" cy="998305"/>
          </a:xfrm>
          <a:prstGeom prst="wedgeRoundRectCallout">
            <a:avLst>
              <a:gd name="adj1" fmla="val -71458"/>
              <a:gd name="adj2" fmla="val 718"/>
              <a:gd name="adj3" fmla="val 16667"/>
            </a:avLst>
          </a:prstGeom>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800" dirty="0">
                <a:latin typeface="Calibri" panose="020F0502020204030204" pitchFamily="34" charset="0"/>
                <a:cs typeface="Calibri" panose="020F0502020204030204" pitchFamily="34" charset="0"/>
              </a:rPr>
              <a:t>Safeguarding the accuracy and completeness of information and processing methods</a:t>
            </a:r>
          </a:p>
        </p:txBody>
      </p:sp>
      <p:sp>
        <p:nvSpPr>
          <p:cNvPr id="8" name="AutoShape 6"/>
          <p:cNvSpPr>
            <a:spLocks noChangeArrowheads="1"/>
          </p:cNvSpPr>
          <p:nvPr/>
        </p:nvSpPr>
        <p:spPr bwMode="auto">
          <a:xfrm>
            <a:off x="4943062" y="4631917"/>
            <a:ext cx="7103163" cy="1397822"/>
          </a:xfrm>
          <a:prstGeom prst="wedgeRoundRectCallout">
            <a:avLst>
              <a:gd name="adj1" fmla="val -71458"/>
              <a:gd name="adj2" fmla="val 718"/>
              <a:gd name="adj3" fmla="val 16667"/>
            </a:avLst>
          </a:prstGeom>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800" dirty="0">
                <a:latin typeface="Calibri" panose="020F0502020204030204" pitchFamily="34" charset="0"/>
                <a:cs typeface="Calibri" panose="020F0502020204030204" pitchFamily="34" charset="0"/>
              </a:rPr>
              <a:t>Ensuring that authorized users have access to information and associated assets when required</a:t>
            </a:r>
          </a:p>
          <a:p>
            <a:pPr algn="just" eaLnBrk="1" hangingPunct="1"/>
            <a:endParaRPr lang="en-US" altLang="en-US" sz="1600" b="1" dirty="0">
              <a:latin typeface="Verdana" panose="020B0604030504040204" pitchFamily="34" charset="0"/>
            </a:endParaRPr>
          </a:p>
        </p:txBody>
      </p:sp>
    </p:spTree>
    <p:extLst>
      <p:ext uri="{BB962C8B-B14F-4D97-AF65-F5344CB8AC3E}">
        <p14:creationId xmlns:p14="http://schemas.microsoft.com/office/powerpoint/2010/main" val="27101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760097" y="876479"/>
            <a:ext cx="83073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Confidentiality</a:t>
            </a:r>
          </a:p>
        </p:txBody>
      </p:sp>
      <p:sp>
        <p:nvSpPr>
          <p:cNvPr id="5" name="TextBox 4"/>
          <p:cNvSpPr txBox="1"/>
          <p:nvPr/>
        </p:nvSpPr>
        <p:spPr>
          <a:xfrm>
            <a:off x="798269" y="1808180"/>
            <a:ext cx="10535478" cy="3970318"/>
          </a:xfrm>
          <a:prstGeom prst="rect">
            <a:avLst/>
          </a:prstGeom>
          <a:noFill/>
        </p:spPr>
        <p:txBody>
          <a:bodyPr wrap="square">
            <a:spAutoFit/>
          </a:bodyPr>
          <a:lstStyle/>
          <a:p>
            <a:pPr marL="457200" indent="-457200" algn="just" eaLnBrk="1" fontAlgn="auto" hangingPunct="1">
              <a:spcBef>
                <a:spcPts val="0"/>
              </a:spcBef>
              <a:spcAft>
                <a:spcPts val="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Confidentiality of information refers to the protection of information from unauthorized disclosure. </a:t>
            </a:r>
          </a:p>
          <a:p>
            <a:pPr marL="457200" indent="-457200" algn="just" eaLnBrk="1" fontAlgn="auto" hangingPunct="1">
              <a:spcBef>
                <a:spcPts val="0"/>
              </a:spcBef>
              <a:spcAft>
                <a:spcPts val="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eaLnBrk="1" fontAlgn="auto" hangingPunct="1">
              <a:spcBef>
                <a:spcPts val="0"/>
              </a:spcBef>
              <a:spcAft>
                <a:spcPts val="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The impact of unauthorized disclosure of confidential information can range from jeopardizing organization security to the disclosure of private data of employees. </a:t>
            </a:r>
          </a:p>
          <a:p>
            <a:pPr marL="457200" indent="-457200" algn="just" eaLnBrk="1" fontAlgn="auto" hangingPunct="1">
              <a:spcBef>
                <a:spcPts val="0"/>
              </a:spcBef>
              <a:spcAft>
                <a:spcPts val="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eaLnBrk="1" fontAlgn="auto" hangingPunct="1">
              <a:spcBef>
                <a:spcPts val="0"/>
              </a:spcBef>
              <a:spcAft>
                <a:spcPts val="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Following table provides guideline to determine Confidentiality requirements: </a:t>
            </a:r>
          </a:p>
        </p:txBody>
      </p:sp>
    </p:spTree>
    <p:extLst>
      <p:ext uri="{BB962C8B-B14F-4D97-AF65-F5344CB8AC3E}">
        <p14:creationId xmlns:p14="http://schemas.microsoft.com/office/powerpoint/2010/main" val="14671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1754581"/>
              </p:ext>
            </p:extLst>
          </p:nvPr>
        </p:nvGraphicFramePr>
        <p:xfrm>
          <a:off x="530087" y="106017"/>
          <a:ext cx="11423374" cy="6695508"/>
        </p:xfrm>
        <a:graphic>
          <a:graphicData uri="http://schemas.openxmlformats.org/drawingml/2006/table">
            <a:tbl>
              <a:tblPr firstRow="1" firstCol="1" bandRow="1">
                <a:tableStyleId>{0660B408-B3CF-4A94-85FC-2B1E0A45F4A2}</a:tableStyleId>
              </a:tblPr>
              <a:tblGrid>
                <a:gridCol w="1542087">
                  <a:extLst>
                    <a:ext uri="{9D8B030D-6E8A-4147-A177-3AD203B41FA5}">
                      <a16:colId xmlns:a16="http://schemas.microsoft.com/office/drawing/2014/main" val="3847512717"/>
                    </a:ext>
                  </a:extLst>
                </a:gridCol>
                <a:gridCol w="5360913">
                  <a:extLst>
                    <a:ext uri="{9D8B030D-6E8A-4147-A177-3AD203B41FA5}">
                      <a16:colId xmlns:a16="http://schemas.microsoft.com/office/drawing/2014/main" val="2194119267"/>
                    </a:ext>
                  </a:extLst>
                </a:gridCol>
                <a:gridCol w="4520374">
                  <a:extLst>
                    <a:ext uri="{9D8B030D-6E8A-4147-A177-3AD203B41FA5}">
                      <a16:colId xmlns:a16="http://schemas.microsoft.com/office/drawing/2014/main" val="495439022"/>
                    </a:ext>
                  </a:extLst>
                </a:gridCol>
              </a:tblGrid>
              <a:tr h="205123">
                <a:tc>
                  <a:txBody>
                    <a:bodyPr/>
                    <a:lstStyle/>
                    <a:p>
                      <a:pPr marL="0" marR="0" algn="ctr">
                        <a:lnSpc>
                          <a:spcPct val="115000"/>
                        </a:lnSpc>
                        <a:spcBef>
                          <a:spcPts val="0"/>
                        </a:spcBef>
                        <a:spcAft>
                          <a:spcPts val="0"/>
                        </a:spcAft>
                      </a:pPr>
                      <a:r>
                        <a:rPr lang="en-US" sz="1400" dirty="0">
                          <a:effectLst/>
                        </a:rPr>
                        <a:t>RATING</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ctr">
                        <a:lnSpc>
                          <a:spcPct val="115000"/>
                        </a:lnSpc>
                        <a:spcBef>
                          <a:spcPts val="0"/>
                        </a:spcBef>
                        <a:spcAft>
                          <a:spcPts val="0"/>
                        </a:spcAft>
                      </a:pPr>
                      <a:r>
                        <a:rPr lang="en-US" sz="1400">
                          <a:effectLst/>
                        </a:rPr>
                        <a:t>DEFINITION</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ctr">
                        <a:lnSpc>
                          <a:spcPct val="115000"/>
                        </a:lnSpc>
                        <a:spcBef>
                          <a:spcPts val="0"/>
                        </a:spcBef>
                        <a:spcAft>
                          <a:spcPts val="0"/>
                        </a:spcAft>
                      </a:pPr>
                      <a:r>
                        <a:rPr lang="en-US" sz="1400" dirty="0">
                          <a:effectLst/>
                        </a:rPr>
                        <a:t>EXAMPLES</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extLst>
                  <a:ext uri="{0D108BD9-81ED-4DB2-BD59-A6C34878D82A}">
                    <a16:rowId xmlns:a16="http://schemas.microsoft.com/office/drawing/2014/main" val="727575604"/>
                  </a:ext>
                </a:extLst>
              </a:tr>
              <a:tr h="1739771">
                <a:tc>
                  <a:txBody>
                    <a:bodyPr/>
                    <a:lstStyle/>
                    <a:p>
                      <a:pPr marL="0" marR="0" algn="ctr">
                        <a:lnSpc>
                          <a:spcPct val="115000"/>
                        </a:lnSpc>
                        <a:spcBef>
                          <a:spcPts val="0"/>
                        </a:spcBef>
                        <a:spcAft>
                          <a:spcPts val="0"/>
                        </a:spcAft>
                      </a:pPr>
                      <a:r>
                        <a:rPr lang="en-US" sz="1400" dirty="0">
                          <a:effectLst/>
                        </a:rPr>
                        <a:t>4</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00000"/>
                        </a:lnSpc>
                        <a:spcBef>
                          <a:spcPts val="0"/>
                        </a:spcBef>
                        <a:spcAft>
                          <a:spcPts val="0"/>
                        </a:spcAft>
                      </a:pPr>
                      <a:r>
                        <a:rPr lang="en-US" sz="1400" dirty="0">
                          <a:effectLst/>
                        </a:rPr>
                        <a:t>These information / assets are restricted to Xebia Leadership team and are intended for business use. Impact of unauthorized disclosure can result in:</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Severe disruptions in business operations</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Adverse publicity</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Significant business loss/ financial loss</a:t>
                      </a:r>
                    </a:p>
                    <a:p>
                      <a:pPr marL="50800" marR="0" algn="just">
                        <a:lnSpc>
                          <a:spcPct val="100000"/>
                        </a:lnSpc>
                        <a:spcBef>
                          <a:spcPts val="0"/>
                        </a:spcBef>
                        <a:spcAft>
                          <a:spcPts val="0"/>
                        </a:spcAft>
                      </a:pPr>
                      <a:r>
                        <a:rPr lang="en-US" sz="1600" dirty="0">
                          <a:effectLst/>
                        </a:rPr>
                        <a:t>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nchor="b"/>
                </a:tc>
                <a:tc>
                  <a:txBody>
                    <a:bodyPr/>
                    <a:lstStyle/>
                    <a:p>
                      <a:pPr marL="342900" marR="0" lvl="0" indent="-342900" algn="just">
                        <a:lnSpc>
                          <a:spcPct val="115000"/>
                        </a:lnSpc>
                        <a:spcBef>
                          <a:spcPts val="0"/>
                        </a:spcBef>
                        <a:spcAft>
                          <a:spcPts val="0"/>
                        </a:spcAft>
                        <a:buFont typeface="+mj-lt"/>
                        <a:buAutoNum type="arabicPeriod"/>
                      </a:pPr>
                      <a:r>
                        <a:rPr lang="en-US" sz="1400" dirty="0">
                          <a:effectLst/>
                        </a:rPr>
                        <a:t>Financial and other company related information</a:t>
                      </a:r>
                    </a:p>
                    <a:p>
                      <a:pPr marL="342900" marR="0" lvl="0" indent="-342900" algn="just">
                        <a:lnSpc>
                          <a:spcPct val="115000"/>
                        </a:lnSpc>
                        <a:spcBef>
                          <a:spcPts val="0"/>
                        </a:spcBef>
                        <a:spcAft>
                          <a:spcPts val="0"/>
                        </a:spcAft>
                        <a:buFont typeface="+mj-lt"/>
                        <a:buAutoNum type="arabicPeriod"/>
                      </a:pPr>
                      <a:r>
                        <a:rPr lang="en-US" sz="1400" dirty="0">
                          <a:effectLst/>
                        </a:rPr>
                        <a:t>Employee remuneration /compensation related.</a:t>
                      </a:r>
                    </a:p>
                    <a:p>
                      <a:pPr marL="342900" marR="0" lvl="0" indent="-342900" algn="just">
                        <a:lnSpc>
                          <a:spcPct val="115000"/>
                        </a:lnSpc>
                        <a:spcBef>
                          <a:spcPts val="0"/>
                        </a:spcBef>
                        <a:spcAft>
                          <a:spcPts val="0"/>
                        </a:spcAft>
                        <a:buFont typeface="+mj-lt"/>
                        <a:buAutoNum type="arabicPeriod"/>
                      </a:pPr>
                      <a:r>
                        <a:rPr lang="en-US" sz="1400" dirty="0">
                          <a:effectLst/>
                        </a:rPr>
                        <a:t>Customer provided information requiring confidentiality as per request or classification, etc.	</a:t>
                      </a:r>
                    </a:p>
                  </a:txBody>
                  <a:tcPr marL="41100" marR="41100" marT="0" marB="0"/>
                </a:tc>
                <a:extLst>
                  <a:ext uri="{0D108BD9-81ED-4DB2-BD59-A6C34878D82A}">
                    <a16:rowId xmlns:a16="http://schemas.microsoft.com/office/drawing/2014/main" val="2835581916"/>
                  </a:ext>
                </a:extLst>
              </a:tr>
              <a:tr h="2178032">
                <a:tc>
                  <a:txBody>
                    <a:bodyPr/>
                    <a:lstStyle/>
                    <a:p>
                      <a:pPr marL="0" marR="0" algn="ctr">
                        <a:lnSpc>
                          <a:spcPct val="115000"/>
                        </a:lnSpc>
                        <a:spcBef>
                          <a:spcPts val="0"/>
                        </a:spcBef>
                        <a:spcAft>
                          <a:spcPts val="0"/>
                        </a:spcAft>
                      </a:pPr>
                      <a:r>
                        <a:rPr lang="en-US" sz="1400">
                          <a:effectLst/>
                        </a:rPr>
                        <a:t>3</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These information / assets are permitted to be shared / used within a group of users / team for the project / function. Impact of unauthorized disclosure can result in:</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Affecting the functioning of the individual projects /functions.</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Adverse impact on relations with customer’s business associates.</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Adverse effect on employee’s Minimal business / financial loss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Memos,	Work programs, Schedules, Test results, Status reports, Software code, Project plans and another project related artifacts, TEAMS application and content, Software Requirement Specifications, User mailbox access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extLst>
                  <a:ext uri="{0D108BD9-81ED-4DB2-BD59-A6C34878D82A}">
                    <a16:rowId xmlns:a16="http://schemas.microsoft.com/office/drawing/2014/main" val="2327090583"/>
                  </a:ext>
                </a:extLst>
              </a:tr>
              <a:tr h="1520641">
                <a:tc>
                  <a:txBody>
                    <a:bodyPr/>
                    <a:lstStyle/>
                    <a:p>
                      <a:pPr marL="0" marR="0" algn="ctr">
                        <a:lnSpc>
                          <a:spcPct val="115000"/>
                        </a:lnSpc>
                        <a:spcBef>
                          <a:spcPts val="0"/>
                        </a:spcBef>
                        <a:spcAft>
                          <a:spcPts val="0"/>
                        </a:spcAft>
                      </a:pPr>
                      <a:r>
                        <a:rPr lang="en-US" sz="1400" dirty="0">
                          <a:effectLst/>
                        </a:rPr>
                        <a:t>2</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These information / assets are permitted to be shared / used by all the employees (authorized users) of the company. Unauthorized disclosure outside the company is against policy.  Disclosure however, is not expected to seriously impact the company, employees, business</a:t>
                      </a:r>
                      <a:r>
                        <a:rPr lang="en-US" sz="1400" baseline="0" dirty="0">
                          <a:effectLst/>
                        </a:rPr>
                        <a:t> </a:t>
                      </a:r>
                      <a:r>
                        <a:rPr lang="en-US" sz="1400" dirty="0">
                          <a:effectLst/>
                        </a:rPr>
                        <a:t>partners, customers and /or other stakeholders.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Training material, Policy manuals, ISMS documents and templates, Other policies	and resources available on the website	and intranet, company policies and schemes, SOP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extLst>
                  <a:ext uri="{0D108BD9-81ED-4DB2-BD59-A6C34878D82A}">
                    <a16:rowId xmlns:a16="http://schemas.microsoft.com/office/drawing/2014/main" val="4054979608"/>
                  </a:ext>
                </a:extLst>
              </a:tr>
              <a:tr h="863251">
                <a:tc>
                  <a:txBody>
                    <a:bodyPr/>
                    <a:lstStyle/>
                    <a:p>
                      <a:pPr marL="0" marR="0" algn="ctr">
                        <a:lnSpc>
                          <a:spcPct val="115000"/>
                        </a:lnSpc>
                        <a:spcBef>
                          <a:spcPts val="0"/>
                        </a:spcBef>
                        <a:spcAft>
                          <a:spcPts val="0"/>
                        </a:spcAft>
                      </a:pPr>
                      <a:r>
                        <a:rPr lang="en-US" sz="1400" dirty="0">
                          <a:effectLst/>
                        </a:rPr>
                        <a:t>1</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These information / assets have been explicitly approved by management for release in the public domain and may be shared freely with all including outsiders (unauthorized users) without any potential harm.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tc>
                  <a:txBody>
                    <a:bodyPr/>
                    <a:lstStyle/>
                    <a:p>
                      <a:pPr marL="0" marR="0" algn="just">
                        <a:lnSpc>
                          <a:spcPct val="115000"/>
                        </a:lnSpc>
                        <a:spcBef>
                          <a:spcPts val="0"/>
                        </a:spcBef>
                        <a:spcAft>
                          <a:spcPts val="0"/>
                        </a:spcAft>
                      </a:pPr>
                      <a:r>
                        <a:rPr lang="en-US" sz="1400" dirty="0">
                          <a:effectLst/>
                        </a:rPr>
                        <a:t>Sales brochures and pamphlets, press releases</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41100" marR="41100" marT="0" marB="0"/>
                </a:tc>
                <a:extLst>
                  <a:ext uri="{0D108BD9-81ED-4DB2-BD59-A6C34878D82A}">
                    <a16:rowId xmlns:a16="http://schemas.microsoft.com/office/drawing/2014/main" val="2457822755"/>
                  </a:ext>
                </a:extLst>
              </a:tr>
            </a:tbl>
          </a:graphicData>
        </a:graphic>
      </p:graphicFrame>
    </p:spTree>
    <p:extLst>
      <p:ext uri="{BB962C8B-B14F-4D97-AF65-F5344CB8AC3E}">
        <p14:creationId xmlns:p14="http://schemas.microsoft.com/office/powerpoint/2010/main" val="221349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833" y="579252"/>
            <a:ext cx="1411797" cy="523220"/>
          </a:xfrm>
          <a:prstGeom prst="rect">
            <a:avLst/>
          </a:prstGeom>
        </p:spPr>
        <p:txBody>
          <a:bodyPr wrap="none">
            <a:spAutoFit/>
          </a:bodyPr>
          <a:lstStyle/>
          <a:p>
            <a:r>
              <a:rPr lang="en-US" altLang="en-US" sz="2800" dirty="0">
                <a:latin typeface="Calibri" panose="020F0502020204030204" pitchFamily="34" charset="0"/>
                <a:cs typeface="Calibri" panose="020F0502020204030204" pitchFamily="34" charset="0"/>
              </a:rPr>
              <a:t>Integrity</a:t>
            </a:r>
            <a:endParaRPr lang="en-US" sz="2800" dirty="0">
              <a:latin typeface="Calibri" panose="020F0502020204030204" pitchFamily="34" charset="0"/>
              <a:cs typeface="Calibri" panose="020F0502020204030204" pitchFamily="34" charset="0"/>
            </a:endParaRPr>
          </a:p>
        </p:txBody>
      </p:sp>
      <p:sp>
        <p:nvSpPr>
          <p:cNvPr id="5" name="Rectangle 4"/>
          <p:cNvSpPr/>
          <p:nvPr/>
        </p:nvSpPr>
        <p:spPr>
          <a:xfrm>
            <a:off x="836833" y="1606551"/>
            <a:ext cx="10428213" cy="4832092"/>
          </a:xfrm>
          <a:prstGeom prst="rect">
            <a:avLst/>
          </a:prstGeom>
        </p:spPr>
        <p:txBody>
          <a:bodyPr wrap="square">
            <a:spAutoFit/>
          </a:bodyPr>
          <a:lstStyle/>
          <a:p>
            <a:pPr marL="457200" indent="-457200" algn="jus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Integrity refers to the completeness and accuracy of Information.</a:t>
            </a:r>
          </a:p>
          <a:p>
            <a:pPr marL="457200" indent="-457200" algn="jus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Integrity is lost if unauthorized changes are made to data or IT system by either intentional or accidental acts.</a:t>
            </a:r>
          </a:p>
          <a:p>
            <a:pPr marL="457200" indent="-457200" algn="jus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If integrity of data is not restored back, continued use of the contaminated data could result in inaccuracy, fraud, or erroneous decisions. </a:t>
            </a:r>
          </a:p>
          <a:p>
            <a:pPr marL="457200" indent="-457200" algn="jus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Integrity criteria of information can be determined with guideline established in the following table:</a:t>
            </a:r>
          </a:p>
        </p:txBody>
      </p:sp>
    </p:spTree>
    <p:extLst>
      <p:ext uri="{BB962C8B-B14F-4D97-AF65-F5344CB8AC3E}">
        <p14:creationId xmlns:p14="http://schemas.microsoft.com/office/powerpoint/2010/main" val="376972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5551915"/>
              </p:ext>
            </p:extLst>
          </p:nvPr>
        </p:nvGraphicFramePr>
        <p:xfrm>
          <a:off x="768626" y="1113183"/>
          <a:ext cx="10866783" cy="4782910"/>
        </p:xfrm>
        <a:graphic>
          <a:graphicData uri="http://schemas.openxmlformats.org/drawingml/2006/table">
            <a:tbl>
              <a:tblPr firstRow="1" firstCol="1" bandRow="1">
                <a:tableStyleId>{0660B408-B3CF-4A94-85FC-2B1E0A45F4A2}</a:tableStyleId>
              </a:tblPr>
              <a:tblGrid>
                <a:gridCol w="1431235">
                  <a:extLst>
                    <a:ext uri="{9D8B030D-6E8A-4147-A177-3AD203B41FA5}">
                      <a16:colId xmlns:a16="http://schemas.microsoft.com/office/drawing/2014/main" val="1015692097"/>
                    </a:ext>
                  </a:extLst>
                </a:gridCol>
                <a:gridCol w="9435548">
                  <a:extLst>
                    <a:ext uri="{9D8B030D-6E8A-4147-A177-3AD203B41FA5}">
                      <a16:colId xmlns:a16="http://schemas.microsoft.com/office/drawing/2014/main" val="2519646851"/>
                    </a:ext>
                  </a:extLst>
                </a:gridCol>
              </a:tblGrid>
              <a:tr h="410255">
                <a:tc>
                  <a:txBody>
                    <a:bodyPr/>
                    <a:lstStyle/>
                    <a:p>
                      <a:pPr marL="0" marR="0" algn="ctr">
                        <a:lnSpc>
                          <a:spcPct val="115000"/>
                        </a:lnSpc>
                        <a:spcBef>
                          <a:spcPts val="0"/>
                        </a:spcBef>
                        <a:spcAft>
                          <a:spcPts val="0"/>
                        </a:spcAft>
                      </a:pPr>
                      <a:r>
                        <a:rPr lang="en-US" sz="1600" dirty="0">
                          <a:effectLst/>
                        </a:rPr>
                        <a:t>RATING</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rPr>
                        <a:t>DEFINITION</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2058849"/>
                  </a:ext>
                </a:extLst>
              </a:tr>
              <a:tr h="1180006">
                <a:tc>
                  <a:txBody>
                    <a:bodyPr/>
                    <a:lstStyle/>
                    <a:p>
                      <a:pPr marL="0" marR="0" algn="ctr">
                        <a:lnSpc>
                          <a:spcPct val="115000"/>
                        </a:lnSpc>
                        <a:spcBef>
                          <a:spcPts val="0"/>
                        </a:spcBef>
                        <a:spcAft>
                          <a:spcPts val="0"/>
                        </a:spcAft>
                      </a:pPr>
                      <a:r>
                        <a:rPr lang="en-US" sz="1600" dirty="0">
                          <a:effectLst/>
                        </a:rPr>
                        <a:t>4</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600" dirty="0">
                          <a:effectLst/>
                        </a:rPr>
                        <a:t>Loss of integrity of the information / asset (either partially or completely) could lead to:</a:t>
                      </a:r>
                    </a:p>
                    <a:p>
                      <a:pPr marL="342900" marR="0" lvl="0" indent="-342900" algn="just">
                        <a:lnSpc>
                          <a:spcPct val="100000"/>
                        </a:lnSpc>
                        <a:spcBef>
                          <a:spcPts val="0"/>
                        </a:spcBef>
                        <a:spcAft>
                          <a:spcPts val="0"/>
                        </a:spcAft>
                        <a:buFont typeface="Symbol" panose="05050102010706020507" pitchFamily="18" charset="2"/>
                        <a:buChar char=""/>
                      </a:pPr>
                      <a:r>
                        <a:rPr lang="en-US" sz="1600" dirty="0">
                          <a:effectLst/>
                        </a:rPr>
                        <a:t>Significant Business, Financial and / or Legal Impact</a:t>
                      </a:r>
                    </a:p>
                    <a:p>
                      <a:pPr marL="342900" marR="0" lvl="0" indent="-342900" algn="just">
                        <a:lnSpc>
                          <a:spcPct val="100000"/>
                        </a:lnSpc>
                        <a:spcBef>
                          <a:spcPts val="0"/>
                        </a:spcBef>
                        <a:spcAft>
                          <a:spcPts val="0"/>
                        </a:spcAft>
                        <a:buFont typeface="Symbol" panose="05050102010706020507" pitchFamily="18" charset="2"/>
                        <a:buChar char=""/>
                      </a:pPr>
                      <a:r>
                        <a:rPr lang="en-US" sz="1600" dirty="0">
                          <a:effectLst/>
                        </a:rPr>
                        <a:t>Embarrassment and / or negative publicity to the company</a:t>
                      </a:r>
                    </a:p>
                    <a:p>
                      <a:pPr marL="342900" marR="0" lvl="0" indent="-342900" algn="just">
                        <a:lnSpc>
                          <a:spcPct val="100000"/>
                        </a:lnSpc>
                        <a:spcBef>
                          <a:spcPts val="0"/>
                        </a:spcBef>
                        <a:spcAft>
                          <a:spcPts val="0"/>
                        </a:spcAft>
                        <a:buFont typeface="Symbol" panose="05050102010706020507" pitchFamily="18" charset="2"/>
                        <a:buChar char=""/>
                      </a:pPr>
                      <a:r>
                        <a:rPr lang="en-US" sz="1600" dirty="0">
                          <a:effectLst/>
                        </a:rPr>
                        <a:t>The integrity of the information in this case either cannot be recovered or may be totally or partially recoverable at a significant and material financial cost.</a:t>
                      </a:r>
                    </a:p>
                    <a:p>
                      <a:pPr marL="457200" marR="0" algn="just">
                        <a:lnSpc>
                          <a:spcPct val="100000"/>
                        </a:lnSpc>
                        <a:spcBef>
                          <a:spcPts val="0"/>
                        </a:spcBef>
                        <a:spcAft>
                          <a:spcPts val="0"/>
                        </a:spcAft>
                      </a:pPr>
                      <a:r>
                        <a:rPr lang="en-US" sz="1600" dirty="0">
                          <a:effectLst/>
                        </a:rPr>
                        <a:t> </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55170570"/>
                  </a:ext>
                </a:extLst>
              </a:tr>
              <a:tr h="1201209">
                <a:tc>
                  <a:txBody>
                    <a:bodyPr/>
                    <a:lstStyle/>
                    <a:p>
                      <a:pPr marL="0" marR="0" algn="ctr">
                        <a:lnSpc>
                          <a:spcPct val="115000"/>
                        </a:lnSpc>
                        <a:spcBef>
                          <a:spcPts val="0"/>
                        </a:spcBef>
                        <a:spcAft>
                          <a:spcPts val="0"/>
                        </a:spcAft>
                      </a:pPr>
                      <a:r>
                        <a:rPr lang="en-US" sz="1600" dirty="0">
                          <a:effectLst/>
                        </a:rPr>
                        <a:t>3</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600" dirty="0">
                          <a:effectLst/>
                        </a:rPr>
                        <a:t>Loss of integrity of the information / asset (either partially or completely) would lead to a business impact for a project.</a:t>
                      </a:r>
                    </a:p>
                    <a:p>
                      <a:pPr marL="0" marR="0" algn="just">
                        <a:lnSpc>
                          <a:spcPct val="100000"/>
                        </a:lnSpc>
                        <a:spcBef>
                          <a:spcPts val="0"/>
                        </a:spcBef>
                        <a:spcAft>
                          <a:spcPts val="0"/>
                        </a:spcAft>
                      </a:pPr>
                      <a:r>
                        <a:rPr lang="en-US" sz="1600" dirty="0">
                          <a:effectLst/>
                        </a:rPr>
                        <a:t>The information can be recovered (either partially or completely) with some level of</a:t>
                      </a:r>
                    </a:p>
                    <a:p>
                      <a:pPr marL="0" marR="0" algn="just">
                        <a:lnSpc>
                          <a:spcPct val="100000"/>
                        </a:lnSpc>
                        <a:spcBef>
                          <a:spcPts val="0"/>
                        </a:spcBef>
                        <a:spcAft>
                          <a:spcPts val="0"/>
                        </a:spcAft>
                      </a:pPr>
                      <a:r>
                        <a:rPr lang="en-US" sz="1600" dirty="0">
                          <a:effectLst/>
                        </a:rPr>
                        <a:t>effort and minimal financial cost.</a:t>
                      </a:r>
                      <a:endParaRPr lang="en-US" sz="1600" dirty="0">
                        <a:effectLst/>
                        <a:latin typeface="Book Antiqua" panose="02040602050305030304" pitchFamily="18" charset="0"/>
                      </a:endParaRPr>
                    </a:p>
                  </a:txBody>
                  <a:tcPr marL="68580" marR="68580" marT="0" marB="0"/>
                </a:tc>
                <a:extLst>
                  <a:ext uri="{0D108BD9-81ED-4DB2-BD59-A6C34878D82A}">
                    <a16:rowId xmlns:a16="http://schemas.microsoft.com/office/drawing/2014/main" val="1253901106"/>
                  </a:ext>
                </a:extLst>
              </a:tr>
              <a:tr h="887896">
                <a:tc>
                  <a:txBody>
                    <a:bodyPr/>
                    <a:lstStyle/>
                    <a:p>
                      <a:pPr marL="0" marR="0" algn="ctr">
                        <a:lnSpc>
                          <a:spcPct val="115000"/>
                        </a:lnSpc>
                        <a:spcBef>
                          <a:spcPts val="0"/>
                        </a:spcBef>
                        <a:spcAft>
                          <a:spcPts val="0"/>
                        </a:spcAft>
                      </a:pPr>
                      <a:r>
                        <a:rPr lang="en-US" sz="1600">
                          <a:effectLst/>
                        </a:rPr>
                        <a:t>2</a:t>
                      </a:r>
                      <a:endParaRPr lang="en-US" sz="16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600" dirty="0">
                          <a:effectLst/>
                        </a:rPr>
                        <a:t>Loss of integrity of the information / asset would moderately affect the completeness of the information and low business impact. The information can be recovered with minimal effort.</a:t>
                      </a:r>
                    </a:p>
                    <a:p>
                      <a:pPr marL="0" marR="0" algn="just">
                        <a:lnSpc>
                          <a:spcPct val="100000"/>
                        </a:lnSpc>
                        <a:spcBef>
                          <a:spcPts val="0"/>
                        </a:spcBef>
                        <a:spcAft>
                          <a:spcPts val="0"/>
                        </a:spcAft>
                      </a:pPr>
                      <a:r>
                        <a:rPr lang="en-US" sz="1600" dirty="0">
                          <a:effectLst/>
                        </a:rPr>
                        <a:t> </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3778057"/>
                  </a:ext>
                </a:extLst>
              </a:tr>
              <a:tr h="820510">
                <a:tc>
                  <a:txBody>
                    <a:bodyPr/>
                    <a:lstStyle/>
                    <a:p>
                      <a:pPr marL="0" marR="0" algn="ctr">
                        <a:lnSpc>
                          <a:spcPct val="115000"/>
                        </a:lnSpc>
                        <a:spcBef>
                          <a:spcPts val="0"/>
                        </a:spcBef>
                        <a:spcAft>
                          <a:spcPts val="0"/>
                        </a:spcAft>
                      </a:pPr>
                      <a:r>
                        <a:rPr lang="en-US" sz="1600" dirty="0">
                          <a:effectLst/>
                        </a:rPr>
                        <a:t>1</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No impact due to loss of integrity of the information / asset.</a:t>
                      </a:r>
                    </a:p>
                    <a:p>
                      <a:pPr marL="0" marR="0" algn="just">
                        <a:lnSpc>
                          <a:spcPct val="115000"/>
                        </a:lnSpc>
                        <a:spcBef>
                          <a:spcPts val="0"/>
                        </a:spcBef>
                        <a:spcAft>
                          <a:spcPts val="0"/>
                        </a:spcAft>
                      </a:pPr>
                      <a:r>
                        <a:rPr lang="en-US" sz="1600" dirty="0">
                          <a:effectLst/>
                        </a:rPr>
                        <a:t> </a:t>
                      </a:r>
                      <a:endParaRPr lang="en-US" sz="16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491500"/>
                  </a:ext>
                </a:extLst>
              </a:tr>
            </a:tbl>
          </a:graphicData>
        </a:graphic>
      </p:graphicFrame>
    </p:spTree>
    <p:extLst>
      <p:ext uri="{BB962C8B-B14F-4D97-AF65-F5344CB8AC3E}">
        <p14:creationId xmlns:p14="http://schemas.microsoft.com/office/powerpoint/2010/main" val="74947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2527" y="945429"/>
            <a:ext cx="1766125" cy="523220"/>
          </a:xfrm>
          <a:prstGeom prst="rect">
            <a:avLst/>
          </a:prstGeom>
        </p:spPr>
        <p:txBody>
          <a:bodyPr wrap="none">
            <a:spAutoFit/>
          </a:bodyPr>
          <a:lstStyle/>
          <a:p>
            <a:r>
              <a:rPr lang="en-US" altLang="en-US" sz="2800" dirty="0">
                <a:latin typeface="Calibri" panose="020F0502020204030204" pitchFamily="34" charset="0"/>
                <a:cs typeface="Calibri" panose="020F0502020204030204" pitchFamily="34" charset="0"/>
              </a:rPr>
              <a:t>Availability</a:t>
            </a:r>
            <a:endParaRPr lang="en-US" sz="2800" dirty="0">
              <a:latin typeface="Calibri" panose="020F0502020204030204" pitchFamily="34" charset="0"/>
              <a:cs typeface="Calibri" panose="020F0502020204030204" pitchFamily="34" charset="0"/>
            </a:endParaRPr>
          </a:p>
        </p:txBody>
      </p:sp>
      <p:sp>
        <p:nvSpPr>
          <p:cNvPr id="5" name="TextBox 4"/>
          <p:cNvSpPr txBox="1"/>
          <p:nvPr/>
        </p:nvSpPr>
        <p:spPr>
          <a:xfrm>
            <a:off x="862527" y="2008639"/>
            <a:ext cx="10512288" cy="3785652"/>
          </a:xfrm>
          <a:prstGeom prst="rect">
            <a:avLst/>
          </a:prstGeom>
          <a:noFill/>
        </p:spPr>
        <p:txBody>
          <a:bodyPr wrap="square">
            <a:spAutoFit/>
          </a:bodyPr>
          <a:lstStyle/>
          <a:p>
            <a:pPr marL="457200" indent="-457200" algn="just" eaLnBrk="1" hangingPunct="1">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Availability indicates how soon the information is required, in case the same is lost. </a:t>
            </a:r>
          </a:p>
          <a:p>
            <a:pPr marL="457200" indent="-457200" algn="just" eaLnBrk="1" hangingPunct="1">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eaLnBrk="1" hangingPunct="1">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If critical information is unavailable to its end users, the organization’s business operations may be affected.</a:t>
            </a:r>
          </a:p>
          <a:p>
            <a:pPr marL="457200" indent="-457200" algn="just" eaLnBrk="1" hangingPunct="1">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lgn="just" eaLnBrk="1" hangingPunct="1">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Following table provides guideline to determine availability criteria of information assets:</a:t>
            </a:r>
          </a:p>
          <a:p>
            <a:pPr algn="just" eaLnBrk="1" hangingPunct="1">
              <a:defRPr/>
            </a:pPr>
            <a:endParaRPr lang="en-US" sz="1600" b="1" dirty="0">
              <a:latin typeface="Verdana" pitchFamily="34" charset="0"/>
            </a:endParaRPr>
          </a:p>
        </p:txBody>
      </p:sp>
    </p:spTree>
    <p:extLst>
      <p:ext uri="{BB962C8B-B14F-4D97-AF65-F5344CB8AC3E}">
        <p14:creationId xmlns:p14="http://schemas.microsoft.com/office/powerpoint/2010/main" val="207452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40890304"/>
              </p:ext>
            </p:extLst>
          </p:nvPr>
        </p:nvGraphicFramePr>
        <p:xfrm>
          <a:off x="1046922" y="535237"/>
          <a:ext cx="10349947" cy="5984834"/>
        </p:xfrm>
        <a:graphic>
          <a:graphicData uri="http://schemas.openxmlformats.org/drawingml/2006/table">
            <a:tbl>
              <a:tblPr firstRow="1" firstCol="1" bandRow="1">
                <a:tableStyleId>{0660B408-B3CF-4A94-85FC-2B1E0A45F4A2}</a:tableStyleId>
              </a:tblPr>
              <a:tblGrid>
                <a:gridCol w="1381971">
                  <a:extLst>
                    <a:ext uri="{9D8B030D-6E8A-4147-A177-3AD203B41FA5}">
                      <a16:colId xmlns:a16="http://schemas.microsoft.com/office/drawing/2014/main" val="3169104948"/>
                    </a:ext>
                  </a:extLst>
                </a:gridCol>
                <a:gridCol w="8967976">
                  <a:extLst>
                    <a:ext uri="{9D8B030D-6E8A-4147-A177-3AD203B41FA5}">
                      <a16:colId xmlns:a16="http://schemas.microsoft.com/office/drawing/2014/main" val="2321483459"/>
                    </a:ext>
                  </a:extLst>
                </a:gridCol>
              </a:tblGrid>
              <a:tr h="248370">
                <a:tc>
                  <a:txBody>
                    <a:bodyPr/>
                    <a:lstStyle/>
                    <a:p>
                      <a:pPr marL="0" marR="0" algn="ctr">
                        <a:lnSpc>
                          <a:spcPct val="115000"/>
                        </a:lnSpc>
                        <a:spcBef>
                          <a:spcPts val="0"/>
                        </a:spcBef>
                        <a:spcAft>
                          <a:spcPts val="0"/>
                        </a:spcAft>
                      </a:pPr>
                      <a:r>
                        <a:rPr lang="en-US" sz="1400">
                          <a:effectLst/>
                        </a:rPr>
                        <a:t>RATING</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tc>
                  <a:txBody>
                    <a:bodyPr/>
                    <a:lstStyle/>
                    <a:p>
                      <a:pPr marL="0" marR="0" algn="ctr">
                        <a:lnSpc>
                          <a:spcPct val="115000"/>
                        </a:lnSpc>
                        <a:spcBef>
                          <a:spcPts val="0"/>
                        </a:spcBef>
                        <a:spcAft>
                          <a:spcPts val="0"/>
                        </a:spcAft>
                      </a:pPr>
                      <a:r>
                        <a:rPr lang="en-US" sz="1400" dirty="0">
                          <a:effectLst/>
                        </a:rPr>
                        <a:t>DEFINITION</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extLst>
                  <a:ext uri="{0D108BD9-81ED-4DB2-BD59-A6C34878D82A}">
                    <a16:rowId xmlns:a16="http://schemas.microsoft.com/office/drawing/2014/main" val="1271324976"/>
                  </a:ext>
                </a:extLst>
              </a:tr>
              <a:tr h="1332596">
                <a:tc>
                  <a:txBody>
                    <a:bodyPr/>
                    <a:lstStyle/>
                    <a:p>
                      <a:pPr marL="0" marR="0" algn="just">
                        <a:lnSpc>
                          <a:spcPct val="115000"/>
                        </a:lnSpc>
                        <a:spcBef>
                          <a:spcPts val="0"/>
                        </a:spcBef>
                        <a:spcAft>
                          <a:spcPts val="0"/>
                        </a:spcAft>
                      </a:pPr>
                      <a:r>
                        <a:rPr lang="en-US" sz="1400">
                          <a:effectLst/>
                        </a:rPr>
                        <a:t>4</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tc>
                  <a:txBody>
                    <a:bodyPr/>
                    <a:lstStyle/>
                    <a:p>
                      <a:pPr marL="0" marR="0" algn="just">
                        <a:lnSpc>
                          <a:spcPct val="100000"/>
                        </a:lnSpc>
                        <a:spcBef>
                          <a:spcPts val="0"/>
                        </a:spcBef>
                        <a:spcAft>
                          <a:spcPts val="0"/>
                        </a:spcAft>
                      </a:pPr>
                      <a:r>
                        <a:rPr lang="en-US" sz="1400" dirty="0">
                          <a:effectLst/>
                        </a:rPr>
                        <a:t>The information / asset is such that:		</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Accessibility or Unavailability would constitute disruption in work leading to</a:t>
                      </a:r>
                    </a:p>
                    <a:p>
                      <a:pPr marL="228600" marR="0" algn="just">
                        <a:lnSpc>
                          <a:spcPct val="100000"/>
                        </a:lnSpc>
                        <a:spcBef>
                          <a:spcPts val="0"/>
                        </a:spcBef>
                        <a:spcAft>
                          <a:spcPts val="0"/>
                        </a:spcAft>
                      </a:pPr>
                      <a:r>
                        <a:rPr lang="en-US" sz="1400" dirty="0">
                          <a:effectLst/>
                        </a:rPr>
                        <a:t>      high impact to the business operations and / or financial loss to the company.</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a very high cost, effort and will require a lot of time to restore		</a:t>
                      </a:r>
                    </a:p>
                    <a:p>
                      <a:pPr marL="342900" marR="0" lvl="0" indent="-342900" algn="just">
                        <a:lnSpc>
                          <a:spcPct val="100000"/>
                        </a:lnSpc>
                        <a:spcBef>
                          <a:spcPts val="0"/>
                        </a:spcBef>
                        <a:spcAft>
                          <a:spcPts val="0"/>
                        </a:spcAft>
                        <a:buFont typeface="Symbol" panose="05050102010706020507" pitchFamily="18" charset="2"/>
                        <a:buChar char=""/>
                      </a:pPr>
                      <a:r>
                        <a:rPr lang="en-US" sz="1400" dirty="0">
                          <a:effectLst/>
                        </a:rPr>
                        <a:t>Required for legal and regulatory compliance</a:t>
                      </a:r>
                    </a:p>
                    <a:p>
                      <a:pPr marL="0" marR="0" algn="just">
                        <a:lnSpc>
                          <a:spcPct val="100000"/>
                        </a:lnSpc>
                        <a:spcBef>
                          <a:spcPts val="0"/>
                        </a:spcBef>
                        <a:spcAft>
                          <a:spcPts val="0"/>
                        </a:spcAft>
                      </a:pPr>
                      <a:r>
                        <a:rPr lang="en-US" sz="1400" dirty="0">
                          <a:effectLst/>
                        </a:rPr>
                        <a:t>E.g.: Mail Server, Contingency Assets, Link Failure, Internet connection etc.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nchor="b"/>
                </a:tc>
                <a:extLst>
                  <a:ext uri="{0D108BD9-81ED-4DB2-BD59-A6C34878D82A}">
                    <a16:rowId xmlns:a16="http://schemas.microsoft.com/office/drawing/2014/main" val="2757536542"/>
                  </a:ext>
                </a:extLst>
              </a:tr>
              <a:tr h="993479">
                <a:tc>
                  <a:txBody>
                    <a:bodyPr/>
                    <a:lstStyle/>
                    <a:p>
                      <a:pPr marL="0" marR="0" algn="just">
                        <a:lnSpc>
                          <a:spcPct val="115000"/>
                        </a:lnSpc>
                        <a:spcBef>
                          <a:spcPts val="0"/>
                        </a:spcBef>
                        <a:spcAft>
                          <a:spcPts val="0"/>
                        </a:spcAft>
                      </a:pPr>
                      <a:r>
                        <a:rPr lang="en-US" sz="1400">
                          <a:effectLst/>
                        </a:rPr>
                        <a:t>3</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tc>
                  <a:txBody>
                    <a:bodyPr/>
                    <a:lstStyle/>
                    <a:p>
                      <a:pPr marL="0" marR="0" algn="just">
                        <a:lnSpc>
                          <a:spcPct val="115000"/>
                        </a:lnSpc>
                        <a:spcBef>
                          <a:spcPts val="0"/>
                        </a:spcBef>
                        <a:spcAft>
                          <a:spcPts val="0"/>
                        </a:spcAft>
                      </a:pPr>
                      <a:r>
                        <a:rPr lang="en-US" sz="1400" dirty="0">
                          <a:effectLst/>
                        </a:rPr>
                        <a:t>The information / asset is such that:</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Accessibility or Unavailability would constitute a disruption in work leading to business impact to a part of the company restore</a:t>
                      </a:r>
                    </a:p>
                    <a:p>
                      <a:pPr marL="0" marR="0" algn="just">
                        <a:lnSpc>
                          <a:spcPct val="115000"/>
                        </a:lnSpc>
                        <a:spcBef>
                          <a:spcPts val="0"/>
                        </a:spcBef>
                        <a:spcAft>
                          <a:spcPts val="0"/>
                        </a:spcAft>
                      </a:pPr>
                      <a:r>
                        <a:rPr lang="en-US" sz="1400" dirty="0">
                          <a:effectLst/>
                        </a:rPr>
                        <a:t>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extLst>
                  <a:ext uri="{0D108BD9-81ED-4DB2-BD59-A6C34878D82A}">
                    <a16:rowId xmlns:a16="http://schemas.microsoft.com/office/drawing/2014/main" val="2032211186"/>
                  </a:ext>
                </a:extLst>
              </a:tr>
              <a:tr h="1671801">
                <a:tc>
                  <a:txBody>
                    <a:bodyPr/>
                    <a:lstStyle/>
                    <a:p>
                      <a:pPr marL="0" marR="0" algn="just">
                        <a:lnSpc>
                          <a:spcPct val="115000"/>
                        </a:lnSpc>
                        <a:spcBef>
                          <a:spcPts val="0"/>
                        </a:spcBef>
                        <a:spcAft>
                          <a:spcPts val="0"/>
                        </a:spcAft>
                      </a:pPr>
                      <a:r>
                        <a:rPr lang="en-US" sz="1400">
                          <a:effectLst/>
                        </a:rPr>
                        <a:t>2</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tc>
                  <a:txBody>
                    <a:bodyPr/>
                    <a:lstStyle/>
                    <a:p>
                      <a:pPr marL="0" marR="0" algn="just">
                        <a:lnSpc>
                          <a:spcPct val="115000"/>
                        </a:lnSpc>
                        <a:spcBef>
                          <a:spcPts val="0"/>
                        </a:spcBef>
                        <a:spcAft>
                          <a:spcPts val="0"/>
                        </a:spcAft>
                      </a:pPr>
                      <a:r>
                        <a:rPr lang="en-US" sz="1400" dirty="0">
                          <a:effectLst/>
                        </a:rPr>
                        <a:t>The information / asset is such that:</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Non-Accessibility or unavailability would constitute a disruption of work leading to impact on the functioning of individual projects / functions</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Loss due to unavailability is moderate, provided functions are restored within a certain timeframe</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Non-availability of asset may have some impact on Xebia, if prolonged for a</a:t>
                      </a:r>
                    </a:p>
                    <a:p>
                      <a:pPr marL="457200" marR="0" algn="just">
                        <a:lnSpc>
                          <a:spcPct val="115000"/>
                        </a:lnSpc>
                        <a:spcBef>
                          <a:spcPts val="0"/>
                        </a:spcBef>
                        <a:spcAft>
                          <a:spcPts val="0"/>
                        </a:spcAft>
                      </a:pPr>
                      <a:r>
                        <a:rPr lang="en-US" sz="1400" dirty="0">
                          <a:effectLst/>
                        </a:rPr>
                        <a:t>long period. </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extLst>
                  <a:ext uri="{0D108BD9-81ED-4DB2-BD59-A6C34878D82A}">
                    <a16:rowId xmlns:a16="http://schemas.microsoft.com/office/drawing/2014/main" val="2206020702"/>
                  </a:ext>
                </a:extLst>
              </a:tr>
              <a:tr h="1738588">
                <a:tc>
                  <a:txBody>
                    <a:bodyPr/>
                    <a:lstStyle/>
                    <a:p>
                      <a:pPr marL="0" marR="0" algn="just">
                        <a:lnSpc>
                          <a:spcPct val="115000"/>
                        </a:lnSpc>
                        <a:spcBef>
                          <a:spcPts val="0"/>
                        </a:spcBef>
                        <a:spcAft>
                          <a:spcPts val="0"/>
                        </a:spcAft>
                      </a:pPr>
                      <a:r>
                        <a:rPr lang="en-US" sz="1400">
                          <a:effectLst/>
                        </a:rPr>
                        <a:t>1</a:t>
                      </a:r>
                      <a:endParaRPr lang="en-US" sz="14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tc>
                  <a:txBody>
                    <a:bodyPr/>
                    <a:lstStyle/>
                    <a:p>
                      <a:pPr marL="0" marR="0" algn="just">
                        <a:lnSpc>
                          <a:spcPct val="115000"/>
                        </a:lnSpc>
                        <a:spcBef>
                          <a:spcPts val="0"/>
                        </a:spcBef>
                        <a:spcAft>
                          <a:spcPts val="0"/>
                        </a:spcAft>
                      </a:pPr>
                      <a:r>
                        <a:rPr lang="en-US" sz="1400" dirty="0">
                          <a:effectLst/>
                        </a:rPr>
                        <a:t>The information / asset is such that:</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Non-Accessibility or Unavailability would constitute a disruption in work leading to low or no business loss.</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Asset can be easily replaced</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These assets may be unavailable for an extended period, at little or no cost to the company, and require little or no effort when restored.</a:t>
                      </a:r>
                    </a:p>
                    <a:p>
                      <a:pPr marL="342900" marR="0" lvl="0" indent="-342900" algn="just">
                        <a:lnSpc>
                          <a:spcPct val="115000"/>
                        </a:lnSpc>
                        <a:spcBef>
                          <a:spcPts val="0"/>
                        </a:spcBef>
                        <a:spcAft>
                          <a:spcPts val="0"/>
                        </a:spcAft>
                        <a:buFont typeface="Symbol" panose="05050102010706020507" pitchFamily="18" charset="2"/>
                        <a:buChar char=""/>
                      </a:pPr>
                      <a:r>
                        <a:rPr lang="en-US" sz="1400" dirty="0">
                          <a:effectLst/>
                        </a:rPr>
                        <a:t>Non-availability of asset would have minimal / insignificant impact on Xebia.</a:t>
                      </a:r>
                      <a:endParaRPr lang="en-US" sz="14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1868" marR="61868" marT="0" marB="0"/>
                </a:tc>
                <a:extLst>
                  <a:ext uri="{0D108BD9-81ED-4DB2-BD59-A6C34878D82A}">
                    <a16:rowId xmlns:a16="http://schemas.microsoft.com/office/drawing/2014/main" val="3341669116"/>
                  </a:ext>
                </a:extLst>
              </a:tr>
            </a:tbl>
          </a:graphicData>
        </a:graphic>
      </p:graphicFrame>
    </p:spTree>
    <p:extLst>
      <p:ext uri="{BB962C8B-B14F-4D97-AF65-F5344CB8AC3E}">
        <p14:creationId xmlns:p14="http://schemas.microsoft.com/office/powerpoint/2010/main" val="2685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1886791" y="863788"/>
            <a:ext cx="39899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800" dirty="0">
                <a:latin typeface="Calibri" panose="020F0502020204030204" pitchFamily="34" charset="0"/>
                <a:cs typeface="Calibri" panose="020F0502020204030204" pitchFamily="34" charset="0"/>
              </a:rPr>
              <a:t>Security breaches leads to</a:t>
            </a:r>
          </a:p>
        </p:txBody>
      </p:sp>
      <p:sp>
        <p:nvSpPr>
          <p:cNvPr id="5" name="Rectangle 4"/>
          <p:cNvSpPr/>
          <p:nvPr/>
        </p:nvSpPr>
        <p:spPr>
          <a:xfrm>
            <a:off x="1384852" y="1778116"/>
            <a:ext cx="10157791" cy="3884140"/>
          </a:xfrm>
          <a:prstGeom prst="rect">
            <a:avLst/>
          </a:prstGeom>
        </p:spPr>
        <p:txBody>
          <a:bodyPr wrap="square">
            <a:spAutoFit/>
          </a:bodyPr>
          <a:lstStyle/>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Reputation loss</a:t>
            </a:r>
          </a:p>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Financial loss</a:t>
            </a:r>
          </a:p>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Intellectual property loss</a:t>
            </a:r>
          </a:p>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Legislative Breaches leading to legal actions (Cyber Law)</a:t>
            </a:r>
          </a:p>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Loss of customer confidence</a:t>
            </a:r>
          </a:p>
          <a:p>
            <a:pPr marL="514350" indent="-514350">
              <a:lnSpc>
                <a:spcPct val="130000"/>
              </a:lnSpc>
              <a:spcBef>
                <a:spcPct val="20000"/>
              </a:spcBef>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Business interruption costs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985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0" y="578971"/>
            <a:ext cx="77898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What is Risk, Threat &amp; Vulnerability ?</a:t>
            </a:r>
          </a:p>
        </p:txBody>
      </p:sp>
      <p:sp>
        <p:nvSpPr>
          <p:cNvPr id="5" name="Rectangle 4"/>
          <p:cNvSpPr/>
          <p:nvPr/>
        </p:nvSpPr>
        <p:spPr>
          <a:xfrm>
            <a:off x="556592" y="1612572"/>
            <a:ext cx="11635408" cy="4308872"/>
          </a:xfrm>
          <a:prstGeom prst="rect">
            <a:avLst/>
          </a:prstGeom>
        </p:spPr>
        <p:txBody>
          <a:bodyPr wrap="square">
            <a:spAutoFit/>
          </a:bodyPr>
          <a:lstStyle/>
          <a:p>
            <a:pPr marL="623888" indent="-623888">
              <a:spcBef>
                <a:spcPct val="50000"/>
              </a:spcBef>
              <a:buFont typeface="Arial" panose="020B0604020202020204" pitchFamily="34" charset="0"/>
              <a:buChar char="•"/>
              <a:defRPr/>
            </a:pPr>
            <a:r>
              <a:rPr lang="en-US" altLang="ja-JP" sz="2800" dirty="0">
                <a:latin typeface="Calibri" panose="020F0502020204030204" pitchFamily="34" charset="0"/>
                <a:cs typeface="Calibri" panose="020F0502020204030204" pitchFamily="34" charset="0"/>
              </a:rPr>
              <a:t>Risk: A possibility that a threat exploits a vulnerability in an asset and causes damage or loss to the asset.</a:t>
            </a:r>
          </a:p>
          <a:p>
            <a:pPr marL="623888" indent="-623888" algn="just">
              <a:spcBef>
                <a:spcPct val="50000"/>
              </a:spcBef>
              <a:buFont typeface="Arial" panose="020B0604020202020204" pitchFamily="34" charset="0"/>
              <a:buChar char="•"/>
              <a:defRPr/>
            </a:pPr>
            <a:endParaRPr lang="en-US" altLang="ja-JP" sz="2800" dirty="0">
              <a:latin typeface="Calibri" panose="020F0502020204030204" pitchFamily="34" charset="0"/>
              <a:cs typeface="Calibri" panose="020F0502020204030204" pitchFamily="34" charset="0"/>
            </a:endParaRPr>
          </a:p>
          <a:p>
            <a:pPr marL="457200" indent="-457200">
              <a:spcBef>
                <a:spcPct val="5000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Threat: Something that can potentially cause damage to the organization, IT Systems or network.</a:t>
            </a:r>
          </a:p>
          <a:p>
            <a:pPr marL="342900" indent="-342900">
              <a:spcBef>
                <a:spcPct val="50000"/>
              </a:spcBef>
              <a:buFont typeface="Arial" panose="020B0604020202020204" pitchFamily="34" charset="0"/>
              <a:buChar char="•"/>
            </a:pPr>
            <a:endParaRPr kumimoji="1" lang="en-US" altLang="ja-JP" sz="2400" dirty="0">
              <a:latin typeface="Book Antiqua" panose="02040602050305030304" pitchFamily="18" charset="0"/>
              <a:cs typeface="Arial" panose="020B0604020202020204" pitchFamily="34" charset="0"/>
            </a:endParaRPr>
          </a:p>
          <a:p>
            <a:pPr marL="457200" indent="-457200">
              <a:spcBef>
                <a:spcPct val="5000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Vulnerability: A weakness in the organization, IT Systems, or network that can be exploited by a threat.</a:t>
            </a:r>
          </a:p>
        </p:txBody>
      </p:sp>
    </p:spTree>
    <p:extLst>
      <p:ext uri="{BB962C8B-B14F-4D97-AF65-F5344CB8AC3E}">
        <p14:creationId xmlns:p14="http://schemas.microsoft.com/office/powerpoint/2010/main" val="295836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a:xfrm>
            <a:off x="1392767" y="177800"/>
            <a:ext cx="10972800" cy="541867"/>
          </a:xfrm>
          <a:prstGeom prst="rect">
            <a:avLst/>
          </a:prstGeom>
        </p:spPr>
        <p:txBody>
          <a:bodyPr/>
          <a:lstStyle/>
          <a:p>
            <a:pPr algn="ctr" eaLnBrk="0">
              <a:lnSpc>
                <a:spcPct val="98000"/>
              </a:lnSpc>
              <a:defRPr/>
            </a:pPr>
            <a:r>
              <a:rPr lang="en-US" altLang="ja-JP" sz="2400" kern="0" dirty="0">
                <a:latin typeface="Book Antiqua" panose="02040602050305030304" pitchFamily="18" charset="0"/>
                <a:cs typeface="Arial" pitchFamily="34" charset="0"/>
              </a:rPr>
              <a:t>Relationship between Risk, Threats, and Vulnerabilities</a:t>
            </a:r>
            <a:endParaRPr lang="en-GB" sz="2400" kern="0" dirty="0">
              <a:latin typeface="Book Antiqua" panose="02040602050305030304" pitchFamily="18" charset="0"/>
              <a:ea typeface="ＭＳ Ｐゴシック" pitchFamily="50" charset="-128"/>
              <a:cs typeface="Arial" pitchFamily="34" charset="0"/>
            </a:endParaRPr>
          </a:p>
        </p:txBody>
      </p:sp>
      <p:sp>
        <p:nvSpPr>
          <p:cNvPr id="37" name="Text Box 5" descr="20%"/>
          <p:cNvSpPr txBox="1">
            <a:spLocks noChangeArrowheads="1"/>
          </p:cNvSpPr>
          <p:nvPr/>
        </p:nvSpPr>
        <p:spPr bwMode="auto">
          <a:xfrm>
            <a:off x="2916767" y="1295400"/>
            <a:ext cx="2946400" cy="4205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2133" b="1" kern="0" dirty="0">
                <a:solidFill>
                  <a:srgbClr val="FF0000"/>
                </a:solidFill>
                <a:latin typeface="Verdana" pitchFamily="34" charset="0"/>
                <a:cs typeface="Arial" pitchFamily="34" charset="0"/>
              </a:rPr>
              <a:t>Threats</a:t>
            </a:r>
          </a:p>
        </p:txBody>
      </p:sp>
      <p:sp>
        <p:nvSpPr>
          <p:cNvPr id="38" name="Text Box 6" descr="20%"/>
          <p:cNvSpPr txBox="1">
            <a:spLocks noChangeArrowheads="1"/>
          </p:cNvSpPr>
          <p:nvPr/>
        </p:nvSpPr>
        <p:spPr bwMode="auto">
          <a:xfrm>
            <a:off x="7793567" y="1295401"/>
            <a:ext cx="2946400" cy="4205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2133" b="1" kern="0" dirty="0">
                <a:solidFill>
                  <a:srgbClr val="FF0000"/>
                </a:solidFill>
                <a:latin typeface="Verdana" pitchFamily="34" charset="0"/>
                <a:cs typeface="Arial" pitchFamily="34" charset="0"/>
              </a:rPr>
              <a:t>Vulnerabilities</a:t>
            </a:r>
          </a:p>
        </p:txBody>
      </p:sp>
      <p:sp>
        <p:nvSpPr>
          <p:cNvPr id="43" name="Line 11"/>
          <p:cNvSpPr>
            <a:spLocks noChangeShapeType="1"/>
          </p:cNvSpPr>
          <p:nvPr/>
        </p:nvSpPr>
        <p:spPr bwMode="auto">
          <a:xfrm flipV="1">
            <a:off x="5863167" y="1498600"/>
            <a:ext cx="1930400" cy="0"/>
          </a:xfrm>
          <a:prstGeom prst="line">
            <a:avLst/>
          </a:prstGeom>
          <a:noFill/>
          <a:ln w="9525">
            <a:solidFill>
              <a:srgbClr val="000000"/>
            </a:solidFill>
            <a:round/>
            <a:headEnd/>
            <a:tailEnd type="triangle" w="med" len="med"/>
          </a:ln>
          <a:effectLst/>
        </p:spPr>
        <p:txBody>
          <a:bodyPr/>
          <a:lstStyle/>
          <a:p>
            <a:pPr>
              <a:defRPr/>
            </a:pPr>
            <a:endParaRPr lang="en-US" sz="1400" kern="0">
              <a:solidFill>
                <a:srgbClr val="2D2DB9">
                  <a:lumMod val="50000"/>
                </a:srgbClr>
              </a:solidFill>
              <a:latin typeface="Verdana" pitchFamily="34" charset="0"/>
            </a:endParaRPr>
          </a:p>
        </p:txBody>
      </p:sp>
      <p:sp>
        <p:nvSpPr>
          <p:cNvPr id="50" name="Text Box 18"/>
          <p:cNvSpPr txBox="1">
            <a:spLocks noChangeArrowheads="1"/>
          </p:cNvSpPr>
          <p:nvPr/>
        </p:nvSpPr>
        <p:spPr bwMode="auto">
          <a:xfrm>
            <a:off x="6394451" y="1092200"/>
            <a:ext cx="1107996" cy="379656"/>
          </a:xfrm>
          <a:prstGeom prst="rect">
            <a:avLst/>
          </a:prstGeom>
          <a:noFill/>
          <a:ln w="9525">
            <a:noFill/>
            <a:miter lim="800000"/>
            <a:headEnd/>
            <a:tailEnd/>
          </a:ln>
          <a:effectLst/>
        </p:spPr>
        <p:txBody>
          <a:bodyPr wrap="none">
            <a:spAutoFit/>
          </a:bodyPr>
          <a:lstStyle/>
          <a:p>
            <a:pPr>
              <a:defRPr/>
            </a:pPr>
            <a:r>
              <a:rPr kumimoji="1" lang="en-US" altLang="ja-JP" sz="1867" b="1" kern="0" dirty="0">
                <a:solidFill>
                  <a:srgbClr val="FF0000"/>
                </a:solidFill>
                <a:latin typeface="Verdana" pitchFamily="34" charset="0"/>
                <a:cs typeface="Arial" pitchFamily="34" charset="0"/>
              </a:rPr>
              <a:t>exploit</a:t>
            </a:r>
          </a:p>
        </p:txBody>
      </p:sp>
      <p:sp>
        <p:nvSpPr>
          <p:cNvPr id="61" name="Text Box 29"/>
          <p:cNvSpPr txBox="1">
            <a:spLocks noChangeArrowheads="1"/>
          </p:cNvSpPr>
          <p:nvPr/>
        </p:nvSpPr>
        <p:spPr bwMode="auto">
          <a:xfrm>
            <a:off x="1843617" y="6375401"/>
            <a:ext cx="6816290" cy="307777"/>
          </a:xfrm>
          <a:prstGeom prst="rect">
            <a:avLst/>
          </a:prstGeom>
          <a:noFill/>
          <a:ln w="9525">
            <a:noFill/>
            <a:miter lim="800000"/>
            <a:headEnd/>
            <a:tailEnd/>
          </a:ln>
          <a:effectLst/>
        </p:spPr>
        <p:txBody>
          <a:bodyPr wrap="none">
            <a:spAutoFit/>
          </a:bodyPr>
          <a:lstStyle/>
          <a:p>
            <a:pPr>
              <a:defRPr/>
            </a:pPr>
            <a:r>
              <a:rPr kumimoji="1" lang="en-US" altLang="ja-JP" sz="1400" b="1" kern="0" dirty="0">
                <a:solidFill>
                  <a:srgbClr val="2D2DB9">
                    <a:lumMod val="50000"/>
                  </a:srgbClr>
                </a:solidFill>
                <a:latin typeface="Verdana" pitchFamily="34" charset="0"/>
                <a:cs typeface="Arial" pitchFamily="34" charset="0"/>
              </a:rPr>
              <a:t>* Controls:  A practice, procedure or mechanism that reduces risk</a:t>
            </a:r>
          </a:p>
        </p:txBody>
      </p:sp>
      <p:sp>
        <p:nvSpPr>
          <p:cNvPr id="64" name="Text Box 4" descr="20%"/>
          <p:cNvSpPr txBox="1">
            <a:spLocks noChangeArrowheads="1"/>
          </p:cNvSpPr>
          <p:nvPr/>
        </p:nvSpPr>
        <p:spPr bwMode="auto">
          <a:xfrm>
            <a:off x="5588000" y="3530600"/>
            <a:ext cx="2336800" cy="5027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2667" b="1">
                <a:solidFill>
                  <a:srgbClr val="FF0000"/>
                </a:solidFill>
                <a:latin typeface="Verdana" pitchFamily="34" charset="0"/>
                <a:cs typeface="Arial" pitchFamily="34" charset="0"/>
              </a:rPr>
              <a:t>Risk</a:t>
            </a:r>
          </a:p>
        </p:txBody>
      </p:sp>
      <p:sp>
        <p:nvSpPr>
          <p:cNvPr id="67" name="Text Box 7"/>
          <p:cNvSpPr txBox="1">
            <a:spLocks noChangeArrowheads="1"/>
          </p:cNvSpPr>
          <p:nvPr/>
        </p:nvSpPr>
        <p:spPr bwMode="auto">
          <a:xfrm>
            <a:off x="7691967" y="5562600"/>
            <a:ext cx="2946400" cy="37965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1867" b="1" kern="0" dirty="0">
                <a:solidFill>
                  <a:srgbClr val="2D2DB9">
                    <a:lumMod val="50000"/>
                  </a:srgbClr>
                </a:solidFill>
                <a:latin typeface="Verdana" pitchFamily="34" charset="0"/>
                <a:cs typeface="Arial" pitchFamily="34" charset="0"/>
              </a:rPr>
              <a:t>Asset values</a:t>
            </a:r>
          </a:p>
        </p:txBody>
      </p:sp>
      <p:sp>
        <p:nvSpPr>
          <p:cNvPr id="68" name="Text Box 8"/>
          <p:cNvSpPr txBox="1">
            <a:spLocks noChangeArrowheads="1"/>
          </p:cNvSpPr>
          <p:nvPr/>
        </p:nvSpPr>
        <p:spPr bwMode="auto">
          <a:xfrm>
            <a:off x="2815167" y="5571067"/>
            <a:ext cx="3149600" cy="66697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1867" b="1" kern="0">
                <a:solidFill>
                  <a:srgbClr val="2D2DB9">
                    <a:lumMod val="50000"/>
                  </a:srgbClr>
                </a:solidFill>
                <a:latin typeface="Verdana" pitchFamily="34" charset="0"/>
                <a:cs typeface="Arial" pitchFamily="34" charset="0"/>
              </a:rPr>
              <a:t>Protection Requirements</a:t>
            </a:r>
          </a:p>
        </p:txBody>
      </p:sp>
      <p:sp>
        <p:nvSpPr>
          <p:cNvPr id="72" name="Text Box 27"/>
          <p:cNvSpPr txBox="1">
            <a:spLocks noChangeArrowheads="1"/>
          </p:cNvSpPr>
          <p:nvPr/>
        </p:nvSpPr>
        <p:spPr bwMode="auto">
          <a:xfrm rot="2312960">
            <a:off x="5086719" y="2428761"/>
            <a:ext cx="1641796" cy="461665"/>
          </a:xfrm>
          <a:prstGeom prst="rect">
            <a:avLst/>
          </a:prstGeom>
          <a:noFill/>
          <a:ln w="9525">
            <a:noFill/>
            <a:miter lim="800000"/>
            <a:headEnd/>
            <a:tailEnd/>
          </a:ln>
          <a:effectLst/>
        </p:spPr>
        <p:txBody>
          <a:bodyPr wrap="none">
            <a:spAutoFit/>
          </a:bodyPr>
          <a:lstStyle/>
          <a:p>
            <a:pPr>
              <a:defRPr/>
            </a:pPr>
            <a:r>
              <a:rPr kumimoji="1" lang="en-US" altLang="ja-JP" sz="2400" b="1" kern="0" dirty="0">
                <a:solidFill>
                  <a:srgbClr val="FF0000"/>
                </a:solidFill>
                <a:latin typeface="Verdana" pitchFamily="34" charset="0"/>
                <a:cs typeface="Arial" pitchFamily="34" charset="0"/>
              </a:rPr>
              <a:t>increase</a:t>
            </a:r>
          </a:p>
        </p:txBody>
      </p:sp>
      <p:sp>
        <p:nvSpPr>
          <p:cNvPr id="73" name="Text Box 27"/>
          <p:cNvSpPr txBox="1">
            <a:spLocks noChangeArrowheads="1"/>
          </p:cNvSpPr>
          <p:nvPr/>
        </p:nvSpPr>
        <p:spPr bwMode="auto">
          <a:xfrm rot="19502674">
            <a:off x="7031935" y="2295410"/>
            <a:ext cx="1641796" cy="461665"/>
          </a:xfrm>
          <a:prstGeom prst="rect">
            <a:avLst/>
          </a:prstGeom>
          <a:noFill/>
          <a:ln w="9525">
            <a:noFill/>
            <a:miter lim="800000"/>
            <a:headEnd/>
            <a:tailEnd/>
          </a:ln>
          <a:effectLst/>
        </p:spPr>
        <p:txBody>
          <a:bodyPr wrap="none">
            <a:spAutoFit/>
          </a:bodyPr>
          <a:lstStyle/>
          <a:p>
            <a:pPr>
              <a:defRPr/>
            </a:pPr>
            <a:r>
              <a:rPr kumimoji="1" lang="en-US" altLang="ja-JP" sz="2400" b="1" kern="0" dirty="0">
                <a:solidFill>
                  <a:srgbClr val="FF0000"/>
                </a:solidFill>
                <a:latin typeface="Verdana" pitchFamily="34" charset="0"/>
                <a:cs typeface="Arial" pitchFamily="34" charset="0"/>
              </a:rPr>
              <a:t>increase</a:t>
            </a:r>
          </a:p>
        </p:txBody>
      </p:sp>
      <p:sp>
        <p:nvSpPr>
          <p:cNvPr id="74" name="Text Box 30"/>
          <p:cNvSpPr txBox="1">
            <a:spLocks noChangeArrowheads="1"/>
          </p:cNvSpPr>
          <p:nvPr/>
        </p:nvSpPr>
        <p:spPr bwMode="auto">
          <a:xfrm>
            <a:off x="8737600" y="3632201"/>
            <a:ext cx="2946400" cy="7487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2133" b="1">
                <a:solidFill>
                  <a:srgbClr val="00B050"/>
                </a:solidFill>
                <a:latin typeface="Verdana" pitchFamily="34" charset="0"/>
                <a:cs typeface="Arial" pitchFamily="34" charset="0"/>
              </a:rPr>
              <a:t>Information assets</a:t>
            </a:r>
          </a:p>
        </p:txBody>
      </p:sp>
      <p:sp>
        <p:nvSpPr>
          <p:cNvPr id="75" name="Text Box 32"/>
          <p:cNvSpPr txBox="1">
            <a:spLocks noChangeArrowheads="1"/>
          </p:cNvSpPr>
          <p:nvPr/>
        </p:nvSpPr>
        <p:spPr bwMode="auto">
          <a:xfrm>
            <a:off x="1930400" y="3587751"/>
            <a:ext cx="2540000" cy="4205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defRPr/>
            </a:pPr>
            <a:r>
              <a:rPr kumimoji="1" lang="en-US" altLang="ja-JP" sz="2133" b="1">
                <a:solidFill>
                  <a:srgbClr val="00B050"/>
                </a:solidFill>
                <a:latin typeface="Verdana" pitchFamily="34" charset="0"/>
                <a:cs typeface="Arial" pitchFamily="34" charset="0"/>
              </a:rPr>
              <a:t>Controls *</a:t>
            </a:r>
          </a:p>
        </p:txBody>
      </p:sp>
      <p:sp>
        <p:nvSpPr>
          <p:cNvPr id="77" name="Text Box 24"/>
          <p:cNvSpPr txBox="1">
            <a:spLocks noChangeArrowheads="1"/>
          </p:cNvSpPr>
          <p:nvPr/>
        </p:nvSpPr>
        <p:spPr bwMode="auto">
          <a:xfrm rot="3736852">
            <a:off x="9276343" y="2497994"/>
            <a:ext cx="1269899"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ja-JP" sz="2133" b="1">
                <a:solidFill>
                  <a:srgbClr val="FF0000"/>
                </a:solidFill>
                <a:latin typeface="Verdana" panose="020B0604030504040204" pitchFamily="34" charset="0"/>
                <a:cs typeface="Arial" panose="020B0604020202020204" pitchFamily="34" charset="0"/>
              </a:rPr>
              <a:t>expose</a:t>
            </a:r>
          </a:p>
        </p:txBody>
      </p:sp>
      <p:cxnSp>
        <p:nvCxnSpPr>
          <p:cNvPr id="81" name="Straight Arrow Connector 80"/>
          <p:cNvCxnSpPr>
            <a:stCxn id="75" idx="3"/>
            <a:endCxn id="64" idx="1"/>
          </p:cNvCxnSpPr>
          <p:nvPr/>
        </p:nvCxnSpPr>
        <p:spPr>
          <a:xfrm flipV="1">
            <a:off x="4470400" y="3781983"/>
            <a:ext cx="1117600" cy="16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 Box 19"/>
          <p:cNvSpPr txBox="1">
            <a:spLocks noChangeArrowheads="1"/>
          </p:cNvSpPr>
          <p:nvPr/>
        </p:nvSpPr>
        <p:spPr bwMode="auto">
          <a:xfrm rot="18189680">
            <a:off x="2430656" y="2484581"/>
            <a:ext cx="222528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ja-JP" sz="1867" b="1">
                <a:solidFill>
                  <a:srgbClr val="00B050"/>
                </a:solidFill>
                <a:latin typeface="Verdana" panose="020B0604030504040204" pitchFamily="34" charset="0"/>
                <a:cs typeface="Arial" panose="020B0604020202020204" pitchFamily="34" charset="0"/>
              </a:rPr>
              <a:t>protect against</a:t>
            </a:r>
          </a:p>
        </p:txBody>
      </p:sp>
      <p:sp>
        <p:nvSpPr>
          <p:cNvPr id="83" name="Text Box 21"/>
          <p:cNvSpPr txBox="1">
            <a:spLocks noChangeArrowheads="1"/>
          </p:cNvSpPr>
          <p:nvPr/>
        </p:nvSpPr>
        <p:spPr bwMode="auto">
          <a:xfrm>
            <a:off x="4576233" y="3835400"/>
            <a:ext cx="1098378"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ja-JP" sz="1867" b="1">
                <a:solidFill>
                  <a:srgbClr val="00B050"/>
                </a:solidFill>
                <a:latin typeface="Verdana" panose="020B0604030504040204" pitchFamily="34" charset="0"/>
                <a:cs typeface="Arial" panose="020B0604020202020204" pitchFamily="34" charset="0"/>
              </a:rPr>
              <a:t>reduce</a:t>
            </a:r>
          </a:p>
        </p:txBody>
      </p:sp>
      <p:cxnSp>
        <p:nvCxnSpPr>
          <p:cNvPr id="91" name="Straight Arrow Connector 90"/>
          <p:cNvCxnSpPr>
            <a:stCxn id="67" idx="0"/>
            <a:endCxn id="64" idx="2"/>
          </p:cNvCxnSpPr>
          <p:nvPr/>
        </p:nvCxnSpPr>
        <p:spPr>
          <a:xfrm flipH="1" flipV="1">
            <a:off x="6756400" y="4033366"/>
            <a:ext cx="2408767" cy="152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4" idx="2"/>
            <a:endCxn id="67" idx="0"/>
          </p:cNvCxnSpPr>
          <p:nvPr/>
        </p:nvCxnSpPr>
        <p:spPr>
          <a:xfrm flipH="1">
            <a:off x="9165167" y="4380996"/>
            <a:ext cx="1045633" cy="11816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38" idx="2"/>
            <a:endCxn id="74" idx="0"/>
          </p:cNvCxnSpPr>
          <p:nvPr/>
        </p:nvCxnSpPr>
        <p:spPr>
          <a:xfrm>
            <a:off x="9266767" y="1715965"/>
            <a:ext cx="944033" cy="19162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8" idx="2"/>
            <a:endCxn id="64" idx="0"/>
          </p:cNvCxnSpPr>
          <p:nvPr/>
        </p:nvCxnSpPr>
        <p:spPr>
          <a:xfrm flipH="1">
            <a:off x="6756400" y="1715965"/>
            <a:ext cx="2510367" cy="1814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389967" y="1746427"/>
            <a:ext cx="2315632" cy="1771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5" idx="0"/>
            <a:endCxn id="37" idx="2"/>
          </p:cNvCxnSpPr>
          <p:nvPr/>
        </p:nvCxnSpPr>
        <p:spPr>
          <a:xfrm flipV="1">
            <a:off x="3200400" y="1715964"/>
            <a:ext cx="1189567" cy="1871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4" idx="2"/>
            <a:endCxn id="68" idx="0"/>
          </p:cNvCxnSpPr>
          <p:nvPr/>
        </p:nvCxnSpPr>
        <p:spPr>
          <a:xfrm flipH="1">
            <a:off x="4389967" y="4033366"/>
            <a:ext cx="2366433" cy="15377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5" idx="2"/>
          </p:cNvCxnSpPr>
          <p:nvPr/>
        </p:nvCxnSpPr>
        <p:spPr>
          <a:xfrm flipH="1" flipV="1">
            <a:off x="3200400" y="4008315"/>
            <a:ext cx="1189567" cy="1562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 Box 25"/>
          <p:cNvSpPr txBox="1">
            <a:spLocks noChangeArrowheads="1"/>
          </p:cNvSpPr>
          <p:nvPr/>
        </p:nvSpPr>
        <p:spPr bwMode="auto">
          <a:xfrm rot="18668682">
            <a:off x="9044927" y="4724727"/>
            <a:ext cx="922047" cy="420564"/>
          </a:xfrm>
          <a:prstGeom prst="rect">
            <a:avLst/>
          </a:prstGeom>
          <a:noFill/>
          <a:ln w="9525">
            <a:noFill/>
            <a:miter lim="800000"/>
            <a:headEnd/>
            <a:tailEnd/>
          </a:ln>
          <a:effectLst/>
        </p:spPr>
        <p:txBody>
          <a:bodyPr wrap="none">
            <a:spAutoFit/>
          </a:bodyPr>
          <a:lstStyle/>
          <a:p>
            <a:pPr>
              <a:defRPr/>
            </a:pPr>
            <a:r>
              <a:rPr kumimoji="1" lang="en-US" altLang="ja-JP" sz="2133" b="1" kern="0" dirty="0">
                <a:solidFill>
                  <a:srgbClr val="2D2DB9">
                    <a:lumMod val="50000"/>
                  </a:srgbClr>
                </a:solidFill>
                <a:latin typeface="Verdana" pitchFamily="34" charset="0"/>
                <a:cs typeface="Arial" pitchFamily="34" charset="0"/>
              </a:rPr>
              <a:t>have</a:t>
            </a:r>
          </a:p>
        </p:txBody>
      </p:sp>
      <p:sp>
        <p:nvSpPr>
          <p:cNvPr id="110" name="Text Box 28"/>
          <p:cNvSpPr txBox="1">
            <a:spLocks noChangeArrowheads="1"/>
          </p:cNvSpPr>
          <p:nvPr/>
        </p:nvSpPr>
        <p:spPr bwMode="auto">
          <a:xfrm rot="1897730">
            <a:off x="7436224" y="4490930"/>
            <a:ext cx="1476686" cy="420564"/>
          </a:xfrm>
          <a:prstGeom prst="rect">
            <a:avLst/>
          </a:prstGeom>
          <a:noFill/>
          <a:ln w="9525">
            <a:noFill/>
            <a:miter lim="800000"/>
            <a:headEnd/>
            <a:tailEnd/>
          </a:ln>
          <a:effectLst/>
        </p:spPr>
        <p:txBody>
          <a:bodyPr wrap="none">
            <a:spAutoFit/>
          </a:bodyPr>
          <a:lstStyle/>
          <a:p>
            <a:pPr>
              <a:defRPr/>
            </a:pPr>
            <a:r>
              <a:rPr kumimoji="1" lang="en-US" altLang="ja-JP" sz="2133" b="1" kern="0">
                <a:solidFill>
                  <a:srgbClr val="2D2DB9">
                    <a:lumMod val="50000"/>
                  </a:srgbClr>
                </a:solidFill>
                <a:latin typeface="Verdana" pitchFamily="34" charset="0"/>
                <a:cs typeface="Arial" pitchFamily="34" charset="0"/>
              </a:rPr>
              <a:t>increase</a:t>
            </a:r>
          </a:p>
        </p:txBody>
      </p:sp>
      <p:sp>
        <p:nvSpPr>
          <p:cNvPr id="112" name="Text Box 26"/>
          <p:cNvSpPr txBox="1">
            <a:spLocks noChangeArrowheads="1"/>
          </p:cNvSpPr>
          <p:nvPr/>
        </p:nvSpPr>
        <p:spPr bwMode="auto">
          <a:xfrm rot="19655675">
            <a:off x="4834124" y="4463319"/>
            <a:ext cx="1406154" cy="420564"/>
          </a:xfrm>
          <a:prstGeom prst="rect">
            <a:avLst/>
          </a:prstGeom>
          <a:noFill/>
          <a:ln w="9525">
            <a:noFill/>
            <a:miter lim="800000"/>
            <a:headEnd/>
            <a:tailEnd/>
          </a:ln>
          <a:effectLst/>
        </p:spPr>
        <p:txBody>
          <a:bodyPr wrap="none">
            <a:spAutoFit/>
          </a:bodyPr>
          <a:lstStyle/>
          <a:p>
            <a:pPr>
              <a:defRPr/>
            </a:pPr>
            <a:r>
              <a:rPr kumimoji="1" lang="en-US" altLang="ja-JP" sz="2133" b="1" kern="0" dirty="0">
                <a:solidFill>
                  <a:srgbClr val="2D2DB9">
                    <a:lumMod val="50000"/>
                  </a:srgbClr>
                </a:solidFill>
                <a:latin typeface="Verdana" pitchFamily="34" charset="0"/>
                <a:cs typeface="Arial" pitchFamily="34" charset="0"/>
              </a:rPr>
              <a:t>indicate</a:t>
            </a:r>
          </a:p>
        </p:txBody>
      </p:sp>
      <p:sp>
        <p:nvSpPr>
          <p:cNvPr id="114" name="Text Box 20"/>
          <p:cNvSpPr txBox="1">
            <a:spLocks noChangeArrowheads="1"/>
          </p:cNvSpPr>
          <p:nvPr/>
        </p:nvSpPr>
        <p:spPr bwMode="auto">
          <a:xfrm rot="3173434">
            <a:off x="3458635" y="4646756"/>
            <a:ext cx="1219200" cy="379656"/>
          </a:xfrm>
          <a:prstGeom prst="rect">
            <a:avLst/>
          </a:prstGeom>
          <a:noFill/>
          <a:ln w="9525">
            <a:noFill/>
            <a:miter lim="800000"/>
            <a:headEnd/>
            <a:tailEnd/>
          </a:ln>
          <a:effectLst/>
        </p:spPr>
        <p:txBody>
          <a:bodyPr>
            <a:spAutoFit/>
          </a:bodyPr>
          <a:lstStyle/>
          <a:p>
            <a:pPr>
              <a:defRPr/>
            </a:pPr>
            <a:r>
              <a:rPr kumimoji="1" lang="en-US" altLang="ja-JP" sz="1867" b="1" kern="0" dirty="0">
                <a:solidFill>
                  <a:srgbClr val="2D2DB9">
                    <a:lumMod val="50000"/>
                  </a:srgbClr>
                </a:solidFill>
                <a:latin typeface="Verdana" pitchFamily="34" charset="0"/>
                <a:cs typeface="Arial" pitchFamily="34" charset="0"/>
              </a:rPr>
              <a:t>met by</a:t>
            </a:r>
          </a:p>
        </p:txBody>
      </p:sp>
      <p:sp>
        <p:nvSpPr>
          <p:cNvPr id="40" name="Footer Placeholder 39"/>
          <p:cNvSpPr>
            <a:spLocks noGrp="1"/>
          </p:cNvSpPr>
          <p:nvPr>
            <p:ph type="ftr" sz="quarter" idx="4294967295"/>
          </p:nvPr>
        </p:nvSpPr>
        <p:spPr>
          <a:xfrm>
            <a:off x="2589212" y="6135808"/>
            <a:ext cx="7619999" cy="365125"/>
          </a:xfrm>
          <a:prstGeom prst="rect">
            <a:avLst/>
          </a:prstGeom>
        </p:spPr>
        <p:txBody>
          <a:bodyPr/>
          <a:lstStyle/>
          <a:p>
            <a:pPr>
              <a:defRPr/>
            </a:pPr>
            <a:r>
              <a:rPr lang="en-US" dirty="0">
                <a:latin typeface="Verdana" pitchFamily="34" charset="0"/>
              </a:rPr>
              <a:t> </a:t>
            </a:r>
          </a:p>
        </p:txBody>
      </p:sp>
    </p:spTree>
    <p:extLst>
      <p:ext uri="{BB962C8B-B14F-4D97-AF65-F5344CB8AC3E}">
        <p14:creationId xmlns:p14="http://schemas.microsoft.com/office/powerpoint/2010/main" val="2628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edge">
                                      <p:cBhvr>
                                        <p:cTn id="7" dur="2000"/>
                                        <p:tgtEl>
                                          <p:spTgt spid="43"/>
                                        </p:tgtEl>
                                      </p:cBhvr>
                                    </p:animEffect>
                                  </p:childTnLst>
                                </p:cTn>
                              </p:par>
                            </p:childTnLst>
                          </p:cTn>
                        </p:par>
                        <p:par>
                          <p:cTn id="8" fill="hold" nodeType="afterGroup">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edge">
                                      <p:cBhvr>
                                        <p:cTn id="11" dur="2000"/>
                                        <p:tgtEl>
                                          <p:spTgt spid="50"/>
                                        </p:tgtEl>
                                      </p:cBhvr>
                                    </p:animEffect>
                                  </p:childTnLst>
                                </p:cTn>
                              </p:par>
                            </p:childTnLst>
                          </p:cTn>
                        </p:par>
                        <p:par>
                          <p:cTn id="12" fill="hold" nodeType="afterGroup">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edge">
                                      <p:cBhvr>
                                        <p:cTn id="15" dur="2000"/>
                                        <p:tgtEl>
                                          <p:spTgt spid="38"/>
                                        </p:tgtEl>
                                      </p:cBhvr>
                                    </p:animEffect>
                                  </p:childTnLst>
                                </p:cTn>
                              </p:par>
                              <p:par>
                                <p:cTn id="16" presetID="20" presetClass="entr" presetSubtype="0" fill="hold"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wedge">
                                      <p:cBhvr>
                                        <p:cTn id="18" dur="2000"/>
                                        <p:tgtEl>
                                          <p:spTgt spid="10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edge">
                                      <p:cBhvr>
                                        <p:cTn id="21" dur="2000"/>
                                        <p:tgtEl>
                                          <p:spTgt spid="72"/>
                                        </p:tgtEl>
                                      </p:cBhvr>
                                    </p:animEffect>
                                  </p:childTnLst>
                                </p:cTn>
                              </p:par>
                            </p:childTnLst>
                          </p:cTn>
                        </p:par>
                        <p:par>
                          <p:cTn id="22" fill="hold" nodeType="afterGroup">
                            <p:stCondLst>
                              <p:cond delay="6000"/>
                            </p:stCondLst>
                            <p:childTnLst>
                              <p:par>
                                <p:cTn id="23" presetID="20" presetClass="entr" presetSubtype="0"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wedge">
                                      <p:cBhvr>
                                        <p:cTn id="25" dur="2000"/>
                                        <p:tgtEl>
                                          <p:spTgt spid="96"/>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edge">
                                      <p:cBhvr>
                                        <p:cTn id="28" dur="2000"/>
                                        <p:tgtEl>
                                          <p:spTgt spid="77"/>
                                        </p:tgtEl>
                                      </p:cBhvr>
                                    </p:animEffect>
                                  </p:childTnLst>
                                </p:cTn>
                              </p:par>
                              <p:par>
                                <p:cTn id="29" presetID="2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wedge">
                                      <p:cBhvr>
                                        <p:cTn id="31" dur="2000"/>
                                        <p:tgtEl>
                                          <p:spTgt spid="98"/>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edge">
                                      <p:cBhvr>
                                        <p:cTn id="34" dur="2000"/>
                                        <p:tgtEl>
                                          <p:spTgt spid="73"/>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edge">
                                      <p:cBhvr>
                                        <p:cTn id="37" dur="2000"/>
                                        <p:tgtEl>
                                          <p:spTgt spid="74"/>
                                        </p:tgtEl>
                                      </p:cBhvr>
                                    </p:animEffect>
                                  </p:childTnLst>
                                </p:cTn>
                              </p:par>
                            </p:childTnLst>
                          </p:cTn>
                        </p:par>
                        <p:par>
                          <p:cTn id="38" fill="hold" nodeType="afterGroup">
                            <p:stCondLst>
                              <p:cond delay="8000"/>
                            </p:stCondLst>
                            <p:childTnLst>
                              <p:par>
                                <p:cTn id="39" presetID="2" presetClass="entr" presetSubtype="4" fill="hold" grpId="0" nodeType="afterEffect">
                                  <p:stCondLst>
                                    <p:cond delay="0"/>
                                  </p:stCondLst>
                                  <p:childTnLst>
                                    <p:set>
                                      <p:cBhvr>
                                        <p:cTn id="40" dur="1" fill="hold">
                                          <p:stCondLst>
                                            <p:cond delay="0"/>
                                          </p:stCondLst>
                                        </p:cTn>
                                        <p:tgtEl>
                                          <p:spTgt spid="108"/>
                                        </p:tgtEl>
                                        <p:attrNameLst>
                                          <p:attrName>style.visibility</p:attrName>
                                        </p:attrNameLst>
                                      </p:cBhvr>
                                      <p:to>
                                        <p:strVal val="visible"/>
                                      </p:to>
                                    </p:set>
                                    <p:anim calcmode="lin" valueType="num">
                                      <p:cBhvr additive="base">
                                        <p:cTn id="41" dur="500" fill="hold"/>
                                        <p:tgtEl>
                                          <p:spTgt spid="108"/>
                                        </p:tgtEl>
                                        <p:attrNameLst>
                                          <p:attrName>ppt_x</p:attrName>
                                        </p:attrNameLst>
                                      </p:cBhvr>
                                      <p:tavLst>
                                        <p:tav tm="0">
                                          <p:val>
                                            <p:strVal val="#ppt_x"/>
                                          </p:val>
                                        </p:tav>
                                        <p:tav tm="100000">
                                          <p:val>
                                            <p:strVal val="#ppt_x"/>
                                          </p:val>
                                        </p:tav>
                                      </p:tavLst>
                                    </p:anim>
                                    <p:anim calcmode="lin" valueType="num">
                                      <p:cBhvr additive="base">
                                        <p:cTn id="42" dur="500" fill="hold"/>
                                        <p:tgtEl>
                                          <p:spTgt spid="108"/>
                                        </p:tgtEl>
                                        <p:attrNameLst>
                                          <p:attrName>ppt_y</p:attrName>
                                        </p:attrNameLst>
                                      </p:cBhvr>
                                      <p:tavLst>
                                        <p:tav tm="0">
                                          <p:val>
                                            <p:strVal val="1+#ppt_h/2"/>
                                          </p:val>
                                        </p:tav>
                                        <p:tav tm="100000">
                                          <p:val>
                                            <p:strVal val="#ppt_y"/>
                                          </p:val>
                                        </p:tav>
                                      </p:tavLst>
                                    </p:anim>
                                  </p:childTnLst>
                                </p:cTn>
                              </p:par>
                              <p:par>
                                <p:cTn id="43" presetID="20"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edge">
                                      <p:cBhvr>
                                        <p:cTn id="45" dur="2000"/>
                                        <p:tgtEl>
                                          <p:spTgt spid="93"/>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edge">
                                      <p:cBhvr>
                                        <p:cTn id="48" dur="2000"/>
                                        <p:tgtEl>
                                          <p:spTgt spid="67"/>
                                        </p:tgtEl>
                                      </p:cBhvr>
                                    </p:animEffect>
                                  </p:childTnLst>
                                </p:cTn>
                              </p:par>
                              <p:par>
                                <p:cTn id="49" presetID="20" presetClass="entr" presetSubtype="0" fill="hold"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edge">
                                      <p:cBhvr>
                                        <p:cTn id="51" dur="2000"/>
                                        <p:tgtEl>
                                          <p:spTgt spid="91"/>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wedge">
                                      <p:cBhvr>
                                        <p:cTn id="54" dur="2000"/>
                                        <p:tgtEl>
                                          <p:spTgt spid="110"/>
                                        </p:tgtEl>
                                      </p:cBhvr>
                                    </p:animEffect>
                                  </p:childTnLst>
                                </p:cTn>
                              </p:par>
                            </p:childTnLst>
                          </p:cTn>
                        </p:par>
                        <p:par>
                          <p:cTn id="55" fill="hold" nodeType="afterGroup">
                            <p:stCondLst>
                              <p:cond delay="10000"/>
                            </p:stCondLst>
                            <p:childTnLst>
                              <p:par>
                                <p:cTn id="56" presetID="20" presetClass="entr" presetSubtype="0"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edge">
                                      <p:cBhvr>
                                        <p:cTn id="58" dur="2000"/>
                                        <p:tgtEl>
                                          <p:spTgt spid="104"/>
                                        </p:tgtEl>
                                      </p:cBhvr>
                                    </p:animEffect>
                                  </p:childTnLst>
                                </p:cTn>
                              </p:par>
                              <p:par>
                                <p:cTn id="59" presetID="2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edge">
                                      <p:cBhvr>
                                        <p:cTn id="61" dur="2000"/>
                                        <p:tgtEl>
                                          <p:spTgt spid="68"/>
                                        </p:tgtEl>
                                      </p:cBhvr>
                                    </p:animEffect>
                                  </p:childTnLst>
                                </p:cTn>
                              </p:par>
                              <p:par>
                                <p:cTn id="62" presetID="20" presetClass="entr" presetSubtype="0" fill="hold" nodeType="with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wedge">
                                      <p:cBhvr>
                                        <p:cTn id="64" dur="2000"/>
                                        <p:tgtEl>
                                          <p:spTgt spid="106"/>
                                        </p:tgtEl>
                                      </p:cBhvr>
                                    </p:animEffect>
                                  </p:childTnLst>
                                </p:cTn>
                              </p:par>
                              <p:par>
                                <p:cTn id="65" presetID="20"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edge">
                                      <p:cBhvr>
                                        <p:cTn id="67" dur="2000"/>
                                        <p:tgtEl>
                                          <p:spTgt spid="75"/>
                                        </p:tgtEl>
                                      </p:cBhvr>
                                    </p:animEffect>
                                  </p:childTnLst>
                                </p:cTn>
                              </p:par>
                            </p:childTnLst>
                          </p:cTn>
                        </p:par>
                        <p:par>
                          <p:cTn id="68" fill="hold" nodeType="afterGroup">
                            <p:stCondLst>
                              <p:cond delay="12000"/>
                            </p:stCondLst>
                            <p:childTnLst>
                              <p:par>
                                <p:cTn id="69" presetID="20" presetClass="entr" presetSubtype="0" fill="hold" nodeType="after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wedge">
                                      <p:cBhvr>
                                        <p:cTn id="71" dur="2000"/>
                                        <p:tgtEl>
                                          <p:spTgt spid="8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wedge">
                                      <p:cBhvr>
                                        <p:cTn id="74" dur="2000"/>
                                        <p:tgtEl>
                                          <p:spTgt spid="83"/>
                                        </p:tgtEl>
                                      </p:cBhvr>
                                    </p:animEffect>
                                  </p:childTnLst>
                                </p:cTn>
                              </p:par>
                              <p:par>
                                <p:cTn id="75" presetID="20" presetClass="entr" presetSubtype="0" fill="hold"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wedge">
                                      <p:cBhvr>
                                        <p:cTn id="77" dur="2000"/>
                                        <p:tgtEl>
                                          <p:spTgt spid="102"/>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wedge">
                                      <p:cBhvr>
                                        <p:cTn id="80" dur="2000"/>
                                        <p:tgtEl>
                                          <p:spTgt spid="112"/>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edge">
                                      <p:cBhvr>
                                        <p:cTn id="83" dur="2000"/>
                                        <p:tgtEl>
                                          <p:spTgt spid="82"/>
                                        </p:tgtEl>
                                      </p:cBhvr>
                                    </p:animEffect>
                                  </p:childTnLst>
                                </p:cTn>
                              </p:par>
                              <p:par>
                                <p:cTn id="84" presetID="2" presetClass="entr" presetSubtype="4" fill="hold" grpId="0" nodeType="with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additive="base">
                                        <p:cTn id="86" dur="500" fill="hold"/>
                                        <p:tgtEl>
                                          <p:spTgt spid="114"/>
                                        </p:tgtEl>
                                        <p:attrNameLst>
                                          <p:attrName>ppt_x</p:attrName>
                                        </p:attrNameLst>
                                      </p:cBhvr>
                                      <p:tavLst>
                                        <p:tav tm="0">
                                          <p:val>
                                            <p:strVal val="#ppt_x"/>
                                          </p:val>
                                        </p:tav>
                                        <p:tav tm="100000">
                                          <p:val>
                                            <p:strVal val="#ppt_x"/>
                                          </p:val>
                                        </p:tav>
                                      </p:tavLst>
                                    </p:anim>
                                    <p:anim calcmode="lin" valueType="num">
                                      <p:cBhvr additive="base">
                                        <p:cTn id="87" dur="500" fill="hold"/>
                                        <p:tgtEl>
                                          <p:spTgt spid="114"/>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14000"/>
                            </p:stCondLst>
                            <p:childTnLst>
                              <p:par>
                                <p:cTn id="89" presetID="1" presetClass="entr" presetSubtype="0"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0" grpId="0"/>
      <p:bldP spid="61" grpId="0"/>
      <p:bldP spid="67" grpId="0" animBg="1"/>
      <p:bldP spid="68" grpId="0" animBg="1"/>
      <p:bldP spid="72" grpId="0"/>
      <p:bldP spid="73" grpId="0"/>
      <p:bldP spid="74" grpId="0" animBg="1"/>
      <p:bldP spid="75" grpId="0" animBg="1"/>
      <p:bldP spid="77" grpId="0"/>
      <p:bldP spid="82" grpId="0"/>
      <p:bldP spid="83" grpId="0"/>
      <p:bldP spid="108" grpId="0"/>
      <p:bldP spid="110" grpId="0"/>
      <p:bldP spid="112" grpId="0"/>
      <p:bldP spid="1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371599" y="666750"/>
            <a:ext cx="956144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latin typeface="Calibri" panose="020F0502020204030204" pitchFamily="34" charset="0"/>
                <a:cs typeface="Calibri" panose="020F0502020204030204" pitchFamily="34" charset="0"/>
              </a:rPr>
              <a:t>'Information is an asset which, like other  important business assets, has value to an organization and consequently needs to be suitably protected’</a:t>
            </a:r>
          </a:p>
          <a:p>
            <a:pPr eaLnBrk="1" hangingPunct="1"/>
            <a:endParaRPr lang="en-US" altLang="en-US" sz="2800" dirty="0">
              <a:latin typeface="Calibri" panose="020F0502020204030204" pitchFamily="34" charset="0"/>
              <a:cs typeface="Calibri" panose="020F0502020204030204" pitchFamily="34" charset="0"/>
            </a:endParaRPr>
          </a:p>
          <a:p>
            <a:pPr eaLnBrk="1" hangingPunct="1"/>
            <a:r>
              <a:rPr lang="en-US" altLang="en-US" sz="2800" dirty="0">
                <a:latin typeface="Calibri" panose="020F0502020204030204" pitchFamily="34" charset="0"/>
                <a:cs typeface="Calibri" panose="020F0502020204030204" pitchFamily="34" charset="0"/>
              </a:rPr>
              <a:t>					                                                   -ISO 27001:2013</a:t>
            </a:r>
          </a:p>
        </p:txBody>
      </p:sp>
    </p:spTree>
    <p:extLst>
      <p:ext uri="{BB962C8B-B14F-4D97-AF65-F5344CB8AC3E}">
        <p14:creationId xmlns:p14="http://schemas.microsoft.com/office/powerpoint/2010/main" val="41185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
          <p:cNvSpPr txBox="1">
            <a:spLocks noChangeArrowheads="1"/>
          </p:cNvSpPr>
          <p:nvPr/>
        </p:nvSpPr>
        <p:spPr bwMode="auto">
          <a:xfrm>
            <a:off x="-2523370" y="774149"/>
            <a:ext cx="10386483" cy="8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0000" tIns="62400" rIns="120000" bIns="624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Threat Identification</a:t>
            </a:r>
          </a:p>
        </p:txBody>
      </p:sp>
      <p:sp>
        <p:nvSpPr>
          <p:cNvPr id="38" name="Rectangle 3"/>
          <p:cNvSpPr txBox="1">
            <a:spLocks noChangeArrowheads="1"/>
          </p:cNvSpPr>
          <p:nvPr/>
        </p:nvSpPr>
        <p:spPr>
          <a:xfrm>
            <a:off x="208880" y="1771281"/>
            <a:ext cx="10922945" cy="5083315"/>
          </a:xfrm>
          <a:prstGeom prst="rect">
            <a:avLst/>
          </a:prstGeom>
        </p:spPr>
        <p:txBody>
          <a:bodyPr/>
          <a:lstStyle/>
          <a:p>
            <a:pPr marL="914400" lvl="1" indent="-457200" eaLnBrk="0">
              <a:lnSpc>
                <a:spcPct val="98000"/>
              </a:lnSpc>
              <a:spcAft>
                <a:spcPts val="1517"/>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Agent </a:t>
            </a:r>
          </a:p>
          <a:p>
            <a:pPr lvl="2" eaLnBrk="0">
              <a:lnSpc>
                <a:spcPct val="98000"/>
              </a:lnSpc>
              <a:spcAft>
                <a:spcPts val="1517"/>
              </a:spcAft>
              <a:defRPr/>
            </a:pPr>
            <a:r>
              <a:rPr lang="en-US" sz="2800" dirty="0">
                <a:latin typeface="Calibri" panose="020F0502020204030204" pitchFamily="34" charset="0"/>
                <a:cs typeface="Calibri" panose="020F0502020204030204" pitchFamily="34" charset="0"/>
              </a:rPr>
              <a:t>The catalyst that performs the threat. E.g. Human, Machine, Nature</a:t>
            </a:r>
          </a:p>
          <a:p>
            <a:pPr marL="914400" lvl="1" indent="-457200" eaLnBrk="0">
              <a:lnSpc>
                <a:spcPct val="98000"/>
              </a:lnSpc>
              <a:spcAft>
                <a:spcPts val="1517"/>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Motive </a:t>
            </a:r>
          </a:p>
          <a:p>
            <a:pPr lvl="2" eaLnBrk="0">
              <a:lnSpc>
                <a:spcPct val="98000"/>
              </a:lnSpc>
              <a:spcAft>
                <a:spcPts val="1517"/>
              </a:spcAft>
              <a:defRPr/>
            </a:pPr>
            <a:r>
              <a:rPr lang="en-US" sz="2800" dirty="0">
                <a:latin typeface="Calibri" panose="020F0502020204030204" pitchFamily="34" charset="0"/>
                <a:cs typeface="Calibri" panose="020F0502020204030204" pitchFamily="34" charset="0"/>
              </a:rPr>
              <a:t>Something that causes the agent to act. E.g. Accidental, Intentional</a:t>
            </a:r>
          </a:p>
          <a:p>
            <a:pPr marL="914400" lvl="1" indent="-457200" eaLnBrk="0">
              <a:lnSpc>
                <a:spcPct val="98000"/>
              </a:lnSpc>
              <a:spcAft>
                <a:spcPts val="1138"/>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Results  </a:t>
            </a:r>
          </a:p>
          <a:p>
            <a:pPr lvl="2" eaLnBrk="0">
              <a:lnSpc>
                <a:spcPct val="98000"/>
              </a:lnSpc>
              <a:spcAft>
                <a:spcPts val="1138"/>
              </a:spcAft>
              <a:defRPr/>
            </a:pPr>
            <a:r>
              <a:rPr lang="en-US" sz="2800" dirty="0">
                <a:latin typeface="Calibri" panose="020F0502020204030204" pitchFamily="34" charset="0"/>
                <a:cs typeface="Calibri" panose="020F0502020204030204" pitchFamily="34" charset="0"/>
              </a:rPr>
              <a:t>The outcome of the applied threat. The results normally lead to the loss of CIA.</a:t>
            </a:r>
          </a:p>
          <a:p>
            <a:pPr lvl="2" eaLnBrk="0">
              <a:lnSpc>
                <a:spcPct val="98000"/>
              </a:lnSpc>
              <a:spcAft>
                <a:spcPts val="850"/>
              </a:spcAft>
              <a:defRPr/>
            </a:pPr>
            <a:endParaRPr lang="en-US" sz="2400" kern="0" dirty="0">
              <a:latin typeface="Book Antiqua" panose="02040602050305030304" pitchFamily="18" charset="0"/>
            </a:endParaRPr>
          </a:p>
        </p:txBody>
      </p:sp>
    </p:spTree>
    <p:extLst>
      <p:ext uri="{BB962C8B-B14F-4D97-AF65-F5344CB8AC3E}">
        <p14:creationId xmlns:p14="http://schemas.microsoft.com/office/powerpoint/2010/main" val="208157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385135" y="398089"/>
            <a:ext cx="10386483"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0000" tIns="62400" rIns="120000" bIns="624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Book Antiqua" panose="02040602050305030304" pitchFamily="18" charset="0"/>
              </a:rPr>
              <a:t>Threat Sources</a:t>
            </a:r>
          </a:p>
        </p:txBody>
      </p:sp>
      <p:graphicFrame>
        <p:nvGraphicFramePr>
          <p:cNvPr id="6" name="Group 192"/>
          <p:cNvGraphicFramePr>
            <a:graphicFrameLocks noGrp="1"/>
          </p:cNvGraphicFramePr>
          <p:nvPr>
            <p:extLst>
              <p:ext uri="{D42A27DB-BD31-4B8C-83A1-F6EECF244321}">
                <p14:modId xmlns:p14="http://schemas.microsoft.com/office/powerpoint/2010/main" val="1200415048"/>
              </p:ext>
            </p:extLst>
          </p:nvPr>
        </p:nvGraphicFramePr>
        <p:xfrm>
          <a:off x="1089233" y="1207882"/>
          <a:ext cx="9426713" cy="5300367"/>
        </p:xfrm>
        <a:graphic>
          <a:graphicData uri="http://schemas.openxmlformats.org/drawingml/2006/table">
            <a:tbl>
              <a:tblPr>
                <a:tableStyleId>{BDBED569-4797-4DF1-A0F4-6AAB3CD982D8}</a:tableStyleId>
              </a:tblPr>
              <a:tblGrid>
                <a:gridCol w="2985820">
                  <a:extLst>
                    <a:ext uri="{9D8B030D-6E8A-4147-A177-3AD203B41FA5}">
                      <a16:colId xmlns:a16="http://schemas.microsoft.com/office/drawing/2014/main" val="20000"/>
                    </a:ext>
                  </a:extLst>
                </a:gridCol>
                <a:gridCol w="3045687">
                  <a:extLst>
                    <a:ext uri="{9D8B030D-6E8A-4147-A177-3AD203B41FA5}">
                      <a16:colId xmlns:a16="http://schemas.microsoft.com/office/drawing/2014/main" val="20001"/>
                    </a:ext>
                  </a:extLst>
                </a:gridCol>
                <a:gridCol w="3395206">
                  <a:extLst>
                    <a:ext uri="{9D8B030D-6E8A-4147-A177-3AD203B41FA5}">
                      <a16:colId xmlns:a16="http://schemas.microsoft.com/office/drawing/2014/main" val="20002"/>
                    </a:ext>
                  </a:extLst>
                </a:gridCol>
              </a:tblGrid>
              <a:tr h="519211">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Source</a:t>
                      </a:r>
                      <a:endParaRPr kumimoji="0" lang="en-US" sz="2000" b="1"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Motivation</a:t>
                      </a:r>
                      <a:endParaRPr kumimoji="0" lang="en-US" sz="2000" b="1"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Threat</a:t>
                      </a:r>
                      <a:endParaRPr kumimoji="0" lang="en-US" sz="2000" b="1"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extLst>
                  <a:ext uri="{0D108BD9-81ED-4DB2-BD59-A6C34878D82A}">
                    <a16:rowId xmlns:a16="http://schemas.microsoft.com/office/drawing/2014/main" val="10000"/>
                  </a:ext>
                </a:extLst>
              </a:tr>
              <a:tr h="817324">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External Hackers</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Challenge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Ego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Game Playing</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System hacking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Social engineering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Dumpster diving</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extLst>
                  <a:ext uri="{0D108BD9-81ED-4DB2-BD59-A6C34878D82A}">
                    <a16:rowId xmlns:a16="http://schemas.microsoft.com/office/drawing/2014/main" val="10001"/>
                  </a:ext>
                </a:extLst>
              </a:tr>
              <a:tr h="866357">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Internal Hackers</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Deadline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Financial problems     Disenchantment</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Backdoors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Fraud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Poor documentation</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extLst>
                  <a:ext uri="{0D108BD9-81ED-4DB2-BD59-A6C34878D82A}">
                    <a16:rowId xmlns:a16="http://schemas.microsoft.com/office/drawing/2014/main" val="10002"/>
                  </a:ext>
                </a:extLst>
              </a:tr>
              <a:tr h="1352712">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Terrorist</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Revenge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Political                     </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System attacks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Social engineering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Letter bombs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Viruses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Denial of service</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extLst>
                  <a:ext uri="{0D108BD9-81ED-4DB2-BD59-A6C34878D82A}">
                    <a16:rowId xmlns:a16="http://schemas.microsoft.com/office/drawing/2014/main" val="10003"/>
                  </a:ext>
                </a:extLst>
              </a:tr>
              <a:tr h="1397876">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Poorly trained employees</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Unintentional errors    Programming errors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Data entry errors</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Corruption of data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Malicious code introduction     </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System bugs                         Unauthorized access</a:t>
                      </a:r>
                      <a:endParaRPr kumimoji="0" lang="en-US" sz="1800" b="0" i="0" u="none" strike="noStrike" cap="none" normalizeH="0" baseline="0" dirty="0">
                        <a:ln>
                          <a:noFill/>
                        </a:ln>
                        <a:solidFill>
                          <a:schemeClr val="tx1"/>
                        </a:solidFill>
                        <a:effectLst/>
                        <a:latin typeface="Book Antiqua" panose="02040602050305030304" pitchFamily="18" charset="0"/>
                        <a:ea typeface="msgothic" charset="0"/>
                        <a:cs typeface="Arial" charset="0"/>
                      </a:endParaRPr>
                    </a:p>
                  </a:txBody>
                  <a:tcPr marL="121920" marR="121920" marT="60960" marB="60960" anchor="b"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016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74978457"/>
              </p:ext>
            </p:extLst>
          </p:nvPr>
        </p:nvGraphicFramePr>
        <p:xfrm>
          <a:off x="1780208" y="182218"/>
          <a:ext cx="9753600" cy="6581668"/>
        </p:xfrm>
        <a:graphic>
          <a:graphicData uri="http://schemas.openxmlformats.org/drawingml/2006/table">
            <a:tbl>
              <a:tblPr firstRow="1" bandRow="1">
                <a:tableStyleId>{0660B408-B3CF-4A94-85FC-2B1E0A45F4A2}</a:tableStyleId>
              </a:tblPr>
              <a:tblGrid>
                <a:gridCol w="803966">
                  <a:extLst>
                    <a:ext uri="{9D8B030D-6E8A-4147-A177-3AD203B41FA5}">
                      <a16:colId xmlns:a16="http://schemas.microsoft.com/office/drawing/2014/main" val="20000"/>
                    </a:ext>
                  </a:extLst>
                </a:gridCol>
                <a:gridCol w="4072834">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559079">
                <a:tc>
                  <a:txBody>
                    <a:bodyPr/>
                    <a:lstStyle/>
                    <a:p>
                      <a:pPr algn="ctr"/>
                      <a:r>
                        <a:rPr lang="en-US" sz="1600" dirty="0" err="1"/>
                        <a:t>S.No</a:t>
                      </a:r>
                      <a:r>
                        <a:rPr lang="en-US" sz="1600" dirty="0"/>
                        <a:t>.</a:t>
                      </a:r>
                      <a:endParaRPr lang="en-US" sz="1600" b="1" dirty="0"/>
                    </a:p>
                  </a:txBody>
                  <a:tcPr marL="121920" marR="121920" marT="60956" marB="60956"/>
                </a:tc>
                <a:tc>
                  <a:txBody>
                    <a:bodyPr/>
                    <a:lstStyle/>
                    <a:p>
                      <a:pPr algn="ctr"/>
                      <a:r>
                        <a:rPr lang="en-US" sz="1600" dirty="0"/>
                        <a:t>Categories of  Threat</a:t>
                      </a:r>
                      <a:endParaRPr lang="en-US" sz="1600" b="1" dirty="0"/>
                    </a:p>
                  </a:txBody>
                  <a:tcPr marL="121920" marR="121920" marT="60956" marB="60956"/>
                </a:tc>
                <a:tc>
                  <a:txBody>
                    <a:bodyPr/>
                    <a:lstStyle/>
                    <a:p>
                      <a:pPr algn="ctr"/>
                      <a:r>
                        <a:rPr lang="en-US" sz="1600" dirty="0"/>
                        <a:t>Example</a:t>
                      </a:r>
                      <a:endParaRPr lang="en-US" sz="1600" b="1" dirty="0"/>
                    </a:p>
                  </a:txBody>
                  <a:tcPr marL="121920" marR="121920" marT="60956" marB="60956"/>
                </a:tc>
                <a:extLst>
                  <a:ext uri="{0D108BD9-81ED-4DB2-BD59-A6C34878D82A}">
                    <a16:rowId xmlns:a16="http://schemas.microsoft.com/office/drawing/2014/main" val="10000"/>
                  </a:ext>
                </a:extLst>
              </a:tr>
              <a:tr h="413564">
                <a:tc>
                  <a:txBody>
                    <a:bodyPr/>
                    <a:lstStyle/>
                    <a:p>
                      <a:pPr algn="ctr"/>
                      <a:r>
                        <a:rPr lang="en-US" sz="1600" dirty="0"/>
                        <a:t>1</a:t>
                      </a:r>
                      <a:endParaRPr lang="en-US" sz="1600" b="1" dirty="0"/>
                    </a:p>
                  </a:txBody>
                  <a:tcPr marL="121920" marR="121920" marT="60956" marB="60956"/>
                </a:tc>
                <a:tc>
                  <a:txBody>
                    <a:bodyPr/>
                    <a:lstStyle/>
                    <a:p>
                      <a:r>
                        <a:rPr lang="en-US" sz="1600" dirty="0"/>
                        <a:t>Human Errors or failures</a:t>
                      </a:r>
                      <a:endParaRPr lang="en-US" sz="1600" b="1" dirty="0"/>
                    </a:p>
                  </a:txBody>
                  <a:tcPr marL="121920" marR="121920" marT="60956" marB="60956"/>
                </a:tc>
                <a:tc>
                  <a:txBody>
                    <a:bodyPr/>
                    <a:lstStyle/>
                    <a:p>
                      <a:r>
                        <a:rPr lang="en-US" sz="1600" dirty="0"/>
                        <a:t>Accidents,  Employee mistakes</a:t>
                      </a:r>
                      <a:endParaRPr lang="en-US" sz="1600" b="1" dirty="0"/>
                    </a:p>
                  </a:txBody>
                  <a:tcPr marL="121920" marR="121920" marT="60956" marB="60956"/>
                </a:tc>
                <a:extLst>
                  <a:ext uri="{0D108BD9-81ED-4DB2-BD59-A6C34878D82A}">
                    <a16:rowId xmlns:a16="http://schemas.microsoft.com/office/drawing/2014/main" val="10001"/>
                  </a:ext>
                </a:extLst>
              </a:tr>
              <a:tr h="413564">
                <a:tc>
                  <a:txBody>
                    <a:bodyPr/>
                    <a:lstStyle/>
                    <a:p>
                      <a:pPr algn="ctr"/>
                      <a:r>
                        <a:rPr lang="en-US" sz="1600" dirty="0"/>
                        <a:t>2</a:t>
                      </a:r>
                      <a:endParaRPr lang="en-US" sz="1600" b="1" dirty="0"/>
                    </a:p>
                  </a:txBody>
                  <a:tcPr marL="121920" marR="121920" marT="60956" marB="60956"/>
                </a:tc>
                <a:tc>
                  <a:txBody>
                    <a:bodyPr/>
                    <a:lstStyle/>
                    <a:p>
                      <a:r>
                        <a:rPr lang="en-US" sz="1600" dirty="0"/>
                        <a:t>Compromise to Intellectual Property</a:t>
                      </a:r>
                      <a:endParaRPr lang="en-US" sz="1600" b="1" dirty="0"/>
                    </a:p>
                  </a:txBody>
                  <a:tcPr marL="121920" marR="121920" marT="60956" marB="60956"/>
                </a:tc>
                <a:tc>
                  <a:txBody>
                    <a:bodyPr/>
                    <a:lstStyle/>
                    <a:p>
                      <a:r>
                        <a:rPr lang="en-US" sz="1600" dirty="0"/>
                        <a:t>Piracy, Copyright infringements</a:t>
                      </a:r>
                      <a:endParaRPr lang="en-US" sz="1600" b="1" dirty="0"/>
                    </a:p>
                  </a:txBody>
                  <a:tcPr marL="121920" marR="121920" marT="60956" marB="60956"/>
                </a:tc>
                <a:extLst>
                  <a:ext uri="{0D108BD9-81ED-4DB2-BD59-A6C34878D82A}">
                    <a16:rowId xmlns:a16="http://schemas.microsoft.com/office/drawing/2014/main" val="10002"/>
                  </a:ext>
                </a:extLst>
              </a:tr>
              <a:tr h="609592">
                <a:tc>
                  <a:txBody>
                    <a:bodyPr/>
                    <a:lstStyle/>
                    <a:p>
                      <a:pPr algn="ctr"/>
                      <a:r>
                        <a:rPr lang="en-US" sz="1600" dirty="0"/>
                        <a:t>3</a:t>
                      </a:r>
                      <a:endParaRPr lang="en-US" sz="1600" b="1" dirty="0"/>
                    </a:p>
                  </a:txBody>
                  <a:tcPr marL="121920" marR="121920" marT="60956" marB="60956"/>
                </a:tc>
                <a:tc>
                  <a:txBody>
                    <a:bodyPr/>
                    <a:lstStyle/>
                    <a:p>
                      <a:r>
                        <a:rPr lang="en-US" sz="1600" dirty="0"/>
                        <a:t>Deliberate</a:t>
                      </a:r>
                      <a:r>
                        <a:rPr lang="en-US" sz="1600" baseline="0" dirty="0"/>
                        <a:t> Acts or espionage or trespass</a:t>
                      </a:r>
                      <a:endParaRPr lang="en-US" sz="1600" b="1" dirty="0"/>
                    </a:p>
                  </a:txBody>
                  <a:tcPr marL="121920" marR="121920" marT="60956" marB="60956"/>
                </a:tc>
                <a:tc>
                  <a:txBody>
                    <a:bodyPr/>
                    <a:lstStyle/>
                    <a:p>
                      <a:r>
                        <a:rPr lang="en-US" sz="1600" dirty="0"/>
                        <a:t>Unauthorized Access and/or  data collection</a:t>
                      </a:r>
                      <a:endParaRPr lang="en-US" sz="1600" b="1" dirty="0"/>
                    </a:p>
                  </a:txBody>
                  <a:tcPr marL="121920" marR="121920" marT="60956" marB="60956"/>
                </a:tc>
                <a:extLst>
                  <a:ext uri="{0D108BD9-81ED-4DB2-BD59-A6C34878D82A}">
                    <a16:rowId xmlns:a16="http://schemas.microsoft.com/office/drawing/2014/main" val="10003"/>
                  </a:ext>
                </a:extLst>
              </a:tr>
              <a:tr h="413564">
                <a:tc>
                  <a:txBody>
                    <a:bodyPr/>
                    <a:lstStyle/>
                    <a:p>
                      <a:pPr algn="ctr"/>
                      <a:r>
                        <a:rPr lang="en-US" sz="1600" dirty="0"/>
                        <a:t>4</a:t>
                      </a:r>
                      <a:endParaRPr lang="en-US" sz="1600" b="1" dirty="0"/>
                    </a:p>
                  </a:txBody>
                  <a:tcPr marL="121920" marR="121920" marT="60956" marB="60956"/>
                </a:tc>
                <a:tc>
                  <a:txBody>
                    <a:bodyPr/>
                    <a:lstStyle/>
                    <a:p>
                      <a:r>
                        <a:rPr lang="en-US" sz="1600" dirty="0"/>
                        <a:t>Deliberate Acts of Information extortion</a:t>
                      </a:r>
                      <a:endParaRPr lang="en-US" sz="1600" b="1" dirty="0"/>
                    </a:p>
                  </a:txBody>
                  <a:tcPr marL="121920" marR="121920" marT="60956" marB="60956"/>
                </a:tc>
                <a:tc>
                  <a:txBody>
                    <a:bodyPr/>
                    <a:lstStyle/>
                    <a:p>
                      <a:r>
                        <a:rPr lang="en-US" sz="1600" dirty="0"/>
                        <a:t>Blackmail of information exposure / disclosure</a:t>
                      </a:r>
                      <a:endParaRPr lang="en-US" sz="1600" b="1" dirty="0"/>
                    </a:p>
                  </a:txBody>
                  <a:tcPr marL="121920" marR="121920" marT="60956" marB="60956"/>
                </a:tc>
                <a:extLst>
                  <a:ext uri="{0D108BD9-81ED-4DB2-BD59-A6C34878D82A}">
                    <a16:rowId xmlns:a16="http://schemas.microsoft.com/office/drawing/2014/main" val="10004"/>
                  </a:ext>
                </a:extLst>
              </a:tr>
              <a:tr h="609592">
                <a:tc>
                  <a:txBody>
                    <a:bodyPr/>
                    <a:lstStyle/>
                    <a:p>
                      <a:pPr algn="ctr"/>
                      <a:r>
                        <a:rPr lang="en-US" sz="1600" dirty="0"/>
                        <a:t>5</a:t>
                      </a:r>
                      <a:endParaRPr lang="en-US" sz="1600" b="1" dirty="0"/>
                    </a:p>
                  </a:txBody>
                  <a:tcPr marL="121920" marR="121920" marT="60956" marB="60956"/>
                </a:tc>
                <a:tc>
                  <a:txBody>
                    <a:bodyPr/>
                    <a:lstStyle/>
                    <a:p>
                      <a:r>
                        <a:rPr lang="en-US" sz="1600" dirty="0"/>
                        <a:t>Deliberate Acts of sabotage /  vandalism</a:t>
                      </a:r>
                      <a:endParaRPr lang="en-US" sz="1600" b="1" dirty="0"/>
                    </a:p>
                  </a:txBody>
                  <a:tcPr marL="121920" marR="121920" marT="60956" marB="60956"/>
                </a:tc>
                <a:tc>
                  <a:txBody>
                    <a:bodyPr/>
                    <a:lstStyle/>
                    <a:p>
                      <a:r>
                        <a:rPr lang="en-US" sz="1600" dirty="0"/>
                        <a:t>Destruction of systems / information</a:t>
                      </a:r>
                      <a:endParaRPr lang="en-US" sz="1600" b="1" dirty="0"/>
                    </a:p>
                  </a:txBody>
                  <a:tcPr marL="121920" marR="121920" marT="60956" marB="60956"/>
                </a:tc>
                <a:extLst>
                  <a:ext uri="{0D108BD9-81ED-4DB2-BD59-A6C34878D82A}">
                    <a16:rowId xmlns:a16="http://schemas.microsoft.com/office/drawing/2014/main" val="10005"/>
                  </a:ext>
                </a:extLst>
              </a:tr>
              <a:tr h="609592">
                <a:tc>
                  <a:txBody>
                    <a:bodyPr/>
                    <a:lstStyle/>
                    <a:p>
                      <a:pPr algn="ctr"/>
                      <a:r>
                        <a:rPr lang="en-US" sz="1600" dirty="0"/>
                        <a:t>6</a:t>
                      </a:r>
                      <a:endParaRPr lang="en-US" sz="1600" b="1" dirty="0"/>
                    </a:p>
                  </a:txBody>
                  <a:tcPr marL="121920" marR="121920" marT="60956" marB="60956"/>
                </a:tc>
                <a:tc>
                  <a:txBody>
                    <a:bodyPr/>
                    <a:lstStyle/>
                    <a:p>
                      <a:r>
                        <a:rPr lang="en-US" sz="1600" dirty="0"/>
                        <a:t>Deliberate Acts</a:t>
                      </a:r>
                      <a:r>
                        <a:rPr lang="en-US" sz="1600" baseline="0" dirty="0"/>
                        <a:t> of theft</a:t>
                      </a:r>
                      <a:endParaRPr lang="en-US" sz="1600" b="1" dirty="0"/>
                    </a:p>
                  </a:txBody>
                  <a:tcPr marL="121920" marR="121920" marT="60956" marB="60956"/>
                </a:tc>
                <a:tc>
                  <a:txBody>
                    <a:bodyPr/>
                    <a:lstStyle/>
                    <a:p>
                      <a:r>
                        <a:rPr lang="en-US" sz="1600" dirty="0"/>
                        <a:t>Illegal confiscation of  equipment</a:t>
                      </a:r>
                      <a:r>
                        <a:rPr lang="en-US" sz="1600" baseline="0" dirty="0"/>
                        <a:t> or information</a:t>
                      </a:r>
                      <a:endParaRPr lang="en-US" sz="1600" b="1" dirty="0"/>
                    </a:p>
                  </a:txBody>
                  <a:tcPr marL="121920" marR="121920" marT="60956" marB="60956"/>
                </a:tc>
                <a:extLst>
                  <a:ext uri="{0D108BD9-81ED-4DB2-BD59-A6C34878D82A}">
                    <a16:rowId xmlns:a16="http://schemas.microsoft.com/office/drawing/2014/main" val="10006"/>
                  </a:ext>
                </a:extLst>
              </a:tr>
              <a:tr h="413564">
                <a:tc>
                  <a:txBody>
                    <a:bodyPr/>
                    <a:lstStyle/>
                    <a:p>
                      <a:pPr algn="ctr"/>
                      <a:r>
                        <a:rPr lang="en-US" sz="1600" dirty="0"/>
                        <a:t>7</a:t>
                      </a:r>
                      <a:endParaRPr lang="en-US" sz="1600" b="1" dirty="0"/>
                    </a:p>
                  </a:txBody>
                  <a:tcPr marL="121920" marR="121920" marT="60956" marB="60956"/>
                </a:tc>
                <a:tc>
                  <a:txBody>
                    <a:bodyPr/>
                    <a:lstStyle/>
                    <a:p>
                      <a:r>
                        <a:rPr lang="en-US" sz="1600" dirty="0"/>
                        <a:t>Deliberate software attacks</a:t>
                      </a:r>
                      <a:endParaRPr lang="en-US" sz="1600" b="1" dirty="0"/>
                    </a:p>
                  </a:txBody>
                  <a:tcPr marL="121920" marR="121920" marT="60956" marB="60956"/>
                </a:tc>
                <a:tc>
                  <a:txBody>
                    <a:bodyPr/>
                    <a:lstStyle/>
                    <a:p>
                      <a:r>
                        <a:rPr lang="en-US" sz="1600" dirty="0"/>
                        <a:t>Viruses, worms,  macros Denial of service</a:t>
                      </a:r>
                      <a:endParaRPr lang="en-US" sz="1600" b="1" dirty="0"/>
                    </a:p>
                  </a:txBody>
                  <a:tcPr marL="121920" marR="121920" marT="60956" marB="60956"/>
                </a:tc>
                <a:extLst>
                  <a:ext uri="{0D108BD9-81ED-4DB2-BD59-A6C34878D82A}">
                    <a16:rowId xmlns:a16="http://schemas.microsoft.com/office/drawing/2014/main" val="10007"/>
                  </a:ext>
                </a:extLst>
              </a:tr>
              <a:tr h="689273">
                <a:tc>
                  <a:txBody>
                    <a:bodyPr/>
                    <a:lstStyle/>
                    <a:p>
                      <a:pPr algn="ctr"/>
                      <a:r>
                        <a:rPr lang="en-US" sz="1600" dirty="0"/>
                        <a:t>8</a:t>
                      </a:r>
                      <a:endParaRPr lang="en-US" sz="1600" b="1" dirty="0"/>
                    </a:p>
                  </a:txBody>
                  <a:tcPr marL="121920" marR="121920" marT="60956" marB="60956"/>
                </a:tc>
                <a:tc>
                  <a:txBody>
                    <a:bodyPr/>
                    <a:lstStyle/>
                    <a:p>
                      <a:r>
                        <a:rPr lang="en-US" sz="1600" dirty="0"/>
                        <a:t>Deviations in</a:t>
                      </a:r>
                      <a:r>
                        <a:rPr lang="en-US" sz="1600" baseline="0" dirty="0"/>
                        <a:t> quality of service from service provider</a:t>
                      </a:r>
                      <a:endParaRPr lang="en-US" sz="1600" b="1" dirty="0"/>
                    </a:p>
                  </a:txBody>
                  <a:tcPr marL="121920" marR="121920" marT="60956" marB="60956"/>
                </a:tc>
                <a:tc>
                  <a:txBody>
                    <a:bodyPr/>
                    <a:lstStyle/>
                    <a:p>
                      <a:r>
                        <a:rPr lang="en-US" sz="1600" dirty="0"/>
                        <a:t>Power and</a:t>
                      </a:r>
                      <a:r>
                        <a:rPr lang="en-US" sz="1600" baseline="0" dirty="0"/>
                        <a:t> WAN issues</a:t>
                      </a:r>
                      <a:endParaRPr lang="en-US" sz="1600" b="1" dirty="0"/>
                    </a:p>
                  </a:txBody>
                  <a:tcPr marL="121920" marR="121920" marT="60956" marB="60956"/>
                </a:tc>
                <a:extLst>
                  <a:ext uri="{0D108BD9-81ED-4DB2-BD59-A6C34878D82A}">
                    <a16:rowId xmlns:a16="http://schemas.microsoft.com/office/drawing/2014/main" val="10008"/>
                  </a:ext>
                </a:extLst>
              </a:tr>
              <a:tr h="413564">
                <a:tc>
                  <a:txBody>
                    <a:bodyPr/>
                    <a:lstStyle/>
                    <a:p>
                      <a:pPr algn="ctr"/>
                      <a:r>
                        <a:rPr lang="en-US" sz="1600" dirty="0"/>
                        <a:t>9</a:t>
                      </a:r>
                      <a:endParaRPr lang="en-US" sz="1600" b="1" dirty="0"/>
                    </a:p>
                  </a:txBody>
                  <a:tcPr marL="121920" marR="121920" marT="60956" marB="60956"/>
                </a:tc>
                <a:tc>
                  <a:txBody>
                    <a:bodyPr/>
                    <a:lstStyle/>
                    <a:p>
                      <a:r>
                        <a:rPr lang="en-US" sz="1600" dirty="0"/>
                        <a:t>Forces of nature</a:t>
                      </a:r>
                      <a:endParaRPr lang="en-US" sz="1600" b="1" dirty="0"/>
                    </a:p>
                  </a:txBody>
                  <a:tcPr marL="121920" marR="121920" marT="60956" marB="60956"/>
                </a:tc>
                <a:tc>
                  <a:txBody>
                    <a:bodyPr/>
                    <a:lstStyle/>
                    <a:p>
                      <a:r>
                        <a:rPr lang="en-US" sz="1600" dirty="0"/>
                        <a:t>Fire, flood, earthquake, lightening</a:t>
                      </a:r>
                      <a:endParaRPr lang="en-US" sz="1600" b="1" dirty="0"/>
                    </a:p>
                  </a:txBody>
                  <a:tcPr marL="121920" marR="121920" marT="60956" marB="60956"/>
                </a:tc>
                <a:extLst>
                  <a:ext uri="{0D108BD9-81ED-4DB2-BD59-A6C34878D82A}">
                    <a16:rowId xmlns:a16="http://schemas.microsoft.com/office/drawing/2014/main" val="10009"/>
                  </a:ext>
                </a:extLst>
              </a:tr>
              <a:tr h="413564">
                <a:tc>
                  <a:txBody>
                    <a:bodyPr/>
                    <a:lstStyle/>
                    <a:p>
                      <a:pPr algn="ctr"/>
                      <a:r>
                        <a:rPr lang="en-US" sz="1600" dirty="0"/>
                        <a:t>10</a:t>
                      </a:r>
                      <a:endParaRPr lang="en-US" sz="1600" b="1" dirty="0"/>
                    </a:p>
                  </a:txBody>
                  <a:tcPr marL="121920" marR="121920" marT="60956" marB="60956"/>
                </a:tc>
                <a:tc>
                  <a:txBody>
                    <a:bodyPr/>
                    <a:lstStyle/>
                    <a:p>
                      <a:r>
                        <a:rPr lang="en-US" sz="1600" dirty="0"/>
                        <a:t>Technical</a:t>
                      </a:r>
                      <a:r>
                        <a:rPr lang="en-US" sz="1600" baseline="0" dirty="0"/>
                        <a:t>  hardware failures or errors</a:t>
                      </a:r>
                      <a:endParaRPr lang="en-US" sz="1600" b="1" dirty="0"/>
                    </a:p>
                  </a:txBody>
                  <a:tcPr marL="121920" marR="121920" marT="60956" marB="60956"/>
                </a:tc>
                <a:tc>
                  <a:txBody>
                    <a:bodyPr/>
                    <a:lstStyle/>
                    <a:p>
                      <a:r>
                        <a:rPr lang="en-US" sz="1600" dirty="0"/>
                        <a:t>Equipment failures / errors</a:t>
                      </a:r>
                      <a:endParaRPr lang="en-US" sz="1600" b="1" dirty="0"/>
                    </a:p>
                  </a:txBody>
                  <a:tcPr marL="121920" marR="121920" marT="60956" marB="60956"/>
                </a:tc>
                <a:extLst>
                  <a:ext uri="{0D108BD9-81ED-4DB2-BD59-A6C34878D82A}">
                    <a16:rowId xmlns:a16="http://schemas.microsoft.com/office/drawing/2014/main" val="10010"/>
                  </a:ext>
                </a:extLst>
              </a:tr>
              <a:tr h="413564">
                <a:tc>
                  <a:txBody>
                    <a:bodyPr/>
                    <a:lstStyle/>
                    <a:p>
                      <a:pPr algn="ctr"/>
                      <a:r>
                        <a:rPr lang="en-US" sz="1600" dirty="0"/>
                        <a:t>11</a:t>
                      </a:r>
                      <a:endParaRPr lang="en-US" sz="1600" b="1" dirty="0"/>
                    </a:p>
                  </a:txBody>
                  <a:tcPr marL="121920" marR="121920" marT="60956" marB="60956"/>
                </a:tc>
                <a:tc>
                  <a:txBody>
                    <a:bodyPr/>
                    <a:lstStyle/>
                    <a:p>
                      <a:r>
                        <a:rPr lang="en-US" sz="1600" dirty="0"/>
                        <a:t>Technical software failures or</a:t>
                      </a:r>
                      <a:r>
                        <a:rPr lang="en-US" sz="1600" baseline="0" dirty="0"/>
                        <a:t> errors</a:t>
                      </a:r>
                      <a:endParaRPr lang="en-US" sz="1600" b="1" dirty="0"/>
                    </a:p>
                  </a:txBody>
                  <a:tcPr marL="121920" marR="121920" marT="60956" marB="60956"/>
                </a:tc>
                <a:tc>
                  <a:txBody>
                    <a:bodyPr/>
                    <a:lstStyle/>
                    <a:p>
                      <a:r>
                        <a:rPr lang="en-US" sz="1600" dirty="0"/>
                        <a:t>Bugs, code problems,  unknown loopholes</a:t>
                      </a:r>
                      <a:endParaRPr lang="en-US" sz="1600" b="1" dirty="0"/>
                    </a:p>
                  </a:txBody>
                  <a:tcPr marL="121920" marR="121920" marT="60956" marB="60956"/>
                </a:tc>
                <a:extLst>
                  <a:ext uri="{0D108BD9-81ED-4DB2-BD59-A6C34878D82A}">
                    <a16:rowId xmlns:a16="http://schemas.microsoft.com/office/drawing/2014/main" val="10011"/>
                  </a:ext>
                </a:extLst>
              </a:tr>
              <a:tr h="413564">
                <a:tc>
                  <a:txBody>
                    <a:bodyPr/>
                    <a:lstStyle/>
                    <a:p>
                      <a:pPr algn="ctr"/>
                      <a:r>
                        <a:rPr lang="en-US" sz="1600" dirty="0"/>
                        <a:t>12</a:t>
                      </a:r>
                      <a:endParaRPr lang="en-US" sz="1600" b="1" dirty="0"/>
                    </a:p>
                  </a:txBody>
                  <a:tcPr marL="121920" marR="121920" marT="60956" marB="60956"/>
                </a:tc>
                <a:tc>
                  <a:txBody>
                    <a:bodyPr/>
                    <a:lstStyle/>
                    <a:p>
                      <a:r>
                        <a:rPr lang="en-US" sz="1600" dirty="0"/>
                        <a:t>Technological  Obsolence</a:t>
                      </a:r>
                      <a:endParaRPr lang="en-US" sz="1600" b="1" dirty="0"/>
                    </a:p>
                  </a:txBody>
                  <a:tcPr marL="121920" marR="121920" marT="60956" marB="60956"/>
                </a:tc>
                <a:tc>
                  <a:txBody>
                    <a:bodyPr/>
                    <a:lstStyle/>
                    <a:p>
                      <a:r>
                        <a:rPr lang="en-US" sz="1600" dirty="0"/>
                        <a:t>Antiquated  or  outdated technologies</a:t>
                      </a:r>
                      <a:endParaRPr lang="en-US" sz="1600" b="1" dirty="0"/>
                    </a:p>
                  </a:txBody>
                  <a:tcPr marL="121920" marR="121920" marT="60956" marB="60956"/>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5788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7" descr="pass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1" y="436034"/>
            <a:ext cx="1934633" cy="164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9"/>
          <p:cNvSpPr txBox="1">
            <a:spLocks noChangeArrowheads="1"/>
          </p:cNvSpPr>
          <p:nvPr/>
        </p:nvSpPr>
        <p:spPr bwMode="auto">
          <a:xfrm>
            <a:off x="1727200" y="2184400"/>
            <a:ext cx="2235200" cy="769634"/>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High User Knowledge of IT Systems</a:t>
            </a:r>
          </a:p>
        </p:txBody>
      </p:sp>
      <p:pic>
        <p:nvPicPr>
          <p:cNvPr id="41" name="Picture 10" descr="PE03479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488952"/>
            <a:ext cx="1593851" cy="159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11"/>
          <p:cNvSpPr txBox="1">
            <a:spLocks noChangeArrowheads="1"/>
          </p:cNvSpPr>
          <p:nvPr/>
        </p:nvSpPr>
        <p:spPr bwMode="auto">
          <a:xfrm>
            <a:off x="5181601" y="2262717"/>
            <a:ext cx="1968500" cy="543867"/>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Theft, Sabotage, Misuse</a:t>
            </a:r>
          </a:p>
        </p:txBody>
      </p:sp>
      <p:grpSp>
        <p:nvGrpSpPr>
          <p:cNvPr id="2" name="Group 14"/>
          <p:cNvGrpSpPr>
            <a:grpSpLocks/>
          </p:cNvGrpSpPr>
          <p:nvPr/>
        </p:nvGrpSpPr>
        <p:grpSpPr bwMode="auto">
          <a:xfrm>
            <a:off x="8737600" y="628651"/>
            <a:ext cx="2531533" cy="1250949"/>
            <a:chOff x="3648" y="864"/>
            <a:chExt cx="1605" cy="791"/>
          </a:xfrm>
        </p:grpSpPr>
        <p:pic>
          <p:nvPicPr>
            <p:cNvPr id="27670" name="Picture 12" descr="j021082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8" y="864"/>
              <a:ext cx="912"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3" descr="AN00785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60" y="864"/>
              <a:ext cx="693"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Text Box 15"/>
          <p:cNvSpPr txBox="1">
            <a:spLocks noChangeArrowheads="1"/>
          </p:cNvSpPr>
          <p:nvPr/>
        </p:nvSpPr>
        <p:spPr bwMode="auto">
          <a:xfrm>
            <a:off x="8839200" y="2262718"/>
            <a:ext cx="2421467" cy="318100"/>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Virus Attacks</a:t>
            </a:r>
          </a:p>
        </p:txBody>
      </p:sp>
      <p:pic>
        <p:nvPicPr>
          <p:cNvPr id="4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708400"/>
            <a:ext cx="1441451" cy="159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 name="Text Box 17"/>
          <p:cNvSpPr txBox="1">
            <a:spLocks noChangeArrowheads="1"/>
          </p:cNvSpPr>
          <p:nvPr/>
        </p:nvSpPr>
        <p:spPr bwMode="auto">
          <a:xfrm>
            <a:off x="1625601" y="5613400"/>
            <a:ext cx="1869017" cy="543867"/>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Systems &amp; Network Failure</a:t>
            </a:r>
          </a:p>
        </p:txBody>
      </p:sp>
      <p:pic>
        <p:nvPicPr>
          <p:cNvPr id="49" name="Picture 18" descr="polic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67200" y="3784600"/>
            <a:ext cx="18965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9" descr="j0098009[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15200" y="3784600"/>
            <a:ext cx="1667933" cy="161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21"/>
          <p:cNvSpPr txBox="1">
            <a:spLocks noChangeArrowheads="1"/>
          </p:cNvSpPr>
          <p:nvPr/>
        </p:nvSpPr>
        <p:spPr bwMode="auto">
          <a:xfrm>
            <a:off x="4178301" y="5613400"/>
            <a:ext cx="1917700" cy="543867"/>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Lack Of Documentation</a:t>
            </a:r>
          </a:p>
        </p:txBody>
      </p:sp>
      <p:sp>
        <p:nvSpPr>
          <p:cNvPr id="52" name="Text Box 22"/>
          <p:cNvSpPr txBox="1">
            <a:spLocks noChangeArrowheads="1"/>
          </p:cNvSpPr>
          <p:nvPr/>
        </p:nvSpPr>
        <p:spPr bwMode="auto">
          <a:xfrm>
            <a:off x="7620001" y="5613400"/>
            <a:ext cx="1816100" cy="769634"/>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Lapse in Physical Security</a:t>
            </a:r>
          </a:p>
        </p:txBody>
      </p:sp>
      <p:grpSp>
        <p:nvGrpSpPr>
          <p:cNvPr id="3" name="Group 27"/>
          <p:cNvGrpSpPr>
            <a:grpSpLocks/>
          </p:cNvGrpSpPr>
          <p:nvPr/>
        </p:nvGrpSpPr>
        <p:grpSpPr bwMode="auto">
          <a:xfrm>
            <a:off x="9855201" y="3886200"/>
            <a:ext cx="1968500" cy="1289051"/>
            <a:chOff x="4512" y="2544"/>
            <a:chExt cx="1248" cy="816"/>
          </a:xfrm>
        </p:grpSpPr>
        <p:pic>
          <p:nvPicPr>
            <p:cNvPr id="27668" name="Picture 23" descr="MCj043162200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 y="2736"/>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9" name="Picture 24" descr="j029382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12" y="2544"/>
              <a:ext cx="593"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Text Box 26"/>
          <p:cNvSpPr txBox="1">
            <a:spLocks noChangeArrowheads="1"/>
          </p:cNvSpPr>
          <p:nvPr/>
        </p:nvSpPr>
        <p:spPr bwMode="auto">
          <a:xfrm>
            <a:off x="9855201" y="5537200"/>
            <a:ext cx="1945217" cy="769634"/>
          </a:xfrm>
          <a:prstGeom prst="rect">
            <a:avLst/>
          </a:prstGeom>
          <a:noFill/>
          <a:ln w="12700">
            <a:noFill/>
            <a:miter lim="800000"/>
            <a:headEnd/>
            <a:tailEnd/>
          </a:ln>
          <a:effectLst/>
        </p:spPr>
        <p:txBody>
          <a:bodyPr>
            <a:spAutoFit/>
          </a:bodyPr>
          <a:lstStyle/>
          <a:p>
            <a:pPr algn="ctr">
              <a:spcBef>
                <a:spcPct val="50000"/>
              </a:spcBef>
              <a:defRPr/>
            </a:pPr>
            <a:r>
              <a:rPr lang="en-US" sz="1467" b="1" dirty="0">
                <a:solidFill>
                  <a:schemeClr val="tx2">
                    <a:lumMod val="75000"/>
                  </a:schemeClr>
                </a:solidFill>
                <a:latin typeface="Verdana" pitchFamily="34" charset="0"/>
              </a:rPr>
              <a:t>Natural Calamities &amp; Fire</a:t>
            </a:r>
          </a:p>
        </p:txBody>
      </p:sp>
      <p:sp>
        <p:nvSpPr>
          <p:cNvPr id="7" name="TextBox 6"/>
          <p:cNvSpPr txBox="1"/>
          <p:nvPr/>
        </p:nvSpPr>
        <p:spPr>
          <a:xfrm>
            <a:off x="474134" y="676829"/>
            <a:ext cx="540276" cy="6418741"/>
          </a:xfrm>
          <a:prstGeom prst="rect">
            <a:avLst/>
          </a:prstGeom>
          <a:noFill/>
        </p:spPr>
        <p:txBody>
          <a:bodyPr vert="wordArtVert" wrap="square" rtlCol="0">
            <a:spAutoFit/>
          </a:bodyPr>
          <a:lstStyle/>
          <a:p>
            <a:r>
              <a:rPr lang="en-US" sz="2000" b="1" dirty="0">
                <a:latin typeface="Book Antiqua" panose="02040602050305030304" pitchFamily="18" charset="0"/>
              </a:rPr>
              <a:t>RISKS &amp; THREATS</a:t>
            </a:r>
          </a:p>
        </p:txBody>
      </p:sp>
    </p:spTree>
    <p:extLst>
      <p:ext uri="{BB962C8B-B14F-4D97-AF65-F5344CB8AC3E}">
        <p14:creationId xmlns:p14="http://schemas.microsoft.com/office/powerpoint/2010/main" val="17809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linds(horizontal)">
                                      <p:cBhvr>
                                        <p:cTn id="14" dur="1000"/>
                                        <p:tgtEl>
                                          <p:spTgt spid="41"/>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par>
                          <p:cTn id="18" fill="hold" nodeType="afterGroup">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1000"/>
                                        <p:tgtEl>
                                          <p:spTgt spid="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childTnLst>
                          </p:cTn>
                        </p:par>
                        <p:par>
                          <p:cTn id="25" fill="hold" nodeType="afterGroup">
                            <p:stCondLst>
                              <p:cond delay="2500"/>
                            </p:stCondLst>
                            <p:childTnLst>
                              <p:par>
                                <p:cTn id="26" presetID="3" presetClass="entr" presetSubtype="1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linds(horizontal)">
                                      <p:cBhvr>
                                        <p:cTn id="28" dur="1000"/>
                                        <p:tgtEl>
                                          <p:spTgt spid="4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blinds(horizontal)">
                                      <p:cBhvr>
                                        <p:cTn id="35" dur="1000"/>
                                        <p:tgtEl>
                                          <p:spTgt spid="4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par>
                          <p:cTn id="39" fill="hold" nodeType="afterGroup">
                            <p:stCondLst>
                              <p:cond delay="4500"/>
                            </p:stCondLst>
                            <p:childTnLst>
                              <p:par>
                                <p:cTn id="40" presetID="3" presetClass="entr" presetSubtype="10"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1000"/>
                                        <p:tgtEl>
                                          <p:spTgt spid="5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linds(horizontal)">
                                      <p:cBhvr>
                                        <p:cTn id="45" dur="500"/>
                                        <p:tgtEl>
                                          <p:spTgt spid="52"/>
                                        </p:tgtEl>
                                      </p:cBhvr>
                                    </p:animEffect>
                                  </p:childTnLst>
                                </p:cTn>
                              </p:par>
                            </p:childTnLst>
                          </p:cTn>
                        </p:par>
                        <p:par>
                          <p:cTn id="46" fill="hold" nodeType="afterGroup">
                            <p:stCondLst>
                              <p:cond delay="5500"/>
                            </p:stCondLst>
                            <p:childTnLst>
                              <p:par>
                                <p:cTn id="47" presetID="3" presetClass="entr" presetSubtype="1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linds(horizontal)">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6" grpId="0"/>
      <p:bldP spid="48" grpId="0"/>
      <p:bldP spid="51" grpId="0"/>
      <p:bldP spid="52"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504967" y="1194200"/>
            <a:ext cx="1142317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 indent="-571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800" dirty="0">
                <a:latin typeface="Calibri" panose="020F0502020204030204" pitchFamily="34" charset="0"/>
                <a:cs typeface="Calibri" panose="020F0502020204030204" pitchFamily="34" charset="0"/>
              </a:rPr>
              <a:t>ISO 27001: This International Standard covers all types of organizations (e.g. commercial enterprises, government agencies, non-profit organizations). </a:t>
            </a:r>
          </a:p>
          <a:p>
            <a:pPr algn="just" eaLnBrk="1" hangingPunct="1"/>
            <a:endParaRPr lang="en-US" altLang="en-US" sz="2800" dirty="0">
              <a:latin typeface="Calibri" panose="020F0502020204030204" pitchFamily="34" charset="0"/>
              <a:cs typeface="Calibri" panose="020F0502020204030204" pitchFamily="34" charset="0"/>
            </a:endParaRPr>
          </a:p>
          <a:p>
            <a:pPr algn="just" eaLnBrk="1" hangingPunct="1"/>
            <a:r>
              <a:rPr lang="en-US" altLang="en-US" sz="2800" dirty="0">
                <a:latin typeface="Calibri" panose="020F0502020204030204" pitchFamily="34" charset="0"/>
                <a:cs typeface="Calibri" panose="020F0502020204030204" pitchFamily="34" charset="0"/>
              </a:rPr>
              <a:t>This international standard specifies the requirements for establishing; implementing, operating, monitoring, reviewing, maintaining and improving documented ISMS within the context of the organization’s overall business risks. It specifies requirements for the implementation of security controls customized to the needs of individual organizations or parts thereof.</a:t>
            </a:r>
          </a:p>
          <a:p>
            <a:pPr algn="just" eaLnBrk="1" hangingPunct="1"/>
            <a:r>
              <a:rPr lang="en-US" altLang="en-US" sz="2800" dirty="0">
                <a:latin typeface="Calibri" panose="020F0502020204030204" pitchFamily="34" charset="0"/>
                <a:cs typeface="Calibri" panose="020F0502020204030204" pitchFamily="34" charset="0"/>
              </a:rPr>
              <a:t> </a:t>
            </a:r>
          </a:p>
          <a:p>
            <a:pPr algn="just" eaLnBrk="1" hangingPunct="1"/>
            <a:r>
              <a:rPr lang="en-US" altLang="en-US" sz="2800" dirty="0">
                <a:latin typeface="Calibri" panose="020F0502020204030204" pitchFamily="34" charset="0"/>
                <a:cs typeface="Calibri" panose="020F0502020204030204" pitchFamily="34" charset="0"/>
              </a:rPr>
              <a:t>The ISMS is designed to ensure the selection of adequate and proportionate security controls that protect information assets and give confidence to interested parties.</a:t>
            </a:r>
          </a:p>
        </p:txBody>
      </p:sp>
      <p:sp>
        <p:nvSpPr>
          <p:cNvPr id="31747" name="Text Box 1"/>
          <p:cNvSpPr txBox="1">
            <a:spLocks noChangeArrowheads="1"/>
          </p:cNvSpPr>
          <p:nvPr/>
        </p:nvSpPr>
        <p:spPr bwMode="auto">
          <a:xfrm>
            <a:off x="-4004699" y="409433"/>
            <a:ext cx="1066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0000" tIns="62400" rIns="120000" bIns="624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ISO 27001</a:t>
            </a:r>
          </a:p>
        </p:txBody>
      </p:sp>
    </p:spTree>
    <p:extLst>
      <p:ext uri="{BB962C8B-B14F-4D97-AF65-F5344CB8AC3E}">
        <p14:creationId xmlns:p14="http://schemas.microsoft.com/office/powerpoint/2010/main" val="358816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742121" y="1152939"/>
            <a:ext cx="11105321" cy="520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Plan, Do, Check, Act (PDCA) Process Model</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Process based approach </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Stress on Continual Process Improvements</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Scope covers Information Security not only IT Security</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Covers People, Process and Technology</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5600 plus organizations worldwide have been certified</a:t>
            </a:r>
          </a:p>
          <a:p>
            <a:pPr algn="just" eaLnBrk="1" hangingPunct="1">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algn="just" eaLnBrk="1" hangingPunct="1">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14 Clauses, 35 Control objectives, 114 controls </a:t>
            </a:r>
          </a:p>
        </p:txBody>
      </p:sp>
      <p:sp>
        <p:nvSpPr>
          <p:cNvPr id="32772" name="Text Box 1"/>
          <p:cNvSpPr txBox="1">
            <a:spLocks noChangeArrowheads="1"/>
          </p:cNvSpPr>
          <p:nvPr/>
        </p:nvSpPr>
        <p:spPr bwMode="auto">
          <a:xfrm>
            <a:off x="-2064200" y="260684"/>
            <a:ext cx="1066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0000" tIns="62400" rIns="120000" bIns="624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Features of ISO 27001:2013</a:t>
            </a:r>
          </a:p>
        </p:txBody>
      </p:sp>
    </p:spTree>
    <p:extLst>
      <p:ext uri="{BB962C8B-B14F-4D97-AF65-F5344CB8AC3E}">
        <p14:creationId xmlns:p14="http://schemas.microsoft.com/office/powerpoint/2010/main" val="149844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027"/>
          <p:cNvGrpSpPr>
            <a:grpSpLocks/>
          </p:cNvGrpSpPr>
          <p:nvPr/>
        </p:nvGrpSpPr>
        <p:grpSpPr bwMode="auto">
          <a:xfrm>
            <a:off x="4493685" y="1905000"/>
            <a:ext cx="4243916" cy="2743200"/>
            <a:chOff x="1740" y="1791"/>
            <a:chExt cx="2309" cy="1895"/>
          </a:xfrm>
        </p:grpSpPr>
        <p:sp>
          <p:nvSpPr>
            <p:cNvPr id="9" name="Rectangle 1033"/>
            <p:cNvSpPr>
              <a:spLocks noChangeArrowheads="1"/>
            </p:cNvSpPr>
            <p:nvPr/>
          </p:nvSpPr>
          <p:spPr bwMode="auto">
            <a:xfrm>
              <a:off x="2513" y="1791"/>
              <a:ext cx="644" cy="4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nchor="ctr"/>
            <a:lstStyle/>
            <a:p>
              <a:pPr algn="ctr">
                <a:defRPr/>
              </a:pPr>
              <a:r>
                <a:rPr lang="en-GB" sz="1600" kern="0" dirty="0">
                  <a:ln w="0"/>
                  <a:effectLst>
                    <a:outerShdw blurRad="38100" dist="25400" dir="5400000" algn="ctr" rotWithShape="0">
                      <a:srgbClr val="6E747A">
                        <a:alpha val="43000"/>
                      </a:srgbClr>
                    </a:outerShdw>
                  </a:effectLst>
                  <a:latin typeface="Verdana" pitchFamily="34" charset="0"/>
                </a:rPr>
                <a:t>PLAN</a:t>
              </a:r>
            </a:p>
            <a:p>
              <a:pPr algn="ctr">
                <a:defRPr/>
              </a:pPr>
              <a:r>
                <a:rPr lang="en-GB" sz="1400" kern="0" dirty="0">
                  <a:ln w="0"/>
                  <a:effectLst>
                    <a:outerShdw blurRad="38100" dist="25400" dir="5400000" algn="ctr" rotWithShape="0">
                      <a:srgbClr val="6E747A">
                        <a:alpha val="43000"/>
                      </a:srgbClr>
                    </a:outerShdw>
                  </a:effectLst>
                  <a:latin typeface="Verdana" pitchFamily="34" charset="0"/>
                </a:rPr>
                <a:t>Establish </a:t>
              </a:r>
            </a:p>
            <a:p>
              <a:pPr algn="ctr">
                <a:defRPr/>
              </a:pPr>
              <a:r>
                <a:rPr lang="en-GB" sz="1400" kern="0" dirty="0">
                  <a:ln w="0"/>
                  <a:effectLst>
                    <a:outerShdw blurRad="38100" dist="25400" dir="5400000" algn="ctr" rotWithShape="0">
                      <a:srgbClr val="6E747A">
                        <a:alpha val="43000"/>
                      </a:srgbClr>
                    </a:outerShdw>
                  </a:effectLst>
                  <a:latin typeface="Verdana" pitchFamily="34" charset="0"/>
                </a:rPr>
                <a:t>ISMS</a:t>
              </a:r>
              <a:endParaRPr lang="en-US" sz="1400" kern="0" dirty="0">
                <a:ln w="0"/>
                <a:effectLst>
                  <a:outerShdw blurRad="38100" dist="25400" dir="5400000" algn="ctr" rotWithShape="0">
                    <a:srgbClr val="6E747A">
                      <a:alpha val="43000"/>
                    </a:srgbClr>
                  </a:outerShdw>
                </a:effectLst>
                <a:latin typeface="Verdana" pitchFamily="34" charset="0"/>
              </a:endParaRPr>
            </a:p>
          </p:txBody>
        </p:sp>
        <p:sp>
          <p:nvSpPr>
            <p:cNvPr id="10" name="Rectangle 1035"/>
            <p:cNvSpPr>
              <a:spLocks noChangeArrowheads="1"/>
            </p:cNvSpPr>
            <p:nvPr/>
          </p:nvSpPr>
          <p:spPr bwMode="auto">
            <a:xfrm>
              <a:off x="2501" y="3164"/>
              <a:ext cx="719" cy="52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nchor="ctr"/>
            <a:lstStyle/>
            <a:p>
              <a:pPr algn="ctr">
                <a:defRPr/>
              </a:pPr>
              <a:r>
                <a:rPr lang="en-GB" sz="1600" kern="0" dirty="0">
                  <a:ln w="0"/>
                  <a:solidFill>
                    <a:schemeClr val="accent1"/>
                  </a:solidFill>
                  <a:effectLst>
                    <a:outerShdw blurRad="38100" dist="25400" dir="5400000" algn="ctr" rotWithShape="0">
                      <a:srgbClr val="6E747A">
                        <a:alpha val="43000"/>
                      </a:srgbClr>
                    </a:outerShdw>
                  </a:effectLst>
                  <a:latin typeface="Verdana" pitchFamily="34" charset="0"/>
                </a:rPr>
                <a:t>CHECK</a:t>
              </a:r>
            </a:p>
            <a:p>
              <a:pPr algn="ctr">
                <a:defRPr/>
              </a:pPr>
              <a:r>
                <a:rPr lang="en-GB" sz="1067" kern="0" dirty="0">
                  <a:ln w="0"/>
                  <a:solidFill>
                    <a:schemeClr val="accent1"/>
                  </a:solidFill>
                  <a:effectLst>
                    <a:outerShdw blurRad="38100" dist="25400" dir="5400000" algn="ctr" rotWithShape="0">
                      <a:srgbClr val="6E747A">
                        <a:alpha val="43000"/>
                      </a:srgbClr>
                    </a:outerShdw>
                  </a:effectLst>
                  <a:latin typeface="Verdana" pitchFamily="34" charset="0"/>
                </a:rPr>
                <a:t>Monitor &amp; </a:t>
              </a:r>
            </a:p>
            <a:p>
              <a:pPr algn="ctr">
                <a:defRPr/>
              </a:pPr>
              <a:r>
                <a:rPr lang="en-GB" sz="1400" kern="0" dirty="0">
                  <a:ln w="0"/>
                  <a:solidFill>
                    <a:schemeClr val="accent1"/>
                  </a:solidFill>
                  <a:effectLst>
                    <a:outerShdw blurRad="38100" dist="25400" dir="5400000" algn="ctr" rotWithShape="0">
                      <a:srgbClr val="6E747A">
                        <a:alpha val="43000"/>
                      </a:srgbClr>
                    </a:outerShdw>
                  </a:effectLst>
                  <a:latin typeface="Verdana" pitchFamily="34" charset="0"/>
                </a:rPr>
                <a:t>Review ISMS</a:t>
              </a:r>
              <a:endParaRPr lang="en-US" sz="1400" kern="0" dirty="0">
                <a:ln w="0"/>
                <a:solidFill>
                  <a:schemeClr val="accent1"/>
                </a:solidFill>
                <a:effectLst>
                  <a:outerShdw blurRad="38100" dist="25400" dir="5400000" algn="ctr" rotWithShape="0">
                    <a:srgbClr val="6E747A">
                      <a:alpha val="43000"/>
                    </a:srgbClr>
                  </a:outerShdw>
                </a:effectLst>
                <a:latin typeface="Verdana" pitchFamily="34" charset="0"/>
              </a:endParaRPr>
            </a:p>
          </p:txBody>
        </p:sp>
        <p:sp>
          <p:nvSpPr>
            <p:cNvPr id="11" name="Rectangle 1036"/>
            <p:cNvSpPr>
              <a:spLocks noChangeArrowheads="1"/>
            </p:cNvSpPr>
            <p:nvPr/>
          </p:nvSpPr>
          <p:spPr bwMode="auto">
            <a:xfrm>
              <a:off x="3375" y="2392"/>
              <a:ext cx="674" cy="65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nchor="ctr"/>
            <a:lstStyle/>
            <a:p>
              <a:pPr algn="ctr">
                <a:defRPr/>
              </a:pPr>
              <a:r>
                <a:rPr lang="en-GB" sz="2133" kern="0" dirty="0">
                  <a:ln w="0"/>
                  <a:effectLst>
                    <a:outerShdw blurRad="38100" dist="25400" dir="5400000" algn="ctr" rotWithShape="0">
                      <a:srgbClr val="6E747A">
                        <a:alpha val="43000"/>
                      </a:srgbClr>
                    </a:outerShdw>
                  </a:effectLst>
                  <a:latin typeface="Verdana" pitchFamily="34" charset="0"/>
                </a:rPr>
                <a:t>ACT</a:t>
              </a:r>
            </a:p>
            <a:p>
              <a:pPr algn="ctr">
                <a:defRPr/>
              </a:pPr>
              <a:r>
                <a:rPr lang="en-GB" sz="1400" kern="0" dirty="0">
                  <a:ln w="0"/>
                  <a:effectLst>
                    <a:outerShdw blurRad="38100" dist="25400" dir="5400000" algn="ctr" rotWithShape="0">
                      <a:srgbClr val="6E747A">
                        <a:alpha val="43000"/>
                      </a:srgbClr>
                    </a:outerShdw>
                  </a:effectLst>
                  <a:latin typeface="Verdana" pitchFamily="34" charset="0"/>
                </a:rPr>
                <a:t>Maintain &amp;</a:t>
              </a:r>
            </a:p>
            <a:p>
              <a:pPr algn="ctr">
                <a:defRPr/>
              </a:pPr>
              <a:r>
                <a:rPr lang="en-GB" sz="1400" kern="0" dirty="0">
                  <a:ln w="0"/>
                  <a:effectLst>
                    <a:outerShdw blurRad="38100" dist="25400" dir="5400000" algn="ctr" rotWithShape="0">
                      <a:srgbClr val="6E747A">
                        <a:alpha val="43000"/>
                      </a:srgbClr>
                    </a:outerShdw>
                  </a:effectLst>
                  <a:latin typeface="Verdana" pitchFamily="34" charset="0"/>
                </a:rPr>
                <a:t>Improve</a:t>
              </a:r>
              <a:endParaRPr lang="en-US" sz="1400" kern="0" dirty="0">
                <a:ln w="0"/>
                <a:effectLst>
                  <a:outerShdw blurRad="38100" dist="25400" dir="5400000" algn="ctr" rotWithShape="0">
                    <a:srgbClr val="6E747A">
                      <a:alpha val="43000"/>
                    </a:srgbClr>
                  </a:outerShdw>
                </a:effectLst>
                <a:latin typeface="Verdana" pitchFamily="34" charset="0"/>
              </a:endParaRPr>
            </a:p>
          </p:txBody>
        </p:sp>
        <p:sp>
          <p:nvSpPr>
            <p:cNvPr id="19" name="Rectangle 1034"/>
            <p:cNvSpPr>
              <a:spLocks noChangeArrowheads="1"/>
            </p:cNvSpPr>
            <p:nvPr/>
          </p:nvSpPr>
          <p:spPr bwMode="auto">
            <a:xfrm>
              <a:off x="1740" y="2392"/>
              <a:ext cx="700" cy="66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nchor="ctr"/>
            <a:lstStyle/>
            <a:p>
              <a:pPr algn="ctr">
                <a:defRPr/>
              </a:pPr>
              <a:r>
                <a:rPr lang="en-GB" sz="1467" kern="0" dirty="0">
                  <a:ln w="0"/>
                  <a:solidFill>
                    <a:schemeClr val="accent1"/>
                  </a:solidFill>
                  <a:effectLst>
                    <a:outerShdw blurRad="38100" dist="25400" dir="5400000" algn="ctr" rotWithShape="0">
                      <a:srgbClr val="6E747A">
                        <a:alpha val="43000"/>
                      </a:srgbClr>
                    </a:outerShdw>
                  </a:effectLst>
                  <a:latin typeface="Verdana" pitchFamily="34" charset="0"/>
                </a:rPr>
                <a:t>DO</a:t>
              </a:r>
            </a:p>
            <a:p>
              <a:pPr algn="ctr">
                <a:defRPr/>
              </a:pPr>
              <a:r>
                <a:rPr lang="en-GB" sz="1333" kern="0" dirty="0">
                  <a:ln w="0"/>
                  <a:solidFill>
                    <a:schemeClr val="accent1"/>
                  </a:solidFill>
                  <a:effectLst>
                    <a:outerShdw blurRad="38100" dist="25400" dir="5400000" algn="ctr" rotWithShape="0">
                      <a:srgbClr val="6E747A">
                        <a:alpha val="43000"/>
                      </a:srgbClr>
                    </a:outerShdw>
                  </a:effectLst>
                  <a:latin typeface="Verdana" pitchFamily="34" charset="0"/>
                </a:rPr>
                <a:t>Implement &amp;</a:t>
              </a:r>
            </a:p>
            <a:p>
              <a:pPr algn="ctr">
                <a:defRPr/>
              </a:pPr>
              <a:r>
                <a:rPr lang="en-GB" sz="1333" kern="0" dirty="0">
                  <a:ln w="0"/>
                  <a:solidFill>
                    <a:schemeClr val="accent1"/>
                  </a:solidFill>
                  <a:effectLst>
                    <a:outerShdw blurRad="38100" dist="25400" dir="5400000" algn="ctr" rotWithShape="0">
                      <a:srgbClr val="6E747A">
                        <a:alpha val="43000"/>
                      </a:srgbClr>
                    </a:outerShdw>
                  </a:effectLst>
                  <a:latin typeface="Verdana" pitchFamily="34" charset="0"/>
                </a:rPr>
                <a:t>Operate the</a:t>
              </a:r>
            </a:p>
            <a:p>
              <a:pPr algn="ctr">
                <a:defRPr/>
              </a:pPr>
              <a:r>
                <a:rPr lang="en-GB" sz="1333" kern="0" dirty="0">
                  <a:ln w="0"/>
                  <a:solidFill>
                    <a:schemeClr val="accent1"/>
                  </a:solidFill>
                  <a:effectLst>
                    <a:outerShdw blurRad="38100" dist="25400" dir="5400000" algn="ctr" rotWithShape="0">
                      <a:srgbClr val="6E747A">
                        <a:alpha val="43000"/>
                      </a:srgbClr>
                    </a:outerShdw>
                  </a:effectLst>
                  <a:latin typeface="Verdana" pitchFamily="34" charset="0"/>
                </a:rPr>
                <a:t>ISMS</a:t>
              </a:r>
              <a:endParaRPr lang="en-US" sz="1333" kern="0" dirty="0">
                <a:ln w="0"/>
                <a:solidFill>
                  <a:schemeClr val="accent1"/>
                </a:solidFill>
                <a:effectLst>
                  <a:outerShdw blurRad="38100" dist="25400" dir="5400000" algn="ctr" rotWithShape="0">
                    <a:srgbClr val="6E747A">
                      <a:alpha val="43000"/>
                    </a:srgbClr>
                  </a:outerShdw>
                </a:effectLst>
                <a:latin typeface="Verdana" pitchFamily="34" charset="0"/>
              </a:endParaRPr>
            </a:p>
          </p:txBody>
        </p:sp>
      </p:grpSp>
      <p:sp>
        <p:nvSpPr>
          <p:cNvPr id="23" name="Bent Arrow 22"/>
          <p:cNvSpPr/>
          <p:nvPr/>
        </p:nvSpPr>
        <p:spPr>
          <a:xfrm rot="5400000" flipV="1">
            <a:off x="5050367" y="1934634"/>
            <a:ext cx="660400" cy="1007533"/>
          </a:xfrm>
          <a:prstGeom prst="bentArrow">
            <a:avLst>
              <a:gd name="adj1" fmla="val 25000"/>
              <a:gd name="adj2" fmla="val 25000"/>
              <a:gd name="adj3" fmla="val 25000"/>
              <a:gd name="adj4" fmla="val 4166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solidFill>
                <a:schemeClr val="tx1"/>
              </a:solidFill>
              <a:latin typeface="Verdana" pitchFamily="34" charset="0"/>
            </a:endParaRPr>
          </a:p>
        </p:txBody>
      </p:sp>
      <p:sp>
        <p:nvSpPr>
          <p:cNvPr id="26" name="Bent Arrow 25"/>
          <p:cNvSpPr/>
          <p:nvPr/>
        </p:nvSpPr>
        <p:spPr>
          <a:xfrm rot="10800000" flipV="1">
            <a:off x="7112000" y="2010833"/>
            <a:ext cx="1016000" cy="747184"/>
          </a:xfrm>
          <a:prstGeom prst="bentArrow">
            <a:avLst>
              <a:gd name="adj1" fmla="val 25000"/>
              <a:gd name="adj2" fmla="val 25000"/>
              <a:gd name="adj3" fmla="val 25000"/>
              <a:gd name="adj4" fmla="val 4166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solidFill>
                <a:schemeClr val="tx1"/>
              </a:solidFill>
              <a:latin typeface="Verdana" pitchFamily="34" charset="0"/>
            </a:endParaRPr>
          </a:p>
        </p:txBody>
      </p:sp>
      <p:sp>
        <p:nvSpPr>
          <p:cNvPr id="27" name="Bent Arrow 26"/>
          <p:cNvSpPr/>
          <p:nvPr/>
        </p:nvSpPr>
        <p:spPr>
          <a:xfrm flipV="1">
            <a:off x="4948768" y="3803651"/>
            <a:ext cx="944033" cy="681567"/>
          </a:xfrm>
          <a:prstGeom prst="bentArrow">
            <a:avLst>
              <a:gd name="adj1" fmla="val 25000"/>
              <a:gd name="adj2" fmla="val 25000"/>
              <a:gd name="adj3" fmla="val 25000"/>
              <a:gd name="adj4" fmla="val 4166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solidFill>
                <a:schemeClr val="tx1"/>
              </a:solidFill>
              <a:latin typeface="Verdana" pitchFamily="34" charset="0"/>
            </a:endParaRPr>
          </a:p>
        </p:txBody>
      </p:sp>
      <p:sp>
        <p:nvSpPr>
          <p:cNvPr id="28" name="Bent Arrow 27"/>
          <p:cNvSpPr/>
          <p:nvPr/>
        </p:nvSpPr>
        <p:spPr>
          <a:xfrm rot="16200000" flipV="1">
            <a:off x="7446434" y="3617384"/>
            <a:ext cx="654049" cy="1001184"/>
          </a:xfrm>
          <a:prstGeom prst="bentArrow">
            <a:avLst>
              <a:gd name="adj1" fmla="val 25000"/>
              <a:gd name="adj2" fmla="val 25000"/>
              <a:gd name="adj3" fmla="val 25000"/>
              <a:gd name="adj4" fmla="val 4166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solidFill>
                <a:schemeClr val="tx1"/>
              </a:solidFill>
              <a:latin typeface="Verdana" pitchFamily="34" charset="0"/>
            </a:endParaRPr>
          </a:p>
        </p:txBody>
      </p:sp>
      <p:sp>
        <p:nvSpPr>
          <p:cNvPr id="31" name="Oval 30"/>
          <p:cNvSpPr/>
          <p:nvPr/>
        </p:nvSpPr>
        <p:spPr>
          <a:xfrm>
            <a:off x="5283200" y="482600"/>
            <a:ext cx="23368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IS POLICY</a:t>
            </a:r>
          </a:p>
        </p:txBody>
      </p:sp>
      <p:sp>
        <p:nvSpPr>
          <p:cNvPr id="35" name="Oval 34"/>
          <p:cNvSpPr/>
          <p:nvPr/>
        </p:nvSpPr>
        <p:spPr>
          <a:xfrm>
            <a:off x="1727200" y="2921000"/>
            <a:ext cx="25400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ASSET IDENTIFICATION &amp; CLASSIFICATION</a:t>
            </a:r>
          </a:p>
        </p:txBody>
      </p:sp>
      <p:sp>
        <p:nvSpPr>
          <p:cNvPr id="36" name="Oval 35"/>
          <p:cNvSpPr/>
          <p:nvPr/>
        </p:nvSpPr>
        <p:spPr>
          <a:xfrm>
            <a:off x="2235200" y="4546600"/>
            <a:ext cx="26416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CONTROL SELECTION &amp; IMPLEMENTATION</a:t>
            </a:r>
          </a:p>
        </p:txBody>
      </p:sp>
      <p:sp>
        <p:nvSpPr>
          <p:cNvPr id="37" name="Oval 36"/>
          <p:cNvSpPr/>
          <p:nvPr/>
        </p:nvSpPr>
        <p:spPr>
          <a:xfrm>
            <a:off x="5283200" y="5257800"/>
            <a:ext cx="24384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OPERATIONALIZE THE PROCESES</a:t>
            </a:r>
          </a:p>
        </p:txBody>
      </p:sp>
      <p:sp>
        <p:nvSpPr>
          <p:cNvPr id="38" name="Oval 37"/>
          <p:cNvSpPr/>
          <p:nvPr/>
        </p:nvSpPr>
        <p:spPr>
          <a:xfrm>
            <a:off x="8331200" y="1193800"/>
            <a:ext cx="23368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MANAGEMENT REVIEW</a:t>
            </a:r>
          </a:p>
        </p:txBody>
      </p:sp>
      <p:sp>
        <p:nvSpPr>
          <p:cNvPr id="39" name="Oval 38"/>
          <p:cNvSpPr/>
          <p:nvPr/>
        </p:nvSpPr>
        <p:spPr>
          <a:xfrm>
            <a:off x="9347200" y="2921000"/>
            <a:ext cx="23368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CORRECTIVE &amp; PREVENTIVE ACTIONS</a:t>
            </a:r>
          </a:p>
        </p:txBody>
      </p:sp>
      <p:sp>
        <p:nvSpPr>
          <p:cNvPr id="40" name="Oval 39"/>
          <p:cNvSpPr/>
          <p:nvPr/>
        </p:nvSpPr>
        <p:spPr>
          <a:xfrm>
            <a:off x="8331200" y="4546600"/>
            <a:ext cx="23368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CHECK PROCESSES</a:t>
            </a:r>
          </a:p>
        </p:txBody>
      </p:sp>
      <p:sp>
        <p:nvSpPr>
          <p:cNvPr id="43" name="Down Arrow 42"/>
          <p:cNvSpPr/>
          <p:nvPr/>
        </p:nvSpPr>
        <p:spPr>
          <a:xfrm rot="3965473">
            <a:off x="4492625" y="733426"/>
            <a:ext cx="711200" cy="814917"/>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4" name="Down Arrow 43"/>
          <p:cNvSpPr/>
          <p:nvPr/>
        </p:nvSpPr>
        <p:spPr>
          <a:xfrm rot="537102">
            <a:off x="2969684" y="2159000"/>
            <a:ext cx="711200" cy="736600"/>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5" name="Down Arrow 44"/>
          <p:cNvSpPr/>
          <p:nvPr/>
        </p:nvSpPr>
        <p:spPr>
          <a:xfrm rot="20237180">
            <a:off x="3168651" y="3835400"/>
            <a:ext cx="711200" cy="70273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6" name="Down Arrow 45"/>
          <p:cNvSpPr/>
          <p:nvPr/>
        </p:nvSpPr>
        <p:spPr>
          <a:xfrm rot="18211836">
            <a:off x="4667251" y="5141384"/>
            <a:ext cx="711200" cy="63923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7" name="Down Arrow 46"/>
          <p:cNvSpPr/>
          <p:nvPr/>
        </p:nvSpPr>
        <p:spPr>
          <a:xfrm rot="14374403">
            <a:off x="7742767" y="5094818"/>
            <a:ext cx="711200" cy="75353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8" name="Down Arrow 47"/>
          <p:cNvSpPr/>
          <p:nvPr/>
        </p:nvSpPr>
        <p:spPr>
          <a:xfrm rot="11417427">
            <a:off x="9766300" y="3835401"/>
            <a:ext cx="711200" cy="717551"/>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49" name="Down Arrow 48"/>
          <p:cNvSpPr/>
          <p:nvPr/>
        </p:nvSpPr>
        <p:spPr>
          <a:xfrm rot="9841442">
            <a:off x="9675284" y="2131484"/>
            <a:ext cx="711200" cy="753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latin typeface="Verdana" pitchFamily="34" charset="0"/>
            </a:endParaRPr>
          </a:p>
        </p:txBody>
      </p:sp>
      <p:sp>
        <p:nvSpPr>
          <p:cNvPr id="50" name="Down Arrow 49"/>
          <p:cNvSpPr/>
          <p:nvPr/>
        </p:nvSpPr>
        <p:spPr>
          <a:xfrm rot="7304122">
            <a:off x="7648576" y="822325"/>
            <a:ext cx="711200" cy="836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latin typeface="Verdana" pitchFamily="34" charset="0"/>
            </a:endParaRPr>
          </a:p>
        </p:txBody>
      </p:sp>
      <p:sp>
        <p:nvSpPr>
          <p:cNvPr id="53" name="Oval 52"/>
          <p:cNvSpPr/>
          <p:nvPr/>
        </p:nvSpPr>
        <p:spPr>
          <a:xfrm>
            <a:off x="2438400" y="1154044"/>
            <a:ext cx="2336800" cy="914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ln w="0"/>
                <a:solidFill>
                  <a:schemeClr val="accent1"/>
                </a:solidFill>
                <a:effectLst>
                  <a:outerShdw blurRad="38100" dist="25400" dir="5400000" algn="ctr" rotWithShape="0">
                    <a:srgbClr val="6E747A">
                      <a:alpha val="43000"/>
                    </a:srgbClr>
                  </a:outerShdw>
                </a:effectLst>
                <a:latin typeface="Verdana" pitchFamily="34" charset="0"/>
              </a:rPr>
              <a:t>SECURITY ORGANISATION</a:t>
            </a:r>
          </a:p>
        </p:txBody>
      </p:sp>
      <p:sp>
        <p:nvSpPr>
          <p:cNvPr id="54" name="Down Arrow 48"/>
          <p:cNvSpPr/>
          <p:nvPr/>
        </p:nvSpPr>
        <p:spPr>
          <a:xfrm rot="9841442">
            <a:off x="9675285" y="2131485"/>
            <a:ext cx="711200" cy="75353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
        <p:nvSpPr>
          <p:cNvPr id="55" name="Down Arrow 49"/>
          <p:cNvSpPr/>
          <p:nvPr/>
        </p:nvSpPr>
        <p:spPr>
          <a:xfrm rot="7304122">
            <a:off x="7648577" y="822326"/>
            <a:ext cx="711200" cy="836084"/>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2400">
              <a:latin typeface="Verdana" pitchFamily="34" charset="0"/>
            </a:endParaRPr>
          </a:p>
        </p:txBody>
      </p:sp>
    </p:spTree>
    <p:extLst>
      <p:ext uri="{BB962C8B-B14F-4D97-AF65-F5344CB8AC3E}">
        <p14:creationId xmlns:p14="http://schemas.microsoft.com/office/powerpoint/2010/main" val="29815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par>
                          <p:cTn id="8" fill="hold" nodeType="afterGroup">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2000"/>
                                        <p:tgtEl>
                                          <p:spTgt spid="27"/>
                                        </p:tgtEl>
                                      </p:cBhvr>
                                    </p:animEffect>
                                  </p:childTnLst>
                                </p:cTn>
                              </p:par>
                            </p:childTnLst>
                          </p:cTn>
                        </p:par>
                        <p:par>
                          <p:cTn id="12" fill="hold" nodeType="afterGroup">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par>
                          <p:cTn id="16" fill="hold" nodeType="afterGroup">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nodeType="afterGroup">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circle(in)">
                                      <p:cBhvr>
                                        <p:cTn id="23" dur="2000"/>
                                        <p:tgtEl>
                                          <p:spTgt spid="43"/>
                                        </p:tgtEl>
                                      </p:cBhvr>
                                    </p:animEffect>
                                  </p:childTnLst>
                                </p:cTn>
                              </p:par>
                            </p:childTnLst>
                          </p:cTn>
                        </p:par>
                        <p:par>
                          <p:cTn id="24" fill="hold" nodeType="afterGroup">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circle(in)">
                                      <p:cBhvr>
                                        <p:cTn id="27" dur="2000"/>
                                        <p:tgtEl>
                                          <p:spTgt spid="44"/>
                                        </p:tgtEl>
                                      </p:cBhvr>
                                    </p:animEffect>
                                  </p:childTnLst>
                                </p:cTn>
                              </p:par>
                            </p:childTnLst>
                          </p:cTn>
                        </p:par>
                        <p:par>
                          <p:cTn id="28" fill="hold" nodeType="afterGroup">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ircle(in)">
                                      <p:cBhvr>
                                        <p:cTn id="31" dur="2000"/>
                                        <p:tgtEl>
                                          <p:spTgt spid="45"/>
                                        </p:tgtEl>
                                      </p:cBhvr>
                                    </p:animEffect>
                                  </p:childTnLst>
                                </p:cTn>
                              </p:par>
                            </p:childTnLst>
                          </p:cTn>
                        </p:par>
                        <p:par>
                          <p:cTn id="32" fill="hold" nodeType="afterGroup">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childTnLst>
                          </p:cTn>
                        </p:par>
                        <p:par>
                          <p:cTn id="36" fill="hold" nodeType="afterGroup">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circle(in)">
                                      <p:cBhvr>
                                        <p:cTn id="39" dur="2000"/>
                                        <p:tgtEl>
                                          <p:spTgt spid="47"/>
                                        </p:tgtEl>
                                      </p:cBhvr>
                                    </p:animEffect>
                                  </p:childTnLst>
                                </p:cTn>
                              </p:par>
                            </p:childTnLst>
                          </p:cTn>
                        </p:par>
                        <p:par>
                          <p:cTn id="40" fill="hold" nodeType="afterGroup">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circle(in)">
                                      <p:cBhvr>
                                        <p:cTn id="43" dur="2000"/>
                                        <p:tgtEl>
                                          <p:spTgt spid="48"/>
                                        </p:tgtEl>
                                      </p:cBhvr>
                                    </p:animEffect>
                                  </p:childTnLst>
                                </p:cTn>
                              </p:par>
                            </p:childTnLst>
                          </p:cTn>
                        </p:par>
                        <p:par>
                          <p:cTn id="44" fill="hold" nodeType="afterGroup">
                            <p:stCondLst>
                              <p:cond delay="20000"/>
                            </p:stCondLst>
                            <p:childTnLst>
                              <p:par>
                                <p:cTn id="45" presetID="6"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circle(in)">
                                      <p:cBhvr>
                                        <p:cTn id="47" dur="2000"/>
                                        <p:tgtEl>
                                          <p:spTgt spid="49"/>
                                        </p:tgtEl>
                                      </p:cBhvr>
                                    </p:animEffect>
                                  </p:childTnLst>
                                </p:cTn>
                              </p:par>
                            </p:childTnLst>
                          </p:cTn>
                        </p:par>
                        <p:par>
                          <p:cTn id="48" fill="hold" nodeType="afterGroup">
                            <p:stCondLst>
                              <p:cond delay="22000"/>
                            </p:stCondLst>
                            <p:childTnLst>
                              <p:par>
                                <p:cTn id="49" presetID="6" presetClass="entr" presetSubtype="16"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circle(in)">
                                      <p:cBhvr>
                                        <p:cTn id="51" dur="2000"/>
                                        <p:tgtEl>
                                          <p:spTgt spid="50"/>
                                        </p:tgtEl>
                                      </p:cBhvr>
                                    </p:animEffect>
                                  </p:childTnLst>
                                </p:cTn>
                              </p:par>
                            </p:childTnLst>
                          </p:cTn>
                        </p:par>
                        <p:par>
                          <p:cTn id="52" fill="hold">
                            <p:stCondLst>
                              <p:cond delay="24000"/>
                            </p:stCondLst>
                            <p:childTnLst>
                              <p:par>
                                <p:cTn id="53" presetID="6" presetClass="entr" presetSubtype="16"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circle(in)">
                                      <p:cBhvr>
                                        <p:cTn id="55" dur="2000"/>
                                        <p:tgtEl>
                                          <p:spTgt spid="54"/>
                                        </p:tgtEl>
                                      </p:cBhvr>
                                    </p:animEffect>
                                  </p:childTnLst>
                                </p:cTn>
                              </p:par>
                            </p:childTnLst>
                          </p:cTn>
                        </p:par>
                        <p:par>
                          <p:cTn id="56" fill="hold">
                            <p:stCondLst>
                              <p:cond delay="26000"/>
                            </p:stCondLst>
                            <p:childTnLst>
                              <p:par>
                                <p:cTn id="57" presetID="6" presetClass="entr" presetSubtype="16" fill="hold" grpId="0"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circle(in)">
                                      <p:cBhvr>
                                        <p:cTn id="59"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28" grpId="0" animBg="1"/>
      <p:bldP spid="43" grpId="0" animBg="1"/>
      <p:bldP spid="44" grpId="0" animBg="1"/>
      <p:bldP spid="45" grpId="0" animBg="1"/>
      <p:bldP spid="46" grpId="0" animBg="1"/>
      <p:bldP spid="47" grpId="0" animBg="1"/>
      <p:bldP spid="48" grpId="0" animBg="1"/>
      <p:bldP spid="49" grpId="0" animBg="1"/>
      <p:bldP spid="50" grpId="0" animBg="1"/>
      <p:bldP spid="54"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671908" y="1275754"/>
            <a:ext cx="101600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organizational level </a:t>
            </a:r>
            <a:r>
              <a:rPr lang="en-US" altLang="en-US" sz="2800" dirty="0">
                <a:latin typeface="Calibri" panose="020F0502020204030204" pitchFamily="34" charset="0"/>
                <a:cs typeface="Calibri" panose="020F0502020204030204" pitchFamily="34" charset="0"/>
              </a:rPr>
              <a:t>: Commitment</a:t>
            </a:r>
          </a:p>
          <a:p>
            <a:pPr marL="457200" indent="-457200" algn="just" eaLnBrk="1" hangingPunct="1">
              <a:lnSpc>
                <a:spcPct val="90000"/>
              </a:lnSpc>
              <a:spcBef>
                <a:spcPct val="20000"/>
              </a:spcBef>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legal level</a:t>
            </a:r>
            <a:r>
              <a:rPr lang="en-US" altLang="en-US" sz="2800" dirty="0">
                <a:latin typeface="Calibri" panose="020F0502020204030204" pitchFamily="34" charset="0"/>
                <a:cs typeface="Calibri" panose="020F0502020204030204" pitchFamily="34" charset="0"/>
              </a:rPr>
              <a:t>: Compliance</a:t>
            </a:r>
          </a:p>
          <a:p>
            <a:pPr marL="457200" indent="-457200" algn="just" eaLnBrk="1" hangingPunct="1">
              <a:lnSpc>
                <a:spcPct val="90000"/>
              </a:lnSpc>
              <a:spcBef>
                <a:spcPct val="20000"/>
              </a:spcBef>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operating level</a:t>
            </a:r>
            <a:r>
              <a:rPr lang="en-US" altLang="en-US" sz="2800" dirty="0">
                <a:latin typeface="Calibri" panose="020F0502020204030204" pitchFamily="34" charset="0"/>
                <a:cs typeface="Calibri" panose="020F0502020204030204" pitchFamily="34" charset="0"/>
              </a:rPr>
              <a:t>: Risk management</a:t>
            </a:r>
          </a:p>
          <a:p>
            <a:pPr marL="457200" indent="-457200" algn="just" eaLnBrk="1" hangingPunct="1">
              <a:lnSpc>
                <a:spcPct val="90000"/>
              </a:lnSpc>
              <a:spcBef>
                <a:spcPct val="20000"/>
              </a:spcBef>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commercial level</a:t>
            </a:r>
            <a:r>
              <a:rPr lang="en-US" altLang="en-US" sz="2800" dirty="0">
                <a:latin typeface="Calibri" panose="020F0502020204030204" pitchFamily="34" charset="0"/>
                <a:cs typeface="Calibri" panose="020F0502020204030204" pitchFamily="34" charset="0"/>
              </a:rPr>
              <a:t>: Credibility and confidence</a:t>
            </a:r>
          </a:p>
          <a:p>
            <a:pPr marL="457200" indent="-457200" algn="just" eaLnBrk="1" hangingPunct="1">
              <a:lnSpc>
                <a:spcPct val="90000"/>
              </a:lnSpc>
              <a:spcBef>
                <a:spcPct val="20000"/>
              </a:spcBef>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financial level</a:t>
            </a:r>
            <a:r>
              <a:rPr lang="en-US" altLang="en-US" sz="2800" dirty="0">
                <a:latin typeface="Calibri" panose="020F0502020204030204" pitchFamily="34" charset="0"/>
                <a:cs typeface="Calibri" panose="020F0502020204030204" pitchFamily="34" charset="0"/>
              </a:rPr>
              <a:t>: Reduced costs</a:t>
            </a:r>
          </a:p>
          <a:p>
            <a:pPr marL="457200" indent="-457200" algn="just" eaLnBrk="1" hangingPunct="1">
              <a:lnSpc>
                <a:spcPct val="90000"/>
              </a:lnSpc>
              <a:spcBef>
                <a:spcPct val="20000"/>
              </a:spcBef>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eaLnBrk="1" hangingPunct="1">
              <a:lnSpc>
                <a:spcPct val="90000"/>
              </a:lnSpc>
              <a:spcBef>
                <a:spcPct val="20000"/>
              </a:spcBef>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At the human level</a:t>
            </a:r>
            <a:r>
              <a:rPr lang="en-US" altLang="en-US" sz="2800" dirty="0">
                <a:latin typeface="Calibri" panose="020F0502020204030204" pitchFamily="34" charset="0"/>
                <a:cs typeface="Calibri" panose="020F0502020204030204" pitchFamily="34" charset="0"/>
              </a:rPr>
              <a:t>: Improved employee awareness</a:t>
            </a:r>
          </a:p>
        </p:txBody>
      </p:sp>
      <p:sp>
        <p:nvSpPr>
          <p:cNvPr id="2" name="TextBox 1"/>
          <p:cNvSpPr txBox="1"/>
          <p:nvPr/>
        </p:nvSpPr>
        <p:spPr>
          <a:xfrm>
            <a:off x="-1356605" y="434532"/>
            <a:ext cx="6599582"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BENEFITS</a:t>
            </a:r>
          </a:p>
        </p:txBody>
      </p:sp>
    </p:spTree>
    <p:extLst>
      <p:ext uri="{BB962C8B-B14F-4D97-AF65-F5344CB8AC3E}">
        <p14:creationId xmlns:p14="http://schemas.microsoft.com/office/powerpoint/2010/main" val="199774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1945437" y="2467518"/>
            <a:ext cx="8915399" cy="2262781"/>
          </a:xfrm>
          <a:prstGeom prst="rect">
            <a:avLst/>
          </a:prstGeom>
        </p:spPr>
        <p:txBody>
          <a:bodyPr>
            <a:normAutofit/>
          </a:bodyPr>
          <a:lstStyle/>
          <a:p>
            <a:pPr algn="ctr"/>
            <a:r>
              <a:rPr lang="en-US" sz="2800" dirty="0">
                <a:solidFill>
                  <a:schemeClr val="tx1"/>
                </a:solidFill>
                <a:latin typeface="Calibri" panose="020F0502020204030204" pitchFamily="34" charset="0"/>
                <a:ea typeface="+mn-ea"/>
                <a:cs typeface="Calibri" panose="020F0502020204030204" pitchFamily="34" charset="0"/>
              </a:rPr>
              <a:t>USER RESPONSIBILITIES</a:t>
            </a:r>
          </a:p>
        </p:txBody>
      </p:sp>
    </p:spTree>
    <p:extLst>
      <p:ext uri="{BB962C8B-B14F-4D97-AF65-F5344CB8AC3E}">
        <p14:creationId xmlns:p14="http://schemas.microsoft.com/office/powerpoint/2010/main" val="676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5384800" y="2514600"/>
            <a:ext cx="2336800" cy="1727200"/>
          </a:xfrm>
          <a:prstGeom prst="flowChartMagneticDisk">
            <a:avLst/>
          </a:prstGeom>
          <a:ln/>
        </p:spPr>
        <p:style>
          <a:lnRef idx="0">
            <a:schemeClr val="accent1"/>
          </a:lnRef>
          <a:fillRef idx="3">
            <a:schemeClr val="accent1"/>
          </a:fillRef>
          <a:effectRef idx="3">
            <a:schemeClr val="accent1"/>
          </a:effectRef>
          <a:fontRef idx="minor">
            <a:schemeClr val="lt1"/>
          </a:fontRef>
        </p:style>
        <p:txBody>
          <a:bodyPr spcFirstLastPara="1" anchor="ctr">
            <a:prstTxWarp prst="textArchDown">
              <a:avLst>
                <a:gd name="adj" fmla="val 20799656"/>
              </a:avLst>
            </a:prstTxWarp>
          </a:bodyPr>
          <a:lstStyle/>
          <a:p>
            <a:pPr algn="ctr">
              <a:defRPr/>
            </a:pPr>
            <a:endParaRPr lang="en-US" sz="2400">
              <a:latin typeface="Verdana" pitchFamily="34" charset="0"/>
            </a:endParaRPr>
          </a:p>
        </p:txBody>
      </p:sp>
      <p:sp>
        <p:nvSpPr>
          <p:cNvPr id="4" name="TextBox 3"/>
          <p:cNvSpPr txBox="1"/>
          <p:nvPr/>
        </p:nvSpPr>
        <p:spPr>
          <a:xfrm>
            <a:off x="5486400" y="3282395"/>
            <a:ext cx="2235200" cy="451405"/>
          </a:xfrm>
          <a:prstGeom prst="rect">
            <a:avLst/>
          </a:prstGeom>
          <a:noFill/>
        </p:spPr>
        <p:txBody>
          <a:bodyPr>
            <a:prstTxWarp prst="textInflate">
              <a:avLst/>
            </a:prstTxWarp>
            <a:spAutoFit/>
          </a:bodyPr>
          <a:lstStyle/>
          <a:p>
            <a:pPr>
              <a:defRPr/>
            </a:pPr>
            <a:r>
              <a:rPr lang="en-US" sz="2133" dirty="0">
                <a:solidFill>
                  <a:srgbClr val="FFFF00"/>
                </a:solidFill>
                <a:latin typeface="Verdana" pitchFamily="34" charset="0"/>
              </a:rPr>
              <a:t>INFORMATION</a:t>
            </a:r>
          </a:p>
        </p:txBody>
      </p:sp>
      <p:sp>
        <p:nvSpPr>
          <p:cNvPr id="7" name="Oval 6"/>
          <p:cNvSpPr/>
          <p:nvPr/>
        </p:nvSpPr>
        <p:spPr>
          <a:xfrm>
            <a:off x="8026400" y="9906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Organisation of Information Security</a:t>
            </a:r>
          </a:p>
        </p:txBody>
      </p:sp>
      <p:sp>
        <p:nvSpPr>
          <p:cNvPr id="8" name="Oval 7"/>
          <p:cNvSpPr/>
          <p:nvPr/>
        </p:nvSpPr>
        <p:spPr>
          <a:xfrm>
            <a:off x="8940800" y="22098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Asset Management</a:t>
            </a:r>
          </a:p>
        </p:txBody>
      </p:sp>
      <p:sp>
        <p:nvSpPr>
          <p:cNvPr id="9" name="Oval 8"/>
          <p:cNvSpPr/>
          <p:nvPr/>
        </p:nvSpPr>
        <p:spPr>
          <a:xfrm>
            <a:off x="9144000" y="34290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Human Resource Security</a:t>
            </a:r>
          </a:p>
        </p:txBody>
      </p:sp>
      <p:sp>
        <p:nvSpPr>
          <p:cNvPr id="10" name="Oval 9"/>
          <p:cNvSpPr/>
          <p:nvPr/>
        </p:nvSpPr>
        <p:spPr>
          <a:xfrm>
            <a:off x="9042400" y="47498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Physical Security </a:t>
            </a:r>
          </a:p>
        </p:txBody>
      </p:sp>
      <p:sp>
        <p:nvSpPr>
          <p:cNvPr id="11" name="Oval 10"/>
          <p:cNvSpPr/>
          <p:nvPr/>
        </p:nvSpPr>
        <p:spPr>
          <a:xfrm>
            <a:off x="6604000" y="5664200"/>
            <a:ext cx="26416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00" b="1" dirty="0">
                <a:solidFill>
                  <a:srgbClr val="002060"/>
                </a:solidFill>
                <a:latin typeface="Verdana" pitchFamily="34" charset="0"/>
              </a:rPr>
              <a:t>Communication &amp; Operations Management</a:t>
            </a:r>
          </a:p>
        </p:txBody>
      </p:sp>
      <p:sp>
        <p:nvSpPr>
          <p:cNvPr id="12" name="Oval 11"/>
          <p:cNvSpPr/>
          <p:nvPr/>
        </p:nvSpPr>
        <p:spPr>
          <a:xfrm>
            <a:off x="3860800" y="56642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Access Control</a:t>
            </a:r>
          </a:p>
        </p:txBody>
      </p:sp>
      <p:sp>
        <p:nvSpPr>
          <p:cNvPr id="13" name="Oval 12"/>
          <p:cNvSpPr/>
          <p:nvPr/>
        </p:nvSpPr>
        <p:spPr>
          <a:xfrm>
            <a:off x="1930400" y="47498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System Development &amp; Maintenance</a:t>
            </a:r>
          </a:p>
        </p:txBody>
      </p:sp>
      <p:sp>
        <p:nvSpPr>
          <p:cNvPr id="14" name="Oval 13"/>
          <p:cNvSpPr/>
          <p:nvPr/>
        </p:nvSpPr>
        <p:spPr>
          <a:xfrm>
            <a:off x="1625600" y="34290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Incident Management</a:t>
            </a:r>
          </a:p>
        </p:txBody>
      </p:sp>
      <p:sp>
        <p:nvSpPr>
          <p:cNvPr id="15" name="Oval 14"/>
          <p:cNvSpPr/>
          <p:nvPr/>
        </p:nvSpPr>
        <p:spPr>
          <a:xfrm>
            <a:off x="2032000" y="22098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Business Continuity Planning</a:t>
            </a:r>
          </a:p>
        </p:txBody>
      </p:sp>
      <p:sp>
        <p:nvSpPr>
          <p:cNvPr id="17" name="Oval 16"/>
          <p:cNvSpPr/>
          <p:nvPr/>
        </p:nvSpPr>
        <p:spPr>
          <a:xfrm rot="19056001">
            <a:off x="4188884" y="2330451"/>
            <a:ext cx="2438400" cy="71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00" b="1" dirty="0">
                <a:solidFill>
                  <a:srgbClr val="002060"/>
                </a:solidFill>
                <a:latin typeface="Verdana" pitchFamily="34" charset="0"/>
              </a:rPr>
              <a:t>Confidentiality</a:t>
            </a:r>
          </a:p>
        </p:txBody>
      </p:sp>
      <p:sp>
        <p:nvSpPr>
          <p:cNvPr id="18" name="Oval 17"/>
          <p:cNvSpPr/>
          <p:nvPr/>
        </p:nvSpPr>
        <p:spPr>
          <a:xfrm rot="2231954">
            <a:off x="6798733" y="2277533"/>
            <a:ext cx="2032000" cy="71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Integrity</a:t>
            </a:r>
          </a:p>
        </p:txBody>
      </p:sp>
      <p:sp>
        <p:nvSpPr>
          <p:cNvPr id="19" name="Oval 18"/>
          <p:cNvSpPr/>
          <p:nvPr/>
        </p:nvSpPr>
        <p:spPr>
          <a:xfrm>
            <a:off x="5588000" y="4004733"/>
            <a:ext cx="2032000" cy="71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Availability</a:t>
            </a:r>
          </a:p>
        </p:txBody>
      </p:sp>
      <p:sp>
        <p:nvSpPr>
          <p:cNvPr id="27" name="Oval 26"/>
          <p:cNvSpPr/>
          <p:nvPr/>
        </p:nvSpPr>
        <p:spPr>
          <a:xfrm>
            <a:off x="5238542" y="448689"/>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Information Security Policy</a:t>
            </a:r>
          </a:p>
        </p:txBody>
      </p:sp>
      <p:sp>
        <p:nvSpPr>
          <p:cNvPr id="28" name="Oval 27"/>
          <p:cNvSpPr/>
          <p:nvPr/>
        </p:nvSpPr>
        <p:spPr>
          <a:xfrm>
            <a:off x="2450684" y="990600"/>
            <a:ext cx="2540000" cy="10160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67" b="1" dirty="0">
                <a:solidFill>
                  <a:srgbClr val="002060"/>
                </a:solidFill>
                <a:latin typeface="Verdana" pitchFamily="34" charset="0"/>
              </a:rPr>
              <a:t>Compliance</a:t>
            </a:r>
          </a:p>
        </p:txBody>
      </p:sp>
    </p:spTree>
    <p:extLst>
      <p:ext uri="{BB962C8B-B14F-4D97-AF65-F5344CB8AC3E}">
        <p14:creationId xmlns:p14="http://schemas.microsoft.com/office/powerpoint/2010/main" val="295885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nodeType="afterGroup">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500"/>
                            </p:stCondLst>
                            <p:childTnLst>
                              <p:par>
                                <p:cTn id="16" presetID="2" presetClass="entr" presetSubtype="3"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1000" fill="hold"/>
                                        <p:tgtEl>
                                          <p:spTgt spid="18"/>
                                        </p:tgtEl>
                                        <p:attrNameLst>
                                          <p:attrName>ppt_x</p:attrName>
                                        </p:attrNameLst>
                                      </p:cBhvr>
                                      <p:tavLst>
                                        <p:tav tm="0">
                                          <p:val>
                                            <p:strVal val="1+#ppt_w/2"/>
                                          </p:val>
                                        </p:tav>
                                        <p:tav tm="100000">
                                          <p:val>
                                            <p:strVal val="#ppt_x"/>
                                          </p:val>
                                        </p:tav>
                                      </p:tavLst>
                                    </p:anim>
                                    <p:anim calcmode="lin" valueType="num">
                                      <p:cBhvr additive="base">
                                        <p:cTn id="19" dur="1000" fill="hold"/>
                                        <p:tgtEl>
                                          <p:spTgt spid="18"/>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1000" fill="hold"/>
                                        <p:tgtEl>
                                          <p:spTgt spid="19"/>
                                        </p:tgtEl>
                                        <p:attrNameLst>
                                          <p:attrName>ppt_x</p:attrName>
                                        </p:attrNameLst>
                                      </p:cBhvr>
                                      <p:tavLst>
                                        <p:tav tm="0">
                                          <p:val>
                                            <p:strVal val="#ppt_x"/>
                                          </p:val>
                                        </p:tav>
                                        <p:tav tm="100000">
                                          <p:val>
                                            <p:strVal val="#ppt_x"/>
                                          </p:val>
                                        </p:tav>
                                      </p:tavLst>
                                    </p:anim>
                                    <p:anim calcmode="lin" valueType="num">
                                      <p:cBhvr additive="base">
                                        <p:cTn id="24" dur="1000" fill="hold"/>
                                        <p:tgtEl>
                                          <p:spTgt spid="19"/>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3500"/>
                            </p:stCondLst>
                            <p:childTnLst>
                              <p:par>
                                <p:cTn id="26" presetID="2" presetClass="entr" presetSubtype="3"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fill="hold"/>
                                        <p:tgtEl>
                                          <p:spTgt spid="7"/>
                                        </p:tgtEl>
                                        <p:attrNameLst>
                                          <p:attrName>ppt_x</p:attrName>
                                        </p:attrNameLst>
                                      </p:cBhvr>
                                      <p:tavLst>
                                        <p:tav tm="0">
                                          <p:val>
                                            <p:strVal val="1+#ppt_w/2"/>
                                          </p:val>
                                        </p:tav>
                                        <p:tav tm="100000">
                                          <p:val>
                                            <p:strVal val="#ppt_x"/>
                                          </p:val>
                                        </p:tav>
                                      </p:tavLst>
                                    </p:anim>
                                    <p:anim calcmode="lin" valueType="num">
                                      <p:cBhvr additive="base">
                                        <p:cTn id="29" dur="1000" fill="hold"/>
                                        <p:tgtEl>
                                          <p:spTgt spid="7"/>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4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1000" fill="hold"/>
                                        <p:tgtEl>
                                          <p:spTgt spid="8"/>
                                        </p:tgtEl>
                                        <p:attrNameLst>
                                          <p:attrName>ppt_x</p:attrName>
                                        </p:attrNameLst>
                                      </p:cBhvr>
                                      <p:tavLst>
                                        <p:tav tm="0">
                                          <p:val>
                                            <p:strVal val="1+#ppt_w/2"/>
                                          </p:val>
                                        </p:tav>
                                        <p:tav tm="100000">
                                          <p:val>
                                            <p:strVal val="#ppt_x"/>
                                          </p:val>
                                        </p:tav>
                                      </p:tavLst>
                                    </p:anim>
                                    <p:anim calcmode="lin" valueType="num">
                                      <p:cBhvr additive="base">
                                        <p:cTn id="34" dur="1000" fill="hold"/>
                                        <p:tgtEl>
                                          <p:spTgt spid="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500"/>
                            </p:stCondLst>
                            <p:childTnLst>
                              <p:par>
                                <p:cTn id="36" presetID="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6500"/>
                            </p:stCondLst>
                            <p:childTnLst>
                              <p:par>
                                <p:cTn id="41" presetID="2" presetClass="entr" presetSubtype="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000" fill="hold"/>
                                        <p:tgtEl>
                                          <p:spTgt spid="10"/>
                                        </p:tgtEl>
                                        <p:attrNameLst>
                                          <p:attrName>ppt_x</p:attrName>
                                        </p:attrNameLst>
                                      </p:cBhvr>
                                      <p:tavLst>
                                        <p:tav tm="0">
                                          <p:val>
                                            <p:strVal val="1+#ppt_w/2"/>
                                          </p:val>
                                        </p:tav>
                                        <p:tav tm="100000">
                                          <p:val>
                                            <p:strVal val="#ppt_x"/>
                                          </p:val>
                                        </p:tav>
                                      </p:tavLst>
                                    </p:anim>
                                    <p:anim calcmode="lin" valueType="num">
                                      <p:cBhvr additive="base">
                                        <p:cTn id="44" dur="1000" fill="hold"/>
                                        <p:tgtEl>
                                          <p:spTgt spid="10"/>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7500"/>
                            </p:stCondLst>
                            <p:childTnLst>
                              <p:par>
                                <p:cTn id="46" presetID="2" presetClass="entr" presetSubtype="4"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1000" fill="hold"/>
                                        <p:tgtEl>
                                          <p:spTgt spid="11"/>
                                        </p:tgtEl>
                                        <p:attrNameLst>
                                          <p:attrName>ppt_x</p:attrName>
                                        </p:attrNameLst>
                                      </p:cBhvr>
                                      <p:tavLst>
                                        <p:tav tm="0">
                                          <p:val>
                                            <p:strVal val="#ppt_x"/>
                                          </p:val>
                                        </p:tav>
                                        <p:tav tm="100000">
                                          <p:val>
                                            <p:strVal val="#ppt_x"/>
                                          </p:val>
                                        </p:tav>
                                      </p:tavLst>
                                    </p:anim>
                                    <p:anim calcmode="lin" valueType="num">
                                      <p:cBhvr additive="base">
                                        <p:cTn id="49" dur="1000" fill="hold"/>
                                        <p:tgtEl>
                                          <p:spTgt spid="11"/>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8500"/>
                            </p:stCondLst>
                            <p:childTnLst>
                              <p:par>
                                <p:cTn id="51" presetID="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9500"/>
                            </p:stCondLst>
                            <p:childTnLst>
                              <p:par>
                                <p:cTn id="56" presetID="2" presetClass="entr" presetSubtype="12"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1000" fill="hold"/>
                                        <p:tgtEl>
                                          <p:spTgt spid="13"/>
                                        </p:tgtEl>
                                        <p:attrNameLst>
                                          <p:attrName>ppt_x</p:attrName>
                                        </p:attrNameLst>
                                      </p:cBhvr>
                                      <p:tavLst>
                                        <p:tav tm="0">
                                          <p:val>
                                            <p:strVal val="0-#ppt_w/2"/>
                                          </p:val>
                                        </p:tav>
                                        <p:tav tm="100000">
                                          <p:val>
                                            <p:strVal val="#ppt_x"/>
                                          </p:val>
                                        </p:tav>
                                      </p:tavLst>
                                    </p:anim>
                                    <p:anim calcmode="lin" valueType="num">
                                      <p:cBhvr additive="base">
                                        <p:cTn id="59" dur="1000" fill="hold"/>
                                        <p:tgtEl>
                                          <p:spTgt spid="13"/>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10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1000" fill="hold"/>
                                        <p:tgtEl>
                                          <p:spTgt spid="14"/>
                                        </p:tgtEl>
                                        <p:attrNameLst>
                                          <p:attrName>ppt_x</p:attrName>
                                        </p:attrNameLst>
                                      </p:cBhvr>
                                      <p:tavLst>
                                        <p:tav tm="0">
                                          <p:val>
                                            <p:strVal val="0-#ppt_w/2"/>
                                          </p:val>
                                        </p:tav>
                                        <p:tav tm="100000">
                                          <p:val>
                                            <p:strVal val="#ppt_x"/>
                                          </p:val>
                                        </p:tav>
                                      </p:tavLst>
                                    </p:anim>
                                    <p:anim calcmode="lin" valueType="num">
                                      <p:cBhvr additive="base">
                                        <p:cTn id="64" dur="1000" fill="hold"/>
                                        <p:tgtEl>
                                          <p:spTgt spid="14"/>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1000" fill="hold"/>
                                        <p:tgtEl>
                                          <p:spTgt spid="15"/>
                                        </p:tgtEl>
                                        <p:attrNameLst>
                                          <p:attrName>ppt_x</p:attrName>
                                        </p:attrNameLst>
                                      </p:cBhvr>
                                      <p:tavLst>
                                        <p:tav tm="0">
                                          <p:val>
                                            <p:strVal val="0-#ppt_w/2"/>
                                          </p:val>
                                        </p:tav>
                                        <p:tav tm="100000">
                                          <p:val>
                                            <p:strVal val="#ppt_x"/>
                                          </p:val>
                                        </p:tav>
                                      </p:tavLst>
                                    </p:anim>
                                    <p:anim calcmode="lin" valueType="num">
                                      <p:cBhvr additive="base">
                                        <p:cTn id="68" dur="1000" fill="hold"/>
                                        <p:tgtEl>
                                          <p:spTgt spid="15"/>
                                        </p:tgtEl>
                                        <p:attrNameLst>
                                          <p:attrName>ppt_y</p:attrName>
                                        </p:attrNameLst>
                                      </p:cBhvr>
                                      <p:tavLst>
                                        <p:tav tm="0">
                                          <p:val>
                                            <p:strVal val="#ppt_y"/>
                                          </p:val>
                                        </p:tav>
                                        <p:tav tm="100000">
                                          <p:val>
                                            <p:strVal val="#ppt_y"/>
                                          </p:val>
                                        </p:tav>
                                      </p:tavLst>
                                    </p:anim>
                                  </p:childTnLst>
                                </p:cTn>
                              </p:par>
                            </p:childTnLst>
                          </p:cTn>
                        </p:par>
                        <p:par>
                          <p:cTn id="69" fill="hold">
                            <p:stCondLst>
                              <p:cond delay="11500"/>
                            </p:stCondLst>
                            <p:childTnLst>
                              <p:par>
                                <p:cTn id="70" presetID="2" presetClass="entr" presetSubtype="1"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ppt_x"/>
                                          </p:val>
                                        </p:tav>
                                        <p:tav tm="100000">
                                          <p:val>
                                            <p:strVal val="#ppt_x"/>
                                          </p:val>
                                        </p:tav>
                                      </p:tavLst>
                                    </p:anim>
                                    <p:anim calcmode="lin" valueType="num">
                                      <p:cBhvr additive="base">
                                        <p:cTn id="73" dur="1000" fill="hold"/>
                                        <p:tgtEl>
                                          <p:spTgt spid="27"/>
                                        </p:tgtEl>
                                        <p:attrNameLst>
                                          <p:attrName>ppt_y</p:attrName>
                                        </p:attrNameLst>
                                      </p:cBhvr>
                                      <p:tavLst>
                                        <p:tav tm="0">
                                          <p:val>
                                            <p:strVal val="0-#ppt_h/2"/>
                                          </p:val>
                                        </p:tav>
                                        <p:tav tm="100000">
                                          <p:val>
                                            <p:strVal val="#ppt_y"/>
                                          </p:val>
                                        </p:tav>
                                      </p:tavLst>
                                    </p:anim>
                                  </p:childTnLst>
                                </p:cTn>
                              </p:par>
                            </p:childTnLst>
                          </p:cTn>
                        </p:par>
                        <p:par>
                          <p:cTn id="74" fill="hold">
                            <p:stCondLst>
                              <p:cond delay="12500"/>
                            </p:stCondLst>
                            <p:childTnLst>
                              <p:par>
                                <p:cTn id="75" presetID="2" presetClass="entr" presetSubtype="9"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1000" fill="hold"/>
                                        <p:tgtEl>
                                          <p:spTgt spid="28"/>
                                        </p:tgtEl>
                                        <p:attrNameLst>
                                          <p:attrName>ppt_x</p:attrName>
                                        </p:attrNameLst>
                                      </p:cBhvr>
                                      <p:tavLst>
                                        <p:tav tm="0">
                                          <p:val>
                                            <p:strVal val="0-#ppt_w/2"/>
                                          </p:val>
                                        </p:tav>
                                        <p:tav tm="100000">
                                          <p:val>
                                            <p:strVal val="#ppt_x"/>
                                          </p:val>
                                        </p:tav>
                                      </p:tavLst>
                                    </p:anim>
                                    <p:anim calcmode="lin" valueType="num">
                                      <p:cBhvr additive="base">
                                        <p:cTn id="78"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9193" y="378384"/>
            <a:ext cx="5512904" cy="523220"/>
          </a:xfrm>
          <a:prstGeom prst="rect">
            <a:avLst/>
          </a:prstGeom>
          <a:noFill/>
        </p:spPr>
        <p:txBody>
          <a:bodyPr wrap="square" rtlCol="0">
            <a:spAutoFit/>
          </a:bodyPr>
          <a:lstStyle/>
          <a:p>
            <a:pPr marL="457200" indent="-457200">
              <a:defRPr/>
            </a:pPr>
            <a:r>
              <a:rPr lang="en-US" sz="2800" dirty="0">
                <a:latin typeface="Calibri" panose="020F0502020204030204" pitchFamily="34" charset="0"/>
                <a:cs typeface="Calibri" panose="020F0502020204030204" pitchFamily="34" charset="0"/>
              </a:rPr>
              <a:t>Information can be:</a:t>
            </a:r>
          </a:p>
        </p:txBody>
      </p:sp>
      <p:sp>
        <p:nvSpPr>
          <p:cNvPr id="5" name="TextBox 4"/>
          <p:cNvSpPr txBox="1"/>
          <p:nvPr/>
        </p:nvSpPr>
        <p:spPr>
          <a:xfrm>
            <a:off x="1368286" y="1251916"/>
            <a:ext cx="6168888" cy="5970865"/>
          </a:xfrm>
          <a:prstGeom prst="rect">
            <a:avLst/>
          </a:prstGeom>
          <a:noFill/>
        </p:spPr>
        <p:txBody>
          <a:bodyPr wrap="square" rtlCol="0">
            <a:sp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Created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Stored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Destroyed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Processed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Transmitted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Used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Corrupted</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Lost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Stolen</a:t>
            </a: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Printed or written on paper</a:t>
            </a: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Stored electronically</a:t>
            </a: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Displayed / published on web</a:t>
            </a:r>
          </a:p>
          <a:p>
            <a:pPr marL="457200" indent="-457200">
              <a:buFont typeface="Wingdings" panose="05000000000000000000" pitchFamily="2" charset="2"/>
              <a:buChar char="v"/>
            </a:pPr>
            <a:endParaRPr lang="en-US" altLang="en-US" sz="2800" dirty="0">
              <a:latin typeface="Book Antiqua" panose="02040602050305030304" pitchFamily="18" charset="0"/>
            </a:endParaRPr>
          </a:p>
          <a:p>
            <a:pPr marL="457200" indent="-457200">
              <a:buFont typeface="Wingdings" panose="05000000000000000000" pitchFamily="2" charset="2"/>
              <a:buChar char="v"/>
            </a:pPr>
            <a:endParaRPr lang="en-US" dirty="0">
              <a:latin typeface="Book Antiqua" panose="02040602050305030304" pitchFamily="18" charset="0"/>
            </a:endParaRPr>
          </a:p>
        </p:txBody>
      </p:sp>
    </p:spTree>
    <p:extLst>
      <p:ext uri="{BB962C8B-B14F-4D97-AF65-F5344CB8AC3E}">
        <p14:creationId xmlns:p14="http://schemas.microsoft.com/office/powerpoint/2010/main" val="357460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55103" y="603721"/>
            <a:ext cx="5097048" cy="816005"/>
          </a:xfrm>
          <a:prstGeom prst="rect">
            <a:avLst/>
          </a:prstGeom>
        </p:spPr>
        <p:txBody>
          <a:bodyPr>
            <a:normAutofit/>
          </a:bodyPr>
          <a:lstStyle/>
          <a:p>
            <a:pPr algn="ctr"/>
            <a:r>
              <a:rPr lang="en-US" sz="2800" dirty="0">
                <a:solidFill>
                  <a:schemeClr val="tx1"/>
                </a:solidFill>
                <a:latin typeface="Calibri" panose="020F0502020204030204" pitchFamily="34" charset="0"/>
                <a:ea typeface="+mn-ea"/>
                <a:cs typeface="Calibri" panose="020F0502020204030204" pitchFamily="34" charset="0"/>
              </a:rPr>
              <a:t>CHANGE MANAGEMENT</a:t>
            </a:r>
          </a:p>
        </p:txBody>
      </p:sp>
      <p:sp>
        <p:nvSpPr>
          <p:cNvPr id="5" name="TextBox 4"/>
          <p:cNvSpPr txBox="1"/>
          <p:nvPr/>
        </p:nvSpPr>
        <p:spPr>
          <a:xfrm>
            <a:off x="2303088" y="1601770"/>
            <a:ext cx="3021496" cy="369332"/>
          </a:xfrm>
          <a:prstGeom prst="rect">
            <a:avLst/>
          </a:prstGeom>
          <a:noFill/>
        </p:spPr>
        <p:txBody>
          <a:bodyPr wrap="square" rtlCol="0">
            <a:spAutoFit/>
          </a:bodyPr>
          <a:lstStyle/>
          <a:p>
            <a:r>
              <a:rPr lang="en-US" dirty="0"/>
              <a:t>Any department</a:t>
            </a:r>
          </a:p>
        </p:txBody>
      </p:sp>
      <p:cxnSp>
        <p:nvCxnSpPr>
          <p:cNvPr id="7" name="Straight Arrow Connector 6"/>
          <p:cNvCxnSpPr/>
          <p:nvPr/>
        </p:nvCxnSpPr>
        <p:spPr>
          <a:xfrm>
            <a:off x="3270497" y="1971102"/>
            <a:ext cx="0" cy="39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144062" y="2256052"/>
            <a:ext cx="2650435" cy="369332"/>
          </a:xfrm>
          <a:prstGeom prst="rect">
            <a:avLst/>
          </a:prstGeom>
          <a:noFill/>
        </p:spPr>
        <p:txBody>
          <a:bodyPr wrap="square" rtlCol="0">
            <a:spAutoFit/>
          </a:bodyPr>
          <a:lstStyle/>
          <a:p>
            <a:r>
              <a:rPr lang="en-US" dirty="0"/>
              <a:t>Immediate Manager</a:t>
            </a:r>
          </a:p>
        </p:txBody>
      </p:sp>
      <p:cxnSp>
        <p:nvCxnSpPr>
          <p:cNvPr id="11" name="Straight Arrow Connector 10"/>
          <p:cNvCxnSpPr/>
          <p:nvPr/>
        </p:nvCxnSpPr>
        <p:spPr>
          <a:xfrm>
            <a:off x="3290375" y="2625384"/>
            <a:ext cx="0" cy="39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290375" y="2544199"/>
            <a:ext cx="1696279" cy="369332"/>
          </a:xfrm>
          <a:prstGeom prst="rect">
            <a:avLst/>
          </a:prstGeom>
          <a:noFill/>
        </p:spPr>
        <p:txBody>
          <a:bodyPr wrap="square" rtlCol="0">
            <a:spAutoFit/>
          </a:bodyPr>
          <a:lstStyle/>
          <a:p>
            <a:r>
              <a:rPr lang="en-US" dirty="0"/>
              <a:t>Submit</a:t>
            </a:r>
          </a:p>
        </p:txBody>
      </p:sp>
      <p:sp>
        <p:nvSpPr>
          <p:cNvPr id="14" name="TextBox 13"/>
          <p:cNvSpPr txBox="1"/>
          <p:nvPr/>
        </p:nvSpPr>
        <p:spPr>
          <a:xfrm>
            <a:off x="2144062" y="2936781"/>
            <a:ext cx="3021496" cy="369332"/>
          </a:xfrm>
          <a:prstGeom prst="rect">
            <a:avLst/>
          </a:prstGeom>
          <a:noFill/>
        </p:spPr>
        <p:txBody>
          <a:bodyPr wrap="square" rtlCol="0">
            <a:spAutoFit/>
          </a:bodyPr>
          <a:lstStyle/>
          <a:p>
            <a:r>
              <a:rPr lang="en-US" dirty="0"/>
              <a:t>Change Request form</a:t>
            </a:r>
          </a:p>
        </p:txBody>
      </p:sp>
      <p:cxnSp>
        <p:nvCxnSpPr>
          <p:cNvPr id="15" name="Straight Arrow Connector 14"/>
          <p:cNvCxnSpPr/>
          <p:nvPr/>
        </p:nvCxnSpPr>
        <p:spPr>
          <a:xfrm>
            <a:off x="3290375" y="3306113"/>
            <a:ext cx="0" cy="39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773001" y="3605725"/>
            <a:ext cx="3021496" cy="369332"/>
          </a:xfrm>
          <a:prstGeom prst="rect">
            <a:avLst/>
          </a:prstGeom>
          <a:noFill/>
        </p:spPr>
        <p:txBody>
          <a:bodyPr wrap="square" rtlCol="0">
            <a:spAutoFit/>
          </a:bodyPr>
          <a:lstStyle/>
          <a:p>
            <a:pPr algn="ctr"/>
            <a:r>
              <a:rPr lang="en-US" dirty="0"/>
              <a:t>IT/ CISO Approval</a:t>
            </a:r>
          </a:p>
        </p:txBody>
      </p:sp>
      <p:cxnSp>
        <p:nvCxnSpPr>
          <p:cNvPr id="17" name="Straight Arrow Connector 16"/>
          <p:cNvCxnSpPr/>
          <p:nvPr/>
        </p:nvCxnSpPr>
        <p:spPr>
          <a:xfrm>
            <a:off x="3290375" y="3986842"/>
            <a:ext cx="0" cy="39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290375" y="3944651"/>
            <a:ext cx="848139" cy="369332"/>
          </a:xfrm>
          <a:prstGeom prst="rect">
            <a:avLst/>
          </a:prstGeom>
          <a:noFill/>
        </p:spPr>
        <p:txBody>
          <a:bodyPr wrap="square" rtlCol="0">
            <a:spAutoFit/>
          </a:bodyPr>
          <a:lstStyle/>
          <a:p>
            <a:r>
              <a:rPr lang="en-US" dirty="0"/>
              <a:t>Yes</a:t>
            </a:r>
          </a:p>
        </p:txBody>
      </p:sp>
      <p:sp>
        <p:nvSpPr>
          <p:cNvPr id="19" name="TextBox 18"/>
          <p:cNvSpPr txBox="1"/>
          <p:nvPr/>
        </p:nvSpPr>
        <p:spPr>
          <a:xfrm>
            <a:off x="1759749" y="4313983"/>
            <a:ext cx="3021496" cy="646331"/>
          </a:xfrm>
          <a:prstGeom prst="rect">
            <a:avLst/>
          </a:prstGeom>
          <a:noFill/>
        </p:spPr>
        <p:txBody>
          <a:bodyPr wrap="square" rtlCol="0">
            <a:spAutoFit/>
          </a:bodyPr>
          <a:lstStyle/>
          <a:p>
            <a:pPr algn="ctr"/>
            <a:r>
              <a:rPr lang="en-US" dirty="0"/>
              <a:t>Change Management Form</a:t>
            </a:r>
          </a:p>
        </p:txBody>
      </p:sp>
      <p:cxnSp>
        <p:nvCxnSpPr>
          <p:cNvPr id="20" name="Straight Arrow Connector 19"/>
          <p:cNvCxnSpPr/>
          <p:nvPr/>
        </p:nvCxnSpPr>
        <p:spPr>
          <a:xfrm>
            <a:off x="3290375" y="4960314"/>
            <a:ext cx="0" cy="39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92879" y="5168787"/>
            <a:ext cx="3021496" cy="646331"/>
          </a:xfrm>
          <a:prstGeom prst="rect">
            <a:avLst/>
          </a:prstGeom>
          <a:noFill/>
        </p:spPr>
        <p:txBody>
          <a:bodyPr wrap="square" rtlCol="0">
            <a:spAutoFit/>
          </a:bodyPr>
          <a:lstStyle/>
          <a:p>
            <a:pPr algn="ctr"/>
            <a:r>
              <a:rPr lang="en-US" dirty="0"/>
              <a:t>Change moved to production</a:t>
            </a:r>
          </a:p>
        </p:txBody>
      </p:sp>
      <p:cxnSp>
        <p:nvCxnSpPr>
          <p:cNvPr id="23" name="Straight Arrow Connector 22"/>
          <p:cNvCxnSpPr/>
          <p:nvPr/>
        </p:nvCxnSpPr>
        <p:spPr>
          <a:xfrm>
            <a:off x="4350550" y="3815974"/>
            <a:ext cx="4306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280147" y="3475035"/>
            <a:ext cx="659295" cy="369332"/>
          </a:xfrm>
          <a:prstGeom prst="rect">
            <a:avLst/>
          </a:prstGeom>
          <a:noFill/>
        </p:spPr>
        <p:txBody>
          <a:bodyPr wrap="square" rtlCol="0">
            <a:spAutoFit/>
          </a:bodyPr>
          <a:lstStyle/>
          <a:p>
            <a:r>
              <a:rPr lang="en-US" dirty="0"/>
              <a:t>No</a:t>
            </a:r>
          </a:p>
        </p:txBody>
      </p:sp>
      <p:sp>
        <p:nvSpPr>
          <p:cNvPr id="25" name="TextBox 24"/>
          <p:cNvSpPr txBox="1"/>
          <p:nvPr/>
        </p:nvSpPr>
        <p:spPr>
          <a:xfrm>
            <a:off x="4807750" y="3605725"/>
            <a:ext cx="1457740" cy="369332"/>
          </a:xfrm>
          <a:prstGeom prst="rect">
            <a:avLst/>
          </a:prstGeom>
          <a:noFill/>
        </p:spPr>
        <p:txBody>
          <a:bodyPr wrap="square" rtlCol="0">
            <a:spAutoFit/>
          </a:bodyPr>
          <a:lstStyle/>
          <a:p>
            <a:r>
              <a:rPr lang="en-US" dirty="0"/>
              <a:t>Rejected</a:t>
            </a:r>
          </a:p>
        </p:txBody>
      </p:sp>
    </p:spTree>
    <p:extLst>
      <p:ext uri="{BB962C8B-B14F-4D97-AF65-F5344CB8AC3E}">
        <p14:creationId xmlns:p14="http://schemas.microsoft.com/office/powerpoint/2010/main" val="7009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27630" y="535971"/>
            <a:ext cx="5097048" cy="589694"/>
          </a:xfrm>
          <a:prstGeom prst="rect">
            <a:avLst/>
          </a:prstGeom>
        </p:spPr>
        <p:txBody>
          <a:bodyPr>
            <a:normAutofit/>
          </a:bodyPr>
          <a:lstStyle/>
          <a:p>
            <a:pPr algn="ctr"/>
            <a:r>
              <a:rPr lang="en-US" sz="2800" dirty="0">
                <a:solidFill>
                  <a:schemeClr val="tx1"/>
                </a:solidFill>
                <a:latin typeface="Calibri" panose="020F0502020204030204" pitchFamily="34" charset="0"/>
                <a:ea typeface="+mn-ea"/>
                <a:cs typeface="Calibri" panose="020F0502020204030204" pitchFamily="34" charset="0"/>
              </a:rPr>
              <a:t>INCIDENT MANAGEMENT</a:t>
            </a:r>
          </a:p>
        </p:txBody>
      </p:sp>
      <p:sp>
        <p:nvSpPr>
          <p:cNvPr id="5" name="TextBox 4"/>
          <p:cNvSpPr txBox="1"/>
          <p:nvPr/>
        </p:nvSpPr>
        <p:spPr>
          <a:xfrm>
            <a:off x="1659138" y="1605178"/>
            <a:ext cx="3021496" cy="369332"/>
          </a:xfrm>
          <a:prstGeom prst="rect">
            <a:avLst/>
          </a:prstGeom>
          <a:noFill/>
        </p:spPr>
        <p:txBody>
          <a:bodyPr wrap="square" rtlCol="0">
            <a:spAutoFit/>
          </a:bodyPr>
          <a:lstStyle/>
          <a:p>
            <a:r>
              <a:rPr lang="en-US" dirty="0"/>
              <a:t>Any department</a:t>
            </a:r>
          </a:p>
        </p:txBody>
      </p:sp>
      <p:cxnSp>
        <p:nvCxnSpPr>
          <p:cNvPr id="7" name="Straight Arrow Connector 6"/>
          <p:cNvCxnSpPr/>
          <p:nvPr/>
        </p:nvCxnSpPr>
        <p:spPr>
          <a:xfrm>
            <a:off x="2696120" y="1974510"/>
            <a:ext cx="0" cy="284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993216" y="2299132"/>
            <a:ext cx="4691270" cy="369332"/>
          </a:xfrm>
          <a:prstGeom prst="rect">
            <a:avLst/>
          </a:prstGeom>
          <a:noFill/>
        </p:spPr>
        <p:txBody>
          <a:bodyPr wrap="square" rtlCol="0">
            <a:spAutoFit/>
          </a:bodyPr>
          <a:lstStyle/>
          <a:p>
            <a:r>
              <a:rPr lang="en-US" dirty="0"/>
              <a:t>Immediate Manager/ CISO/ IT Support</a:t>
            </a:r>
          </a:p>
        </p:txBody>
      </p:sp>
      <p:cxnSp>
        <p:nvCxnSpPr>
          <p:cNvPr id="11" name="Straight Arrow Connector 10"/>
          <p:cNvCxnSpPr/>
          <p:nvPr/>
        </p:nvCxnSpPr>
        <p:spPr>
          <a:xfrm>
            <a:off x="2742502" y="2666271"/>
            <a:ext cx="0" cy="284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549983" y="2335469"/>
            <a:ext cx="3021496" cy="369332"/>
          </a:xfrm>
          <a:prstGeom prst="rect">
            <a:avLst/>
          </a:prstGeom>
          <a:noFill/>
        </p:spPr>
        <p:txBody>
          <a:bodyPr wrap="square" rtlCol="0">
            <a:spAutoFit/>
          </a:bodyPr>
          <a:lstStyle/>
          <a:p>
            <a:r>
              <a:rPr lang="en-US" dirty="0"/>
              <a:t>Incident Reporting form</a:t>
            </a:r>
          </a:p>
        </p:txBody>
      </p:sp>
      <p:cxnSp>
        <p:nvCxnSpPr>
          <p:cNvPr id="15" name="Straight Arrow Connector 14"/>
          <p:cNvCxnSpPr/>
          <p:nvPr/>
        </p:nvCxnSpPr>
        <p:spPr>
          <a:xfrm>
            <a:off x="2742502" y="3404867"/>
            <a:ext cx="0" cy="284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185372" y="3035535"/>
            <a:ext cx="3021496" cy="369332"/>
          </a:xfrm>
          <a:prstGeom prst="rect">
            <a:avLst/>
          </a:prstGeom>
          <a:noFill/>
        </p:spPr>
        <p:txBody>
          <a:bodyPr wrap="square" rtlCol="0">
            <a:spAutoFit/>
          </a:bodyPr>
          <a:lstStyle/>
          <a:p>
            <a:pPr algn="ctr"/>
            <a:r>
              <a:rPr lang="en-US" dirty="0"/>
              <a:t>IT/ CISO</a:t>
            </a:r>
          </a:p>
        </p:txBody>
      </p:sp>
      <p:sp>
        <p:nvSpPr>
          <p:cNvPr id="19" name="TextBox 18"/>
          <p:cNvSpPr txBox="1"/>
          <p:nvPr/>
        </p:nvSpPr>
        <p:spPr>
          <a:xfrm>
            <a:off x="1185372" y="3689817"/>
            <a:ext cx="3021496" cy="646331"/>
          </a:xfrm>
          <a:prstGeom prst="rect">
            <a:avLst/>
          </a:prstGeom>
          <a:noFill/>
        </p:spPr>
        <p:txBody>
          <a:bodyPr wrap="square" rtlCol="0">
            <a:spAutoFit/>
          </a:bodyPr>
          <a:lstStyle/>
          <a:p>
            <a:pPr algn="ctr"/>
            <a:r>
              <a:rPr lang="en-US" dirty="0"/>
              <a:t>Security Incident Final Report</a:t>
            </a:r>
          </a:p>
        </p:txBody>
      </p:sp>
      <p:sp>
        <p:nvSpPr>
          <p:cNvPr id="3" name="TextBox 2"/>
          <p:cNvSpPr txBox="1"/>
          <p:nvPr/>
        </p:nvSpPr>
        <p:spPr>
          <a:xfrm>
            <a:off x="2696120" y="1932376"/>
            <a:ext cx="1557131" cy="369332"/>
          </a:xfrm>
          <a:prstGeom prst="rect">
            <a:avLst/>
          </a:prstGeom>
          <a:noFill/>
        </p:spPr>
        <p:txBody>
          <a:bodyPr wrap="square" rtlCol="0">
            <a:spAutoFit/>
          </a:bodyPr>
          <a:lstStyle/>
          <a:p>
            <a:r>
              <a:rPr lang="en-US" dirty="0"/>
              <a:t>Reports to</a:t>
            </a:r>
          </a:p>
        </p:txBody>
      </p:sp>
      <p:cxnSp>
        <p:nvCxnSpPr>
          <p:cNvPr id="6" name="Straight Arrow Connector 5"/>
          <p:cNvCxnSpPr>
            <a:stCxn id="14" idx="1"/>
          </p:cNvCxnSpPr>
          <p:nvPr/>
        </p:nvCxnSpPr>
        <p:spPr>
          <a:xfrm flipH="1">
            <a:off x="5581782" y="2520135"/>
            <a:ext cx="9682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416526" y="2150803"/>
            <a:ext cx="1401417" cy="369332"/>
          </a:xfrm>
          <a:prstGeom prst="rect">
            <a:avLst/>
          </a:prstGeom>
          <a:noFill/>
        </p:spPr>
        <p:txBody>
          <a:bodyPr wrap="square" rtlCol="0">
            <a:spAutoFit/>
          </a:bodyPr>
          <a:lstStyle/>
          <a:p>
            <a:r>
              <a:rPr lang="en-US" dirty="0"/>
              <a:t>Submitted </a:t>
            </a:r>
          </a:p>
        </p:txBody>
      </p:sp>
      <p:sp>
        <p:nvSpPr>
          <p:cNvPr id="9" name="TextBox 8"/>
          <p:cNvSpPr txBox="1"/>
          <p:nvPr/>
        </p:nvSpPr>
        <p:spPr>
          <a:xfrm>
            <a:off x="5849077" y="2481605"/>
            <a:ext cx="556591" cy="369332"/>
          </a:xfrm>
          <a:prstGeom prst="rect">
            <a:avLst/>
          </a:prstGeom>
          <a:noFill/>
        </p:spPr>
        <p:txBody>
          <a:bodyPr wrap="square" rtlCol="0">
            <a:spAutoFit/>
          </a:bodyPr>
          <a:lstStyle/>
          <a:p>
            <a:r>
              <a:rPr lang="en-US" dirty="0"/>
              <a:t>to</a:t>
            </a:r>
          </a:p>
        </p:txBody>
      </p:sp>
      <p:sp>
        <p:nvSpPr>
          <p:cNvPr id="26" name="TextBox 25"/>
          <p:cNvSpPr txBox="1"/>
          <p:nvPr/>
        </p:nvSpPr>
        <p:spPr>
          <a:xfrm>
            <a:off x="2812077" y="3362676"/>
            <a:ext cx="1053548" cy="369332"/>
          </a:xfrm>
          <a:prstGeom prst="rect">
            <a:avLst/>
          </a:prstGeom>
          <a:noFill/>
        </p:spPr>
        <p:txBody>
          <a:bodyPr wrap="square" rtlCol="0">
            <a:spAutoFit/>
          </a:bodyPr>
          <a:lstStyle/>
          <a:p>
            <a:r>
              <a:rPr lang="en-US" dirty="0"/>
              <a:t>Submit</a:t>
            </a:r>
          </a:p>
        </p:txBody>
      </p:sp>
    </p:spTree>
    <p:extLst>
      <p:ext uri="{BB962C8B-B14F-4D97-AF65-F5344CB8AC3E}">
        <p14:creationId xmlns:p14="http://schemas.microsoft.com/office/powerpoint/2010/main" val="248558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67646" y="397566"/>
            <a:ext cx="6475275" cy="477077"/>
          </a:xfrm>
          <a:prstGeom prst="rect">
            <a:avLst/>
          </a:prstGeom>
        </p:spPr>
        <p:txBody>
          <a:bodyPr>
            <a:normAutofit fontScale="90000"/>
          </a:bodyPr>
          <a:lstStyle/>
          <a:p>
            <a:pPr algn="ctr"/>
            <a:r>
              <a:rPr lang="en-US" altLang="en-US" sz="3100" dirty="0">
                <a:solidFill>
                  <a:schemeClr val="tx1"/>
                </a:solidFill>
                <a:latin typeface="Calibri" panose="020F0502020204030204" pitchFamily="34" charset="0"/>
                <a:ea typeface="+mn-ea"/>
                <a:cs typeface="Calibri" panose="020F0502020204030204" pitchFamily="34" charset="0"/>
              </a:rPr>
              <a:t>Business Continuity Planning</a:t>
            </a:r>
            <a:endParaRPr lang="en-US" sz="3100" dirty="0">
              <a:solidFill>
                <a:schemeClr val="tx1"/>
              </a:solidFill>
              <a:latin typeface="Calibri" panose="020F0502020204030204" pitchFamily="34" charset="0"/>
              <a:ea typeface="+mn-ea"/>
              <a:cs typeface="Calibri" panose="020F0502020204030204" pitchFamily="34" charset="0"/>
            </a:endParaRPr>
          </a:p>
        </p:txBody>
      </p:sp>
      <p:sp>
        <p:nvSpPr>
          <p:cNvPr id="4" name="Subtitle 3"/>
          <p:cNvSpPr>
            <a:spLocks noGrp="1"/>
          </p:cNvSpPr>
          <p:nvPr>
            <p:ph type="subTitle" idx="4294967295"/>
          </p:nvPr>
        </p:nvSpPr>
        <p:spPr>
          <a:xfrm>
            <a:off x="1431234" y="1205949"/>
            <a:ext cx="9834838" cy="4598503"/>
          </a:xfrm>
          <a:prstGeom prst="rect">
            <a:avLst/>
          </a:prstGeom>
        </p:spPr>
        <p:txBody>
          <a:bodyPr/>
          <a:lstStyle/>
          <a:p>
            <a:pPr>
              <a:buClr>
                <a:srgbClr val="7030A0"/>
              </a:buClr>
            </a:pPr>
            <a:r>
              <a:rPr lang="en-US" sz="2800" b="1" dirty="0">
                <a:solidFill>
                  <a:schemeClr val="tx1"/>
                </a:solidFill>
                <a:latin typeface="Calibri" panose="020F0502020204030204" pitchFamily="34" charset="0"/>
                <a:cs typeface="Calibri" panose="020F0502020204030204" pitchFamily="34" charset="0"/>
              </a:rPr>
              <a:t>Torrential Rains</a:t>
            </a:r>
          </a:p>
          <a:p>
            <a:endParaRPr lang="en-US" dirty="0">
              <a:solidFill>
                <a:schemeClr val="tx1"/>
              </a:solidFill>
            </a:endParaRP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1: Monitor weather advisories</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2: Notify on-site employees</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3: Call local radio and TV stations   to broadcast weather closing information for employees at home</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4: Place closing sign on all affected location offices</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5: Arrange for snow and ice removal</a:t>
            </a:r>
          </a:p>
          <a:p>
            <a:endParaRPr lang="en-US" dirty="0"/>
          </a:p>
        </p:txBody>
      </p:sp>
    </p:spTree>
    <p:extLst>
      <p:ext uri="{BB962C8B-B14F-4D97-AF65-F5344CB8AC3E}">
        <p14:creationId xmlns:p14="http://schemas.microsoft.com/office/powerpoint/2010/main" val="344675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827565" y="743518"/>
            <a:ext cx="9834838" cy="3538329"/>
          </a:xfrm>
          <a:prstGeom prst="rect">
            <a:avLst/>
          </a:prstGeom>
        </p:spPr>
        <p:txBody>
          <a:bodyPr/>
          <a:lstStyle/>
          <a:p>
            <a:pPr>
              <a:buClr>
                <a:srgbClr val="7030A0"/>
              </a:buClr>
            </a:pPr>
            <a:r>
              <a:rPr lang="en-US" sz="2800" b="1" dirty="0">
                <a:solidFill>
                  <a:schemeClr val="tx1"/>
                </a:solidFill>
                <a:latin typeface="Calibri" panose="020F0502020204030204" pitchFamily="34" charset="0"/>
                <a:cs typeface="Calibri" panose="020F0502020204030204" pitchFamily="34" charset="0"/>
              </a:rPr>
              <a:t>Floods</a:t>
            </a:r>
          </a:p>
          <a:p>
            <a:endParaRPr lang="en-US" dirty="0"/>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1: Monitor flood advisories</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2: Determine flood potential to location</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3: Determine employees at risk</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4: Pre-stage emergency power generating equipment</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5: Assess damage</a:t>
            </a:r>
          </a:p>
          <a:p>
            <a:endParaRPr lang="en-US" dirty="0"/>
          </a:p>
        </p:txBody>
      </p:sp>
    </p:spTree>
    <p:extLst>
      <p:ext uri="{BB962C8B-B14F-4D97-AF65-F5344CB8AC3E}">
        <p14:creationId xmlns:p14="http://schemas.microsoft.com/office/powerpoint/2010/main" val="4309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851627" y="599139"/>
            <a:ext cx="9834838" cy="3538329"/>
          </a:xfrm>
          <a:prstGeom prst="rect">
            <a:avLst/>
          </a:prstGeom>
        </p:spPr>
        <p:txBody>
          <a:bodyPr/>
          <a:lstStyle/>
          <a:p>
            <a:pPr>
              <a:buClr>
                <a:srgbClr val="7030A0"/>
              </a:buClr>
            </a:pPr>
            <a:r>
              <a:rPr lang="en-US" sz="2800" b="1" dirty="0">
                <a:solidFill>
                  <a:schemeClr val="tx1"/>
                </a:solidFill>
                <a:latin typeface="Calibri" panose="020F0502020204030204" pitchFamily="34" charset="0"/>
                <a:cs typeface="Calibri" panose="020F0502020204030204" pitchFamily="34" charset="0"/>
              </a:rPr>
              <a:t>Cyclones</a:t>
            </a:r>
          </a:p>
          <a:p>
            <a:endParaRPr lang="en-US" dirty="0">
              <a:solidFill>
                <a:schemeClr val="tx1"/>
              </a:solidFill>
            </a:endParaRP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1: Listen to Hurricane advisories</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2: Shut down all equipment</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3: Check gas, water and electrical lines for damage</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4: Evacuate area, if flooding is possible</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5: Do not use landline telephones, in the event of severe lightning</a:t>
            </a:r>
          </a:p>
          <a:p>
            <a:pPr>
              <a:buClrTx/>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Step 6: Assess damage</a:t>
            </a:r>
          </a:p>
          <a:p>
            <a:endParaRPr lang="en-US" dirty="0"/>
          </a:p>
        </p:txBody>
      </p:sp>
    </p:spTree>
    <p:extLst>
      <p:ext uri="{BB962C8B-B14F-4D97-AF65-F5344CB8AC3E}">
        <p14:creationId xmlns:p14="http://schemas.microsoft.com/office/powerpoint/2010/main" val="335941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803501" y="695392"/>
            <a:ext cx="9834838" cy="4684991"/>
          </a:xfrm>
          <a:prstGeom prst="rect">
            <a:avLst/>
          </a:prstGeom>
        </p:spPr>
        <p:txBody>
          <a:bodyPr>
            <a:normAutofit fontScale="55000" lnSpcReduction="20000"/>
          </a:bodyPr>
          <a:lstStyle/>
          <a:p>
            <a:pPr>
              <a:buClr>
                <a:srgbClr val="7030A0"/>
              </a:buClr>
            </a:pPr>
            <a:r>
              <a:rPr lang="en-US" sz="5900" b="1" dirty="0">
                <a:solidFill>
                  <a:schemeClr val="tx1"/>
                </a:solidFill>
                <a:latin typeface="Calibri" panose="020F0502020204030204" pitchFamily="34" charset="0"/>
                <a:cs typeface="Calibri" panose="020F0502020204030204" pitchFamily="34" charset="0"/>
              </a:rPr>
              <a:t>Earthquakes</a:t>
            </a:r>
          </a:p>
          <a:p>
            <a:endParaRPr lang="en-US" dirty="0">
              <a:solidFill>
                <a:schemeClr val="tx1"/>
              </a:solidFill>
            </a:endParaRP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1: Shut down utilities</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2: Evacuate building if necessary</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3: Account for all personnel</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4: Determine impact of organization disruption</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5: Gather at assembly area</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6: Account for all personnel</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7: Search for missing personnel</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8: Asses damage</a:t>
            </a:r>
          </a:p>
          <a:p>
            <a:endParaRPr lang="en-US" dirty="0"/>
          </a:p>
        </p:txBody>
      </p:sp>
    </p:spTree>
    <p:extLst>
      <p:ext uri="{BB962C8B-B14F-4D97-AF65-F5344CB8AC3E}">
        <p14:creationId xmlns:p14="http://schemas.microsoft.com/office/powerpoint/2010/main" val="104514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779438" y="599139"/>
            <a:ext cx="9834838" cy="4635470"/>
          </a:xfrm>
          <a:prstGeom prst="rect">
            <a:avLst/>
          </a:prstGeom>
        </p:spPr>
        <p:txBody>
          <a:bodyPr>
            <a:normAutofit fontScale="55000" lnSpcReduction="20000"/>
          </a:bodyPr>
          <a:lstStyle/>
          <a:p>
            <a:pPr>
              <a:buClr>
                <a:srgbClr val="7030A0"/>
              </a:buClr>
            </a:pPr>
            <a:r>
              <a:rPr lang="en-US" sz="5100" b="1" dirty="0">
                <a:solidFill>
                  <a:schemeClr val="tx1"/>
                </a:solidFill>
                <a:latin typeface="Calibri" panose="020F0502020204030204" pitchFamily="34" charset="0"/>
                <a:cs typeface="Calibri" panose="020F0502020204030204" pitchFamily="34" charset="0"/>
              </a:rPr>
              <a:t>Fires</a:t>
            </a:r>
          </a:p>
          <a:p>
            <a:endParaRPr lang="en-US" dirty="0">
              <a:solidFill>
                <a:schemeClr val="tx1"/>
              </a:solidFill>
            </a:endParaRP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1: Evacuate personnel on alarm, as necessary</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2: Shut down utilities </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3: Attempt to suppress fire in early stages</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4: Notify fire department.</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5: Gather at assembly area</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6: Account for all personnel</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7: Search for missing personnel</a:t>
            </a:r>
          </a:p>
          <a:p>
            <a:pPr>
              <a:buClrTx/>
              <a:buFont typeface="Arial" panose="020B0604020202020204" pitchFamily="34" charset="0"/>
              <a:buChar char="•"/>
            </a:pPr>
            <a:r>
              <a:rPr lang="en-US" sz="5100" dirty="0">
                <a:solidFill>
                  <a:schemeClr val="tx1"/>
                </a:solidFill>
                <a:latin typeface="Calibri" panose="020F0502020204030204" pitchFamily="34" charset="0"/>
                <a:cs typeface="Calibri" panose="020F0502020204030204" pitchFamily="34" charset="0"/>
              </a:rPr>
              <a:t>Step 8: Asses damage</a:t>
            </a:r>
          </a:p>
          <a:p>
            <a:endParaRPr lang="en-US" dirty="0"/>
          </a:p>
        </p:txBody>
      </p:sp>
    </p:spTree>
    <p:extLst>
      <p:ext uri="{BB962C8B-B14F-4D97-AF65-F5344CB8AC3E}">
        <p14:creationId xmlns:p14="http://schemas.microsoft.com/office/powerpoint/2010/main" val="291002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309" y="274764"/>
            <a:ext cx="8915399" cy="493642"/>
          </a:xfrm>
          <a:prstGeom prst="rect">
            <a:avLst/>
          </a:prstGeom>
        </p:spPr>
        <p:txBody>
          <a:bodyPr>
            <a:noAutofit/>
          </a:bodyPr>
          <a:lstStyle/>
          <a:p>
            <a:pPr algn="ctr"/>
            <a:r>
              <a:rPr lang="en-US" sz="2800" dirty="0">
                <a:solidFill>
                  <a:schemeClr val="tx1"/>
                </a:solidFill>
                <a:latin typeface="Calibri" panose="020F0502020204030204" pitchFamily="34" charset="0"/>
                <a:ea typeface="+mn-ea"/>
                <a:cs typeface="Calibri" panose="020F0502020204030204" pitchFamily="34" charset="0"/>
              </a:rPr>
              <a:t>Document Classification And labelling</a:t>
            </a:r>
          </a:p>
        </p:txBody>
      </p:sp>
      <p:sp>
        <p:nvSpPr>
          <p:cNvPr id="3" name="Subtitle 2"/>
          <p:cNvSpPr>
            <a:spLocks noGrp="1"/>
          </p:cNvSpPr>
          <p:nvPr>
            <p:ph type="subTitle" idx="4294967295"/>
          </p:nvPr>
        </p:nvSpPr>
        <p:spPr>
          <a:xfrm>
            <a:off x="1775791" y="914401"/>
            <a:ext cx="9728821" cy="388640"/>
          </a:xfrm>
          <a:prstGeom prst="rect">
            <a:avLst/>
          </a:prstGeom>
        </p:spPr>
        <p:txBody>
          <a:bodyPr>
            <a:normAutofit fontScale="70000" lnSpcReduction="20000"/>
          </a:bodyPr>
          <a:lstStyle/>
          <a:p>
            <a:pPr>
              <a:buClr>
                <a:srgbClr val="7030A0"/>
              </a:buClr>
            </a:pPr>
            <a:r>
              <a:rPr lang="en-US" sz="3300" b="1" dirty="0">
                <a:solidFill>
                  <a:schemeClr val="tx1"/>
                </a:solidFill>
                <a:latin typeface="Calibri" panose="020F0502020204030204" pitchFamily="34" charset="0"/>
                <a:cs typeface="Calibri" panose="020F0502020204030204" pitchFamily="34" charset="0"/>
              </a:rPr>
              <a:t>Information can be classified into four categories: </a:t>
            </a:r>
          </a:p>
          <a:p>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77050567"/>
              </p:ext>
            </p:extLst>
          </p:nvPr>
        </p:nvGraphicFramePr>
        <p:xfrm>
          <a:off x="1775791" y="1449036"/>
          <a:ext cx="8128000" cy="5400040"/>
        </p:xfrm>
        <a:graphic>
          <a:graphicData uri="http://schemas.openxmlformats.org/drawingml/2006/table">
            <a:tbl>
              <a:tblPr firstRow="1" bandRow="1">
                <a:tableStyleId>{0660B408-B3CF-4A94-85FC-2B1E0A45F4A2}</a:tableStyleId>
              </a:tblPr>
              <a:tblGrid>
                <a:gridCol w="2279374">
                  <a:extLst>
                    <a:ext uri="{9D8B030D-6E8A-4147-A177-3AD203B41FA5}">
                      <a16:colId xmlns:a16="http://schemas.microsoft.com/office/drawing/2014/main" val="3276462166"/>
                    </a:ext>
                  </a:extLst>
                </a:gridCol>
                <a:gridCol w="5848626">
                  <a:extLst>
                    <a:ext uri="{9D8B030D-6E8A-4147-A177-3AD203B41FA5}">
                      <a16:colId xmlns:a16="http://schemas.microsoft.com/office/drawing/2014/main" val="190295422"/>
                    </a:ext>
                  </a:extLst>
                </a:gridCol>
              </a:tblGrid>
              <a:tr h="370840">
                <a:tc>
                  <a:txBody>
                    <a:bodyPr/>
                    <a:lstStyle/>
                    <a:p>
                      <a:pPr algn="ctr"/>
                      <a:r>
                        <a:rPr lang="en-US" dirty="0"/>
                        <a:t>Classification</a:t>
                      </a:r>
                    </a:p>
                  </a:txBody>
                  <a:tcPr/>
                </a:tc>
                <a:tc>
                  <a:txBody>
                    <a:bodyPr/>
                    <a:lstStyle/>
                    <a:p>
                      <a:pPr algn="ctr"/>
                      <a:r>
                        <a:rPr lang="en-US" dirty="0"/>
                        <a:t>Examples</a:t>
                      </a:r>
                    </a:p>
                  </a:txBody>
                  <a:tcPr/>
                </a:tc>
                <a:extLst>
                  <a:ext uri="{0D108BD9-81ED-4DB2-BD59-A6C34878D82A}">
                    <a16:rowId xmlns:a16="http://schemas.microsoft.com/office/drawing/2014/main" val="661786536"/>
                  </a:ext>
                </a:extLst>
              </a:tr>
              <a:tr h="370840">
                <a:tc>
                  <a:txBody>
                    <a:bodyPr/>
                    <a:lstStyle/>
                    <a:p>
                      <a:r>
                        <a:rPr lang="en-US" dirty="0"/>
                        <a:t>Public</a:t>
                      </a:r>
                    </a:p>
                  </a:txBody>
                  <a:tcPr/>
                </a:tc>
                <a:tc>
                  <a:txBody>
                    <a:bodyPr/>
                    <a:lstStyle/>
                    <a:p>
                      <a:pPr lvl="0"/>
                      <a:r>
                        <a:rPr lang="en-US" sz="1800" kern="1200" dirty="0">
                          <a:effectLst/>
                        </a:rPr>
                        <a:t>Public press releases </a:t>
                      </a:r>
                    </a:p>
                    <a:p>
                      <a:pPr lvl="0"/>
                      <a:r>
                        <a:rPr lang="en-US" sz="1800" kern="1200" dirty="0">
                          <a:effectLst/>
                        </a:rPr>
                        <a:t>Marketing Materials after release</a:t>
                      </a:r>
                    </a:p>
                    <a:p>
                      <a:pPr lvl="0"/>
                      <a:r>
                        <a:rPr lang="en-US" sz="1800" kern="1200" dirty="0">
                          <a:effectLst/>
                        </a:rPr>
                        <a:t>External vacancy notices</a:t>
                      </a:r>
                    </a:p>
                    <a:p>
                      <a:endParaRPr lang="en-US" dirty="0"/>
                    </a:p>
                  </a:txBody>
                  <a:tcPr/>
                </a:tc>
                <a:extLst>
                  <a:ext uri="{0D108BD9-81ED-4DB2-BD59-A6C34878D82A}">
                    <a16:rowId xmlns:a16="http://schemas.microsoft.com/office/drawing/2014/main" val="2243318979"/>
                  </a:ext>
                </a:extLst>
              </a:tr>
              <a:tr h="370840">
                <a:tc>
                  <a:txBody>
                    <a:bodyPr/>
                    <a:lstStyle/>
                    <a:p>
                      <a:r>
                        <a:rPr lang="en-US" dirty="0"/>
                        <a:t>Internal</a:t>
                      </a:r>
                    </a:p>
                  </a:txBody>
                  <a:tcPr/>
                </a:tc>
                <a:tc>
                  <a:txBody>
                    <a:bodyPr/>
                    <a:lstStyle/>
                    <a:p>
                      <a:pPr lvl="0"/>
                      <a:r>
                        <a:rPr lang="en-US" sz="1800" kern="1200" dirty="0">
                          <a:effectLst/>
                        </a:rPr>
                        <a:t>Training materials</a:t>
                      </a:r>
                    </a:p>
                    <a:p>
                      <a:pPr lvl="0"/>
                      <a:r>
                        <a:rPr lang="en-US" sz="1800" kern="1200" dirty="0">
                          <a:effectLst/>
                        </a:rPr>
                        <a:t>Email and phone directories</a:t>
                      </a:r>
                    </a:p>
                    <a:p>
                      <a:pPr lvl="0"/>
                      <a:r>
                        <a:rPr lang="en-US" sz="1800" kern="1200" dirty="0">
                          <a:effectLst/>
                        </a:rPr>
                        <a:t>Customer contact details</a:t>
                      </a:r>
                    </a:p>
                    <a:p>
                      <a:endParaRPr lang="en-US" dirty="0"/>
                    </a:p>
                  </a:txBody>
                  <a:tcPr/>
                </a:tc>
                <a:extLst>
                  <a:ext uri="{0D108BD9-81ED-4DB2-BD59-A6C34878D82A}">
                    <a16:rowId xmlns:a16="http://schemas.microsoft.com/office/drawing/2014/main" val="2249538354"/>
                  </a:ext>
                </a:extLst>
              </a:tr>
              <a:tr h="370840">
                <a:tc>
                  <a:txBody>
                    <a:bodyPr/>
                    <a:lstStyle/>
                    <a:p>
                      <a:r>
                        <a:rPr lang="en-US" dirty="0"/>
                        <a:t>Confidential</a:t>
                      </a:r>
                    </a:p>
                  </a:txBody>
                  <a:tcPr/>
                </a:tc>
                <a:tc>
                  <a:txBody>
                    <a:bodyPr/>
                    <a:lstStyle/>
                    <a:p>
                      <a:pPr lvl="0"/>
                      <a:r>
                        <a:rPr lang="en-US" sz="1800" kern="1200" dirty="0">
                          <a:effectLst/>
                        </a:rPr>
                        <a:t>Financial and budgets</a:t>
                      </a:r>
                    </a:p>
                    <a:p>
                      <a:pPr lvl="0"/>
                      <a:r>
                        <a:rPr lang="en-US" sz="1800" kern="1200" dirty="0">
                          <a:effectLst/>
                        </a:rPr>
                        <a:t>Employee personnel data</a:t>
                      </a:r>
                    </a:p>
                    <a:p>
                      <a:pPr lvl="0"/>
                      <a:r>
                        <a:rPr lang="en-US" sz="1800" kern="1200" dirty="0">
                          <a:effectLst/>
                        </a:rPr>
                        <a:t>Source Code</a:t>
                      </a:r>
                    </a:p>
                    <a:p>
                      <a:pPr lvl="0"/>
                      <a:r>
                        <a:rPr lang="en-US" sz="1800" kern="1200" dirty="0">
                          <a:effectLst/>
                        </a:rPr>
                        <a:t>Non-disclosure agreements with clients\vendors </a:t>
                      </a:r>
                    </a:p>
                    <a:p>
                      <a:endParaRPr lang="en-US" dirty="0"/>
                    </a:p>
                  </a:txBody>
                  <a:tcPr/>
                </a:tc>
                <a:extLst>
                  <a:ext uri="{0D108BD9-81ED-4DB2-BD59-A6C34878D82A}">
                    <a16:rowId xmlns:a16="http://schemas.microsoft.com/office/drawing/2014/main" val="916952058"/>
                  </a:ext>
                </a:extLst>
              </a:tr>
              <a:tr h="370840">
                <a:tc>
                  <a:txBody>
                    <a:bodyPr/>
                    <a:lstStyle/>
                    <a:p>
                      <a:r>
                        <a:rPr lang="en-US" dirty="0"/>
                        <a:t>Restricted</a:t>
                      </a:r>
                    </a:p>
                  </a:txBody>
                  <a:tcPr/>
                </a:tc>
                <a:tc>
                  <a:txBody>
                    <a:bodyPr/>
                    <a:lstStyle/>
                    <a:p>
                      <a:pPr lvl="0"/>
                      <a:r>
                        <a:rPr lang="en-US" sz="1800" kern="1200" dirty="0">
                          <a:effectLst/>
                        </a:rPr>
                        <a:t>Legal proceedings and investigations</a:t>
                      </a:r>
                    </a:p>
                    <a:p>
                      <a:pPr lvl="0"/>
                      <a:r>
                        <a:rPr lang="en-US" sz="1800" kern="1200" dirty="0">
                          <a:effectLst/>
                        </a:rPr>
                        <a:t>Merger and acquisition activities</a:t>
                      </a:r>
                    </a:p>
                    <a:p>
                      <a:pPr lvl="0"/>
                      <a:r>
                        <a:rPr lang="en-US" sz="1800" kern="1200" dirty="0">
                          <a:effectLst/>
                        </a:rPr>
                        <a:t>High level strategic planning</a:t>
                      </a:r>
                    </a:p>
                    <a:p>
                      <a:endParaRPr lang="en-US" dirty="0"/>
                    </a:p>
                  </a:txBody>
                  <a:tcPr/>
                </a:tc>
                <a:extLst>
                  <a:ext uri="{0D108BD9-81ED-4DB2-BD59-A6C34878D82A}">
                    <a16:rowId xmlns:a16="http://schemas.microsoft.com/office/drawing/2014/main" val="2155646635"/>
                  </a:ext>
                </a:extLst>
              </a:tr>
            </a:tbl>
          </a:graphicData>
        </a:graphic>
      </p:graphicFrame>
    </p:spTree>
    <p:extLst>
      <p:ext uri="{BB962C8B-B14F-4D97-AF65-F5344CB8AC3E}">
        <p14:creationId xmlns:p14="http://schemas.microsoft.com/office/powerpoint/2010/main" val="40714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6900" y="413837"/>
            <a:ext cx="8915399" cy="490330"/>
          </a:xfrm>
          <a:prstGeom prst="rect">
            <a:avLst/>
          </a:prstGeom>
        </p:spPr>
        <p:txBody>
          <a:bodyPr>
            <a:noAutofit/>
          </a:bodyPr>
          <a:lstStyle/>
          <a:p>
            <a:pPr algn="ctr"/>
            <a:r>
              <a:rPr lang="en-US" sz="2800" b="1" dirty="0">
                <a:solidFill>
                  <a:schemeClr val="tx1"/>
                </a:solidFill>
                <a:latin typeface="Calibri" panose="020F0502020204030204" pitchFamily="34" charset="0"/>
                <a:ea typeface="+mn-ea"/>
                <a:cs typeface="Calibri" panose="020F0502020204030204" pitchFamily="34" charset="0"/>
              </a:rPr>
              <a:t>Assets usage policy</a:t>
            </a:r>
          </a:p>
        </p:txBody>
      </p:sp>
      <p:sp>
        <p:nvSpPr>
          <p:cNvPr id="4" name="Rectangle 2"/>
          <p:cNvSpPr>
            <a:spLocks noGrp="1" noChangeArrowheads="1"/>
          </p:cNvSpPr>
          <p:nvPr>
            <p:ph type="subTitle" idx="4294967295"/>
          </p:nvPr>
        </p:nvSpPr>
        <p:spPr bwMode="auto">
          <a:xfrm>
            <a:off x="2080591" y="1234994"/>
            <a:ext cx="9424022" cy="2276832"/>
          </a:xfrm>
          <a:prstGeom prst="rect">
            <a:avLst/>
          </a:prstGeom>
          <a:solidFill>
            <a:srgbClr val="92D050"/>
          </a:solidFill>
          <a:ln>
            <a:headEnd/>
            <a:tailEnd/>
          </a:ln>
          <a:extLst/>
        </p:spPr>
        <p:style>
          <a:lnRef idx="1">
            <a:schemeClr val="accent5"/>
          </a:lnRef>
          <a:fillRef idx="3">
            <a:schemeClr val="accent5"/>
          </a:fillRef>
          <a:effectRef idx="2">
            <a:schemeClr val="accent5"/>
          </a:effectRef>
          <a:fontRef idx="minor">
            <a:schemeClr val="lt1"/>
          </a:fontRef>
        </p:style>
        <p:txBody>
          <a:bodyPr lIns="120651" tIns="59267" rIns="120651" bIns="59267"/>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90000"/>
              </a:lnSpc>
              <a:spcBef>
                <a:spcPct val="20000"/>
              </a:spcBef>
              <a:buClrTx/>
              <a:buFont typeface="Arial" panose="020B0604020202020204" pitchFamily="34" charset="0"/>
              <a:buChar char="•"/>
            </a:pPr>
            <a:r>
              <a:rPr lang="en-US" sz="2400" dirty="0">
                <a:latin typeface="Calibri" panose="020F0502020204030204" pitchFamily="34" charset="0"/>
                <a:cs typeface="Calibri" panose="020F0502020204030204" pitchFamily="34" charset="0"/>
              </a:rPr>
              <a:t>Anti-virus must be installed on each laptop</a:t>
            </a:r>
          </a:p>
          <a:p>
            <a:pPr marL="285750" indent="-285750" eaLnBrk="1" hangingPunct="1">
              <a:lnSpc>
                <a:spcPct val="90000"/>
              </a:lnSpc>
              <a:spcBef>
                <a:spcPct val="20000"/>
              </a:spcBef>
              <a:buClrTx/>
              <a:buFont typeface="Arial" panose="020B0604020202020204" pitchFamily="34" charset="0"/>
              <a:buChar char="•"/>
            </a:pPr>
            <a:r>
              <a:rPr lang="en-US" sz="2400" dirty="0">
                <a:latin typeface="Calibri" panose="020F0502020204030204" pitchFamily="34" charset="0"/>
                <a:cs typeface="Calibri" panose="020F0502020204030204" pitchFamily="34" charset="0"/>
              </a:rPr>
              <a:t>All PCs, laptops and workstations should be secured with a password-protected screensaver with the automatic activation feature set at 15 minutes or less, or by logging-off or locking the workstation.</a:t>
            </a:r>
          </a:p>
          <a:p>
            <a:pPr marL="285750" indent="-285750" eaLnBrk="1" hangingPunct="1">
              <a:lnSpc>
                <a:spcPct val="90000"/>
              </a:lnSpc>
              <a:spcBef>
                <a:spcPct val="20000"/>
              </a:spcBef>
              <a:buClrTx/>
              <a:buFont typeface="Arial" panose="020B0604020202020204" pitchFamily="34" charset="0"/>
              <a:buChar char="•"/>
            </a:pPr>
            <a:r>
              <a:rPr lang="en-US" sz="2400" dirty="0">
                <a:latin typeface="Calibri" panose="020F0502020204030204" pitchFamily="34" charset="0"/>
                <a:cs typeface="Calibri" panose="020F0502020204030204" pitchFamily="34" charset="0"/>
              </a:rPr>
              <a:t>Report any theft of Xebia’s assets to the immediate manager/supervisors.</a:t>
            </a:r>
          </a:p>
          <a:p>
            <a:pPr marL="285750" indent="-285750" eaLnBrk="1" hangingPunct="1">
              <a:lnSpc>
                <a:spcPct val="90000"/>
              </a:lnSpc>
              <a:spcBef>
                <a:spcPct val="20000"/>
              </a:spcBef>
              <a:buFont typeface="Arial" panose="020B0604020202020204" pitchFamily="34" charset="0"/>
              <a:buChar char="•"/>
            </a:pPr>
            <a:endParaRPr lang="en-US" sz="2400" dirty="0">
              <a:latin typeface="Book Antiqua" panose="02040602050305030304" pitchFamily="18" charset="0"/>
            </a:endParaRPr>
          </a:p>
          <a:p>
            <a:pPr marL="285750" indent="-285750" eaLnBrk="1" hangingPunct="1">
              <a:lnSpc>
                <a:spcPct val="90000"/>
              </a:lnSpc>
              <a:spcBef>
                <a:spcPct val="20000"/>
              </a:spcBef>
              <a:buFont typeface="Arial" panose="020B0604020202020204" pitchFamily="34" charset="0"/>
              <a:buChar char="•"/>
            </a:pPr>
            <a:endParaRPr lang="en-US" sz="2000" dirty="0">
              <a:latin typeface="Book Antiqua" panose="02040602050305030304" pitchFamily="18" charset="0"/>
            </a:endParaRPr>
          </a:p>
          <a:p>
            <a:pPr marL="285750" indent="-285750" eaLnBrk="1" hangingPunct="1">
              <a:lnSpc>
                <a:spcPct val="90000"/>
              </a:lnSpc>
              <a:spcBef>
                <a:spcPct val="20000"/>
              </a:spcBef>
              <a:buFont typeface="Arial" panose="020B0604020202020204" pitchFamily="34" charset="0"/>
              <a:buChar char="•"/>
            </a:pPr>
            <a:endParaRPr lang="en-US" altLang="en-US" sz="2400" dirty="0">
              <a:latin typeface="+mn-lt"/>
            </a:endParaRPr>
          </a:p>
        </p:txBody>
      </p:sp>
      <p:pic>
        <p:nvPicPr>
          <p:cNvPr id="5" name="Picture 2" descr="j04377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691" y="1632559"/>
            <a:ext cx="1358900"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1691861" y="3910496"/>
            <a:ext cx="9245600" cy="2640723"/>
          </a:xfrm>
          <a:prstGeom prst="rect">
            <a:avLst/>
          </a:prstGeom>
          <a:solidFill>
            <a:schemeClr val="accent1">
              <a:lumMod val="60000"/>
              <a:lumOff val="40000"/>
            </a:schemeClr>
          </a:solidFill>
          <a:ln w="19050">
            <a:solidFill>
              <a:srgbClr val="FF0000"/>
            </a:solidFill>
            <a:miter lim="800000"/>
            <a:headEnd/>
            <a:tailEnd/>
          </a:ln>
          <a:extLst/>
        </p:spPr>
        <p:txBody>
          <a:bodyPr>
            <a:spAutoFit/>
          </a:bodyPr>
          <a:lstStyle>
            <a:lvl1pPr marL="166688" indent="-1666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90000"/>
              </a:lnSpc>
              <a:spcBef>
                <a:spcPct val="20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Introduction of malicious programs into the network or server </a:t>
            </a:r>
          </a:p>
          <a:p>
            <a:pPr marL="285750" indent="-285750" eaLnBrk="1" hangingPunct="1">
              <a:lnSpc>
                <a:spcPct val="90000"/>
              </a:lnSpc>
              <a:spcBef>
                <a:spcPct val="20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Revealing your account password to others or allowing use of your account by others.</a:t>
            </a:r>
          </a:p>
          <a:p>
            <a:pPr marL="285750" indent="-285750" eaLnBrk="1" hangingPunct="1">
              <a:lnSpc>
                <a:spcPct val="90000"/>
              </a:lnSpc>
              <a:spcBef>
                <a:spcPct val="20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Sending Spam via e-mail, text messages, pages, instant messages, voice mail, or other forms of electronic communication.</a:t>
            </a:r>
          </a:p>
          <a:p>
            <a:pPr marL="285750" indent="-285750" eaLnBrk="1" hangingPunct="1">
              <a:lnSpc>
                <a:spcPct val="90000"/>
              </a:lnSpc>
              <a:spcBef>
                <a:spcPct val="20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Opening e-mail attachments received from unknown senders, which may contain viruses, malware, or Trojan horse code.</a:t>
            </a:r>
            <a:endParaRPr lang="en-US" altLang="en-US" sz="2400" dirty="0">
              <a:latin typeface="Calibri" panose="020F0502020204030204" pitchFamily="34" charset="0"/>
              <a:cs typeface="Calibri" panose="020F0502020204030204" pitchFamily="34" charset="0"/>
            </a:endParaRPr>
          </a:p>
        </p:txBody>
      </p:sp>
      <p:pic>
        <p:nvPicPr>
          <p:cNvPr id="7"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42613" y="4587379"/>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38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1603922" y="421035"/>
            <a:ext cx="32945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latin typeface="Calibri" panose="020F0502020204030204" pitchFamily="34" charset="0"/>
                <a:cs typeface="Calibri" panose="020F0502020204030204" pitchFamily="34" charset="0"/>
              </a:rPr>
              <a:t>Access Control - Physical</a:t>
            </a:r>
          </a:p>
        </p:txBody>
      </p:sp>
      <p:pic>
        <p:nvPicPr>
          <p:cNvPr id="60420"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6400" y="4014002"/>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6701" y="1595968"/>
            <a:ext cx="1358900"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2"/>
          <p:cNvSpPr>
            <a:spLocks noChangeArrowheads="1"/>
          </p:cNvSpPr>
          <p:nvPr/>
        </p:nvSpPr>
        <p:spPr bwMode="auto">
          <a:xfrm>
            <a:off x="3251200" y="1498600"/>
            <a:ext cx="8737600" cy="1668670"/>
          </a:xfrm>
          <a:prstGeom prst="rect">
            <a:avLst/>
          </a:prstGeom>
          <a:solidFill>
            <a:srgbClr val="92D050"/>
          </a:solidFill>
          <a:ln w="19050">
            <a:solidFill>
              <a:srgbClr val="00B050"/>
            </a:solidFill>
            <a:miter lim="800000"/>
            <a:headEnd/>
            <a:tailEnd/>
          </a:ln>
          <a:extLst/>
        </p:spPr>
        <p:txBody>
          <a:bodyPr lIns="120651" tIns="59267" rIns="120651" bIns="59267"/>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Follow Security Procedures</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Wear Identity Cards and Badges</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Ask unauthorized visitor his credentials</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Attend visitors in Reception and Conference Room only</a:t>
            </a:r>
          </a:p>
        </p:txBody>
      </p:sp>
      <p:sp>
        <p:nvSpPr>
          <p:cNvPr id="60423" name="Text Box 7"/>
          <p:cNvSpPr txBox="1">
            <a:spLocks noChangeArrowheads="1"/>
          </p:cNvSpPr>
          <p:nvPr/>
        </p:nvSpPr>
        <p:spPr bwMode="auto">
          <a:xfrm>
            <a:off x="1320800" y="3632201"/>
            <a:ext cx="9245600" cy="1975926"/>
          </a:xfrm>
          <a:prstGeom prst="rect">
            <a:avLst/>
          </a:prstGeom>
          <a:solidFill>
            <a:schemeClr val="accent1">
              <a:lumMod val="60000"/>
              <a:lumOff val="40000"/>
            </a:schemeClr>
          </a:solidFill>
          <a:ln w="19050">
            <a:solidFill>
              <a:srgbClr val="FF0000"/>
            </a:solidFill>
            <a:miter lim="800000"/>
            <a:headEnd/>
            <a:tailEnd/>
          </a:ln>
          <a:extLst/>
        </p:spPr>
        <p:txBody>
          <a:bodyPr>
            <a:spAutoFit/>
          </a:bodyPr>
          <a:lstStyle>
            <a:lvl1pPr marL="166688" indent="-1666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Bring visitors in operations area without prior permission</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Bring hazardous and combustible material in secure  area</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Practice “Piggybacking” / “Tailgating”</a:t>
            </a:r>
          </a:p>
          <a:p>
            <a:pPr marL="285750" indent="-285750" eaLnBrk="1" hangingPunct="1">
              <a:lnSpc>
                <a:spcPct val="90000"/>
              </a:lnSpc>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Bring and use pen drives, zip drives, </a:t>
            </a:r>
            <a:r>
              <a:rPr lang="en-US" altLang="en-US" sz="2400" dirty="0" err="1">
                <a:latin typeface="Calibri" panose="020F0502020204030204" pitchFamily="34" charset="0"/>
                <a:cs typeface="Calibri" panose="020F0502020204030204" pitchFamily="34" charset="0"/>
              </a:rPr>
              <a:t>ipods</a:t>
            </a:r>
            <a:r>
              <a:rPr lang="en-US" altLang="en-US" sz="2400" dirty="0">
                <a:latin typeface="Calibri" panose="020F0502020204030204" pitchFamily="34" charset="0"/>
                <a:cs typeface="Calibri" panose="020F0502020204030204" pitchFamily="34" charset="0"/>
              </a:rPr>
              <a:t>, other storage devices unless and otherwise authorized to do so</a:t>
            </a:r>
          </a:p>
        </p:txBody>
      </p:sp>
    </p:spTree>
    <p:extLst>
      <p:ext uri="{BB962C8B-B14F-4D97-AF65-F5344CB8AC3E}">
        <p14:creationId xmlns:p14="http://schemas.microsoft.com/office/powerpoint/2010/main" val="364775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5364" y="1982943"/>
            <a:ext cx="8931965" cy="1815882"/>
          </a:xfrm>
          <a:prstGeom prst="rect">
            <a:avLst/>
          </a:prstGeom>
          <a:noFill/>
        </p:spPr>
        <p:txBody>
          <a:bodyPr wrap="square" rtlCol="0">
            <a:spAutoFit/>
          </a:bodyPr>
          <a:lstStyle/>
          <a:p>
            <a:pPr algn="just"/>
            <a:r>
              <a:rPr lang="en-US" altLang="en-US" sz="2800" dirty="0">
                <a:latin typeface="Calibri" panose="020F0502020204030204" pitchFamily="34" charset="0"/>
                <a:cs typeface="Calibri" panose="020F0502020204030204" pitchFamily="34" charset="0"/>
              </a:rPr>
              <a:t>‘…Whatever form the information takes, or means by which it is shared or stored, it should always be appropriately protected’</a:t>
            </a:r>
          </a:p>
          <a:p>
            <a:pPr algn="r"/>
            <a:r>
              <a:rPr lang="en-US" altLang="en-US" sz="2800" dirty="0">
                <a:latin typeface="Calibri" panose="020F0502020204030204" pitchFamily="34" charset="0"/>
                <a:cs typeface="Calibri" panose="020F0502020204030204" pitchFamily="34" charset="0"/>
              </a:rPr>
              <a:t>-ISO 27001:2013</a:t>
            </a:r>
          </a:p>
        </p:txBody>
      </p:sp>
    </p:spTree>
    <p:extLst>
      <p:ext uri="{BB962C8B-B14F-4D97-AF65-F5344CB8AC3E}">
        <p14:creationId xmlns:p14="http://schemas.microsoft.com/office/powerpoint/2010/main" val="393513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1115987" y="364620"/>
            <a:ext cx="28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latin typeface="Calibri" panose="020F0502020204030204" pitchFamily="34" charset="0"/>
                <a:cs typeface="Calibri" panose="020F0502020204030204" pitchFamily="34" charset="0"/>
              </a:rPr>
              <a:t>Password Guidelines</a:t>
            </a:r>
          </a:p>
        </p:txBody>
      </p:sp>
      <p:pic>
        <p:nvPicPr>
          <p:cNvPr id="61444"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600" y="3937000"/>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401" y="1595968"/>
            <a:ext cx="1358900"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Rectangle 3"/>
          <p:cNvSpPr txBox="1">
            <a:spLocks noChangeArrowheads="1"/>
          </p:cNvSpPr>
          <p:nvPr/>
        </p:nvSpPr>
        <p:spPr bwMode="auto">
          <a:xfrm>
            <a:off x="2959652" y="1235830"/>
            <a:ext cx="8940800" cy="1944692"/>
          </a:xfrm>
          <a:prstGeom prst="rect">
            <a:avLst/>
          </a:prstGeom>
          <a:solidFill>
            <a:srgbClr val="92D050"/>
          </a:solidFill>
          <a:ln w="19050">
            <a:solidFill>
              <a:srgbClr val="00B050"/>
            </a:solidFill>
            <a:miter lim="800000"/>
            <a:headEnd/>
            <a:tailEnd/>
          </a:ln>
          <a:extLst/>
        </p:spPr>
        <p:txBody>
          <a:bodyPr/>
          <a:lstStyle>
            <a:lvl1pPr marL="290513" indent="-2905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Always use at least 8 character password with combination of alphabets, numbers and special characters (*, %, @, #, $, ^)</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passwords that can be easily remembered by you</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Change password regularly as per policy</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password that is significantly different from earlier passwords </a:t>
            </a:r>
          </a:p>
        </p:txBody>
      </p:sp>
      <p:sp>
        <p:nvSpPr>
          <p:cNvPr id="61447" name="Rectangle 5"/>
          <p:cNvSpPr>
            <a:spLocks noChangeArrowheads="1"/>
          </p:cNvSpPr>
          <p:nvPr/>
        </p:nvSpPr>
        <p:spPr bwMode="auto">
          <a:xfrm>
            <a:off x="1422400" y="3937001"/>
            <a:ext cx="8737600" cy="2160591"/>
          </a:xfrm>
          <a:prstGeom prst="rect">
            <a:avLst/>
          </a:prstGeom>
          <a:solidFill>
            <a:schemeClr val="accent1">
              <a:lumMod val="60000"/>
              <a:lumOff val="40000"/>
            </a:schemeClr>
          </a:solidFill>
          <a:ln w="19050" algn="ctr">
            <a:solidFill>
              <a:srgbClr val="FF0000"/>
            </a:solidFill>
            <a:miter lim="800000"/>
            <a:headEnd/>
            <a:tailEnd/>
          </a:ln>
          <a:extLst/>
        </p:spPr>
        <p:txBody>
          <a:bodyPr>
            <a:spAutoFit/>
          </a:bodyPr>
          <a:lstStyle>
            <a:lvl1pPr marL="166688" indent="-1666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passwords which reveals your personal information or words found in dictionary</a:t>
            </a:r>
          </a:p>
          <a:p>
            <a:pPr marL="342900" indent="-342900"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Write down or Store passwords</a:t>
            </a:r>
          </a:p>
          <a:p>
            <a:pPr marL="342900" indent="-342900"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Share passwords over phone or Email</a:t>
            </a:r>
          </a:p>
          <a:p>
            <a:pPr marL="342900" indent="-342900"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passwords which do not match above complexity criteria</a:t>
            </a:r>
          </a:p>
        </p:txBody>
      </p:sp>
    </p:spTree>
    <p:extLst>
      <p:ext uri="{BB962C8B-B14F-4D97-AF65-F5344CB8AC3E}">
        <p14:creationId xmlns:p14="http://schemas.microsoft.com/office/powerpoint/2010/main" val="368632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6"/>
          <p:cNvSpPr txBox="1">
            <a:spLocks noChangeArrowheads="1"/>
          </p:cNvSpPr>
          <p:nvPr/>
        </p:nvSpPr>
        <p:spPr bwMode="auto">
          <a:xfrm>
            <a:off x="1320800" y="5403714"/>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dirty="0">
                <a:latin typeface="Calibri" panose="020F0502020204030204" pitchFamily="34" charset="0"/>
                <a:cs typeface="Calibri" panose="020F0502020204030204" pitchFamily="34" charset="0"/>
              </a:rPr>
              <a:t>IT support is continuously monitoring Internet Usage. Any illegal use of internet and other assets shall call for Disciplinary Action.</a:t>
            </a:r>
          </a:p>
        </p:txBody>
      </p:sp>
      <p:sp>
        <p:nvSpPr>
          <p:cNvPr id="62468" name="Rectangle 3"/>
          <p:cNvSpPr txBox="1">
            <a:spLocks noChangeArrowheads="1"/>
          </p:cNvSpPr>
          <p:nvPr/>
        </p:nvSpPr>
        <p:spPr bwMode="auto">
          <a:xfrm>
            <a:off x="1320800" y="2311399"/>
            <a:ext cx="9042400" cy="2936461"/>
          </a:xfrm>
          <a:prstGeom prst="rect">
            <a:avLst/>
          </a:prstGeom>
          <a:solidFill>
            <a:schemeClr val="accent1">
              <a:lumMod val="60000"/>
              <a:lumOff val="40000"/>
            </a:schemeClr>
          </a:solidFill>
          <a:ln w="19050">
            <a:solidFill>
              <a:srgbClr val="FF0000"/>
            </a:solidFill>
            <a:miter lim="800000"/>
            <a:headEnd/>
            <a:tailEnd/>
          </a:ln>
          <a:extLst/>
        </p:spPr>
        <p:txBody>
          <a:bodyPr/>
          <a:lstStyle>
            <a:lvl1pPr marL="290513" indent="-2905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access internet through dial-up connectivity</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use internet for viewing, storing or transmitting obscene or pornographic material</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use internet for accessing auction sites</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use internet for hacking other computer systems </a:t>
            </a:r>
          </a:p>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use internet to download / upload commercial software / copyrighted material</a:t>
            </a:r>
          </a:p>
        </p:txBody>
      </p:sp>
      <p:sp>
        <p:nvSpPr>
          <p:cNvPr id="62469" name="Rectangle 9"/>
          <p:cNvSpPr>
            <a:spLocks noChangeArrowheads="1"/>
          </p:cNvSpPr>
          <p:nvPr/>
        </p:nvSpPr>
        <p:spPr bwMode="auto">
          <a:xfrm>
            <a:off x="3048000" y="1208618"/>
            <a:ext cx="8636000" cy="461665"/>
          </a:xfrm>
          <a:prstGeom prst="rect">
            <a:avLst/>
          </a:prstGeom>
          <a:solidFill>
            <a:srgbClr val="92D050"/>
          </a:solidFill>
          <a:ln w="19050">
            <a:solidFill>
              <a:srgbClr val="00B050"/>
            </a:solidFill>
            <a:miter lim="800000"/>
            <a:headEnd/>
            <a:tailEnd/>
          </a:ln>
          <a:extLst/>
        </p:spPr>
        <p:txBody>
          <a:bodyPr>
            <a:spAutoFit/>
          </a:bodyPr>
          <a:lstStyle>
            <a:lvl1pPr marL="234950" indent="-2349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spcBef>
                <a:spcPct val="2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internet services for business purposes only</a:t>
            </a:r>
          </a:p>
        </p:txBody>
      </p:sp>
      <p:pic>
        <p:nvPicPr>
          <p:cNvPr id="62470"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6400" y="3102295"/>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401" y="990601"/>
            <a:ext cx="1358900"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6400" y="5544476"/>
            <a:ext cx="533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4" name="Rectangle 14"/>
          <p:cNvSpPr>
            <a:spLocks noChangeArrowheads="1"/>
          </p:cNvSpPr>
          <p:nvPr/>
        </p:nvSpPr>
        <p:spPr bwMode="auto">
          <a:xfrm>
            <a:off x="1631128" y="268415"/>
            <a:ext cx="2065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latin typeface="Calibri" panose="020F0502020204030204" pitchFamily="34" charset="0"/>
                <a:cs typeface="Calibri" panose="020F0502020204030204" pitchFamily="34" charset="0"/>
              </a:rPr>
              <a:t>Internet Usage</a:t>
            </a:r>
          </a:p>
        </p:txBody>
      </p:sp>
    </p:spTree>
    <p:extLst>
      <p:ext uri="{BB962C8B-B14F-4D97-AF65-F5344CB8AC3E}">
        <p14:creationId xmlns:p14="http://schemas.microsoft.com/office/powerpoint/2010/main" val="260473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ChangeArrowheads="1"/>
          </p:cNvSpPr>
          <p:nvPr/>
        </p:nvSpPr>
        <p:spPr bwMode="auto">
          <a:xfrm>
            <a:off x="850527" y="120427"/>
            <a:ext cx="1826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latin typeface="Calibri" panose="020F0502020204030204" pitchFamily="34" charset="0"/>
                <a:cs typeface="Calibri" panose="020F0502020204030204" pitchFamily="34" charset="0"/>
              </a:rPr>
              <a:t>E-mail Usage</a:t>
            </a:r>
          </a:p>
        </p:txBody>
      </p:sp>
      <p:sp>
        <p:nvSpPr>
          <p:cNvPr id="63492" name="Rectangle 3"/>
          <p:cNvSpPr txBox="1">
            <a:spLocks noChangeArrowheads="1"/>
          </p:cNvSpPr>
          <p:nvPr/>
        </p:nvSpPr>
        <p:spPr bwMode="auto">
          <a:xfrm>
            <a:off x="1422401" y="3748708"/>
            <a:ext cx="9042400" cy="2970144"/>
          </a:xfrm>
          <a:prstGeom prst="rect">
            <a:avLst/>
          </a:prstGeom>
          <a:solidFill>
            <a:schemeClr val="accent1">
              <a:lumMod val="60000"/>
              <a:lumOff val="40000"/>
            </a:schemeClr>
          </a:solidFill>
          <a:ln w="19050">
            <a:solidFill>
              <a:srgbClr val="FF0000"/>
            </a:solidFill>
            <a:miter lim="800000"/>
            <a:headEnd/>
            <a:tailEnd/>
          </a:ln>
          <a:extLst/>
        </p:spPr>
        <p:txBody>
          <a:bodyPr/>
          <a:lstStyle>
            <a:lvl1pPr marL="234950" indent="-2349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use official ID for any personal subscription purpose</a:t>
            </a:r>
          </a:p>
          <a:p>
            <a:pPr marL="342900" indent="-342900" eaLnBrk="1" hangingPunct="1">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send unsolicited mails of any type like chain letters or E-mail Hoax</a:t>
            </a:r>
          </a:p>
          <a:p>
            <a:pPr marL="342900" indent="-342900" eaLnBrk="1" hangingPunct="1">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send mails to client unless you are authorized to do so</a:t>
            </a:r>
          </a:p>
          <a:p>
            <a:pPr marL="342900" indent="-342900" eaLnBrk="1" hangingPunct="1">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post non-business related information to large number of users</a:t>
            </a:r>
          </a:p>
          <a:p>
            <a:pPr marL="342900" indent="-342900" eaLnBrk="1" hangingPunct="1">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Do not open the mail or attachment which is suspected to be virus or received from an unidentified sender</a:t>
            </a:r>
          </a:p>
        </p:txBody>
      </p:sp>
      <p:sp>
        <p:nvSpPr>
          <p:cNvPr id="5" name="Rectangle 4"/>
          <p:cNvSpPr/>
          <p:nvPr/>
        </p:nvSpPr>
        <p:spPr>
          <a:xfrm>
            <a:off x="3048000" y="622613"/>
            <a:ext cx="8839200" cy="2677656"/>
          </a:xfrm>
          <a:prstGeom prst="rect">
            <a:avLst/>
          </a:prstGeom>
          <a:solidFill>
            <a:srgbClr val="92D050"/>
          </a:solidFill>
          <a:ln w="19050">
            <a:solidFill>
              <a:srgbClr val="00B050"/>
            </a:solidFill>
          </a:ln>
        </p:spPr>
        <p:txBody>
          <a:bodyPr>
            <a:spAutoFit/>
          </a:bodyPr>
          <a:lstStyle/>
          <a:p>
            <a:pPr marL="342900" indent="-342900">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Use official mail for business purposes only</a:t>
            </a:r>
          </a:p>
          <a:p>
            <a:pPr marL="342900" indent="-342900">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Follow the mail storage guidelines to avoid blocking of E-mails</a:t>
            </a:r>
          </a:p>
          <a:p>
            <a:pPr marL="457189" indent="-457189" algn="just">
              <a:buFont typeface="Arial" panose="020B0604020202020204" pitchFamily="34" charset="0"/>
              <a:buChar char="•"/>
              <a:tabLst>
                <a:tab pos="609585" algn="l"/>
              </a:tabLst>
              <a:defRPr/>
            </a:pPr>
            <a:r>
              <a:rPr lang="en-US" sz="2400" dirty="0">
                <a:latin typeface="Calibri" panose="020F0502020204030204" pitchFamily="34" charset="0"/>
                <a:cs typeface="Calibri" panose="020F0502020204030204" pitchFamily="34" charset="0"/>
              </a:rPr>
              <a:t>If you come across any junk / spam mail, do the following</a:t>
            </a:r>
          </a:p>
          <a:p>
            <a:pPr marL="918610" indent="-457189">
              <a:buFont typeface="Wingdings" panose="05000000000000000000" pitchFamily="2" charset="2"/>
              <a:buChar char="ü"/>
              <a:defRPr/>
            </a:pPr>
            <a:r>
              <a:rPr lang="en-US" sz="2400" dirty="0">
                <a:latin typeface="Calibri" panose="020F0502020204030204" pitchFamily="34" charset="0"/>
                <a:cs typeface="Calibri" panose="020F0502020204030204" pitchFamily="34" charset="0"/>
              </a:rPr>
              <a:t>Remove the mail.</a:t>
            </a:r>
          </a:p>
          <a:p>
            <a:pPr marL="918610" indent="-457189">
              <a:buFont typeface="Wingdings" panose="05000000000000000000" pitchFamily="2" charset="2"/>
              <a:buChar char="ü"/>
              <a:defRPr/>
            </a:pPr>
            <a:r>
              <a:rPr lang="en-US" sz="2400" dirty="0">
                <a:latin typeface="Calibri" panose="020F0502020204030204" pitchFamily="34" charset="0"/>
                <a:cs typeface="Calibri" panose="020F0502020204030204" pitchFamily="34" charset="0"/>
              </a:rPr>
              <a:t>Inform the security help desk</a:t>
            </a:r>
          </a:p>
          <a:p>
            <a:pPr marL="918610" indent="-457189">
              <a:buFont typeface="Wingdings" panose="05000000000000000000" pitchFamily="2" charset="2"/>
              <a:buChar char="ü"/>
              <a:defRPr/>
            </a:pPr>
            <a:r>
              <a:rPr lang="en-US" sz="2400" dirty="0">
                <a:latin typeface="Calibri" panose="020F0502020204030204" pitchFamily="34" charset="0"/>
                <a:cs typeface="Calibri" panose="020F0502020204030204" pitchFamily="34" charset="0"/>
              </a:rPr>
              <a:t>Inform the same to server administrator</a:t>
            </a:r>
          </a:p>
          <a:p>
            <a:pPr marL="918610" indent="-457189">
              <a:buFont typeface="Wingdings" panose="05000000000000000000" pitchFamily="2" charset="2"/>
              <a:buChar char="ü"/>
              <a:defRPr/>
            </a:pPr>
            <a:r>
              <a:rPr lang="en-US" sz="2400" dirty="0">
                <a:latin typeface="Calibri" panose="020F0502020204030204" pitchFamily="34" charset="0"/>
                <a:cs typeface="Calibri" panose="020F0502020204030204" pitchFamily="34" charset="0"/>
              </a:rPr>
              <a:t>Inform the sender that such mails are undesired</a:t>
            </a:r>
          </a:p>
        </p:txBody>
      </p:sp>
      <p:pic>
        <p:nvPicPr>
          <p:cNvPr id="63494"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4801" y="4364290"/>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401" y="1268896"/>
            <a:ext cx="1358900"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40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1459357" y="388551"/>
            <a:ext cx="2450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latin typeface="Calibri" panose="020F0502020204030204" pitchFamily="34" charset="0"/>
                <a:cs typeface="Calibri" panose="020F0502020204030204" pitchFamily="34" charset="0"/>
              </a:rPr>
              <a:t>Security Incidents</a:t>
            </a:r>
          </a:p>
        </p:txBody>
      </p:sp>
      <p:sp>
        <p:nvSpPr>
          <p:cNvPr id="6" name="Rectangle 3"/>
          <p:cNvSpPr txBox="1">
            <a:spLocks noChangeArrowheads="1"/>
          </p:cNvSpPr>
          <p:nvPr/>
        </p:nvSpPr>
        <p:spPr bwMode="auto">
          <a:xfrm>
            <a:off x="1459357" y="981860"/>
            <a:ext cx="8940800" cy="1348061"/>
          </a:xfrm>
          <a:prstGeom prst="rect">
            <a:avLst/>
          </a:prstGeom>
          <a:noFill/>
          <a:ln w="9525" algn="ctr">
            <a:noFill/>
            <a:miter lim="800000"/>
            <a:headEnd/>
            <a:tailEnd/>
          </a:ln>
          <a:effectLst/>
        </p:spPr>
        <p:txBody>
          <a:bodyPr>
            <a:spAutoFit/>
          </a:bodyPr>
          <a:lstStyle/>
          <a:p>
            <a:pPr marL="457189" indent="-457189">
              <a:spcBef>
                <a:spcPct val="20000"/>
              </a:spcBef>
              <a:defRPr/>
            </a:pPr>
            <a:r>
              <a:rPr lang="en-US" sz="2400" dirty="0">
                <a:latin typeface="Calibri" panose="020F0502020204030204" pitchFamily="34" charset="0"/>
                <a:cs typeface="Calibri" panose="020F0502020204030204" pitchFamily="34" charset="0"/>
              </a:rPr>
              <a:t>Report Security Incidents (IT) to Helpdesk through</a:t>
            </a:r>
          </a:p>
          <a:p>
            <a:pPr marL="457189" indent="-457189">
              <a:spcBef>
                <a:spcPct val="20000"/>
              </a:spcBef>
              <a:buFontTx/>
              <a:buChar char="•"/>
              <a:defRPr/>
            </a:pPr>
            <a:r>
              <a:rPr lang="en-US" sz="2400" dirty="0">
                <a:latin typeface="Calibri" panose="020F0502020204030204" pitchFamily="34" charset="0"/>
                <a:cs typeface="Calibri" panose="020F0502020204030204" pitchFamily="34" charset="0"/>
              </a:rPr>
              <a:t>E-mail: itsupportindia@xebia.com</a:t>
            </a:r>
          </a:p>
          <a:p>
            <a:pPr marL="457189" indent="-457189">
              <a:spcBef>
                <a:spcPct val="20000"/>
              </a:spcBef>
              <a:buFontTx/>
              <a:buChar char="•"/>
              <a:defRPr/>
            </a:pPr>
            <a:r>
              <a:rPr lang="en-US" sz="2400" dirty="0">
                <a:latin typeface="Calibri" panose="020F0502020204030204" pitchFamily="34" charset="0"/>
                <a:cs typeface="Calibri" panose="020F0502020204030204" pitchFamily="34" charset="0"/>
              </a:rPr>
              <a:t>Telephone extension: 238</a:t>
            </a:r>
          </a:p>
        </p:txBody>
      </p:sp>
      <p:sp>
        <p:nvSpPr>
          <p:cNvPr id="64517" name="Text Box 5"/>
          <p:cNvSpPr txBox="1">
            <a:spLocks noChangeArrowheads="1"/>
          </p:cNvSpPr>
          <p:nvPr/>
        </p:nvSpPr>
        <p:spPr bwMode="auto">
          <a:xfrm>
            <a:off x="1473200" y="2505514"/>
            <a:ext cx="995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dirty="0">
                <a:latin typeface="Calibri" panose="020F0502020204030204" pitchFamily="34" charset="0"/>
                <a:cs typeface="Calibri" panose="020F0502020204030204" pitchFamily="34" charset="0"/>
              </a:rPr>
              <a:t>Examples: </a:t>
            </a:r>
          </a:p>
          <a:p>
            <a:pPr eaLnBrk="1" hangingPunct="1">
              <a:spcBef>
                <a:spcPct val="50000"/>
              </a:spcBef>
            </a:pPr>
            <a:r>
              <a:rPr lang="en-US" altLang="en-US" sz="2400" dirty="0">
                <a:latin typeface="Calibri" panose="020F0502020204030204" pitchFamily="34" charset="0"/>
                <a:cs typeface="Calibri" panose="020F0502020204030204" pitchFamily="34" charset="0"/>
              </a:rPr>
              <a:t>IT Incidents: Mail Spamming, Virus attack, Hacking, etc. </a:t>
            </a:r>
          </a:p>
          <a:p>
            <a:pPr eaLnBrk="1" hangingPunct="1">
              <a:spcBef>
                <a:spcPct val="50000"/>
              </a:spcBef>
            </a:pPr>
            <a:r>
              <a:rPr lang="en-US" altLang="en-US" sz="2400" dirty="0">
                <a:latin typeface="Calibri" panose="020F0502020204030204" pitchFamily="34" charset="0"/>
                <a:cs typeface="Calibri" panose="020F0502020204030204" pitchFamily="34" charset="0"/>
              </a:rPr>
              <a:t>Non-IT Incidents: Unsupervised visitor movement, Information leakage, Bringing unauthorized Media </a:t>
            </a:r>
          </a:p>
        </p:txBody>
      </p:sp>
      <p:sp>
        <p:nvSpPr>
          <p:cNvPr id="9" name="Text Box 7"/>
          <p:cNvSpPr txBox="1">
            <a:spLocks noChangeArrowheads="1"/>
          </p:cNvSpPr>
          <p:nvPr/>
        </p:nvSpPr>
        <p:spPr bwMode="auto">
          <a:xfrm>
            <a:off x="1258956" y="4620099"/>
            <a:ext cx="9141201" cy="1754326"/>
          </a:xfrm>
          <a:prstGeom prst="rect">
            <a:avLst/>
          </a:prstGeom>
          <a:solidFill>
            <a:schemeClr val="accent1">
              <a:lumMod val="60000"/>
              <a:lumOff val="40000"/>
            </a:schemeClr>
          </a:solid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800100" lvl="1" indent="-342900">
              <a:spcBef>
                <a:spcPct val="50000"/>
              </a:spcBef>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rPr>
              <a:t>Do not discuss security incidents with any one outside organization</a:t>
            </a:r>
          </a:p>
          <a:p>
            <a:pPr marL="800100" lvl="1" indent="-342900">
              <a:spcBef>
                <a:spcPct val="50000"/>
              </a:spcBef>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rPr>
              <a:t>Do not attempt to interfere with, obstruct or prevent anyone from reporting incidents</a:t>
            </a:r>
          </a:p>
        </p:txBody>
      </p:sp>
      <p:pic>
        <p:nvPicPr>
          <p:cNvPr id="7"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157" y="4444506"/>
            <a:ext cx="1524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3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31516" y="1206587"/>
            <a:ext cx="10433878"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Ensure your Desktops are having latest antivirus updates</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Ensure your system is locked when you are away</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Always store laptops/ media in a lockable place</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Be alert while working on laptops during travel</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Ensure sensitive business information is under lock and key when unattended</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Ensure back-up of sensitive and critical information assets</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Understand Compliance Issues such as </a:t>
            </a:r>
          </a:p>
          <a:p>
            <a:pPr marL="457200" lvl="1" indent="0" algn="just" eaLnBrk="1" hangingPunct="1">
              <a:lnSpc>
                <a:spcPct val="90000"/>
              </a:lnSpc>
              <a:spcBef>
                <a:spcPct val="20000"/>
              </a:spcBef>
            </a:pPr>
            <a:r>
              <a:rPr lang="en-US" altLang="en-US" sz="2400" dirty="0">
                <a:latin typeface="Calibri" panose="020F0502020204030204" pitchFamily="34" charset="0"/>
                <a:cs typeface="Calibri" panose="020F0502020204030204" pitchFamily="34" charset="0"/>
              </a:rPr>
              <a:t>	Cyber Law </a:t>
            </a:r>
          </a:p>
          <a:p>
            <a:pPr marL="457200" lvl="1" indent="0" algn="just" eaLnBrk="1" hangingPunct="1">
              <a:lnSpc>
                <a:spcPct val="90000"/>
              </a:lnSpc>
              <a:spcBef>
                <a:spcPct val="20000"/>
              </a:spcBef>
            </a:pPr>
            <a:r>
              <a:rPr lang="en-US" altLang="en-US" sz="2400" dirty="0">
                <a:latin typeface="Calibri" panose="020F0502020204030204" pitchFamily="34" charset="0"/>
                <a:cs typeface="Calibri" panose="020F0502020204030204" pitchFamily="34" charset="0"/>
              </a:rPr>
              <a:t>	IPR, Copyrights, IT Act 2000 etc.</a:t>
            </a:r>
          </a:p>
          <a:p>
            <a:pPr marL="457200" lvl="1" indent="0" algn="just" eaLnBrk="1" hangingPunct="1">
              <a:lnSpc>
                <a:spcPct val="90000"/>
              </a:lnSpc>
              <a:spcBef>
                <a:spcPct val="20000"/>
              </a:spcBef>
            </a:pPr>
            <a:r>
              <a:rPr lang="en-US" altLang="en-US" sz="2400" dirty="0">
                <a:latin typeface="Calibri" panose="020F0502020204030204" pitchFamily="34" charset="0"/>
                <a:cs typeface="Calibri" panose="020F0502020204030204" pitchFamily="34" charset="0"/>
              </a:rPr>
              <a:t>	Contractual Obligations with customer</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Verify credentials, if the message is received from unknown sender</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Always switch off your computer before leaving for the day</a:t>
            </a:r>
          </a:p>
          <a:p>
            <a:pPr algn="just" eaLnBrk="1" hangingPunct="1">
              <a:lnSpc>
                <a:spcPct val="90000"/>
              </a:lnSpc>
              <a:spcBef>
                <a:spcPct val="20000"/>
              </a:spcBef>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Keep yourself updated on information security aspects</a:t>
            </a:r>
          </a:p>
        </p:txBody>
      </p:sp>
      <p:sp>
        <p:nvSpPr>
          <p:cNvPr id="6" name="TextBox 5"/>
          <p:cNvSpPr txBox="1"/>
          <p:nvPr/>
        </p:nvSpPr>
        <p:spPr>
          <a:xfrm>
            <a:off x="595301" y="328863"/>
            <a:ext cx="653332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Other Responsibilities: </a:t>
            </a:r>
          </a:p>
        </p:txBody>
      </p:sp>
    </p:spTree>
    <p:extLst>
      <p:ext uri="{BB962C8B-B14F-4D97-AF65-F5344CB8AC3E}">
        <p14:creationId xmlns:p14="http://schemas.microsoft.com/office/powerpoint/2010/main" val="28943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1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10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10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10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8000"/>
                            </p:stCondLst>
                            <p:childTnLst>
                              <p:par>
                                <p:cTn id="45" presetID="2" presetClass="entr" presetSubtype="8" fill="hold"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10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9000"/>
                            </p:stCondLst>
                            <p:childTnLst>
                              <p:par>
                                <p:cTn id="50" presetID="2" presetClass="entr" presetSubtype="8" fill="hold"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10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0"/>
                            </p:stCondLst>
                            <p:childTnLst>
                              <p:par>
                                <p:cTn id="55" presetID="2" presetClass="entr" presetSubtype="8" fill="hold"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10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1000"/>
                            </p:stCondLst>
                            <p:childTnLst>
                              <p:par>
                                <p:cTn id="60" presetID="2" presetClass="entr" presetSubtype="8" fill="hold"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10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63" dur="10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2000"/>
                            </p:stCondLst>
                            <p:childTnLst>
                              <p:par>
                                <p:cTn id="65" presetID="2" presetClass="entr" presetSubtype="8" fill="hold" nodeType="after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10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4">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1889835" y="2587393"/>
            <a:ext cx="8915399" cy="2262781"/>
          </a:xfrm>
          <a:prstGeom prst="rect">
            <a:avLst/>
          </a:prstGeom>
        </p:spPr>
        <p:txBody>
          <a:bodyPr/>
          <a:lstStyle/>
          <a:p>
            <a:pPr algn="ctr"/>
            <a:r>
              <a:rPr lang="en-US" sz="2400" b="1" dirty="0">
                <a:solidFill>
                  <a:schemeClr val="tx1"/>
                </a:solidFill>
                <a:latin typeface="Calibri" panose="020F0502020204030204" pitchFamily="34" charset="0"/>
                <a:ea typeface="+mn-ea"/>
                <a:cs typeface="Calibri" panose="020F0502020204030204" pitchFamily="34" charset="0"/>
              </a:rPr>
              <a:t>THANK YOU</a:t>
            </a:r>
          </a:p>
        </p:txBody>
      </p:sp>
    </p:spTree>
    <p:extLst>
      <p:ext uri="{BB962C8B-B14F-4D97-AF65-F5344CB8AC3E}">
        <p14:creationId xmlns:p14="http://schemas.microsoft.com/office/powerpoint/2010/main" val="4608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78205" y="594384"/>
            <a:ext cx="7789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8000"/>
              </a:lnSpc>
            </a:pPr>
            <a:r>
              <a:rPr lang="en-US" altLang="en-US" sz="2800" dirty="0">
                <a:latin typeface="Calibri" panose="020F0502020204030204" pitchFamily="34" charset="0"/>
                <a:cs typeface="Calibri" panose="020F0502020204030204" pitchFamily="34" charset="0"/>
              </a:rPr>
              <a:t>What is Information Security?</a:t>
            </a:r>
          </a:p>
        </p:txBody>
      </p:sp>
      <p:sp>
        <p:nvSpPr>
          <p:cNvPr id="5" name="TextBox 4"/>
          <p:cNvSpPr txBox="1"/>
          <p:nvPr/>
        </p:nvSpPr>
        <p:spPr>
          <a:xfrm>
            <a:off x="959130" y="1671123"/>
            <a:ext cx="10769044" cy="447814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quality or state of being secure to be free from danger.</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Security is achieved using several strategies simultaneously or used in combination with one another.</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Security is recognized as essential to protect vital processes and the systems that provide those processes.</a:t>
            </a:r>
          </a:p>
          <a:p>
            <a:pPr marL="457200" indent="-457200">
              <a:spcAft>
                <a:spcPts val="60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Security is not something you buy, it is something you do.</a:t>
            </a:r>
          </a:p>
          <a:p>
            <a:endParaRPr lang="en-US" dirty="0"/>
          </a:p>
        </p:txBody>
      </p:sp>
    </p:spTree>
    <p:extLst>
      <p:ext uri="{BB962C8B-B14F-4D97-AF65-F5344CB8AC3E}">
        <p14:creationId xmlns:p14="http://schemas.microsoft.com/office/powerpoint/2010/main" val="202049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4279" y="1020766"/>
            <a:ext cx="10860156" cy="4431983"/>
          </a:xfrm>
          <a:prstGeom prst="rect">
            <a:avLst/>
          </a:prstGeom>
          <a:noFill/>
        </p:spPr>
        <p:txBody>
          <a:bodyPr wrap="square" rtlCol="0">
            <a:spAutoFit/>
          </a:bodyPr>
          <a:lstStyle/>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The architecture where an integrated combination of appliances, systems and solutions, software, alarms, and vulnerability scans working together.</a:t>
            </a:r>
          </a:p>
          <a:p>
            <a:pPr marL="457200" indent="-457200">
              <a:spcAft>
                <a:spcPts val="60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Monitored 24x7</a:t>
            </a:r>
          </a:p>
          <a:p>
            <a:pPr marL="457200" indent="-457200">
              <a:spcAft>
                <a:spcPts val="60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Having People, Processes, Technology, policies, procedures.</a:t>
            </a:r>
          </a:p>
          <a:p>
            <a:pPr marL="457200" indent="-457200">
              <a:spcAft>
                <a:spcPts val="600"/>
              </a:spcAft>
              <a:buFont typeface="Arial" panose="020B0604020202020204" pitchFamily="34" charset="0"/>
              <a:buChar char="•"/>
              <a:defRPr/>
            </a:pPr>
            <a:endParaRPr lang="en-US" sz="2800"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Security is for PPT and not only for appliances or devices.</a:t>
            </a:r>
          </a:p>
        </p:txBody>
      </p:sp>
    </p:spTree>
    <p:extLst>
      <p:ext uri="{BB962C8B-B14F-4D97-AF65-F5344CB8AC3E}">
        <p14:creationId xmlns:p14="http://schemas.microsoft.com/office/powerpoint/2010/main" val="75514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2575891" y="1405558"/>
            <a:ext cx="6377609" cy="3921816"/>
          </a:xfrm>
          <a:prstGeom prst="triangle">
            <a:avLst/>
          </a:prstGeom>
          <a:solidFill>
            <a:srgbClr val="77274F"/>
          </a:solidFill>
          <a:ln w="38100" cap="rnd"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600" dirty="0">
              <a:latin typeface="Verdana" pitchFamily="34" charset="0"/>
            </a:endParaRPr>
          </a:p>
        </p:txBody>
      </p:sp>
      <p:sp>
        <p:nvSpPr>
          <p:cNvPr id="5" name="Rectangle 4"/>
          <p:cNvSpPr/>
          <p:nvPr/>
        </p:nvSpPr>
        <p:spPr>
          <a:xfrm rot="3039254">
            <a:off x="5096307" y="2823977"/>
            <a:ext cx="5062074" cy="668372"/>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sz="1600">
              <a:latin typeface="Verdana" pitchFamily="34" charset="0"/>
            </a:endParaRPr>
          </a:p>
        </p:txBody>
      </p:sp>
      <p:cxnSp>
        <p:nvCxnSpPr>
          <p:cNvPr id="7" name="Straight Connector 6"/>
          <p:cNvCxnSpPr/>
          <p:nvPr/>
        </p:nvCxnSpPr>
        <p:spPr>
          <a:xfrm>
            <a:off x="4625009" y="2822713"/>
            <a:ext cx="2279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56711" y="4061791"/>
            <a:ext cx="4281341" cy="6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904383" y="2358887"/>
            <a:ext cx="490330" cy="46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938052" y="3591339"/>
            <a:ext cx="490331" cy="4770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02087" y="2218155"/>
            <a:ext cx="1378227" cy="461665"/>
          </a:xfrm>
          <a:prstGeom prst="rect">
            <a:avLst/>
          </a:prstGeom>
          <a:noFill/>
        </p:spPr>
        <p:txBody>
          <a:bodyPr wrap="square" rtlCol="0">
            <a:spAutoFit/>
          </a:bodyPr>
          <a:lstStyle/>
          <a:p>
            <a:r>
              <a:rPr lang="en-US" sz="2400" b="1" dirty="0">
                <a:solidFill>
                  <a:schemeClr val="bg1"/>
                </a:solidFill>
                <a:latin typeface="Book Antiqua" panose="02040602050305030304" pitchFamily="18" charset="0"/>
              </a:rPr>
              <a:t>P</a:t>
            </a:r>
            <a:r>
              <a:rPr lang="en-US" sz="2400" dirty="0">
                <a:solidFill>
                  <a:schemeClr val="bg1"/>
                </a:solidFill>
                <a:latin typeface="Book Antiqua" panose="02040602050305030304" pitchFamily="18" charset="0"/>
              </a:rPr>
              <a:t>EOPLE</a:t>
            </a:r>
          </a:p>
        </p:txBody>
      </p:sp>
      <p:sp>
        <p:nvSpPr>
          <p:cNvPr id="20" name="TextBox 19"/>
          <p:cNvSpPr txBox="1"/>
          <p:nvPr/>
        </p:nvSpPr>
        <p:spPr>
          <a:xfrm>
            <a:off x="4989444" y="3211419"/>
            <a:ext cx="2478156" cy="461665"/>
          </a:xfrm>
          <a:prstGeom prst="rect">
            <a:avLst/>
          </a:prstGeom>
          <a:noFill/>
        </p:spPr>
        <p:txBody>
          <a:bodyPr wrap="square" rtlCol="0">
            <a:spAutoFit/>
          </a:bodyPr>
          <a:lstStyle/>
          <a:p>
            <a:r>
              <a:rPr lang="en-US" sz="2400" b="1" dirty="0">
                <a:solidFill>
                  <a:srgbClr val="FFFF00"/>
                </a:solidFill>
                <a:latin typeface="Book Antiqua" panose="02040602050305030304" pitchFamily="18" charset="0"/>
              </a:rPr>
              <a:t>P</a:t>
            </a:r>
            <a:r>
              <a:rPr lang="en-US" sz="2400" dirty="0">
                <a:solidFill>
                  <a:srgbClr val="FFFF00"/>
                </a:solidFill>
                <a:latin typeface="Book Antiqua" panose="02040602050305030304" pitchFamily="18" charset="0"/>
              </a:rPr>
              <a:t>ROCESSES</a:t>
            </a:r>
          </a:p>
        </p:txBody>
      </p:sp>
      <p:sp>
        <p:nvSpPr>
          <p:cNvPr id="21" name="TextBox 20"/>
          <p:cNvSpPr txBox="1"/>
          <p:nvPr/>
        </p:nvSpPr>
        <p:spPr>
          <a:xfrm>
            <a:off x="4625009" y="4308036"/>
            <a:ext cx="3670852" cy="461665"/>
          </a:xfrm>
          <a:prstGeom prst="rect">
            <a:avLst/>
          </a:prstGeom>
          <a:noFill/>
        </p:spPr>
        <p:txBody>
          <a:bodyPr wrap="square" rtlCol="0">
            <a:spAutoFit/>
          </a:bodyPr>
          <a:lstStyle/>
          <a:p>
            <a:r>
              <a:rPr lang="en-US" sz="2400" b="1" dirty="0">
                <a:solidFill>
                  <a:schemeClr val="bg1"/>
                </a:solidFill>
                <a:latin typeface="Book Antiqua" panose="02040602050305030304" pitchFamily="18" charset="0"/>
              </a:rPr>
              <a:t>T</a:t>
            </a:r>
            <a:r>
              <a:rPr lang="en-US" sz="2400" dirty="0">
                <a:solidFill>
                  <a:schemeClr val="bg1"/>
                </a:solidFill>
                <a:latin typeface="Book Antiqua" panose="02040602050305030304" pitchFamily="18" charset="0"/>
              </a:rPr>
              <a:t>ECHNOLOGY</a:t>
            </a:r>
          </a:p>
        </p:txBody>
      </p:sp>
      <p:sp>
        <p:nvSpPr>
          <p:cNvPr id="22" name="TextBox 21"/>
          <p:cNvSpPr txBox="1"/>
          <p:nvPr/>
        </p:nvSpPr>
        <p:spPr>
          <a:xfrm rot="3002117">
            <a:off x="5871598" y="1590501"/>
            <a:ext cx="1672684" cy="646331"/>
          </a:xfrm>
          <a:prstGeom prst="rect">
            <a:avLst/>
          </a:prstGeom>
          <a:noFill/>
        </p:spPr>
        <p:txBody>
          <a:bodyPr wrap="square" rtlCol="0">
            <a:spAutoFit/>
          </a:bodyPr>
          <a:lstStyle/>
          <a:p>
            <a:pPr algn="ctr"/>
            <a:r>
              <a:rPr lang="en-US" dirty="0"/>
              <a:t>Organization Staff</a:t>
            </a:r>
          </a:p>
        </p:txBody>
      </p:sp>
      <p:sp>
        <p:nvSpPr>
          <p:cNvPr id="23" name="TextBox 22"/>
          <p:cNvSpPr txBox="1"/>
          <p:nvPr/>
        </p:nvSpPr>
        <p:spPr>
          <a:xfrm rot="3002117">
            <a:off x="6843293" y="2947465"/>
            <a:ext cx="1672684" cy="646331"/>
          </a:xfrm>
          <a:prstGeom prst="rect">
            <a:avLst/>
          </a:prstGeom>
          <a:noFill/>
        </p:spPr>
        <p:txBody>
          <a:bodyPr wrap="square" rtlCol="0">
            <a:spAutoFit/>
          </a:bodyPr>
          <a:lstStyle/>
          <a:p>
            <a:pPr algn="ctr"/>
            <a:r>
              <a:rPr lang="en-US" dirty="0">
                <a:solidFill>
                  <a:srgbClr val="FFFF00"/>
                </a:solidFill>
              </a:rPr>
              <a:t>Business</a:t>
            </a:r>
            <a:r>
              <a:rPr lang="en-US" dirty="0">
                <a:solidFill>
                  <a:srgbClr val="FF0000"/>
                </a:solidFill>
              </a:rPr>
              <a:t> </a:t>
            </a:r>
            <a:r>
              <a:rPr lang="en-US" dirty="0">
                <a:solidFill>
                  <a:srgbClr val="FFFF00"/>
                </a:solidFill>
              </a:rPr>
              <a:t>Processes</a:t>
            </a:r>
          </a:p>
        </p:txBody>
      </p:sp>
      <p:sp>
        <p:nvSpPr>
          <p:cNvPr id="24" name="TextBox 23"/>
          <p:cNvSpPr txBox="1"/>
          <p:nvPr/>
        </p:nvSpPr>
        <p:spPr>
          <a:xfrm rot="3002117">
            <a:off x="7869231" y="4155628"/>
            <a:ext cx="1672684" cy="646331"/>
          </a:xfrm>
          <a:prstGeom prst="rect">
            <a:avLst/>
          </a:prstGeom>
          <a:noFill/>
        </p:spPr>
        <p:txBody>
          <a:bodyPr wrap="square" rtlCol="0">
            <a:spAutoFit/>
          </a:bodyPr>
          <a:lstStyle/>
          <a:p>
            <a:pPr algn="ctr"/>
            <a:r>
              <a:rPr lang="en-US" dirty="0"/>
              <a:t>Technology Used</a:t>
            </a:r>
          </a:p>
        </p:txBody>
      </p:sp>
    </p:spTree>
    <p:extLst>
      <p:ext uri="{BB962C8B-B14F-4D97-AF65-F5344CB8AC3E}">
        <p14:creationId xmlns:p14="http://schemas.microsoft.com/office/powerpoint/2010/main" val="6254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0613" y="748605"/>
            <a:ext cx="673210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IMPORTANCE OF INFORMATION SECURITY</a:t>
            </a:r>
          </a:p>
        </p:txBody>
      </p:sp>
      <p:sp>
        <p:nvSpPr>
          <p:cNvPr id="5" name="TextBox 4"/>
          <p:cNvSpPr txBox="1"/>
          <p:nvPr/>
        </p:nvSpPr>
        <p:spPr>
          <a:xfrm>
            <a:off x="1092258" y="1512909"/>
            <a:ext cx="9907045" cy="4247317"/>
          </a:xfrm>
          <a:prstGeom prst="rect">
            <a:avLst/>
          </a:prstGeom>
          <a:noFill/>
        </p:spPr>
        <p:txBody>
          <a:bodyPr wrap="square" rtlCol="0">
            <a:spAutoFit/>
          </a:bodyPr>
          <a:lstStyle/>
          <a:p>
            <a:pPr marL="457200" indent="-457200" algn="jus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Protects information from a range of threats</a:t>
            </a:r>
          </a:p>
          <a:p>
            <a:pPr marL="457200" indent="-457200" algn="just">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Ensures business continuity</a:t>
            </a:r>
          </a:p>
          <a:p>
            <a:pPr marL="457200" indent="-457200" algn="just">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Minimizes financial loss</a:t>
            </a:r>
          </a:p>
          <a:p>
            <a:pPr marL="457200" indent="-457200" algn="just">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Optimizes return on investments</a:t>
            </a:r>
          </a:p>
          <a:p>
            <a:pPr marL="457200" indent="-457200" algn="just">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Increases business opportunities</a:t>
            </a:r>
          </a:p>
          <a:p>
            <a:endParaRPr lang="en-US" dirty="0"/>
          </a:p>
        </p:txBody>
      </p:sp>
      <p:sp>
        <p:nvSpPr>
          <p:cNvPr id="6" name="Text Box 5"/>
          <p:cNvSpPr txBox="1">
            <a:spLocks noChangeArrowheads="1"/>
          </p:cNvSpPr>
          <p:nvPr/>
        </p:nvSpPr>
        <p:spPr bwMode="auto">
          <a:xfrm>
            <a:off x="853718" y="5760226"/>
            <a:ext cx="7772400" cy="52322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2800" dirty="0">
                <a:latin typeface="Calibri" panose="020F0502020204030204" pitchFamily="34" charset="0"/>
                <a:cs typeface="Calibri" panose="020F0502020204030204" pitchFamily="34" charset="0"/>
              </a:rPr>
              <a:t>Business survival depends on information security.</a:t>
            </a:r>
          </a:p>
        </p:txBody>
      </p:sp>
    </p:spTree>
    <p:extLst>
      <p:ext uri="{BB962C8B-B14F-4D97-AF65-F5344CB8AC3E}">
        <p14:creationId xmlns:p14="http://schemas.microsoft.com/office/powerpoint/2010/main" val="10612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347" t="23175" r="8261" b="8965"/>
          <a:stretch/>
        </p:blipFill>
        <p:spPr>
          <a:xfrm>
            <a:off x="2279374" y="596348"/>
            <a:ext cx="8759687" cy="564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749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976</TotalTime>
  <Words>2737</Words>
  <Application>Microsoft Office PowerPoint</Application>
  <PresentationFormat>Widescreen</PresentationFormat>
  <Paragraphs>539</Paragraphs>
  <Slides>45</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メイリオ</vt:lpstr>
      <vt:lpstr>ＭＳ Ｐゴシック</vt:lpstr>
      <vt:lpstr>Arial</vt:lpstr>
      <vt:lpstr>Bitstream Vera Sans</vt:lpstr>
      <vt:lpstr>Book Antiqua</vt:lpstr>
      <vt:lpstr>Calibri</vt:lpstr>
      <vt:lpstr>Century Gothic</vt:lpstr>
      <vt:lpstr>msgothic</vt:lpstr>
      <vt:lpstr>Source Sans Pro</vt:lpstr>
      <vt:lpstr>Symbol</vt:lpstr>
      <vt:lpstr>Times New Roman</vt:lpstr>
      <vt:lpstr>Verdana</vt:lpstr>
      <vt:lpstr>Wingdings</vt:lpstr>
      <vt:lpstr>Wingdings 3</vt:lpstr>
      <vt:lpstr>Wisp</vt:lpstr>
      <vt:lpstr>Welcome To The User Awareness Training Of ISO/IEC 27001:2013 (Information Security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RESPONSIBILITIES</vt:lpstr>
      <vt:lpstr>PowerPoint Presentation</vt:lpstr>
      <vt:lpstr>CHANGE MANAGEMENT</vt:lpstr>
      <vt:lpstr>INCIDENT MANAGEMENT</vt:lpstr>
      <vt:lpstr>Business Continuity Planning</vt:lpstr>
      <vt:lpstr>PowerPoint Presentation</vt:lpstr>
      <vt:lpstr>PowerPoint Presentation</vt:lpstr>
      <vt:lpstr>PowerPoint Presentation</vt:lpstr>
      <vt:lpstr>PowerPoint Presentation</vt:lpstr>
      <vt:lpstr>Document Classification And labelling</vt:lpstr>
      <vt:lpstr>Assets usage policy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User Awareness Training Of ISO/IEC 27001:2013 (Information Security Management Systems)</dc:title>
  <dc:creator>agilencr4</dc:creator>
  <cp:lastModifiedBy>Deepika Datta</cp:lastModifiedBy>
  <cp:revision>58</cp:revision>
  <dcterms:created xsi:type="dcterms:W3CDTF">2017-07-12T06:25:51Z</dcterms:created>
  <dcterms:modified xsi:type="dcterms:W3CDTF">2018-01-29T12:00:16Z</dcterms:modified>
</cp:coreProperties>
</file>