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660"/>
  </p:normalViewPr>
  <p:slideViewPr>
    <p:cSldViewPr snapToGrid="0">
      <p:cViewPr varScale="1">
        <p:scale>
          <a:sx n="61" d="100"/>
          <a:sy n="61"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3CA4-6506-86C8-13CD-B4C4D09E5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4E7BA-5CC2-C2C2-153C-B0F8C6113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5C2FB9-5E1A-D54A-8435-59D9B0D86207}"/>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380080C1-3E32-ACD8-D82A-D8A14A1EF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376A7-D1B2-3E07-E73F-6C38248B9B16}"/>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35896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A38D-01B7-88E2-4DC5-5E48BA555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FCF7F8-FAE4-692A-1012-D9C0BA95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1738A-0733-D498-AE52-61FA82184AA4}"/>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1FA49DC5-AC3C-8331-42DE-98CACB42D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94B28-2150-3618-0F95-2E304B862E37}"/>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30320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0F63F-E7C1-F3FC-9615-E4F4EE3901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F4DDF5-77FA-2084-1E49-3B5F5E3612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8FB01-A318-06C4-092C-81E2D49A1440}"/>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559336C1-B084-1394-07BE-D9E47F847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D61A-74AE-73AB-EF1E-C8E6F63AFB5D}"/>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60868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BC83-4E7C-D52F-66C9-B8F9686FC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6618F-CD9C-8FE7-1174-C307F79FD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924E2-F4F8-56A9-9105-C69248BEF1D0}"/>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798F4D6B-795A-1A3B-7D87-2EE0DBC00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F63B4-7CB6-422F-5602-09B6E48CC6C6}"/>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15847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5661-76A9-C003-2754-40D7B2E7C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61318-A39E-AE71-376C-CE235710A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DCED6-7553-72F9-D83B-548D685094E6}"/>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74976610-4DB4-59B2-FBD6-D31FCD0D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9B57C-E4D8-86C3-D96E-3725BB599240}"/>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6852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F05D-F96D-0401-8DC0-3693C7126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C139D-7AB7-BBA0-6F8A-C25BD22E76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3F281-8C93-8580-39A1-3CF35EDBA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CF5CB9-E638-B30C-ACE1-8175CAAA2750}"/>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6" name="Footer Placeholder 5">
            <a:extLst>
              <a:ext uri="{FF2B5EF4-FFF2-40B4-BE49-F238E27FC236}">
                <a16:creationId xmlns:a16="http://schemas.microsoft.com/office/drawing/2014/main" id="{4FF2876C-E5CA-0674-5DC4-EA004C19C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F8BE1-3F10-3A6F-4A1A-B27C6E00C582}"/>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10828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33ED-EB92-7C82-3950-79950D006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B14C-97B0-5B23-7D26-FC559C6B1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647E99-DD0B-E128-449B-B64BD2936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09740A-A963-2EAF-5A16-5BCC4C34E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65589-A48F-7BE3-F07E-B97A0B43C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8134F-905A-DC5D-9288-86DED6C3D7BC}"/>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8" name="Footer Placeholder 7">
            <a:extLst>
              <a:ext uri="{FF2B5EF4-FFF2-40B4-BE49-F238E27FC236}">
                <a16:creationId xmlns:a16="http://schemas.microsoft.com/office/drawing/2014/main" id="{D1ACCB1F-8C81-FA82-A7E4-A9A49C2CD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33548-9CAE-56B3-EB81-A461F3BDD696}"/>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50036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3FE7-5282-EBE1-E56B-9660E79378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7164B2-C7A6-5078-879E-45DA34E6AA0E}"/>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4" name="Footer Placeholder 3">
            <a:extLst>
              <a:ext uri="{FF2B5EF4-FFF2-40B4-BE49-F238E27FC236}">
                <a16:creationId xmlns:a16="http://schemas.microsoft.com/office/drawing/2014/main" id="{230168E0-A2CE-2077-BC86-FBFBB71CC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DB86A-B3FB-ACC9-7A9A-7426E1FAEEC2}"/>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150453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818E48-4C22-A7CD-522D-360427C4F338}"/>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3" name="Footer Placeholder 2">
            <a:extLst>
              <a:ext uri="{FF2B5EF4-FFF2-40B4-BE49-F238E27FC236}">
                <a16:creationId xmlns:a16="http://schemas.microsoft.com/office/drawing/2014/main" id="{2B31D400-A05C-9B1D-2DE2-17A1D13F2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CD6034-E5A8-D7A6-A1CC-72F63DBF429B}"/>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151386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4970-7586-09A3-7BFB-57652BF4C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236198-01AC-331B-D40A-4B4496489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CF790-09CD-CA94-820D-7EAA65B0B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2A61D-5DDE-B845-2E9D-81F29EA65267}"/>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6" name="Footer Placeholder 5">
            <a:extLst>
              <a:ext uri="{FF2B5EF4-FFF2-40B4-BE49-F238E27FC236}">
                <a16:creationId xmlns:a16="http://schemas.microsoft.com/office/drawing/2014/main" id="{CA099F06-7B15-154C-2E40-4D37B25F7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3C229-423D-BF09-2FF3-F3DE8AE9AB26}"/>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417496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4262-8489-BFC1-051F-23DDA3353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A8BDF-B879-AFE2-B835-ED2E7396D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AF9E8-9DF3-11FC-D1CA-DE359F120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A05ED-F3CD-91AE-DBBD-54186A86C41C}"/>
              </a:ext>
            </a:extLst>
          </p:cNvPr>
          <p:cNvSpPr>
            <a:spLocks noGrp="1"/>
          </p:cNvSpPr>
          <p:nvPr>
            <p:ph type="dt" sz="half" idx="10"/>
          </p:nvPr>
        </p:nvSpPr>
        <p:spPr/>
        <p:txBody>
          <a:bodyPr/>
          <a:lstStyle/>
          <a:p>
            <a:fld id="{C29433B0-302C-4985-A000-A66BF9A4FE4D}" type="datetimeFigureOut">
              <a:rPr lang="en-US" smtClean="0"/>
              <a:t>9/19/2024</a:t>
            </a:fld>
            <a:endParaRPr lang="en-US"/>
          </a:p>
        </p:txBody>
      </p:sp>
      <p:sp>
        <p:nvSpPr>
          <p:cNvPr id="6" name="Footer Placeholder 5">
            <a:extLst>
              <a:ext uri="{FF2B5EF4-FFF2-40B4-BE49-F238E27FC236}">
                <a16:creationId xmlns:a16="http://schemas.microsoft.com/office/drawing/2014/main" id="{31DABEDF-BEA7-B37C-E84F-687D81DAC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D6EFF-6373-71A6-79B6-046DD99F7E30}"/>
              </a:ext>
            </a:extLst>
          </p:cNvPr>
          <p:cNvSpPr>
            <a:spLocks noGrp="1"/>
          </p:cNvSpPr>
          <p:nvPr>
            <p:ph type="sldNum" sz="quarter" idx="12"/>
          </p:nvPr>
        </p:nvSpPr>
        <p:spPr/>
        <p:txBody>
          <a:bodyPr/>
          <a:lstStyle/>
          <a:p>
            <a:fld id="{55509A51-BB64-48DD-B8C6-025CCAF7C3E1}" type="slidenum">
              <a:rPr lang="en-US" smtClean="0"/>
              <a:t>‹#›</a:t>
            </a:fld>
            <a:endParaRPr lang="en-US"/>
          </a:p>
        </p:txBody>
      </p:sp>
    </p:spTree>
    <p:extLst>
      <p:ext uri="{BB962C8B-B14F-4D97-AF65-F5344CB8AC3E}">
        <p14:creationId xmlns:p14="http://schemas.microsoft.com/office/powerpoint/2010/main" val="14086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24A7A-FAA0-DA9A-9DEE-DC4B7B6E2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36143E-CA58-B11E-6517-FEB9192C7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8A55-C7F6-7438-D6F0-971F0AF5F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433B0-302C-4985-A000-A66BF9A4FE4D}" type="datetimeFigureOut">
              <a:rPr lang="en-US" smtClean="0"/>
              <a:t>9/19/2024</a:t>
            </a:fld>
            <a:endParaRPr lang="en-US"/>
          </a:p>
        </p:txBody>
      </p:sp>
      <p:sp>
        <p:nvSpPr>
          <p:cNvPr id="5" name="Footer Placeholder 4">
            <a:extLst>
              <a:ext uri="{FF2B5EF4-FFF2-40B4-BE49-F238E27FC236}">
                <a16:creationId xmlns:a16="http://schemas.microsoft.com/office/drawing/2014/main" id="{66BFDB9C-860A-4BAD-D9C9-2F97E7640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300C6E-A918-A6D7-CB04-5297C3CA5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09A51-BB64-48DD-B8C6-025CCAF7C3E1}" type="slidenum">
              <a:rPr lang="en-US" smtClean="0"/>
              <a:t>‹#›</a:t>
            </a:fld>
            <a:endParaRPr lang="en-US"/>
          </a:p>
        </p:txBody>
      </p:sp>
    </p:spTree>
    <p:extLst>
      <p:ext uri="{BB962C8B-B14F-4D97-AF65-F5344CB8AC3E}">
        <p14:creationId xmlns:p14="http://schemas.microsoft.com/office/powerpoint/2010/main" val="272310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ofpoint.com/us/threat-reference/ransom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5EFE-2142-FA2A-7985-28BBE1F423C0}"/>
              </a:ext>
            </a:extLst>
          </p:cNvPr>
          <p:cNvSpPr>
            <a:spLocks noGrp="1"/>
          </p:cNvSpPr>
          <p:nvPr>
            <p:ph type="ctrTitle"/>
          </p:nvPr>
        </p:nvSpPr>
        <p:spPr/>
        <p:txBody>
          <a:bodyPr/>
          <a:lstStyle/>
          <a:p>
            <a:r>
              <a:rPr lang="en-US" dirty="0"/>
              <a:t>Phishing Attack</a:t>
            </a:r>
          </a:p>
        </p:txBody>
      </p:sp>
      <p:sp>
        <p:nvSpPr>
          <p:cNvPr id="3" name="Subtitle 2">
            <a:extLst>
              <a:ext uri="{FF2B5EF4-FFF2-40B4-BE49-F238E27FC236}">
                <a16:creationId xmlns:a16="http://schemas.microsoft.com/office/drawing/2014/main" id="{BACDEB57-4F95-6EA8-3DCE-9A6FCAA98553}"/>
              </a:ext>
            </a:extLst>
          </p:cNvPr>
          <p:cNvSpPr>
            <a:spLocks noGrp="1"/>
          </p:cNvSpPr>
          <p:nvPr>
            <p:ph type="subTitle" idx="1"/>
          </p:nvPr>
        </p:nvSpPr>
        <p:spPr/>
        <p:txBody>
          <a:bodyPr/>
          <a:lstStyle/>
          <a:p>
            <a:r>
              <a:rPr lang="en-US" dirty="0"/>
              <a:t>~</a:t>
            </a:r>
            <a:r>
              <a:rPr lang="en-US" dirty="0" err="1"/>
              <a:t>Divyanshu</a:t>
            </a:r>
            <a:endParaRPr lang="en-US" dirty="0"/>
          </a:p>
          <a:p>
            <a:endParaRPr lang="en-US" dirty="0"/>
          </a:p>
        </p:txBody>
      </p:sp>
    </p:spTree>
    <p:extLst>
      <p:ext uri="{BB962C8B-B14F-4D97-AF65-F5344CB8AC3E}">
        <p14:creationId xmlns:p14="http://schemas.microsoft.com/office/powerpoint/2010/main" val="356750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55A4-7C59-2D72-4B63-7F891D33C93A}"/>
              </a:ext>
            </a:extLst>
          </p:cNvPr>
          <p:cNvSpPr>
            <a:spLocks noGrp="1"/>
          </p:cNvSpPr>
          <p:nvPr>
            <p:ph type="title"/>
          </p:nvPr>
        </p:nvSpPr>
        <p:spPr/>
        <p:txBody>
          <a:bodyPr/>
          <a:lstStyle/>
          <a:p>
            <a:r>
              <a:rPr lang="en-US" b="0" i="0" dirty="0">
                <a:solidFill>
                  <a:srgbClr val="000000"/>
                </a:solidFill>
                <a:effectLst/>
                <a:latin typeface="Swiss"/>
              </a:rPr>
              <a:t>Phishing Prevention</a:t>
            </a:r>
            <a:br>
              <a:rPr lang="en-US" b="0" i="0" dirty="0">
                <a:solidFill>
                  <a:srgbClr val="000000"/>
                </a:solidFill>
                <a:effectLst/>
                <a:latin typeface="Swiss"/>
              </a:rPr>
            </a:br>
            <a:endParaRPr lang="en-US" dirty="0"/>
          </a:p>
        </p:txBody>
      </p:sp>
      <p:sp>
        <p:nvSpPr>
          <p:cNvPr id="3" name="Content Placeholder 2">
            <a:extLst>
              <a:ext uri="{FF2B5EF4-FFF2-40B4-BE49-F238E27FC236}">
                <a16:creationId xmlns:a16="http://schemas.microsoft.com/office/drawing/2014/main" id="{C403FF4C-2DF5-B7AF-7FA4-DAED37841961}"/>
              </a:ext>
            </a:extLst>
          </p:cNvPr>
          <p:cNvSpPr>
            <a:spLocks noGrp="1"/>
          </p:cNvSpPr>
          <p:nvPr>
            <p:ph idx="1"/>
          </p:nvPr>
        </p:nvSpPr>
        <p:spPr/>
        <p:txBody>
          <a:bodyPr/>
          <a:lstStyle/>
          <a:p>
            <a:r>
              <a:rPr lang="en-US" b="0" i="0" dirty="0">
                <a:solidFill>
                  <a:srgbClr val="000000"/>
                </a:solidFill>
                <a:effectLst/>
                <a:latin typeface="Swiss"/>
              </a:rPr>
              <a:t>Preventing phishing attacks requires a combination of user training to recognize the warning signs and robust cybersecurity systems to stop payloads. Email filters are helpful with phishing, but human prevention is still necessary in cases of false negatives.</a:t>
            </a:r>
          </a:p>
          <a:p>
            <a:r>
              <a:rPr lang="en-US" b="1" i="0" dirty="0">
                <a:solidFill>
                  <a:srgbClr val="000000"/>
                </a:solidFill>
                <a:effectLst/>
                <a:latin typeface="Swiss"/>
              </a:rPr>
              <a:t>Train users to detect a phishing email</a:t>
            </a:r>
            <a:endParaRPr lang="en-US" dirty="0">
              <a:solidFill>
                <a:srgbClr val="000000"/>
              </a:solidFill>
              <a:latin typeface="Swiss"/>
            </a:endParaRPr>
          </a:p>
          <a:p>
            <a:r>
              <a:rPr lang="en-US" b="1" i="0" dirty="0">
                <a:solidFill>
                  <a:srgbClr val="000000"/>
                </a:solidFill>
                <a:effectLst/>
                <a:latin typeface="Swiss"/>
              </a:rPr>
              <a:t>Keep software and firmware up-to-date</a:t>
            </a:r>
          </a:p>
          <a:p>
            <a:r>
              <a:rPr lang="en-US" b="1" i="0" dirty="0">
                <a:solidFill>
                  <a:srgbClr val="000000"/>
                </a:solidFill>
                <a:effectLst/>
                <a:latin typeface="Swiss"/>
              </a:rPr>
              <a:t>Avoid clicking links</a:t>
            </a:r>
            <a:endParaRPr lang="en-US" b="1" dirty="0">
              <a:solidFill>
                <a:srgbClr val="000000"/>
              </a:solidFill>
              <a:latin typeface="Swiss"/>
            </a:endParaRPr>
          </a:p>
          <a:p>
            <a:r>
              <a:rPr lang="en-US" b="1" i="0" dirty="0">
                <a:solidFill>
                  <a:srgbClr val="000000"/>
                </a:solidFill>
                <a:effectLst/>
                <a:latin typeface="Swiss"/>
              </a:rPr>
              <a:t>Install firewalls</a:t>
            </a:r>
          </a:p>
          <a:p>
            <a:r>
              <a:rPr lang="en-US" b="1" i="0" dirty="0">
                <a:solidFill>
                  <a:srgbClr val="000000"/>
                </a:solidFill>
                <a:effectLst/>
                <a:latin typeface="Swiss"/>
              </a:rPr>
              <a:t>Use anti-phishing email security</a:t>
            </a:r>
            <a:endParaRPr lang="en-US" dirty="0"/>
          </a:p>
        </p:txBody>
      </p:sp>
    </p:spTree>
    <p:extLst>
      <p:ext uri="{BB962C8B-B14F-4D97-AF65-F5344CB8AC3E}">
        <p14:creationId xmlns:p14="http://schemas.microsoft.com/office/powerpoint/2010/main" val="355620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9860-3227-2B71-1039-F5857CF595BB}"/>
              </a:ext>
            </a:extLst>
          </p:cNvPr>
          <p:cNvSpPr>
            <a:spLocks noGrp="1"/>
          </p:cNvSpPr>
          <p:nvPr>
            <p:ph type="title"/>
          </p:nvPr>
        </p:nvSpPr>
        <p:spPr/>
        <p:txBody>
          <a:bodyPr/>
          <a:lstStyle/>
          <a:p>
            <a:r>
              <a:rPr lang="en-US" dirty="0"/>
              <a:t>What is Phishing Attack</a:t>
            </a:r>
          </a:p>
        </p:txBody>
      </p:sp>
      <p:sp>
        <p:nvSpPr>
          <p:cNvPr id="3" name="Content Placeholder 2">
            <a:extLst>
              <a:ext uri="{FF2B5EF4-FFF2-40B4-BE49-F238E27FC236}">
                <a16:creationId xmlns:a16="http://schemas.microsoft.com/office/drawing/2014/main" id="{6DD51C87-D5C6-611A-CA38-D19F348D8A7D}"/>
              </a:ext>
            </a:extLst>
          </p:cNvPr>
          <p:cNvSpPr>
            <a:spLocks noGrp="1"/>
          </p:cNvSpPr>
          <p:nvPr>
            <p:ph idx="1"/>
          </p:nvPr>
        </p:nvSpPr>
        <p:spPr>
          <a:xfrm>
            <a:off x="838200" y="1825625"/>
            <a:ext cx="6256283" cy="3960320"/>
          </a:xfrm>
        </p:spPr>
        <p:txBody>
          <a:bodyPr/>
          <a:lstStyle/>
          <a:p>
            <a:r>
              <a:rPr lang="en-US" b="0" i="0" dirty="0">
                <a:solidFill>
                  <a:srgbClr val="001D35"/>
                </a:solidFill>
                <a:effectLst/>
                <a:latin typeface="Google Sans"/>
              </a:rPr>
              <a:t>Phishing is a type of cyberattack that involves tricking people into sharing sensitive information or installing malware. Phishing attacks can be carried out through emails, text messages, phone calls, or websites.</a:t>
            </a:r>
            <a:endParaRPr lang="en-US" dirty="0"/>
          </a:p>
        </p:txBody>
      </p:sp>
    </p:spTree>
    <p:extLst>
      <p:ext uri="{BB962C8B-B14F-4D97-AF65-F5344CB8AC3E}">
        <p14:creationId xmlns:p14="http://schemas.microsoft.com/office/powerpoint/2010/main" val="399575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691-56C6-5738-BD0A-9442B738DFA4}"/>
              </a:ext>
            </a:extLst>
          </p:cNvPr>
          <p:cNvSpPr>
            <a:spLocks noGrp="1"/>
          </p:cNvSpPr>
          <p:nvPr>
            <p:ph type="title"/>
          </p:nvPr>
        </p:nvSpPr>
        <p:spPr/>
        <p:txBody>
          <a:bodyPr/>
          <a:lstStyle/>
          <a:p>
            <a:r>
              <a:rPr lang="en-US" dirty="0"/>
              <a:t>Diagram of Phishing Attack</a:t>
            </a:r>
          </a:p>
        </p:txBody>
      </p:sp>
      <p:pic>
        <p:nvPicPr>
          <p:cNvPr id="5" name="Content Placeholder 4">
            <a:extLst>
              <a:ext uri="{FF2B5EF4-FFF2-40B4-BE49-F238E27FC236}">
                <a16:creationId xmlns:a16="http://schemas.microsoft.com/office/drawing/2014/main" id="{6293C4EB-F500-A75B-C8A7-7C68A4EC7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039" y="1825625"/>
            <a:ext cx="8343922" cy="4351338"/>
          </a:xfrm>
        </p:spPr>
      </p:pic>
    </p:spTree>
    <p:extLst>
      <p:ext uri="{BB962C8B-B14F-4D97-AF65-F5344CB8AC3E}">
        <p14:creationId xmlns:p14="http://schemas.microsoft.com/office/powerpoint/2010/main" val="338290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068E-6074-A0AC-83F5-3ACE13B71268}"/>
              </a:ext>
            </a:extLst>
          </p:cNvPr>
          <p:cNvSpPr>
            <a:spLocks noGrp="1"/>
          </p:cNvSpPr>
          <p:nvPr>
            <p:ph type="title"/>
          </p:nvPr>
        </p:nvSpPr>
        <p:spPr/>
        <p:txBody>
          <a:bodyPr/>
          <a:lstStyle/>
          <a:p>
            <a:r>
              <a:rPr lang="en-US" b="0" i="0" dirty="0">
                <a:solidFill>
                  <a:srgbClr val="4D4C4C"/>
                </a:solidFill>
                <a:effectLst/>
                <a:latin typeface="CiscoSans"/>
              </a:rPr>
              <a:t>How does phishing work?</a:t>
            </a:r>
            <a:br>
              <a:rPr lang="en-US" b="0" i="0" dirty="0">
                <a:solidFill>
                  <a:srgbClr val="4D4C4C"/>
                </a:solidFill>
                <a:effectLst/>
                <a:latin typeface="CiscoSans"/>
              </a:rPr>
            </a:br>
            <a:endParaRPr lang="en-US" dirty="0"/>
          </a:p>
        </p:txBody>
      </p:sp>
      <p:sp>
        <p:nvSpPr>
          <p:cNvPr id="3" name="Content Placeholder 2">
            <a:extLst>
              <a:ext uri="{FF2B5EF4-FFF2-40B4-BE49-F238E27FC236}">
                <a16:creationId xmlns:a16="http://schemas.microsoft.com/office/drawing/2014/main" id="{3815F0AD-B3F8-24C3-440A-420A1E993E08}"/>
              </a:ext>
            </a:extLst>
          </p:cNvPr>
          <p:cNvSpPr>
            <a:spLocks noGrp="1"/>
          </p:cNvSpPr>
          <p:nvPr>
            <p:ph idx="1"/>
          </p:nvPr>
        </p:nvSpPr>
        <p:spPr>
          <a:xfrm>
            <a:off x="838200" y="1825625"/>
            <a:ext cx="10515600" cy="2210347"/>
          </a:xfrm>
        </p:spPr>
        <p:txBody>
          <a:bodyPr/>
          <a:lstStyle/>
          <a:p>
            <a:r>
              <a:rPr lang="en-US" b="0" i="0" dirty="0">
                <a:solidFill>
                  <a:srgbClr val="4D4C4C"/>
                </a:solidFill>
                <a:effectLst/>
                <a:latin typeface="CiscoSans"/>
              </a:rPr>
              <a:t>Phishing starts with a fraudulent email or other communication that is designed to lure a victim. The message is made to look as though it comes from a trusted sender. If it fools the victim, he or she is coaxed into providing confidential information, often on a scam website. Sometimes malware is also downloaded onto the target’s computer.</a:t>
            </a:r>
            <a:endParaRPr lang="en-US" dirty="0"/>
          </a:p>
        </p:txBody>
      </p:sp>
    </p:spTree>
    <p:extLst>
      <p:ext uri="{BB962C8B-B14F-4D97-AF65-F5344CB8AC3E}">
        <p14:creationId xmlns:p14="http://schemas.microsoft.com/office/powerpoint/2010/main" val="39425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E2F9-7881-1B37-F908-9C8C5820C9FD}"/>
              </a:ext>
            </a:extLst>
          </p:cNvPr>
          <p:cNvSpPr>
            <a:spLocks noGrp="1"/>
          </p:cNvSpPr>
          <p:nvPr>
            <p:ph type="title"/>
          </p:nvPr>
        </p:nvSpPr>
        <p:spPr/>
        <p:txBody>
          <a:bodyPr/>
          <a:lstStyle/>
          <a:p>
            <a:r>
              <a:rPr lang="en-US" b="0" i="0" dirty="0">
                <a:solidFill>
                  <a:srgbClr val="4D4C4C"/>
                </a:solidFill>
                <a:effectLst/>
                <a:latin typeface="CiscoSans"/>
              </a:rPr>
              <a:t>Types of phishing attacks</a:t>
            </a:r>
            <a:br>
              <a:rPr lang="en-US" b="0" i="0" dirty="0">
                <a:solidFill>
                  <a:srgbClr val="4D4C4C"/>
                </a:solidFill>
                <a:effectLst/>
                <a:latin typeface="CiscoSans"/>
              </a:rPr>
            </a:br>
            <a:endParaRPr lang="en-US" dirty="0"/>
          </a:p>
        </p:txBody>
      </p:sp>
      <p:sp>
        <p:nvSpPr>
          <p:cNvPr id="3" name="Content Placeholder 2">
            <a:extLst>
              <a:ext uri="{FF2B5EF4-FFF2-40B4-BE49-F238E27FC236}">
                <a16:creationId xmlns:a16="http://schemas.microsoft.com/office/drawing/2014/main" id="{D73B1D92-D98D-8EBB-9C26-E2AB650C4D64}"/>
              </a:ext>
            </a:extLst>
          </p:cNvPr>
          <p:cNvSpPr>
            <a:spLocks noGrp="1"/>
          </p:cNvSpPr>
          <p:nvPr>
            <p:ph idx="1"/>
          </p:nvPr>
        </p:nvSpPr>
        <p:spPr/>
        <p:txBody>
          <a:bodyPr/>
          <a:lstStyle/>
          <a:p>
            <a:r>
              <a:rPr lang="en-US" b="0" i="0" dirty="0">
                <a:solidFill>
                  <a:srgbClr val="4D4C4C"/>
                </a:solidFill>
                <a:effectLst/>
                <a:latin typeface="CiscoSans"/>
              </a:rPr>
              <a:t>Deceptive phishing</a:t>
            </a:r>
          </a:p>
          <a:p>
            <a:r>
              <a:rPr lang="en-US" b="0" i="0" dirty="0">
                <a:solidFill>
                  <a:srgbClr val="4D4C4C"/>
                </a:solidFill>
                <a:effectLst/>
                <a:latin typeface="CiscoSans"/>
              </a:rPr>
              <a:t>Spear phishing</a:t>
            </a:r>
          </a:p>
          <a:p>
            <a:r>
              <a:rPr lang="en-US" b="0" i="0" dirty="0">
                <a:solidFill>
                  <a:srgbClr val="4D4C4C"/>
                </a:solidFill>
                <a:effectLst/>
                <a:latin typeface="CiscoSans"/>
              </a:rPr>
              <a:t>Whaling</a:t>
            </a:r>
          </a:p>
          <a:p>
            <a:r>
              <a:rPr lang="en-US" b="0" i="0" dirty="0">
                <a:solidFill>
                  <a:srgbClr val="4D4C4C"/>
                </a:solidFill>
                <a:effectLst/>
                <a:latin typeface="CiscoSans"/>
              </a:rPr>
              <a:t>Pharming</a:t>
            </a:r>
          </a:p>
          <a:p>
            <a:endParaRPr lang="en-US" i="0" dirty="0">
              <a:solidFill>
                <a:srgbClr val="4D4C4C"/>
              </a:solidFill>
              <a:effectLst/>
              <a:latin typeface="CiscoSans"/>
            </a:endParaRPr>
          </a:p>
          <a:p>
            <a:endParaRPr lang="en-US" dirty="0"/>
          </a:p>
        </p:txBody>
      </p:sp>
    </p:spTree>
    <p:extLst>
      <p:ext uri="{BB962C8B-B14F-4D97-AF65-F5344CB8AC3E}">
        <p14:creationId xmlns:p14="http://schemas.microsoft.com/office/powerpoint/2010/main" val="27494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D989-E7F3-18E2-58E4-FA989C6055C0}"/>
              </a:ext>
            </a:extLst>
          </p:cNvPr>
          <p:cNvSpPr>
            <a:spLocks noGrp="1"/>
          </p:cNvSpPr>
          <p:nvPr>
            <p:ph type="title"/>
          </p:nvPr>
        </p:nvSpPr>
        <p:spPr/>
        <p:txBody>
          <a:bodyPr/>
          <a:lstStyle/>
          <a:p>
            <a:r>
              <a:rPr lang="en-US" dirty="0">
                <a:solidFill>
                  <a:srgbClr val="001D35"/>
                </a:solidFill>
                <a:latin typeface="Google Sans"/>
              </a:rPr>
              <a:t>S</a:t>
            </a:r>
            <a:r>
              <a:rPr lang="en-US" b="0" i="0" dirty="0">
                <a:solidFill>
                  <a:srgbClr val="001D35"/>
                </a:solidFill>
                <a:effectLst/>
                <a:latin typeface="Google Sans"/>
              </a:rPr>
              <a:t>ome ways to avoid phishing attacks:</a:t>
            </a:r>
            <a:endParaRPr lang="en-US" dirty="0"/>
          </a:p>
        </p:txBody>
      </p:sp>
      <p:sp>
        <p:nvSpPr>
          <p:cNvPr id="3" name="Content Placeholder 2">
            <a:extLst>
              <a:ext uri="{FF2B5EF4-FFF2-40B4-BE49-F238E27FC236}">
                <a16:creationId xmlns:a16="http://schemas.microsoft.com/office/drawing/2014/main" id="{25531C87-3DAD-9BE1-34F2-CA07F8368297}"/>
              </a:ext>
            </a:extLst>
          </p:cNvPr>
          <p:cNvSpPr>
            <a:spLocks noGrp="1"/>
          </p:cNvSpPr>
          <p:nvPr>
            <p:ph idx="1"/>
          </p:nvPr>
        </p:nvSpPr>
        <p:spPr>
          <a:xfrm>
            <a:off x="838200" y="1825625"/>
            <a:ext cx="10515600" cy="3534651"/>
          </a:xfrm>
        </p:spPr>
        <p:txBody>
          <a:bodyPr/>
          <a:lstStyle/>
          <a:p>
            <a:pPr algn="l">
              <a:buFont typeface="Arial" panose="020B0604020202020204" pitchFamily="34" charset="0"/>
              <a:buChar char="•"/>
            </a:pPr>
            <a:r>
              <a:rPr lang="en-US" b="0" i="0" dirty="0">
                <a:solidFill>
                  <a:srgbClr val="001D35"/>
                </a:solidFill>
                <a:effectLst/>
                <a:latin typeface="Google Sans"/>
              </a:rPr>
              <a:t>Don't respond to suspicious requests:</a:t>
            </a:r>
          </a:p>
          <a:p>
            <a:pPr marL="0" indent="0" algn="l">
              <a:buNone/>
            </a:pPr>
            <a:r>
              <a:rPr lang="en-US" b="0" i="0" dirty="0">
                <a:solidFill>
                  <a:srgbClr val="001D35"/>
                </a:solidFill>
                <a:effectLst/>
                <a:latin typeface="Google Sans"/>
              </a:rPr>
              <a:t>   Don't respond to emails or pop-up messages that ask for personal or      financial information, especially if you didn't initiate the contact.</a:t>
            </a:r>
          </a:p>
          <a:p>
            <a:pPr algn="l">
              <a:buFont typeface="Arial" panose="020B0604020202020204" pitchFamily="34" charset="0"/>
              <a:buChar char="•"/>
            </a:pPr>
            <a:r>
              <a:rPr lang="en-US" b="0" i="0" dirty="0">
                <a:solidFill>
                  <a:srgbClr val="001D35"/>
                </a:solidFill>
                <a:effectLst/>
                <a:latin typeface="Google Sans"/>
              </a:rPr>
              <a:t>Don't click links in suspicious emails:</a:t>
            </a:r>
          </a:p>
          <a:p>
            <a:pPr marL="0" indent="0" algn="l">
              <a:buNone/>
            </a:pPr>
            <a:r>
              <a:rPr lang="en-US" b="0" i="0" dirty="0">
                <a:solidFill>
                  <a:srgbClr val="001D35"/>
                </a:solidFill>
                <a:effectLst/>
                <a:latin typeface="Google Sans"/>
              </a:rPr>
              <a:t> Links in suspicious emails may contain viruses that can infect your computer.</a:t>
            </a:r>
          </a:p>
          <a:p>
            <a:r>
              <a:rPr lang="en-US" b="0" i="0" dirty="0">
                <a:solidFill>
                  <a:srgbClr val="001D35"/>
                </a:solidFill>
                <a:effectLst/>
                <a:latin typeface="Google Sans"/>
              </a:rPr>
              <a:t>Report suspicious activity</a:t>
            </a:r>
          </a:p>
          <a:p>
            <a:pPr marL="0" indent="0" algn="l">
              <a:buNone/>
            </a:pPr>
            <a:endParaRPr lang="en-US" b="0" i="0" dirty="0">
              <a:solidFill>
                <a:srgbClr val="001D35"/>
              </a:solidFill>
              <a:effectLst/>
              <a:latin typeface="Google Sans"/>
            </a:endParaRPr>
          </a:p>
          <a:p>
            <a:endParaRPr lang="en-US" dirty="0"/>
          </a:p>
        </p:txBody>
      </p:sp>
    </p:spTree>
    <p:extLst>
      <p:ext uri="{BB962C8B-B14F-4D97-AF65-F5344CB8AC3E}">
        <p14:creationId xmlns:p14="http://schemas.microsoft.com/office/powerpoint/2010/main" val="334445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5E0F-B61D-15A7-2265-4AE67E2FDDAA}"/>
              </a:ext>
            </a:extLst>
          </p:cNvPr>
          <p:cNvSpPr>
            <a:spLocks noGrp="1"/>
          </p:cNvSpPr>
          <p:nvPr>
            <p:ph type="title"/>
          </p:nvPr>
        </p:nvSpPr>
        <p:spPr>
          <a:xfrm>
            <a:off x="964324" y="932684"/>
            <a:ext cx="10515600" cy="1325563"/>
          </a:xfrm>
        </p:spPr>
        <p:txBody>
          <a:bodyPr/>
          <a:lstStyle/>
          <a:p>
            <a:r>
              <a:rPr lang="en-US" b="0" i="0" dirty="0">
                <a:solidFill>
                  <a:srgbClr val="000000"/>
                </a:solidFill>
                <a:effectLst/>
                <a:latin typeface="Swiss"/>
              </a:rPr>
              <a:t>Why Is Phishing a Problem?</a:t>
            </a:r>
            <a:br>
              <a:rPr lang="en-US" b="0" i="0" dirty="0">
                <a:solidFill>
                  <a:srgbClr val="000000"/>
                </a:solidFill>
                <a:effectLst/>
                <a:latin typeface="Swiss"/>
              </a:rPr>
            </a:br>
            <a:endParaRPr lang="en-US" dirty="0"/>
          </a:p>
        </p:txBody>
      </p:sp>
      <p:sp>
        <p:nvSpPr>
          <p:cNvPr id="3" name="Content Placeholder 2">
            <a:extLst>
              <a:ext uri="{FF2B5EF4-FFF2-40B4-BE49-F238E27FC236}">
                <a16:creationId xmlns:a16="http://schemas.microsoft.com/office/drawing/2014/main" id="{166027BA-6CD4-44F2-CFE9-46AE2E40227F}"/>
              </a:ext>
            </a:extLst>
          </p:cNvPr>
          <p:cNvSpPr>
            <a:spLocks noGrp="1"/>
          </p:cNvSpPr>
          <p:nvPr>
            <p:ph idx="1"/>
          </p:nvPr>
        </p:nvSpPr>
        <p:spPr/>
        <p:txBody>
          <a:bodyPr/>
          <a:lstStyle/>
          <a:p>
            <a:r>
              <a:rPr lang="en-US" b="0" i="0" dirty="0">
                <a:solidFill>
                  <a:srgbClr val="000000"/>
                </a:solidFill>
                <a:effectLst/>
                <a:latin typeface="Swiss"/>
              </a:rPr>
              <a:t>Phishing is a significant problem because it is easy, cheap, and effective for cybercriminals to use. Phishing tactics, particularly email, require minimal cost and effort, making them widespread cyber-attacks. Victims of phishing scams may end up with malware infections (including </a:t>
            </a:r>
            <a:r>
              <a:rPr lang="en-US" b="0" i="0" u="none" strike="noStrike" dirty="0">
                <a:solidFill>
                  <a:srgbClr val="000000"/>
                </a:solidFill>
                <a:effectLst/>
                <a:latin typeface="Swiss-Medium"/>
                <a:hlinkClick r:id="rId2" tooltip="Ransomware"/>
              </a:rPr>
              <a:t>ransomware</a:t>
            </a:r>
            <a:r>
              <a:rPr lang="en-US" b="0" i="0" dirty="0">
                <a:solidFill>
                  <a:srgbClr val="000000"/>
                </a:solidFill>
                <a:effectLst/>
                <a:latin typeface="Swiss"/>
              </a:rPr>
              <a:t>), identity theft, and data loss.</a:t>
            </a:r>
            <a:endParaRPr lang="en-US" dirty="0"/>
          </a:p>
        </p:txBody>
      </p:sp>
    </p:spTree>
    <p:extLst>
      <p:ext uri="{BB962C8B-B14F-4D97-AF65-F5344CB8AC3E}">
        <p14:creationId xmlns:p14="http://schemas.microsoft.com/office/powerpoint/2010/main" val="133323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DEC2-4320-58AF-164A-58006E814B49}"/>
              </a:ext>
            </a:extLst>
          </p:cNvPr>
          <p:cNvSpPr>
            <a:spLocks noGrp="1"/>
          </p:cNvSpPr>
          <p:nvPr>
            <p:ph type="title"/>
          </p:nvPr>
        </p:nvSpPr>
        <p:spPr/>
        <p:txBody>
          <a:bodyPr/>
          <a:lstStyle/>
          <a:p>
            <a:r>
              <a:rPr lang="en-US" b="0" i="0" dirty="0">
                <a:solidFill>
                  <a:srgbClr val="000000"/>
                </a:solidFill>
                <a:effectLst/>
                <a:latin typeface="Swiss"/>
              </a:rPr>
              <a:t>Phishing Examples</a:t>
            </a:r>
            <a:br>
              <a:rPr lang="en-US" b="0" i="0" dirty="0">
                <a:solidFill>
                  <a:srgbClr val="000000"/>
                </a:solidFill>
                <a:effectLst/>
                <a:latin typeface="Swiss"/>
              </a:rPr>
            </a:br>
            <a:endParaRPr lang="en-US" dirty="0"/>
          </a:p>
        </p:txBody>
      </p:sp>
      <p:sp>
        <p:nvSpPr>
          <p:cNvPr id="3" name="Content Placeholder 2">
            <a:extLst>
              <a:ext uri="{FF2B5EF4-FFF2-40B4-BE49-F238E27FC236}">
                <a16:creationId xmlns:a16="http://schemas.microsoft.com/office/drawing/2014/main" id="{AF1E9D95-D40E-4C2C-99FE-9982F650C311}"/>
              </a:ext>
            </a:extLst>
          </p:cNvPr>
          <p:cNvSpPr>
            <a:spLocks noGrp="1"/>
          </p:cNvSpPr>
          <p:nvPr>
            <p:ph idx="1"/>
          </p:nvPr>
        </p:nvSpPr>
        <p:spPr/>
        <p:txBody>
          <a:bodyPr/>
          <a:lstStyle/>
          <a:p>
            <a:pPr algn="l"/>
            <a:r>
              <a:rPr lang="en-US" dirty="0"/>
              <a:t>  </a:t>
            </a:r>
            <a:r>
              <a:rPr lang="en-US" b="0" i="0" dirty="0">
                <a:solidFill>
                  <a:srgbClr val="000000"/>
                </a:solidFill>
                <a:effectLst/>
                <a:latin typeface="Swiss"/>
              </a:rPr>
              <a:t>Attackers prey on fear and a sense of urgency, often using strategies that tell users their account has been restricted or will be suspended if they don’t respond to the email.</a:t>
            </a:r>
          </a:p>
          <a:p>
            <a:pPr algn="l"/>
            <a:r>
              <a:rPr lang="en-US" b="0" i="0" dirty="0">
                <a:solidFill>
                  <a:srgbClr val="000000"/>
                </a:solidFill>
                <a:effectLst/>
                <a:latin typeface="Swiss"/>
              </a:rPr>
              <a:t>Because phishing attacks are typically sent to as many people as possible, the messaging is usually thin and generic. The following illustrates a common phishing email example.</a:t>
            </a:r>
          </a:p>
          <a:p>
            <a:endParaRPr lang="en-US" dirty="0"/>
          </a:p>
        </p:txBody>
      </p:sp>
    </p:spTree>
    <p:extLst>
      <p:ext uri="{BB962C8B-B14F-4D97-AF65-F5344CB8AC3E}">
        <p14:creationId xmlns:p14="http://schemas.microsoft.com/office/powerpoint/2010/main" val="400292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EF70-D934-1F14-79FE-74C2DC32BA85}"/>
              </a:ext>
            </a:extLst>
          </p:cNvPr>
          <p:cNvSpPr>
            <a:spLocks noGrp="1"/>
          </p:cNvSpPr>
          <p:nvPr>
            <p:ph type="title"/>
          </p:nvPr>
        </p:nvSpPr>
        <p:spPr/>
        <p:txBody>
          <a:bodyPr/>
          <a:lstStyle/>
          <a:p>
            <a:r>
              <a:rPr lang="en-US" b="0" i="0" dirty="0">
                <a:solidFill>
                  <a:srgbClr val="000000"/>
                </a:solidFill>
                <a:effectLst/>
                <a:latin typeface="Swiss"/>
              </a:rPr>
              <a:t>Phishing Techniques</a:t>
            </a:r>
            <a:br>
              <a:rPr lang="en-US" b="0" i="0" dirty="0">
                <a:solidFill>
                  <a:srgbClr val="000000"/>
                </a:solidFill>
                <a:effectLst/>
                <a:latin typeface="Swiss"/>
              </a:rPr>
            </a:br>
            <a:endParaRPr lang="en-US" dirty="0"/>
          </a:p>
        </p:txBody>
      </p:sp>
      <p:sp>
        <p:nvSpPr>
          <p:cNvPr id="3" name="Content Placeholder 2">
            <a:extLst>
              <a:ext uri="{FF2B5EF4-FFF2-40B4-BE49-F238E27FC236}">
                <a16:creationId xmlns:a16="http://schemas.microsoft.com/office/drawing/2014/main" id="{47BF28E0-B23B-1878-CD53-821D18CB8BA8}"/>
              </a:ext>
            </a:extLst>
          </p:cNvPr>
          <p:cNvSpPr>
            <a:spLocks noGrp="1"/>
          </p:cNvSpPr>
          <p:nvPr>
            <p:ph idx="1"/>
          </p:nvPr>
        </p:nvSpPr>
        <p:spPr/>
        <p:txBody>
          <a:bodyPr/>
          <a:lstStyle/>
          <a:p>
            <a:r>
              <a:rPr lang="en-US" b="0" i="0" dirty="0">
                <a:solidFill>
                  <a:srgbClr val="000000"/>
                </a:solidFill>
                <a:effectLst/>
                <a:latin typeface="Swiss"/>
              </a:rPr>
              <a:t>Malicious Web Links</a:t>
            </a:r>
          </a:p>
          <a:p>
            <a:r>
              <a:rPr lang="en-US" b="0" i="0" dirty="0">
                <a:solidFill>
                  <a:srgbClr val="000000"/>
                </a:solidFill>
                <a:effectLst/>
                <a:latin typeface="Swiss"/>
              </a:rPr>
              <a:t>Malicious Attachments</a:t>
            </a:r>
          </a:p>
          <a:p>
            <a:r>
              <a:rPr lang="en-US" b="0" i="0" dirty="0">
                <a:solidFill>
                  <a:srgbClr val="000000"/>
                </a:solidFill>
                <a:effectLst/>
                <a:latin typeface="Swiss"/>
              </a:rPr>
              <a:t>Fraudulent Data Entry Form</a:t>
            </a:r>
          </a:p>
          <a:p>
            <a:endParaRPr lang="en-US" dirty="0"/>
          </a:p>
        </p:txBody>
      </p:sp>
    </p:spTree>
    <p:extLst>
      <p:ext uri="{BB962C8B-B14F-4D97-AF65-F5344CB8AC3E}">
        <p14:creationId xmlns:p14="http://schemas.microsoft.com/office/powerpoint/2010/main" val="161562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398</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CiscoSans</vt:lpstr>
      <vt:lpstr>Google Sans</vt:lpstr>
      <vt:lpstr>Swiss</vt:lpstr>
      <vt:lpstr>Swiss-Medium</vt:lpstr>
      <vt:lpstr>Office Theme</vt:lpstr>
      <vt:lpstr>Phishing Attack</vt:lpstr>
      <vt:lpstr>What is Phishing Attack</vt:lpstr>
      <vt:lpstr>Diagram of Phishing Attack</vt:lpstr>
      <vt:lpstr>How does phishing work? </vt:lpstr>
      <vt:lpstr>Types of phishing attacks </vt:lpstr>
      <vt:lpstr>Some ways to avoid phishing attacks:</vt:lpstr>
      <vt:lpstr>Why Is Phishing a Problem? </vt:lpstr>
      <vt:lpstr>Phishing Examples </vt:lpstr>
      <vt:lpstr>Phishing Techniques </vt:lpstr>
      <vt:lpstr>Phishing Prevention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1</cp:revision>
  <dcterms:created xsi:type="dcterms:W3CDTF">2024-09-19T02:47:42Z</dcterms:created>
  <dcterms:modified xsi:type="dcterms:W3CDTF">2024-09-19T02:53:51Z</dcterms:modified>
</cp:coreProperties>
</file>