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673637d5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673637d5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2525d4302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2525d430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256d1f73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256d1f7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673637d5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673637d5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2525d43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2525d43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2525d43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2525d43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256d1f73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256d1f73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 data leakage in cloud from Mobile Apps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i="1" lang="en">
                <a:solidFill>
                  <a:srgbClr val="FFFFFF"/>
                </a:solidFill>
                <a:latin typeface="Arial"/>
                <a:ea typeface="Arial"/>
                <a:cs typeface="Arial"/>
                <a:sym typeface="Arial"/>
              </a:rPr>
              <a:t>-Devin Lilaramani, Shriya Surusani, Anoop Kakkireni.</a:t>
            </a:r>
            <a:endParaRPr i="1">
              <a:solidFill>
                <a:srgbClr val="FFFFFF"/>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92" name="Google Shape;92;p14"/>
          <p:cNvGrpSpPr/>
          <p:nvPr/>
        </p:nvGrpSpPr>
        <p:grpSpPr>
          <a:xfrm>
            <a:off x="86751" y="1017778"/>
            <a:ext cx="8793754" cy="386429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379025" y="1017800"/>
            <a:ext cx="8209200" cy="4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Leak in </a:t>
            </a:r>
            <a:r>
              <a:rPr lang="en">
                <a:solidFill>
                  <a:schemeClr val="lt1"/>
                </a:solidFill>
              </a:rPr>
              <a:t>today</a:t>
            </a:r>
            <a:r>
              <a:rPr lang="en">
                <a:solidFill>
                  <a:schemeClr val="lt1"/>
                </a:solidFill>
              </a:rPr>
              <a:t>’s world</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96" name="Google Shape;96;p14"/>
          <p:cNvSpPr txBox="1"/>
          <p:nvPr>
            <p:ph idx="4294967295" type="body"/>
          </p:nvPr>
        </p:nvSpPr>
        <p:spPr>
          <a:xfrm>
            <a:off x="122450" y="1549249"/>
            <a:ext cx="8520600" cy="32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1600"/>
              </a:spcAft>
              <a:buNone/>
            </a:pPr>
            <a:r>
              <a:t/>
            </a:r>
            <a:endParaRPr sz="1600"/>
          </a:p>
        </p:txBody>
      </p:sp>
      <p:pic>
        <p:nvPicPr>
          <p:cNvPr id="97" name="Google Shape;97;p14"/>
          <p:cNvPicPr preferRelativeResize="0"/>
          <p:nvPr/>
        </p:nvPicPr>
        <p:blipFill>
          <a:blip r:embed="rId3">
            <a:alphaModFix/>
          </a:blip>
          <a:stretch>
            <a:fillRect/>
          </a:stretch>
        </p:blipFill>
        <p:spPr>
          <a:xfrm>
            <a:off x="177463" y="1549246"/>
            <a:ext cx="8410575" cy="1700550"/>
          </a:xfrm>
          <a:prstGeom prst="rect">
            <a:avLst/>
          </a:prstGeom>
          <a:noFill/>
          <a:ln>
            <a:noFill/>
          </a:ln>
        </p:spPr>
      </p:pic>
      <p:pic>
        <p:nvPicPr>
          <p:cNvPr id="98" name="Google Shape;98;p14"/>
          <p:cNvPicPr preferRelativeResize="0"/>
          <p:nvPr/>
        </p:nvPicPr>
        <p:blipFill>
          <a:blip r:embed="rId4">
            <a:alphaModFix/>
          </a:blip>
          <a:stretch>
            <a:fillRect/>
          </a:stretch>
        </p:blipFill>
        <p:spPr>
          <a:xfrm>
            <a:off x="311700" y="3318050"/>
            <a:ext cx="8209199" cy="1564025"/>
          </a:xfrm>
          <a:prstGeom prst="rect">
            <a:avLst/>
          </a:prstGeom>
          <a:noFill/>
          <a:ln>
            <a:noFill/>
          </a:ln>
        </p:spPr>
      </p:pic>
      <p:pic>
        <p:nvPicPr>
          <p:cNvPr id="99" name="Google Shape;99;p14"/>
          <p:cNvPicPr preferRelativeResize="0"/>
          <p:nvPr/>
        </p:nvPicPr>
        <p:blipFill>
          <a:blip r:embed="rId5">
            <a:alphaModFix/>
          </a:blip>
          <a:stretch>
            <a:fillRect/>
          </a:stretch>
        </p:blipFill>
        <p:spPr>
          <a:xfrm rot="-1910525">
            <a:off x="1616551" y="1660545"/>
            <a:ext cx="5123374" cy="2688961"/>
          </a:xfrm>
          <a:prstGeom prst="rect">
            <a:avLst/>
          </a:prstGeom>
          <a:noFill/>
          <a:ln>
            <a:noFill/>
          </a:ln>
        </p:spPr>
      </p:pic>
      <p:pic>
        <p:nvPicPr>
          <p:cNvPr id="100" name="Google Shape;100;p14"/>
          <p:cNvPicPr preferRelativeResize="0"/>
          <p:nvPr/>
        </p:nvPicPr>
        <p:blipFill>
          <a:blip r:embed="rId6">
            <a:alphaModFix/>
          </a:blip>
          <a:stretch>
            <a:fillRect/>
          </a:stretch>
        </p:blipFill>
        <p:spPr>
          <a:xfrm>
            <a:off x="543400" y="1607824"/>
            <a:ext cx="8057200" cy="2965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1000"/>
                                        <p:tgtEl>
                                          <p:spTgt spid="9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grpSp>
        <p:nvGrpSpPr>
          <p:cNvPr id="106" name="Google Shape;106;p15"/>
          <p:cNvGrpSpPr/>
          <p:nvPr/>
        </p:nvGrpSpPr>
        <p:grpSpPr>
          <a:xfrm>
            <a:off x="431913" y="1304832"/>
            <a:ext cx="8448576" cy="3577312"/>
            <a:chOff x="431925" y="1304875"/>
            <a:chExt cx="2628925" cy="3416400"/>
          </a:xfrm>
        </p:grpSpPr>
        <p:sp>
          <p:nvSpPr>
            <p:cNvPr id="107" name="Google Shape;107;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5"/>
          <p:cNvSpPr txBox="1"/>
          <p:nvPr>
            <p:ph idx="4294967295" type="body"/>
          </p:nvPr>
        </p:nvSpPr>
        <p:spPr>
          <a:xfrm>
            <a:off x="671350" y="1304875"/>
            <a:ext cx="8209200" cy="4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Why data leaks </a:t>
            </a:r>
            <a:r>
              <a:rPr lang="en">
                <a:solidFill>
                  <a:schemeClr val="lt1"/>
                </a:solidFill>
              </a:rPr>
              <a:t>occur and how to automatically identify them?</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0" name="Google Shape;110;p15"/>
          <p:cNvSpPr txBox="1"/>
          <p:nvPr>
            <p:ph idx="4294967295" type="body"/>
          </p:nvPr>
        </p:nvSpPr>
        <p:spPr>
          <a:xfrm>
            <a:off x="677454" y="1876007"/>
            <a:ext cx="7965600" cy="29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lnSpc>
                <a:spcPct val="150000"/>
              </a:lnSpc>
              <a:spcBef>
                <a:spcPts val="1600"/>
              </a:spcBef>
              <a:spcAft>
                <a:spcPts val="0"/>
              </a:spcAft>
              <a:buSzPts val="1600"/>
              <a:buChar char="-"/>
            </a:pPr>
            <a:r>
              <a:rPr lang="en" sz="1600"/>
              <a:t>Identification of various keys used by mobile apps</a:t>
            </a:r>
            <a:endParaRPr sz="1600"/>
          </a:p>
          <a:p>
            <a:pPr indent="-330200" lvl="0" marL="457200" rtl="0" algn="l">
              <a:lnSpc>
                <a:spcPct val="150000"/>
              </a:lnSpc>
              <a:spcBef>
                <a:spcPts val="0"/>
              </a:spcBef>
              <a:spcAft>
                <a:spcPts val="0"/>
              </a:spcAft>
              <a:buSzPts val="1600"/>
              <a:buChar char="-"/>
            </a:pPr>
            <a:r>
              <a:rPr lang="en" sz="1600"/>
              <a:t>Develop an approach to extract relevant key strings of our interest</a:t>
            </a:r>
            <a:endParaRPr sz="1600"/>
          </a:p>
          <a:p>
            <a:pPr indent="-330200" lvl="0" marL="457200" rtl="0" algn="l">
              <a:lnSpc>
                <a:spcPct val="150000"/>
              </a:lnSpc>
              <a:spcBef>
                <a:spcPts val="0"/>
              </a:spcBef>
              <a:spcAft>
                <a:spcPts val="0"/>
              </a:spcAft>
              <a:buSzPts val="1600"/>
              <a:buChar char="-"/>
            </a:pPr>
            <a:r>
              <a:rPr lang="en" sz="1600"/>
              <a:t>Design a verification method with zero data leakage to validate the possibility of a data leak</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Style</a:t>
            </a:r>
            <a:endParaRPr/>
          </a:p>
        </p:txBody>
      </p:sp>
      <p:sp>
        <p:nvSpPr>
          <p:cNvPr id="116" name="Google Shape;116;p16"/>
          <p:cNvSpPr/>
          <p:nvPr/>
        </p:nvSpPr>
        <p:spPr>
          <a:xfrm>
            <a:off x="432350" y="1304875"/>
            <a:ext cx="7978500" cy="6222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6"/>
          <p:cNvSpPr txBox="1"/>
          <p:nvPr>
            <p:ph idx="4294967295" type="body"/>
          </p:nvPr>
        </p:nvSpPr>
        <p:spPr>
          <a:xfrm>
            <a:off x="432350" y="1455035"/>
            <a:ext cx="7293000" cy="321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Measuring the current status/impact of a known security threat </a:t>
            </a:r>
            <a:endParaRPr>
              <a:solidFill>
                <a:schemeClr val="lt1"/>
              </a:solidFill>
            </a:endParaRPr>
          </a:p>
        </p:txBody>
      </p:sp>
      <p:sp>
        <p:nvSpPr>
          <p:cNvPr id="118" name="Google Shape;118;p16"/>
          <p:cNvSpPr txBox="1"/>
          <p:nvPr>
            <p:ph idx="4294967295" type="body"/>
          </p:nvPr>
        </p:nvSpPr>
        <p:spPr>
          <a:xfrm>
            <a:off x="432350" y="2088633"/>
            <a:ext cx="7986000" cy="27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a:t>
            </a:r>
            <a:r>
              <a:rPr lang="en">
                <a:solidFill>
                  <a:srgbClr val="000000"/>
                </a:solidFill>
                <a:latin typeface="Arial"/>
                <a:ea typeface="Arial"/>
                <a:cs typeface="Arial"/>
                <a:sym typeface="Arial"/>
              </a:rPr>
              <a:t>Third research style</a:t>
            </a:r>
            <a:endParaRPr>
              <a:solidFill>
                <a:srgbClr val="000000"/>
              </a:solidFill>
              <a:latin typeface="Arial"/>
              <a:ea typeface="Arial"/>
              <a:cs typeface="Arial"/>
              <a:sym typeface="Arial"/>
            </a:endParaRPr>
          </a:p>
          <a:p>
            <a:pPr indent="0" lvl="0" marL="0" rtl="0" algn="l">
              <a:lnSpc>
                <a:spcPct val="115000"/>
              </a:lnSpc>
              <a:spcBef>
                <a:spcPts val="800"/>
              </a:spcBef>
              <a:spcAft>
                <a:spcPts val="0"/>
              </a:spcAft>
              <a:buNone/>
            </a:pPr>
            <a:r>
              <a:rPr lang="en">
                <a:solidFill>
                  <a:srgbClr val="000000"/>
                </a:solidFill>
                <a:latin typeface="Arial"/>
                <a:ea typeface="Arial"/>
                <a:cs typeface="Arial"/>
                <a:sym typeface="Arial"/>
              </a:rPr>
              <a:t>-Measuring the current impact of a known security threat</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-Main reference: “Why Does Your Data Leak? Uncovering the Data Leakage in Cloud from Mobile Apps”</a:t>
            </a:r>
            <a:endParaRPr>
              <a:solidFill>
                <a:srgbClr val="000000"/>
              </a:solidFill>
              <a:latin typeface="Arial"/>
              <a:ea typeface="Arial"/>
              <a:cs typeface="Arial"/>
              <a:sym typeface="Arial"/>
            </a:endParaRPr>
          </a:p>
          <a:p>
            <a:pPr indent="0" lvl="0" marL="0" rtl="0" algn="l">
              <a:spcBef>
                <a:spcPts val="0"/>
              </a:spcBef>
              <a:spcAft>
                <a:spcPts val="800"/>
              </a:spcAft>
              <a:buNone/>
            </a:pPr>
            <a:r>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124" name="Google Shape;124;p17"/>
          <p:cNvSpPr/>
          <p:nvPr/>
        </p:nvSpPr>
        <p:spPr>
          <a:xfrm>
            <a:off x="311700" y="1017800"/>
            <a:ext cx="7978500" cy="5253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a:solidFill>
                  <a:schemeClr val="lt1"/>
                </a:solidFill>
              </a:rPr>
              <a:t>Vulnerability identification in mobile apps</a:t>
            </a:r>
            <a:endParaRPr>
              <a:solidFill>
                <a:schemeClr val="lt1"/>
              </a:solidFill>
            </a:endParaRPr>
          </a:p>
        </p:txBody>
      </p:sp>
      <p:sp>
        <p:nvSpPr>
          <p:cNvPr id="125" name="Google Shape;125;p17"/>
          <p:cNvSpPr txBox="1"/>
          <p:nvPr>
            <p:ph idx="4294967295" type="body"/>
          </p:nvPr>
        </p:nvSpPr>
        <p:spPr>
          <a:xfrm>
            <a:off x="432350" y="1699200"/>
            <a:ext cx="7986000" cy="3095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Char char="-"/>
            </a:pPr>
            <a:r>
              <a:rPr lang="en" sz="1600">
                <a:solidFill>
                  <a:srgbClr val="000000"/>
                </a:solidFill>
              </a:rPr>
              <a:t>TaintDroid [1], PiOS [2], and AndroidLeaks [3] </a:t>
            </a:r>
            <a:r>
              <a:rPr lang="en" sz="1600">
                <a:solidFill>
                  <a:srgbClr val="000000"/>
                </a:solidFill>
              </a:rPr>
              <a:t>focused on privacy leakage such as GPS coordinates and address book.</a:t>
            </a:r>
            <a:endParaRPr sz="1600">
              <a:solidFill>
                <a:srgbClr val="000000"/>
              </a:solidFill>
            </a:endParaRPr>
          </a:p>
          <a:p>
            <a:pPr indent="0" lvl="0" marL="457200" rtl="0" algn="l">
              <a:lnSpc>
                <a:spcPct val="115000"/>
              </a:lnSpc>
              <a:spcBef>
                <a:spcPts val="0"/>
              </a:spcBef>
              <a:spcAft>
                <a:spcPts val="0"/>
              </a:spcAft>
              <a:buNone/>
            </a:pPr>
            <a:r>
              <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 CHEX [4] and Harehunter [5] have been developed to identify component and code hijacking vulnerabilities</a:t>
            </a:r>
            <a:endParaRPr sz="1600">
              <a:solidFill>
                <a:srgbClr val="000000"/>
              </a:solidFill>
            </a:endParaRPr>
          </a:p>
          <a:p>
            <a:pPr indent="0" lvl="0" marL="457200" rtl="0" algn="l">
              <a:lnSpc>
                <a:spcPct val="115000"/>
              </a:lnSpc>
              <a:spcBef>
                <a:spcPts val="0"/>
              </a:spcBef>
              <a:spcAft>
                <a:spcPts val="0"/>
              </a:spcAft>
              <a:buNone/>
            </a:pPr>
            <a:r>
              <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ConfErr [6], ConfAid [7] and SPEX[8] are configuration testing tools to reveal misconfigurations and improper authorizations.</a:t>
            </a:r>
            <a:endParaRPr sz="1600">
              <a:solidFill>
                <a:srgbClr val="000000"/>
              </a:solidFill>
            </a:endParaRPr>
          </a:p>
          <a:p>
            <a:pPr indent="0" lvl="0" marL="457200" rtl="0" algn="l">
              <a:lnSpc>
                <a:spcPct val="115000"/>
              </a:lnSpc>
              <a:spcBef>
                <a:spcPts val="0"/>
              </a:spcBef>
              <a:spcAft>
                <a:spcPts val="0"/>
              </a:spcAft>
              <a:buNone/>
            </a:pPr>
            <a:r>
              <a:t/>
            </a:r>
            <a:endParaRPr sz="1600">
              <a:solidFill>
                <a:srgbClr val="000000"/>
              </a:solidFill>
            </a:endParaRPr>
          </a:p>
          <a:p>
            <a:pPr indent="0" lvl="0" marL="0" rtl="0" algn="l">
              <a:lnSpc>
                <a:spcPct val="115000"/>
              </a:lnSpc>
              <a:spcBef>
                <a:spcPts val="0"/>
              </a:spcBef>
              <a:spcAft>
                <a:spcPts val="800"/>
              </a:spcAft>
              <a:buNone/>
            </a:pPr>
            <a:r>
              <a:t/>
            </a:r>
            <a:endParaRPr b="1"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Plan of Progress</a:t>
            </a:r>
            <a:endParaRPr/>
          </a:p>
        </p:txBody>
      </p:sp>
      <p:sp>
        <p:nvSpPr>
          <p:cNvPr id="131" name="Google Shape;131;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Checkpoint: 1</a:t>
            </a:r>
            <a:endParaRPr/>
          </a:p>
        </p:txBody>
      </p:sp>
      <p:sp>
        <p:nvSpPr>
          <p:cNvPr id="132" name="Google Shape;132;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lang="en"/>
              <a:t>Code execution and code understanding.</a:t>
            </a:r>
            <a:endParaRPr/>
          </a:p>
          <a:p>
            <a:pPr indent="-342900" lvl="0" marL="457200" rtl="0" algn="l">
              <a:spcBef>
                <a:spcPts val="0"/>
              </a:spcBef>
              <a:spcAft>
                <a:spcPts val="0"/>
              </a:spcAft>
              <a:buSzPts val="1800"/>
              <a:buAutoNum type="arabicPeriod"/>
            </a:pPr>
            <a:r>
              <a:rPr lang="en"/>
              <a:t>Getting the sample set of Mobile apps using AWS or Azure or Firebase.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Plan of Progress</a:t>
            </a:r>
            <a:endParaRPr/>
          </a:p>
        </p:txBody>
      </p:sp>
      <p:sp>
        <p:nvSpPr>
          <p:cNvPr id="138" name="Google Shape;138;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Checkpoint: 2</a:t>
            </a:r>
            <a:endParaRPr/>
          </a:p>
        </p:txBody>
      </p:sp>
      <p:sp>
        <p:nvSpPr>
          <p:cNvPr id="139" name="Google Shape;139;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lang="en"/>
              <a:t>Check which cloud Mbaas service the app is using.</a:t>
            </a:r>
            <a:endParaRPr/>
          </a:p>
          <a:p>
            <a:pPr indent="-342900" lvl="0" marL="457200" rtl="0" algn="l">
              <a:spcBef>
                <a:spcPts val="0"/>
              </a:spcBef>
              <a:spcAft>
                <a:spcPts val="0"/>
              </a:spcAft>
              <a:buSzPts val="1800"/>
              <a:buAutoNum type="arabicPeriod"/>
            </a:pPr>
            <a:r>
              <a:rPr lang="en"/>
              <a:t>Get the key from the app manually, dynamically.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Plan of Progress</a:t>
            </a:r>
            <a:endParaRPr/>
          </a:p>
        </p:txBody>
      </p:sp>
      <p:sp>
        <p:nvSpPr>
          <p:cNvPr id="145" name="Google Shape;145;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Checkpoint: 3</a:t>
            </a:r>
            <a:endParaRPr/>
          </a:p>
        </p:txBody>
      </p:sp>
      <p:sp>
        <p:nvSpPr>
          <p:cNvPr id="146" name="Google Shape;146;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AutoNum type="arabicPeriod"/>
            </a:pPr>
            <a:r>
              <a:rPr lang="en"/>
              <a:t>Check if the key is root key or app key and check if the mobile app could causes the data leakage.</a:t>
            </a:r>
            <a:endParaRPr/>
          </a:p>
          <a:p>
            <a:pPr indent="-342900" lvl="0" marL="457200" rtl="0" algn="l">
              <a:spcBef>
                <a:spcPts val="0"/>
              </a:spcBef>
              <a:spcAft>
                <a:spcPts val="0"/>
              </a:spcAft>
              <a:buSzPts val="1800"/>
              <a:buAutoNum type="arabicPeriod"/>
            </a:pPr>
            <a:r>
              <a:rPr lang="en"/>
              <a:t>Check for authorization.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2" name="Google Shape;152;p21"/>
          <p:cNvSpPr txBox="1"/>
          <p:nvPr>
            <p:ph idx="4294967295" type="body"/>
          </p:nvPr>
        </p:nvSpPr>
        <p:spPr>
          <a:xfrm>
            <a:off x="432350" y="1258325"/>
            <a:ext cx="7986000" cy="353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[1] W. Enck, P. Gilbert, B. Chun, L. Cox, J. Jung, P. McDaniel, and A. Sheth, “TaintDroid: an information-flow tracking system for realtime privacy monitoring on smartphones,” in OSDI, 2010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[2] M. Egele, C. Kruegel, E. Kirda, and G. Vigna, “Pios: Detecting privacy leaks in ios applications,” in NDSS, 2011.</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[3]  C. Gibler, J. Crussell, J. Erickson, and H. Chen, “Androidleaks: automatically detecting potential privacy leaks in android applications on a large scale,” in Trust, 2012.</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[4] L. Lu, Z. Li, Z. Wu, W. Lee, and G. Jiang, “Chex: statically vetting android apps for component hijacking vulnerabilities,” in Proceedings of the 2012 ACM conference on Computer and communications security. ACM, 2012, pp. 229–240.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[5] Y. Aafer, N. Zhang, Z. Zhang, X. Zhang, K. Chen, X. Wang, X. Zhou, W. Du, and M. Grace, “Hare hunting in the wild android: A study on the threat of hanging attribute references,” in Proceedings of the 22nd ACM SIGSAC Conference on Computer and Communications Security. ACM, 2015, pp. 1248–1259.</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[6] L. Keller, P. Upadhyaya, and G. Candea, “Conferr: A tool for assessing resilience to human configuration errors,” in Dependable Systems and Networks With FTCS and DCC, 2008. DSN 2008. IEEE International Conference on. IEEE, 2008, pp. 157–166.</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[7] M. Attariyan and J. Flinn, “Automating configuration troubleshooting with dynamic information flow analysis,” in Proceedings of the 9th USENIX Conference on Operating Systems Design and Implementation, ser. OSDI’10, Vancouver, BC, Canada, 2010, pp. 237–250.</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latin typeface="Arial"/>
                <a:ea typeface="Arial"/>
                <a:cs typeface="Arial"/>
                <a:sym typeface="Arial"/>
              </a:rPr>
              <a:t>[8] T. Xu, J. Zhang, P. Huang, J. Zheng, T. Sheng, D. Yuan, Y. Zhou, and S. Pasupathy, “Do not blame users for misconfigurations,” in Proceedings of the Twenty-Fourth ACM Symposium on Operating Systems Principles, ser. SOSP ’13, Farminton, Pennsylvania, 2013, pp. 244–259.</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800"/>
              </a:spcAft>
              <a:buNone/>
            </a:pPr>
            <a:r>
              <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