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4"/>
  </p:notesMasterIdLst>
  <p:handoutMasterIdLst>
    <p:handoutMasterId r:id="rId15"/>
  </p:handoutMasterIdLst>
  <p:sldIdLst>
    <p:sldId id="338" r:id="rId5"/>
    <p:sldId id="327" r:id="rId6"/>
    <p:sldId id="315" r:id="rId7"/>
    <p:sldId id="329" r:id="rId8"/>
    <p:sldId id="340" r:id="rId9"/>
    <p:sldId id="302" r:id="rId10"/>
    <p:sldId id="341" r:id="rId11"/>
    <p:sldId id="342" r:id="rId12"/>
    <p:sldId id="30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878" y="21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6/12/2024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6/12/2024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f8HG9MeEA-UaGSe-Uxs-p8uAFVykT1lk?usp=drive_link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0800" y="4141999"/>
            <a:ext cx="5852161" cy="86149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[Student Name: Deviprasad N Shetty ]</a:t>
            </a:r>
          </a:p>
          <a:p>
            <a:pPr algn="r"/>
            <a:r>
              <a:rPr lang="en-IN" b="0" dirty="0"/>
              <a:t>AICTE Internship Student Registration ID) : STU639dd6ca8b4231671288522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804" y="2050553"/>
            <a:ext cx="6067787" cy="74344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Project Title –Steganography</a:t>
            </a:r>
            <a:br>
              <a:rPr lang="en-GB" sz="3200" dirty="0"/>
            </a:br>
            <a:r>
              <a:rPr lang="en-GB" sz="3200" dirty="0"/>
              <a:t>					in action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Develop a system that hides a secret message within an image (cover image) without visibly altering the image. The system should allow both encryption (embedding) and decryption (extraction) of the hidden message.</a:t>
            </a:r>
          </a:p>
          <a:p>
            <a:br>
              <a:rPr lang="en-US" sz="2800" dirty="0"/>
            </a:b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57201"/>
            <a:ext cx="6276109" cy="1179010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0E234-A5D8-9009-7F2B-C17DC513CED6}"/>
              </a:ext>
            </a:extLst>
          </p:cNvPr>
          <p:cNvSpPr txBox="1"/>
          <p:nvPr/>
        </p:nvSpPr>
        <p:spPr>
          <a:xfrm>
            <a:off x="660399" y="1544321"/>
            <a:ext cx="77278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Objective:</a:t>
            </a:r>
          </a:p>
          <a:p>
            <a:pPr lvl="1"/>
            <a:r>
              <a:rPr lang="en-US" sz="1600" dirty="0"/>
              <a:t>Develop an image steganography system that conceals a secret digital text message within an image.</a:t>
            </a:r>
          </a:p>
          <a:p>
            <a:pPr lvl="1"/>
            <a:r>
              <a:rPr lang="en-US" sz="1600" dirty="0"/>
              <a:t>Ensure that the modified image appears visually similar to the original image, thus avoiding suspicion.</a:t>
            </a:r>
          </a:p>
          <a:p>
            <a:r>
              <a:rPr lang="en-US" sz="1600" dirty="0"/>
              <a:t>Requirements:</a:t>
            </a:r>
          </a:p>
          <a:p>
            <a:pPr lvl="1"/>
            <a:r>
              <a:rPr lang="en-US" sz="1600" dirty="0"/>
              <a:t>Input: An image (carrier) and a secret message (digital text).</a:t>
            </a:r>
          </a:p>
          <a:p>
            <a:pPr lvl="1"/>
            <a:r>
              <a:rPr lang="en-US" sz="1600" dirty="0"/>
              <a:t>Output: An encrypted image containing the hidden message.</a:t>
            </a:r>
          </a:p>
          <a:p>
            <a:r>
              <a:rPr lang="en-US" sz="1600" dirty="0"/>
              <a:t>Process:</a:t>
            </a:r>
          </a:p>
          <a:p>
            <a:pPr lvl="1"/>
            <a:r>
              <a:rPr lang="en-US" sz="1600" dirty="0"/>
              <a:t>Encryption:</a:t>
            </a:r>
          </a:p>
          <a:p>
            <a:pPr lvl="1"/>
            <a:r>
              <a:rPr lang="en-US" sz="1600" dirty="0"/>
              <a:t>Convert the secret message into numeric form (e.g., byte array).</a:t>
            </a:r>
          </a:p>
          <a:p>
            <a:pPr lvl="1"/>
            <a:r>
              <a:rPr lang="en-US" sz="1600" dirty="0"/>
              <a:t>Modify the pixel values of the image using a steganography technique (e.g., Least Significant Bit (LSB) algorithm).</a:t>
            </a:r>
          </a:p>
          <a:p>
            <a:pPr lvl="1"/>
            <a:r>
              <a:rPr lang="en-US" sz="1600" dirty="0"/>
              <a:t>Save the modified image as the encrypted output.</a:t>
            </a:r>
          </a:p>
          <a:p>
            <a:pPr lvl="1"/>
            <a:r>
              <a:rPr lang="en-US" sz="1600" dirty="0"/>
              <a:t>Decryption:</a:t>
            </a:r>
          </a:p>
          <a:p>
            <a:pPr lvl="1"/>
            <a:r>
              <a:rPr lang="en-US" sz="1600" dirty="0"/>
              <a:t>Retrieve the encrypted image.</a:t>
            </a:r>
          </a:p>
          <a:p>
            <a:pPr lvl="1"/>
            <a:r>
              <a:rPr lang="en-US" sz="1600" dirty="0"/>
              <a:t>Use the same passcode (used during encryption) to reverse the process.</a:t>
            </a:r>
          </a:p>
          <a:p>
            <a:pPr lvl="1"/>
            <a:r>
              <a:rPr lang="en-US" sz="1600" dirty="0"/>
              <a:t>Reconstruct the original secret message from the modified image.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798320"/>
            <a:ext cx="8534401" cy="4183063"/>
          </a:xfrm>
        </p:spPr>
        <p:txBody>
          <a:bodyPr>
            <a:noAutofit/>
          </a:bodyPr>
          <a:lstStyle/>
          <a:p>
            <a:r>
              <a:rPr lang="en-US" sz="1050" dirty="0"/>
              <a:t>The </a:t>
            </a:r>
            <a:r>
              <a:rPr lang="en-US" sz="1050" b="1" dirty="0"/>
              <a:t>end users</a:t>
            </a:r>
            <a:r>
              <a:rPr lang="en-US" sz="1050" dirty="0"/>
              <a:t> of the </a:t>
            </a:r>
            <a:r>
              <a:rPr lang="en-US" sz="1050" b="1" dirty="0"/>
              <a:t>image steganography system</a:t>
            </a:r>
            <a:r>
              <a:rPr lang="en-US" sz="1050" dirty="0"/>
              <a:t> can vary based on the context and purpose of its implementation. Here are some potential end users:</a:t>
            </a:r>
          </a:p>
          <a:p>
            <a:r>
              <a:rPr lang="en-US" sz="1050" b="1" dirty="0"/>
              <a:t>Individuals with Privacy Concerns</a:t>
            </a:r>
            <a:r>
              <a:rPr lang="en-US" sz="1050" dirty="0"/>
              <a:t>:</a:t>
            </a:r>
          </a:p>
          <a:p>
            <a:pPr lvl="1"/>
            <a:r>
              <a:rPr lang="en-US" sz="1050" dirty="0"/>
              <a:t>Everyday users who want to securely transmit sensitive information (such as personal messages, passwords, or confidential data) without arousing suspicion.</a:t>
            </a:r>
          </a:p>
          <a:p>
            <a:pPr lvl="1"/>
            <a:r>
              <a:rPr lang="en-US" sz="1050" dirty="0"/>
              <a:t>Journalists, activists, or whistleblowers who need to communicate securely in regions with restricted freedom of speech.</a:t>
            </a:r>
          </a:p>
          <a:p>
            <a:r>
              <a:rPr lang="en-US" sz="1050" b="1" dirty="0"/>
              <a:t>Law Enforcement and Intelligence Agencies</a:t>
            </a:r>
            <a:r>
              <a:rPr lang="en-US" sz="1050" dirty="0"/>
              <a:t>:</a:t>
            </a:r>
          </a:p>
          <a:p>
            <a:pPr lvl="1"/>
            <a:r>
              <a:rPr lang="en-US" sz="1050" dirty="0"/>
              <a:t>Investigators who need to analyze images for hidden messages during criminal investigations.</a:t>
            </a:r>
          </a:p>
          <a:p>
            <a:pPr lvl="1"/>
            <a:r>
              <a:rPr lang="en-US" sz="1050" dirty="0"/>
              <a:t>Intelligence agencies monitoring communication channels for potential threats.</a:t>
            </a:r>
          </a:p>
          <a:p>
            <a:r>
              <a:rPr lang="en-US" sz="1050" b="1" dirty="0"/>
              <a:t>Security Professionals and Ethical Hackers</a:t>
            </a:r>
            <a:r>
              <a:rPr lang="en-US" sz="1050" dirty="0"/>
              <a:t>:</a:t>
            </a:r>
          </a:p>
          <a:p>
            <a:pPr lvl="1"/>
            <a:r>
              <a:rPr lang="en-US" sz="1050" dirty="0"/>
              <a:t>Penetration testers and security experts who assess vulnerabilities in systems.</a:t>
            </a:r>
          </a:p>
          <a:p>
            <a:pPr lvl="1"/>
            <a:r>
              <a:rPr lang="en-US" sz="1050" dirty="0"/>
              <a:t>Professionals evaluating the robustness of steganography techniques.</a:t>
            </a:r>
          </a:p>
          <a:p>
            <a:r>
              <a:rPr lang="en-US" sz="1050" b="1" dirty="0"/>
              <a:t>Artists and Creatives</a:t>
            </a:r>
            <a:r>
              <a:rPr lang="en-US" sz="1050" dirty="0"/>
              <a:t>:</a:t>
            </a:r>
          </a:p>
          <a:p>
            <a:pPr lvl="1"/>
            <a:r>
              <a:rPr lang="en-US" sz="1050" dirty="0"/>
              <a:t>Digital artists who want to embed secret messages or Easter eggs within their artwork.</a:t>
            </a:r>
          </a:p>
          <a:p>
            <a:pPr lvl="1"/>
            <a:r>
              <a:rPr lang="en-US" sz="1050" dirty="0"/>
              <a:t>Creators who use steganography for storytelling or puzzle-solving experiences.</a:t>
            </a:r>
          </a:p>
          <a:p>
            <a:pPr algn="just">
              <a:lnSpc>
                <a:spcPct val="150000"/>
              </a:lnSpc>
            </a:pPr>
            <a:endParaRPr lang="en-IN" sz="105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798320"/>
            <a:ext cx="8534401" cy="4183063"/>
          </a:xfrm>
        </p:spPr>
        <p:txBody>
          <a:bodyPr>
            <a:noAutofit/>
          </a:bodyPr>
          <a:lstStyle/>
          <a:p>
            <a:r>
              <a:rPr lang="en-US" sz="1050" b="1" dirty="0"/>
              <a:t>Academic Researchers and Students</a:t>
            </a:r>
            <a:r>
              <a:rPr lang="en-US" sz="1050" dirty="0"/>
              <a:t>:</a:t>
            </a:r>
          </a:p>
          <a:p>
            <a:pPr lvl="1"/>
            <a:r>
              <a:rPr lang="en-US" sz="1050" dirty="0"/>
              <a:t>Researchers studying steganography algorithms, security, and data hiding techniques.</a:t>
            </a:r>
          </a:p>
          <a:p>
            <a:pPr lvl="1"/>
            <a:r>
              <a:rPr lang="en-US" sz="1050" dirty="0"/>
              <a:t>Students exploring novel approaches to image manipulation and encryption.</a:t>
            </a:r>
          </a:p>
          <a:p>
            <a:r>
              <a:rPr lang="en-US" sz="1050" b="1" dirty="0"/>
              <a:t>Businesses and Corporations</a:t>
            </a:r>
            <a:r>
              <a:rPr lang="en-US" sz="1050" dirty="0"/>
              <a:t>:</a:t>
            </a:r>
          </a:p>
          <a:p>
            <a:pPr lvl="1"/>
            <a:r>
              <a:rPr lang="en-US" sz="1050" dirty="0"/>
              <a:t>Companies that need secure communication channels for internal or external purposes.</a:t>
            </a:r>
          </a:p>
          <a:p>
            <a:pPr lvl="1"/>
            <a:r>
              <a:rPr lang="en-US" sz="1050" dirty="0"/>
              <a:t>Organizations protecting intellectual property or trade secrets.</a:t>
            </a:r>
          </a:p>
          <a:p>
            <a:r>
              <a:rPr lang="en-US" sz="1050" b="1" dirty="0"/>
              <a:t>Defense and Military Organizations</a:t>
            </a:r>
            <a:r>
              <a:rPr lang="en-US" sz="1050" dirty="0"/>
              <a:t>:</a:t>
            </a:r>
          </a:p>
          <a:p>
            <a:pPr lvl="1"/>
            <a:r>
              <a:rPr lang="en-US" sz="1050" dirty="0"/>
              <a:t>Military personnel using steganography for covert communication during operations.</a:t>
            </a:r>
          </a:p>
          <a:p>
            <a:pPr lvl="1"/>
            <a:r>
              <a:rPr lang="en-US" sz="1050" dirty="0"/>
              <a:t>Defense agencies ensuring secure transmission of classified information.</a:t>
            </a:r>
          </a:p>
          <a:p>
            <a:pPr algn="just">
              <a:lnSpc>
                <a:spcPct val="150000"/>
              </a:lnSpc>
            </a:pPr>
            <a:endParaRPr lang="en-IN" sz="105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9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B8B6A0-6BDB-C904-7B49-72161FAA5F98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483360" y="1445610"/>
            <a:ext cx="9712960" cy="3323987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OpenCV (cv2)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Purpose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: OpenCV is a popular open-source computer vision library that provides tools for image processing, computer vision, and machine learning.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Usage in 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: The code uses OpenCV to read an image from a file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cv2.imread("flower.jpg")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) and modify pixel values to encrypt a secret message.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Functionality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: OpenCV allows image manipulation, pixel-level operations, and various image transformations.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File I/O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Purpose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: File input/output operations are essential for reading and writing data to files.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Usage in 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: The code reads an image from a file (“flower.jpg”) and writes the modified image to a new file (“encryptedMsg.jpg”).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Functionality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: File I/O is crucial for handling data persistence and communication with external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Dictionary Data Structure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Purpose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: Dictionaries allow mapping between keys and values.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Usage in 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: The dictionaries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 and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 are used to map characters to their corresponding integer values and vice versa.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Functionality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: Dictionaries provide efficient look-up and storage of key-value pairs.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Image Pixel Manipulation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Purpose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: The code modifies pixel values in the image to encode the secret message.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Usage in 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: The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[n, m, z]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 assignment changes the pixel value at position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(n, m)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 in the image.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Functionality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UIVariable"/>
              </a:rPr>
              <a:t>: Image pixel manipulation is essential for steganography and other image-based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119049"/>
            <a:ext cx="4275138" cy="4151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ENCRIPTION CODE: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F6684-BA7F-65E4-4157-857A1AE0C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0" y="1534160"/>
            <a:ext cx="10476202" cy="503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2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119049"/>
            <a:ext cx="4275138" cy="4151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DECRIPTION CODE: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85B7E-EBA6-99C1-ADBD-D01055B65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" y="1534160"/>
            <a:ext cx="9438640" cy="49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2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2000" y="2357120"/>
            <a:ext cx="10713520" cy="2407919"/>
          </a:xfrm>
        </p:spPr>
        <p:txBody>
          <a:bodyPr>
            <a:normAutofit/>
          </a:bodyPr>
          <a:lstStyle/>
          <a:p>
            <a:r>
              <a:rPr lang="en-IN" dirty="0"/>
              <a:t>Drive Link: </a:t>
            </a:r>
            <a:r>
              <a:rPr lang="en-IN" dirty="0">
                <a:hlinkClick r:id="rId3"/>
              </a:rPr>
              <a:t>https://drive.google.com/drive/folders/1f8HG9MeEA-UaGSe-Uxs-p8uAFVykT1lk?usp=drive_link</a:t>
            </a:r>
            <a:endParaRPr lang="en-IN" dirty="0"/>
          </a:p>
          <a:p>
            <a:r>
              <a:rPr lang="en-IN" dirty="0"/>
              <a:t>Github link: https://github.com/Deviprasad333/Deviprasad_N_Shetty-AICTE-Internship-Student-Registration-ID-STU639dd6ca8b4231671288522-</a:t>
            </a: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657</TotalTime>
  <Words>784</Words>
  <Application>Microsoft Office PowerPoint</Application>
  <PresentationFormat>Widescreen</PresentationFormat>
  <Paragraphs>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Unicode MS</vt:lpstr>
      <vt:lpstr>Calibri</vt:lpstr>
      <vt:lpstr>SegoeUIVariable</vt:lpstr>
      <vt:lpstr>Trebuchet MS</vt:lpstr>
      <vt:lpstr>Wingdings</vt:lpstr>
      <vt:lpstr>Wingdings 3</vt:lpstr>
      <vt:lpstr>Facet</vt:lpstr>
      <vt:lpstr>Project Title –Steganography      in action</vt:lpstr>
      <vt:lpstr>PROBLEM  STATEMENT</vt:lpstr>
      <vt:lpstr>Project Description  </vt:lpstr>
      <vt:lpstr>WHO ARE THE END USERS?</vt:lpstr>
      <vt:lpstr>WHO ARE THE END USERS?</vt:lpstr>
      <vt:lpstr>Technology Used</vt:lpstr>
      <vt:lpstr>RESULTS 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Deviprasad N Shetty</cp:lastModifiedBy>
  <cp:revision>75</cp:revision>
  <dcterms:created xsi:type="dcterms:W3CDTF">2021-07-11T13:13:15Z</dcterms:created>
  <dcterms:modified xsi:type="dcterms:W3CDTF">2024-06-12T10:35:51Z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