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8" r:id="rId2"/>
    <p:sldId id="259" r:id="rId3"/>
    <p:sldId id="260" r:id="rId4"/>
    <p:sldId id="261" r:id="rId5"/>
    <p:sldId id="262" r:id="rId6"/>
    <p:sldId id="263" r:id="rId7"/>
    <p:sldId id="264" r:id="rId8"/>
    <p:sldId id="265" r:id="rId9"/>
    <p:sldId id="266" r:id="rId10"/>
    <p:sldId id="267" r:id="rId11"/>
    <p:sldId id="317" r:id="rId12"/>
    <p:sldId id="318" r:id="rId13"/>
    <p:sldId id="271" r:id="rId14"/>
    <p:sldId id="272" r:id="rId15"/>
    <p:sldId id="273" r:id="rId16"/>
    <p:sldId id="276" r:id="rId17"/>
    <p:sldId id="277" r:id="rId18"/>
    <p:sldId id="319" r:id="rId19"/>
    <p:sldId id="321" r:id="rId20"/>
    <p:sldId id="320" r:id="rId21"/>
    <p:sldId id="281" r:id="rId22"/>
    <p:sldId id="284" r:id="rId23"/>
    <p:sldId id="282" r:id="rId24"/>
    <p:sldId id="287" r:id="rId25"/>
    <p:sldId id="288" r:id="rId26"/>
    <p:sldId id="285" r:id="rId27"/>
  </p:sldIdLst>
  <p:sldSz cx="9144000" cy="5143500" type="screen16x9"/>
  <p:notesSz cx="6858000" cy="9144000"/>
  <p:embeddedFontLst>
    <p:embeddedFont>
      <p:font typeface="Droid Serif" panose="02020600060500020200" pitchFamily="18" charset="0"/>
      <p:regular r:id="rId29"/>
      <p:bold r:id="rId30"/>
      <p:italic r:id="rId31"/>
      <p:boldItalic r:id="rId32"/>
    </p:embeddedFont>
    <p:embeddedFont>
      <p:font typeface="Montserrat" pitchFamily="2" charset="77"/>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D03EC3E-509E-40E7-B007-8CD4CC325C10}">
  <a:tblStyle styleId="{FD03EC3E-509E-40E7-B007-8CD4CC325C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8A2F33-C1AB-49CD-A760-29A92B8A1B6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27"/>
    <p:restoredTop sz="78639"/>
  </p:normalViewPr>
  <p:slideViewPr>
    <p:cSldViewPr snapToGrid="0" snapToObjects="1">
      <p:cViewPr varScale="1">
        <p:scale>
          <a:sx n="132" d="100"/>
          <a:sy n="132" d="100"/>
        </p:scale>
        <p:origin x="48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a19431cd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a19431cd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Hi! I’m Elliot Wilens and for my final metis project I decided to create a hotel revenue management system from scratch.</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But before I go into that, I’ll share a little background about myself. I live in Dallas but have moved around quite a bit since I graduated from Michigan State University in 2016.</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 studied Hospitality Business there, and I’ve always been passionate about computers, and and almost changed my major when I found about about revenue management. It encompasses a lot of my favorite things...computer science, analytical thinking, being around good people...but most of all, travel! It took me a lot of cool places… SHARE SCREEN</a:t>
            </a:r>
            <a:endParaRPr lang="en" dirty="0"/>
          </a:p>
          <a:p>
            <a:pPr marL="0" lvl="0" indent="0" algn="l" rtl="0">
              <a:spcBef>
                <a:spcPts val="0"/>
              </a:spcBef>
              <a:spcAft>
                <a:spcPts val="0"/>
              </a:spcAft>
              <a:buNone/>
            </a:pPr>
            <a:endParaRPr lang="en" dirty="0"/>
          </a:p>
          <a:p>
            <a:pPr marL="0" lvl="0" indent="0" algn="l" rtl="0">
              <a:spcBef>
                <a:spcPts val="0"/>
              </a:spcBef>
              <a:spcAft>
                <a:spcPts val="0"/>
              </a:spcAft>
              <a:buNone/>
            </a:pPr>
            <a:r>
              <a:rPr lang="en" dirty="0"/>
              <a:t>After graduating from Michigan State, I moved to Texas and started my revenue management career at the Gaylord Texan, pictured here.</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ca19431cd2_0_8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ca19431cd2_0_8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Cancellation forecasts are an important part of the revenue management process.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Each predicted cancellation is added back onto the shelf for sale. So over-forecasting cancellations can result in guests being turned away with reservations, while under-forecasting cancellations results in lost revenue that cannot be recovered.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a19431cd2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a19431cd2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the results of the predictive cancellation model.</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F-1 scores were promising. Here’s what the predictions look like in practice...(NEXT SLIDE)</a:t>
            </a:r>
          </a:p>
        </p:txBody>
      </p:sp>
    </p:spTree>
    <p:extLst>
      <p:ext uri="{BB962C8B-B14F-4D97-AF65-F5344CB8AC3E}">
        <p14:creationId xmlns:p14="http://schemas.microsoft.com/office/powerpoint/2010/main" val="3010044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ca19431cd2_0_9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ca19431cd2_0_9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This is a handy way of evaluating classification results, called a confusion matrix.</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top left and bottom right squares is where the model correctly classified reservations as a cancellation/not a cancellation</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bottom left square shows how many times the model incorrectly predicted that the guest would NOT cancel. The result… lost revenue.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top right square indicates how many times the model predicted a cancellation, but the guest arrived. This means upset guests, as well as front desk agents that had to relocate them.</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In practice a hotel could easily adjust this model’s risk factor to take a more aggressive, or more conservative approach to predicting their cancellations based on their needs.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7554365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ca19431cd2_0_9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ca19431cd2_0_9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ca37ac7cc8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ca37ac7cc8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solidFill>
                  <a:schemeClr val="dk1"/>
                </a:solidFill>
              </a:rPr>
              <a:t>The first step in engineering demand features was transforming a list of reservations into hotel statistics by day.</a:t>
            </a: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I started with a list of reservations, along with a lot of information about each one. I used that information to predict cancellations, which is now a column in the reservations data.</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But in order to model demand at a hotel level, I had to go back in time to Aug 1, 2017, and count only the reservations that have already booked at that point, for each upcoming arrival date.</a:t>
            </a:r>
          </a:p>
          <a:p>
            <a:pPr marL="0" lvl="0" indent="0" algn="l" rtl="0">
              <a:spcBef>
                <a:spcPts val="0"/>
              </a:spcBef>
              <a:spcAft>
                <a:spcPts val="0"/>
              </a:spcAft>
              <a:buClr>
                <a:schemeClr val="dk1"/>
              </a:buClr>
              <a:buSzPts val="1100"/>
              <a:buFont typeface="Arial"/>
              <a:buNone/>
            </a:pPr>
            <a:endParaRPr lang="en-US" dirty="0">
              <a:solidFill>
                <a:schemeClr val="dk1"/>
              </a:solidFill>
            </a:endParaRPr>
          </a:p>
          <a:p>
            <a:pPr marL="0" lvl="0" indent="0" algn="l" rtl="0">
              <a:spcBef>
                <a:spcPts val="0"/>
              </a:spcBef>
              <a:spcAft>
                <a:spcPts val="0"/>
              </a:spcAft>
              <a:buClr>
                <a:schemeClr val="dk1"/>
              </a:buClr>
              <a:buSzPts val="1100"/>
              <a:buFont typeface="Arial"/>
              <a:buNone/>
            </a:pPr>
            <a:r>
              <a:rPr lang="en-US" dirty="0">
                <a:solidFill>
                  <a:schemeClr val="dk1"/>
                </a:solidFill>
              </a:rPr>
              <a:t>We can then calculate how many rooms actually booked after that. This number is DEMAND, which is what we’re trying to predict for each future date.</a:t>
            </a:r>
            <a:endParaRPr lang="en" dirty="0">
              <a:solidFill>
                <a:schemeClr val="dk1"/>
              </a:solidFill>
            </a:endParaRPr>
          </a:p>
          <a:p>
            <a:pPr marL="0" lvl="0" indent="0" algn="l" rtl="0">
              <a:spcBef>
                <a:spcPts val="0"/>
              </a:spcBef>
              <a:spcAft>
                <a:spcPts val="0"/>
              </a:spcAft>
              <a:buClr>
                <a:schemeClr val="dk1"/>
              </a:buClr>
              <a:buSzPts val="1100"/>
              <a:buFont typeface="Arial"/>
              <a:buNone/>
            </a:pPr>
            <a:endParaRPr lang="en" dirty="0">
              <a:solidFill>
                <a:schemeClr val="dk1"/>
              </a:solidFill>
            </a:endParaRPr>
          </a:p>
          <a:p>
            <a:pPr marL="0" lvl="0" indent="0" algn="l" rtl="0">
              <a:spcBef>
                <a:spcPts val="0"/>
              </a:spcBef>
              <a:spcAft>
                <a:spcPts val="0"/>
              </a:spcAft>
              <a:buClr>
                <a:schemeClr val="dk1"/>
              </a:buClr>
              <a:buSzPts val="1100"/>
              <a:buFont typeface="Arial"/>
              <a:buNone/>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ca37ac7cc8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ca37ac7cc8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the transformation, our data looks like this bottom table. Instead of a list of reservations, we’re now working with day-level hotel statistics, with aggregated reservations data for each upcoming date.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With this, we’re able to generate lots of predictors, or ‘features’ for our model.</a:t>
            </a: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ca37ac7cc8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ca37ac7cc8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…and here they are.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first is remaining supply – this tells us exactly how many rooms we should attempt to sell for each night. It uses the cancellation predictions in its calculation.</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ca37ac7cc8_0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ca37ac7cc8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On the books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Which is the number of rooms we’ve already sold for each upcoming date</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ca37ac7cc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ca37ac7cc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Pickup</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Booking trends for the last five, fifteen, and thirty days</a:t>
            </a:r>
            <a:endParaRPr dirty="0"/>
          </a:p>
        </p:txBody>
      </p:sp>
    </p:spTree>
    <p:extLst>
      <p:ext uri="{BB962C8B-B14F-4D97-AF65-F5344CB8AC3E}">
        <p14:creationId xmlns:p14="http://schemas.microsoft.com/office/powerpoint/2010/main" val="11333747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ca37ac7cc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ca37ac7cc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Pace</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year variance to same time last year for all of the above stats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Tells us how we are trending for a given date compared to last year. (PAUSE 2 seconds)</a:t>
            </a:r>
            <a:endParaRPr dirty="0"/>
          </a:p>
        </p:txBody>
      </p:sp>
    </p:spTree>
    <p:extLst>
      <p:ext uri="{BB962C8B-B14F-4D97-AF65-F5344CB8AC3E}">
        <p14:creationId xmlns:p14="http://schemas.microsoft.com/office/powerpoint/2010/main" val="1286382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a19431cd2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a19431cd2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 then moved to Park City Utah as the Revenue Manager for the St. Regis Deer Valley, where I managed rooms inventory/pricing as well as the in-house reservations team.</a:t>
            </a: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ca37ac7cc8_0_2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ca37ac7cc8_0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last feature I’d like to mention is gap to last-year actuals, which is the number of </a:t>
            </a:r>
            <a:r>
              <a:rPr lang="en-US" dirty="0">
                <a:solidFill>
                  <a:schemeClr val="accent3"/>
                </a:solidFill>
                <a:latin typeface="Droid Serif"/>
                <a:ea typeface="Droid Serif"/>
                <a:cs typeface="Droid Serif"/>
                <a:sym typeface="Droid Serif"/>
              </a:rPr>
              <a:t>rooms left to book in order to reach last year’s final sales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8687701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ca37ac7cc8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ca37ac7cc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used the Random Forest Regression algorithm to model demand for each hotel.</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ca37ac7cc8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ca37ac7cc8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Here are the results for Hotel 1, the Resort Hotel.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R-squared tells us how much of the variance in hotel demand can be explained by the features I have created.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mean-absolute error of 2.1 room nights tells us that for any night, our prediction is likely to be 2.1 rooms off from actual sales. That’s pretty good for an anonymous hotel with 187 rooms.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plots on the right show how my predictions fared by day of week. For hotel 1, you can see the most variance occurs on weekends (Friday &amp; Saturday). These are the dates where the model is having the most trouble forecasting demand. </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ca19431cd2_0_8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ca19431cd2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Being able to predict demand helps hotels in several ways.</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Pricing insights – identifies days where demand exceeds supply</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Allows for calculated and effective overselling</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Helps with staff scheduling &amp; financial planning (it’s good to know how many guests we’ll have in the hotel)</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ca37ac7cc8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ca37ac7cc8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Thank you so much for your time. My contact information is listed here - please don't hesitate to reach out. Thank you and have a great day!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ca37ac7cc8_0_2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ca37ac7cc8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ca37ac7cc8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ca37ac7cc8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model for hotel 2, our city hotel, has similar results. The R-squared score is slightly lower, but that’s due to having much more variance on the weekends than even Hotel 1.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Weekdays are more consistent for the city hotel and therefore easier to predict.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ca19431cd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ca19431cd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Then I came back to the Gaylord Texan as a Senior Revenue Manager, responsible for managing the online room inventory &amp; pricing for the 1800-room hotel.</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Revenue management is about selling the right room, at the right price, to the right customer, at the right time.</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My objective for this project was to set up a foundation for hotels to do this successfully.</a:t>
            </a:r>
            <a:endParaRPr dirty="0"/>
          </a:p>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I’ve always been curious about the revenue management systems I’ve used, and wanted to make one myself. Here I’ve done that, and am excited to share it with you today/</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ca19431cd2_0_7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ca19431cd2_0_7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Here’s a brief overview of the project workflow</a:t>
            </a:r>
            <a:endParaRPr dirty="0"/>
          </a:p>
          <a:p>
            <a:pPr marL="0" lvl="0" indent="0" algn="l" rtl="0">
              <a:spcBef>
                <a:spcPts val="0"/>
              </a:spcBef>
              <a:spcAft>
                <a:spcPts val="0"/>
              </a:spcAft>
              <a:buNone/>
            </a:pPr>
            <a:endParaRPr dirty="0"/>
          </a:p>
          <a:p>
            <a:pPr marL="457200" lvl="0" indent="-317500" algn="l" rtl="0">
              <a:spcBef>
                <a:spcPts val="0"/>
              </a:spcBef>
              <a:spcAft>
                <a:spcPts val="0"/>
              </a:spcAft>
              <a:buSzPts val="1400"/>
              <a:buChar char="-"/>
            </a:pPr>
            <a:r>
              <a:rPr lang="en" dirty="0"/>
              <a:t>Started with a list of reservations for each of the 2 hotels included in the dataset</a:t>
            </a:r>
            <a:endParaRPr dirty="0"/>
          </a:p>
          <a:p>
            <a:pPr marL="457200" lvl="0" indent="-317500" algn="l" rtl="0">
              <a:spcBef>
                <a:spcPts val="0"/>
              </a:spcBef>
              <a:spcAft>
                <a:spcPts val="0"/>
              </a:spcAft>
              <a:buSzPts val="1400"/>
              <a:buChar char="-"/>
            </a:pPr>
            <a:r>
              <a:rPr lang="en" dirty="0"/>
              <a:t>I then used machine learning to predict whether or not each of these reservations will cancel.</a:t>
            </a:r>
            <a:endParaRPr dirty="0"/>
          </a:p>
          <a:p>
            <a:pPr marL="457200" lvl="0" indent="-317500" algn="l" rtl="0">
              <a:spcBef>
                <a:spcPts val="0"/>
              </a:spcBef>
              <a:spcAft>
                <a:spcPts val="0"/>
              </a:spcAft>
              <a:buSzPts val="1400"/>
              <a:buChar char="-"/>
            </a:pPr>
            <a:r>
              <a:rPr lang="en" dirty="0"/>
              <a:t>And after that, I transformed the reservations into hotel day-level statistics so that we could predict hotel demand by date.</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ca19431cd2_0_9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ca19431cd2_0_9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ca19431cd2_0_8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ca19431cd2_0_8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reservations were for dates July 1 2015 – Aug 31 2017</a:t>
            </a:r>
          </a:p>
          <a:p>
            <a:pPr marL="0" lvl="0" indent="0" algn="l" rtl="0">
              <a:spcBef>
                <a:spcPts val="0"/>
              </a:spcBef>
              <a:spcAft>
                <a:spcPts val="0"/>
              </a:spcAft>
              <a:buNone/>
            </a:pPr>
            <a:r>
              <a:rPr lang="en-US" dirty="0"/>
              <a:t>Hotel 1 was a resort hotel with 187 rooms, for which there are 40k reservations</a:t>
            </a:r>
          </a:p>
          <a:p>
            <a:pPr marL="0" lvl="0" indent="0" algn="l" rtl="0">
              <a:spcBef>
                <a:spcPts val="0"/>
              </a:spcBef>
              <a:spcAft>
                <a:spcPts val="0"/>
              </a:spcAft>
              <a:buNone/>
            </a:pPr>
            <a:r>
              <a:rPr lang="en-US" dirty="0"/>
              <a:t>Hotel 2 was a city hotel with 226 rooms, for which there are 80k reservations</a:t>
            </a:r>
          </a:p>
          <a:p>
            <a:pPr marL="0" lvl="0" indent="0" algn="l" rtl="0">
              <a:spcBef>
                <a:spcPts val="0"/>
              </a:spcBef>
              <a:spcAft>
                <a:spcPts val="0"/>
              </a:spcAft>
              <a:buNone/>
            </a:pPr>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ca19431cd2_0_9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ca19431cd2_0_9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 used the XGBoost gradient boosting algorithm to predict whether or not each reservation would cancel, or not cancel.</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accent1"/>
        </a:solidFill>
        <a:effectLst/>
      </p:bgPr>
    </p:bg>
    <p:spTree>
      <p:nvGrpSpPr>
        <p:cNvPr id="1" name="Shape 9"/>
        <p:cNvGrpSpPr/>
        <p:nvPr/>
      </p:nvGrpSpPr>
      <p:grpSpPr>
        <a:xfrm>
          <a:off x="0" y="0"/>
          <a:ext cx="0" cy="0"/>
          <a:chOff x="0" y="0"/>
          <a:chExt cx="0" cy="0"/>
        </a:xfrm>
      </p:grpSpPr>
      <p:sp>
        <p:nvSpPr>
          <p:cNvPr id="10" name="Google Shape;10;p2"/>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152400" cap="flat" cmpd="sng">
            <a:solidFill>
              <a:schemeClr val="lt1"/>
            </a:solidFill>
            <a:prstDash val="solid"/>
            <a:miter lim="8000"/>
            <a:headEnd type="none" w="med" len="med"/>
            <a:tailEnd type="none" w="med" len="med"/>
          </a:ln>
        </p:spPr>
      </p:sp>
      <p:sp>
        <p:nvSpPr>
          <p:cNvPr id="11" name="Google Shape;11;p2"/>
          <p:cNvSpPr txBox="1">
            <a:spLocks noGrp="1"/>
          </p:cNvSpPr>
          <p:nvPr>
            <p:ph type="ctrTitle"/>
          </p:nvPr>
        </p:nvSpPr>
        <p:spPr>
          <a:xfrm>
            <a:off x="2296350" y="1991850"/>
            <a:ext cx="4551300" cy="1159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000"/>
              <a:buNone/>
              <a:defRPr sz="3000">
                <a:solidFill>
                  <a:schemeClr val="dk1"/>
                </a:solidFill>
              </a:defRPr>
            </a:lvl1pPr>
            <a:lvl2pPr lvl="1" algn="ctr">
              <a:spcBef>
                <a:spcPts val="0"/>
              </a:spcBef>
              <a:spcAft>
                <a:spcPts val="0"/>
              </a:spcAft>
              <a:buClr>
                <a:schemeClr val="dk1"/>
              </a:buClr>
              <a:buSzPts val="3000"/>
              <a:buNone/>
              <a:defRPr sz="3000">
                <a:solidFill>
                  <a:schemeClr val="dk1"/>
                </a:solidFill>
              </a:defRPr>
            </a:lvl2pPr>
            <a:lvl3pPr lvl="2" algn="ctr">
              <a:spcBef>
                <a:spcPts val="0"/>
              </a:spcBef>
              <a:spcAft>
                <a:spcPts val="0"/>
              </a:spcAft>
              <a:buClr>
                <a:schemeClr val="dk1"/>
              </a:buClr>
              <a:buSzPts val="3000"/>
              <a:buNone/>
              <a:defRPr sz="3000">
                <a:solidFill>
                  <a:schemeClr val="dk1"/>
                </a:solidFill>
              </a:defRPr>
            </a:lvl3pPr>
            <a:lvl4pPr lvl="3" algn="ctr">
              <a:spcBef>
                <a:spcPts val="0"/>
              </a:spcBef>
              <a:spcAft>
                <a:spcPts val="0"/>
              </a:spcAft>
              <a:buClr>
                <a:schemeClr val="dk1"/>
              </a:buClr>
              <a:buSzPts val="3000"/>
              <a:buNone/>
              <a:defRPr sz="3000">
                <a:solidFill>
                  <a:schemeClr val="dk1"/>
                </a:solidFill>
              </a:defRPr>
            </a:lvl4pPr>
            <a:lvl5pPr lvl="4" algn="ctr">
              <a:spcBef>
                <a:spcPts val="0"/>
              </a:spcBef>
              <a:spcAft>
                <a:spcPts val="0"/>
              </a:spcAft>
              <a:buClr>
                <a:schemeClr val="dk1"/>
              </a:buClr>
              <a:buSzPts val="3000"/>
              <a:buNone/>
              <a:defRPr sz="3000">
                <a:solidFill>
                  <a:schemeClr val="dk1"/>
                </a:solidFill>
              </a:defRPr>
            </a:lvl5pPr>
            <a:lvl6pPr lvl="5" algn="ctr">
              <a:spcBef>
                <a:spcPts val="0"/>
              </a:spcBef>
              <a:spcAft>
                <a:spcPts val="0"/>
              </a:spcAft>
              <a:buClr>
                <a:schemeClr val="dk1"/>
              </a:buClr>
              <a:buSzPts val="3000"/>
              <a:buNone/>
              <a:defRPr sz="3000">
                <a:solidFill>
                  <a:schemeClr val="dk1"/>
                </a:solidFill>
              </a:defRPr>
            </a:lvl6pPr>
            <a:lvl7pPr lvl="6" algn="ctr">
              <a:spcBef>
                <a:spcPts val="0"/>
              </a:spcBef>
              <a:spcAft>
                <a:spcPts val="0"/>
              </a:spcAft>
              <a:buClr>
                <a:schemeClr val="dk1"/>
              </a:buClr>
              <a:buSzPts val="3000"/>
              <a:buNone/>
              <a:defRPr sz="3000">
                <a:solidFill>
                  <a:schemeClr val="dk1"/>
                </a:solidFill>
              </a:defRPr>
            </a:lvl7pPr>
            <a:lvl8pPr lvl="7" algn="ctr">
              <a:spcBef>
                <a:spcPts val="0"/>
              </a:spcBef>
              <a:spcAft>
                <a:spcPts val="0"/>
              </a:spcAft>
              <a:buClr>
                <a:schemeClr val="dk1"/>
              </a:buClr>
              <a:buSzPts val="3000"/>
              <a:buNone/>
              <a:defRPr sz="3000">
                <a:solidFill>
                  <a:schemeClr val="dk1"/>
                </a:solidFill>
              </a:defRPr>
            </a:lvl8pPr>
            <a:lvl9pPr lvl="8" algn="ctr">
              <a:spcBef>
                <a:spcPts val="0"/>
              </a:spcBef>
              <a:spcAft>
                <a:spcPts val="0"/>
              </a:spcAft>
              <a:buClr>
                <a:schemeClr val="dk1"/>
              </a:buClr>
              <a:buSzPts val="3000"/>
              <a:buNone/>
              <a:defRPr sz="30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chemeClr val="accent1"/>
        </a:solidFill>
        <a:effectLst/>
      </p:bgPr>
    </p:bg>
    <p:spTree>
      <p:nvGrpSpPr>
        <p:cNvPr id="1" name="Shape 12"/>
        <p:cNvGrpSpPr/>
        <p:nvPr/>
      </p:nvGrpSpPr>
      <p:grpSpPr>
        <a:xfrm>
          <a:off x="0" y="0"/>
          <a:ext cx="0" cy="0"/>
          <a:chOff x="0" y="0"/>
          <a:chExt cx="0" cy="0"/>
        </a:xfrm>
      </p:grpSpPr>
      <p:sp>
        <p:nvSpPr>
          <p:cNvPr id="13" name="Google Shape;13;p3"/>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lt1"/>
            </a:solidFill>
            <a:prstDash val="solid"/>
            <a:miter lim="8000"/>
            <a:headEnd type="none" w="med" len="med"/>
            <a:tailEnd type="none" w="med" len="med"/>
          </a:ln>
        </p:spPr>
      </p:sp>
      <p:sp>
        <p:nvSpPr>
          <p:cNvPr id="14" name="Google Shape;14;p3"/>
          <p:cNvSpPr txBox="1">
            <a:spLocks noGrp="1"/>
          </p:cNvSpPr>
          <p:nvPr>
            <p:ph type="ctrTitle"/>
          </p:nvPr>
        </p:nvSpPr>
        <p:spPr>
          <a:xfrm>
            <a:off x="1933200" y="2189999"/>
            <a:ext cx="5277600" cy="4476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None/>
              <a:defRPr sz="2400" b="0">
                <a:solidFill>
                  <a:schemeClr val="dk1"/>
                </a:solidFill>
              </a:defRPr>
            </a:lvl1pPr>
            <a:lvl2pPr lvl="1" algn="ctr" rtl="0">
              <a:spcBef>
                <a:spcPts val="0"/>
              </a:spcBef>
              <a:spcAft>
                <a:spcPts val="0"/>
              </a:spcAft>
              <a:buClr>
                <a:schemeClr val="dk1"/>
              </a:buClr>
              <a:buSzPts val="2400"/>
              <a:buNone/>
              <a:defRPr sz="2400" b="0">
                <a:solidFill>
                  <a:schemeClr val="dk1"/>
                </a:solidFill>
              </a:defRPr>
            </a:lvl2pPr>
            <a:lvl3pPr lvl="2" algn="ctr" rtl="0">
              <a:spcBef>
                <a:spcPts val="0"/>
              </a:spcBef>
              <a:spcAft>
                <a:spcPts val="0"/>
              </a:spcAft>
              <a:buClr>
                <a:schemeClr val="dk1"/>
              </a:buClr>
              <a:buSzPts val="2400"/>
              <a:buNone/>
              <a:defRPr sz="2400" b="0">
                <a:solidFill>
                  <a:schemeClr val="dk1"/>
                </a:solidFill>
              </a:defRPr>
            </a:lvl3pPr>
            <a:lvl4pPr lvl="3" algn="ctr" rtl="0">
              <a:spcBef>
                <a:spcPts val="0"/>
              </a:spcBef>
              <a:spcAft>
                <a:spcPts val="0"/>
              </a:spcAft>
              <a:buClr>
                <a:schemeClr val="dk1"/>
              </a:buClr>
              <a:buSzPts val="2400"/>
              <a:buNone/>
              <a:defRPr sz="2400" b="0">
                <a:solidFill>
                  <a:schemeClr val="dk1"/>
                </a:solidFill>
              </a:defRPr>
            </a:lvl4pPr>
            <a:lvl5pPr lvl="4" algn="ctr" rtl="0">
              <a:spcBef>
                <a:spcPts val="0"/>
              </a:spcBef>
              <a:spcAft>
                <a:spcPts val="0"/>
              </a:spcAft>
              <a:buClr>
                <a:schemeClr val="dk1"/>
              </a:buClr>
              <a:buSzPts val="2400"/>
              <a:buNone/>
              <a:defRPr sz="2400" b="0">
                <a:solidFill>
                  <a:schemeClr val="dk1"/>
                </a:solidFill>
              </a:defRPr>
            </a:lvl5pPr>
            <a:lvl6pPr lvl="5" algn="ctr" rtl="0">
              <a:spcBef>
                <a:spcPts val="0"/>
              </a:spcBef>
              <a:spcAft>
                <a:spcPts val="0"/>
              </a:spcAft>
              <a:buClr>
                <a:schemeClr val="dk1"/>
              </a:buClr>
              <a:buSzPts val="2400"/>
              <a:buNone/>
              <a:defRPr sz="2400" b="0">
                <a:solidFill>
                  <a:schemeClr val="dk1"/>
                </a:solidFill>
              </a:defRPr>
            </a:lvl6pPr>
            <a:lvl7pPr lvl="6" algn="ctr" rtl="0">
              <a:spcBef>
                <a:spcPts val="0"/>
              </a:spcBef>
              <a:spcAft>
                <a:spcPts val="0"/>
              </a:spcAft>
              <a:buClr>
                <a:schemeClr val="dk1"/>
              </a:buClr>
              <a:buSzPts val="2400"/>
              <a:buNone/>
              <a:defRPr sz="2400" b="0">
                <a:solidFill>
                  <a:schemeClr val="dk1"/>
                </a:solidFill>
              </a:defRPr>
            </a:lvl7pPr>
            <a:lvl8pPr lvl="7" algn="ctr" rtl="0">
              <a:spcBef>
                <a:spcPts val="0"/>
              </a:spcBef>
              <a:spcAft>
                <a:spcPts val="0"/>
              </a:spcAft>
              <a:buClr>
                <a:schemeClr val="dk1"/>
              </a:buClr>
              <a:buSzPts val="2400"/>
              <a:buNone/>
              <a:defRPr sz="2400" b="0">
                <a:solidFill>
                  <a:schemeClr val="dk1"/>
                </a:solidFill>
              </a:defRPr>
            </a:lvl8pPr>
            <a:lvl9pPr lvl="8" algn="ctr" rtl="0">
              <a:spcBef>
                <a:spcPts val="0"/>
              </a:spcBef>
              <a:spcAft>
                <a:spcPts val="0"/>
              </a:spcAft>
              <a:buClr>
                <a:schemeClr val="dk1"/>
              </a:buClr>
              <a:buSzPts val="2400"/>
              <a:buNone/>
              <a:defRPr sz="2400" b="0">
                <a:solidFill>
                  <a:schemeClr val="dk1"/>
                </a:solidFill>
              </a:defRPr>
            </a:lvl9pPr>
          </a:lstStyle>
          <a:p>
            <a:endParaRPr/>
          </a:p>
        </p:txBody>
      </p:sp>
      <p:sp>
        <p:nvSpPr>
          <p:cNvPr id="15" name="Google Shape;15;p3"/>
          <p:cNvSpPr txBox="1">
            <a:spLocks noGrp="1"/>
          </p:cNvSpPr>
          <p:nvPr>
            <p:ph type="subTitle" idx="1"/>
          </p:nvPr>
        </p:nvSpPr>
        <p:spPr>
          <a:xfrm>
            <a:off x="685800" y="2505901"/>
            <a:ext cx="7772400" cy="4476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1800"/>
              <a:buNone/>
              <a:defRPr sz="1800">
                <a:solidFill>
                  <a:schemeClr val="lt1"/>
                </a:solidFill>
              </a:defRPr>
            </a:lvl1pPr>
            <a:lvl2pPr lvl="1" algn="ctr" rtl="0">
              <a:spcBef>
                <a:spcPts val="0"/>
              </a:spcBef>
              <a:spcAft>
                <a:spcPts val="0"/>
              </a:spcAft>
              <a:buClr>
                <a:schemeClr val="lt1"/>
              </a:buClr>
              <a:buSzPts val="1800"/>
              <a:buNone/>
              <a:defRPr sz="1800">
                <a:solidFill>
                  <a:schemeClr val="lt1"/>
                </a:solidFill>
              </a:defRPr>
            </a:lvl2pPr>
            <a:lvl3pPr lvl="2" algn="ctr" rtl="0">
              <a:spcBef>
                <a:spcPts val="0"/>
              </a:spcBef>
              <a:spcAft>
                <a:spcPts val="0"/>
              </a:spcAft>
              <a:buClr>
                <a:schemeClr val="lt1"/>
              </a:buClr>
              <a:buSzPts val="1800"/>
              <a:buNone/>
              <a:defRPr sz="1800">
                <a:solidFill>
                  <a:schemeClr val="lt1"/>
                </a:solidFill>
              </a:defRPr>
            </a:lvl3pPr>
            <a:lvl4pPr lvl="3" algn="ctr" rtl="0">
              <a:spcBef>
                <a:spcPts val="0"/>
              </a:spcBef>
              <a:spcAft>
                <a:spcPts val="0"/>
              </a:spcAft>
              <a:buClr>
                <a:schemeClr val="lt1"/>
              </a:buClr>
              <a:buSzPts val="1800"/>
              <a:buNone/>
              <a:defRPr>
                <a:solidFill>
                  <a:schemeClr val="lt1"/>
                </a:solidFill>
              </a:defRPr>
            </a:lvl4pPr>
            <a:lvl5pPr lvl="4" algn="ctr" rtl="0">
              <a:spcBef>
                <a:spcPts val="0"/>
              </a:spcBef>
              <a:spcAft>
                <a:spcPts val="0"/>
              </a:spcAft>
              <a:buClr>
                <a:schemeClr val="lt1"/>
              </a:buClr>
              <a:buSzPts val="1800"/>
              <a:buNone/>
              <a:defRPr>
                <a:solidFill>
                  <a:schemeClr val="lt1"/>
                </a:solidFill>
              </a:defRPr>
            </a:lvl5pPr>
            <a:lvl6pPr lvl="5" algn="ctr" rtl="0">
              <a:spcBef>
                <a:spcPts val="0"/>
              </a:spcBef>
              <a:spcAft>
                <a:spcPts val="0"/>
              </a:spcAft>
              <a:buClr>
                <a:schemeClr val="lt1"/>
              </a:buClr>
              <a:buSzPts val="1800"/>
              <a:buNone/>
              <a:defRPr>
                <a:solidFill>
                  <a:schemeClr val="lt1"/>
                </a:solidFill>
              </a:defRPr>
            </a:lvl6pPr>
            <a:lvl7pPr lvl="6" algn="ctr" rtl="0">
              <a:spcBef>
                <a:spcPts val="0"/>
              </a:spcBef>
              <a:spcAft>
                <a:spcPts val="0"/>
              </a:spcAft>
              <a:buClr>
                <a:schemeClr val="lt1"/>
              </a:buClr>
              <a:buSzPts val="1800"/>
              <a:buNone/>
              <a:defRPr>
                <a:solidFill>
                  <a:schemeClr val="lt1"/>
                </a:solidFill>
              </a:defRPr>
            </a:lvl7pPr>
            <a:lvl8pPr lvl="7" algn="ctr" rtl="0">
              <a:spcBef>
                <a:spcPts val="0"/>
              </a:spcBef>
              <a:spcAft>
                <a:spcPts val="0"/>
              </a:spcAft>
              <a:buClr>
                <a:schemeClr val="lt1"/>
              </a:buClr>
              <a:buSzPts val="1800"/>
              <a:buNone/>
              <a:defRPr>
                <a:solidFill>
                  <a:schemeClr val="lt1"/>
                </a:solidFill>
              </a:defRPr>
            </a:lvl8pPr>
            <a:lvl9pPr lvl="8" algn="ctr" rtl="0">
              <a:spcBef>
                <a:spcPts val="0"/>
              </a:spcBef>
              <a:spcAft>
                <a:spcPts val="0"/>
              </a:spcAft>
              <a:buClr>
                <a:schemeClr val="lt1"/>
              </a:buClr>
              <a:buSzPts val="1800"/>
              <a:buNone/>
              <a:defRPr>
                <a:solidFill>
                  <a:schemeClr val="lt1"/>
                </a:solidFill>
              </a:defRPr>
            </a:lvl9pPr>
          </a:lstStyle>
          <a:p>
            <a:endParaRPr/>
          </a:p>
        </p:txBody>
      </p:sp>
      <p:sp>
        <p:nvSpPr>
          <p:cNvPr id="16" name="Google Shape;16;p3"/>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dk1"/>
        </a:solidFill>
        <a:effectLst/>
      </p:bgPr>
    </p:bg>
    <p:spTree>
      <p:nvGrpSpPr>
        <p:cNvPr id="1" name="Shape 17"/>
        <p:cNvGrpSpPr/>
        <p:nvPr/>
      </p:nvGrpSpPr>
      <p:grpSpPr>
        <a:xfrm>
          <a:off x="0" y="0"/>
          <a:ext cx="0" cy="0"/>
          <a:chOff x="0" y="0"/>
          <a:chExt cx="0" cy="0"/>
        </a:xfrm>
      </p:grpSpPr>
      <p:sp>
        <p:nvSpPr>
          <p:cNvPr id="18" name="Google Shape;18;p4"/>
          <p:cNvSpPr/>
          <p:nvPr/>
        </p:nvSpPr>
        <p:spPr>
          <a:xfrm>
            <a:off x="818063" y="805650"/>
            <a:ext cx="7507875" cy="3532200"/>
          </a:xfrm>
          <a:custGeom>
            <a:avLst/>
            <a:gdLst/>
            <a:ahLst/>
            <a:cxnLst/>
            <a:rect l="l" t="t" r="r" b="b"/>
            <a:pathLst>
              <a:path w="300315" h="141288" extrusionOk="0">
                <a:moveTo>
                  <a:pt x="121105" y="0"/>
                </a:moveTo>
                <a:lnTo>
                  <a:pt x="0" y="0"/>
                </a:lnTo>
                <a:lnTo>
                  <a:pt x="0" y="141288"/>
                </a:lnTo>
                <a:lnTo>
                  <a:pt x="300315" y="141288"/>
                </a:lnTo>
                <a:lnTo>
                  <a:pt x="300315" y="305"/>
                </a:lnTo>
                <a:lnTo>
                  <a:pt x="179211" y="305"/>
                </a:lnTo>
              </a:path>
            </a:pathLst>
          </a:custGeom>
          <a:noFill/>
          <a:ln w="76200" cap="flat" cmpd="sng">
            <a:solidFill>
              <a:schemeClr val="accent1"/>
            </a:solidFill>
            <a:prstDash val="solid"/>
            <a:miter lim="8000"/>
            <a:headEnd type="none" w="med" len="med"/>
            <a:tailEnd type="none" w="med" len="med"/>
          </a:ln>
        </p:spPr>
      </p:sp>
      <p:sp>
        <p:nvSpPr>
          <p:cNvPr id="19" name="Google Shape;19;p4"/>
          <p:cNvSpPr txBox="1">
            <a:spLocks noGrp="1"/>
          </p:cNvSpPr>
          <p:nvPr>
            <p:ph type="body" idx="1"/>
          </p:nvPr>
        </p:nvSpPr>
        <p:spPr>
          <a:xfrm>
            <a:off x="2037600" y="2161800"/>
            <a:ext cx="5068800" cy="819900"/>
          </a:xfrm>
          <a:prstGeom prst="rect">
            <a:avLst/>
          </a:prstGeom>
        </p:spPr>
        <p:txBody>
          <a:bodyPr spcFirstLastPara="1" wrap="square" lIns="91425" tIns="91425" rIns="91425" bIns="91425" anchor="ctr" anchorCtr="0">
            <a:noAutofit/>
          </a:bodyPr>
          <a:lstStyle>
            <a:lvl1pPr marL="457200" lvl="0" indent="-342900" algn="ctr" rtl="0">
              <a:spcBef>
                <a:spcPts val="600"/>
              </a:spcBef>
              <a:spcAft>
                <a:spcPts val="0"/>
              </a:spcAft>
              <a:buSzPts val="1800"/>
              <a:buChar char="⊡"/>
              <a:defRPr sz="1800" i="1">
                <a:solidFill>
                  <a:srgbClr val="CCCCCC"/>
                </a:solidFill>
              </a:defRPr>
            </a:lvl1pPr>
            <a:lvl2pPr marL="914400" lvl="1" indent="-342900" algn="ctr" rtl="0">
              <a:spcBef>
                <a:spcPts val="0"/>
              </a:spcBef>
              <a:spcAft>
                <a:spcPts val="0"/>
              </a:spcAft>
              <a:buSzPts val="1800"/>
              <a:buChar char="□"/>
              <a:defRPr sz="1800" i="1">
                <a:solidFill>
                  <a:srgbClr val="CCCCCC"/>
                </a:solidFill>
              </a:defRPr>
            </a:lvl2pPr>
            <a:lvl3pPr marL="1371600" lvl="2" indent="-342900" algn="ctr" rtl="0">
              <a:spcBef>
                <a:spcPts val="0"/>
              </a:spcBef>
              <a:spcAft>
                <a:spcPts val="0"/>
              </a:spcAft>
              <a:buSzPts val="1800"/>
              <a:buChar char="■"/>
              <a:defRPr sz="1800" i="1">
                <a:solidFill>
                  <a:srgbClr val="CCCCCC"/>
                </a:solidFill>
              </a:defRPr>
            </a:lvl3pPr>
            <a:lvl4pPr marL="1828800" lvl="3" indent="-342900" algn="ctr" rtl="0">
              <a:spcBef>
                <a:spcPts val="0"/>
              </a:spcBef>
              <a:spcAft>
                <a:spcPts val="0"/>
              </a:spcAft>
              <a:buSzPts val="1800"/>
              <a:buChar char="●"/>
              <a:defRPr i="1">
                <a:solidFill>
                  <a:srgbClr val="CCCCCC"/>
                </a:solidFill>
              </a:defRPr>
            </a:lvl4pPr>
            <a:lvl5pPr marL="2286000" lvl="4" indent="-342900" algn="ctr" rtl="0">
              <a:spcBef>
                <a:spcPts val="0"/>
              </a:spcBef>
              <a:spcAft>
                <a:spcPts val="0"/>
              </a:spcAft>
              <a:buSzPts val="1800"/>
              <a:buChar char="○"/>
              <a:defRPr i="1">
                <a:solidFill>
                  <a:srgbClr val="CCCCCC"/>
                </a:solidFill>
              </a:defRPr>
            </a:lvl5pPr>
            <a:lvl6pPr marL="2743200" lvl="5" indent="-342900" algn="ctr" rtl="0">
              <a:spcBef>
                <a:spcPts val="0"/>
              </a:spcBef>
              <a:spcAft>
                <a:spcPts val="0"/>
              </a:spcAft>
              <a:buClr>
                <a:srgbClr val="CCCCCC"/>
              </a:buClr>
              <a:buSzPts val="1800"/>
              <a:buChar char="■"/>
              <a:defRPr i="1">
                <a:solidFill>
                  <a:srgbClr val="CCCCCC"/>
                </a:solidFill>
              </a:defRPr>
            </a:lvl6pPr>
            <a:lvl7pPr marL="3200400" lvl="6" indent="-342900" algn="ctr" rtl="0">
              <a:spcBef>
                <a:spcPts val="0"/>
              </a:spcBef>
              <a:spcAft>
                <a:spcPts val="0"/>
              </a:spcAft>
              <a:buClr>
                <a:srgbClr val="CCCCCC"/>
              </a:buClr>
              <a:buSzPts val="1800"/>
              <a:buChar char="●"/>
              <a:defRPr i="1">
                <a:solidFill>
                  <a:srgbClr val="CCCCCC"/>
                </a:solidFill>
              </a:defRPr>
            </a:lvl7pPr>
            <a:lvl8pPr marL="3657600" lvl="7" indent="-342900" algn="ctr" rtl="0">
              <a:spcBef>
                <a:spcPts val="0"/>
              </a:spcBef>
              <a:spcAft>
                <a:spcPts val="0"/>
              </a:spcAft>
              <a:buClr>
                <a:srgbClr val="CCCCCC"/>
              </a:buClr>
              <a:buSzPts val="1800"/>
              <a:buChar char="○"/>
              <a:defRPr i="1">
                <a:solidFill>
                  <a:srgbClr val="CCCCCC"/>
                </a:solidFill>
              </a:defRPr>
            </a:lvl8pPr>
            <a:lvl9pPr marL="4114800" lvl="8" indent="-342900" algn="ctr">
              <a:spcBef>
                <a:spcPts val="0"/>
              </a:spcBef>
              <a:spcAft>
                <a:spcPts val="0"/>
              </a:spcAft>
              <a:buClr>
                <a:srgbClr val="CCCCCC"/>
              </a:buClr>
              <a:buSzPts val="1800"/>
              <a:buChar char="■"/>
              <a:defRPr i="1">
                <a:solidFill>
                  <a:srgbClr val="CCCCCC"/>
                </a:solidFill>
              </a:defRPr>
            </a:lvl9pPr>
          </a:lstStyle>
          <a:p>
            <a:endParaRPr/>
          </a:p>
        </p:txBody>
      </p:sp>
      <p:sp>
        <p:nvSpPr>
          <p:cNvPr id="20" name="Google Shape;20;p4"/>
          <p:cNvSpPr txBox="1"/>
          <p:nvPr/>
        </p:nvSpPr>
        <p:spPr>
          <a:xfrm>
            <a:off x="3853200" y="293593"/>
            <a:ext cx="1437600" cy="653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9600">
                <a:solidFill>
                  <a:schemeClr val="accent1"/>
                </a:solidFill>
                <a:latin typeface="Montserrat"/>
                <a:ea typeface="Montserrat"/>
                <a:cs typeface="Montserrat"/>
                <a:sym typeface="Montserrat"/>
              </a:rPr>
              <a:t>“</a:t>
            </a:r>
            <a:endParaRPr sz="9600">
              <a:solidFill>
                <a:schemeClr val="accent1"/>
              </a:solidFill>
              <a:latin typeface="Montserrat"/>
              <a:ea typeface="Montserrat"/>
              <a:cs typeface="Montserrat"/>
              <a:sym typeface="Montserrat"/>
            </a:endParaRPr>
          </a:p>
        </p:txBody>
      </p:sp>
      <p:sp>
        <p:nvSpPr>
          <p:cNvPr id="21" name="Google Shape;21;p4"/>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24" name="Google Shape;24;p5"/>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25" name="Google Shape;25;p5"/>
          <p:cNvSpPr txBox="1">
            <a:spLocks noGrp="1"/>
          </p:cNvSpPr>
          <p:nvPr>
            <p:ph type="body" idx="1"/>
          </p:nvPr>
        </p:nvSpPr>
        <p:spPr>
          <a:xfrm>
            <a:off x="916650" y="950850"/>
            <a:ext cx="7310700" cy="32418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26" name="Google Shape;26;p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
        <p:nvSpPr>
          <p:cNvPr id="42" name="Google Shape;42;p8"/>
          <p:cNvSpPr/>
          <p:nvPr/>
        </p:nvSpPr>
        <p:spPr>
          <a:xfrm>
            <a:off x="259950" y="274275"/>
            <a:ext cx="8624125" cy="4594950"/>
          </a:xfrm>
          <a:custGeom>
            <a:avLst/>
            <a:gdLst/>
            <a:ahLst/>
            <a:cxnLst/>
            <a:rect l="l" t="t" r="r" b="b"/>
            <a:pathLst>
              <a:path w="344965" h="183798" extrusionOk="0">
                <a:moveTo>
                  <a:pt x="114070" y="38"/>
                </a:moveTo>
                <a:lnTo>
                  <a:pt x="0" y="0"/>
                </a:lnTo>
                <a:lnTo>
                  <a:pt x="0" y="183798"/>
                </a:lnTo>
                <a:lnTo>
                  <a:pt x="344965" y="183798"/>
                </a:lnTo>
                <a:lnTo>
                  <a:pt x="344965" y="0"/>
                </a:lnTo>
                <a:lnTo>
                  <a:pt x="231506" y="0"/>
                </a:lnTo>
              </a:path>
            </a:pathLst>
          </a:custGeom>
          <a:noFill/>
          <a:ln w="76200" cap="flat" cmpd="sng">
            <a:solidFill>
              <a:schemeClr val="accent1"/>
            </a:solidFill>
            <a:prstDash val="solid"/>
            <a:miter lim="8000"/>
            <a:headEnd type="none" w="med" len="med"/>
            <a:tailEnd type="none" w="med" len="med"/>
          </a:ln>
        </p:spPr>
      </p:sp>
      <p:sp>
        <p:nvSpPr>
          <p:cNvPr id="43" name="Google Shape;43;p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0"/>
          <p:cNvSpPr/>
          <p:nvPr/>
        </p:nvSpPr>
        <p:spPr>
          <a:xfrm>
            <a:off x="558125" y="550425"/>
            <a:ext cx="8028198" cy="4042637"/>
          </a:xfrm>
          <a:custGeom>
            <a:avLst/>
            <a:gdLst/>
            <a:ahLst/>
            <a:cxnLst/>
            <a:rect l="l" t="t" r="r" b="b"/>
            <a:pathLst>
              <a:path w="344965" h="183798" extrusionOk="0">
                <a:moveTo>
                  <a:pt x="144041" y="38"/>
                </a:moveTo>
                <a:lnTo>
                  <a:pt x="0" y="0"/>
                </a:lnTo>
                <a:lnTo>
                  <a:pt x="0" y="183798"/>
                </a:lnTo>
                <a:lnTo>
                  <a:pt x="344965" y="183798"/>
                </a:lnTo>
                <a:lnTo>
                  <a:pt x="344965" y="0"/>
                </a:lnTo>
                <a:lnTo>
                  <a:pt x="202146" y="38"/>
                </a:lnTo>
              </a:path>
            </a:pathLst>
          </a:custGeom>
          <a:noFill/>
          <a:ln w="76200" cap="flat" cmpd="sng">
            <a:solidFill>
              <a:schemeClr val="accent1"/>
            </a:solidFill>
            <a:prstDash val="solid"/>
            <a:miter lim="8000"/>
            <a:headEnd type="none" w="med" len="med"/>
            <a:tailEnd type="none" w="med" len="med"/>
          </a:ln>
        </p:spPr>
      </p:sp>
      <p:sp>
        <p:nvSpPr>
          <p:cNvPr id="50" name="Google Shape;50;p10"/>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241650" y="91566"/>
            <a:ext cx="2660700" cy="7338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1pPr>
            <a:lvl2pPr lvl="1"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2pPr>
            <a:lvl3pPr lvl="2"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3pPr>
            <a:lvl4pPr lvl="3"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4pPr>
            <a:lvl5pPr lvl="4"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5pPr>
            <a:lvl6pPr lvl="5"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6pPr>
            <a:lvl7pPr lvl="6"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7pPr>
            <a:lvl8pPr lvl="7"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8pPr>
            <a:lvl9pPr lvl="8" algn="ctr">
              <a:spcBef>
                <a:spcPts val="0"/>
              </a:spcBef>
              <a:spcAft>
                <a:spcPts val="0"/>
              </a:spcAft>
              <a:buClr>
                <a:schemeClr val="dk2"/>
              </a:buClr>
              <a:buSzPts val="1200"/>
              <a:buFont typeface="Montserrat"/>
              <a:buNone/>
              <a:defRPr sz="1200" b="1">
                <a:solidFill>
                  <a:schemeClr val="dk2"/>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916650" y="950850"/>
            <a:ext cx="7310700" cy="32418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dk2"/>
              </a:buClr>
              <a:buSzPts val="2400"/>
              <a:buFont typeface="Droid Serif"/>
              <a:buChar char="⊡"/>
              <a:defRPr sz="3000">
                <a:solidFill>
                  <a:schemeClr val="dk1"/>
                </a:solidFill>
                <a:latin typeface="Droid Serif"/>
                <a:ea typeface="Droid Serif"/>
                <a:cs typeface="Droid Serif"/>
                <a:sym typeface="Droid Serif"/>
              </a:defRPr>
            </a:lvl1pPr>
            <a:lvl2pPr marL="914400" lvl="1" indent="-342900">
              <a:spcBef>
                <a:spcPts val="0"/>
              </a:spcBef>
              <a:spcAft>
                <a:spcPts val="0"/>
              </a:spcAft>
              <a:buClr>
                <a:schemeClr val="dk2"/>
              </a:buClr>
              <a:buSzPts val="1800"/>
              <a:buFont typeface="Droid Serif"/>
              <a:buChar char="□"/>
              <a:defRPr sz="2400">
                <a:solidFill>
                  <a:schemeClr val="dk1"/>
                </a:solidFill>
                <a:latin typeface="Droid Serif"/>
                <a:ea typeface="Droid Serif"/>
                <a:cs typeface="Droid Serif"/>
                <a:sym typeface="Droid Serif"/>
              </a:defRPr>
            </a:lvl2pPr>
            <a:lvl3pPr marL="1371600" lvl="2" indent="-381000">
              <a:spcBef>
                <a:spcPts val="0"/>
              </a:spcBef>
              <a:spcAft>
                <a:spcPts val="0"/>
              </a:spcAft>
              <a:buClr>
                <a:schemeClr val="dk2"/>
              </a:buClr>
              <a:buSzPts val="2400"/>
              <a:buFont typeface="Droid Serif"/>
              <a:buChar char="■"/>
              <a:defRPr sz="2400">
                <a:solidFill>
                  <a:schemeClr val="dk1"/>
                </a:solidFill>
                <a:latin typeface="Droid Serif"/>
                <a:ea typeface="Droid Serif"/>
                <a:cs typeface="Droid Serif"/>
                <a:sym typeface="Droid Serif"/>
              </a:defRPr>
            </a:lvl3pPr>
            <a:lvl4pPr marL="1828800" lvl="3" indent="-342900">
              <a:spcBef>
                <a:spcPts val="0"/>
              </a:spcBef>
              <a:spcAft>
                <a:spcPts val="0"/>
              </a:spcAft>
              <a:buClr>
                <a:schemeClr val="dk2"/>
              </a:buClr>
              <a:buSzPts val="1800"/>
              <a:buFont typeface="Droid Serif"/>
              <a:buChar char="●"/>
              <a:defRPr sz="1800">
                <a:solidFill>
                  <a:schemeClr val="dk1"/>
                </a:solidFill>
                <a:latin typeface="Droid Serif"/>
                <a:ea typeface="Droid Serif"/>
                <a:cs typeface="Droid Serif"/>
                <a:sym typeface="Droid Serif"/>
              </a:defRPr>
            </a:lvl4pPr>
            <a:lvl5pPr marL="2286000" lvl="4"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5pPr>
            <a:lvl6pPr marL="2743200" lvl="5"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6pPr>
            <a:lvl7pPr marL="3200400" lvl="6"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7pPr>
            <a:lvl8pPr marL="3657600" lvl="7"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8pPr>
            <a:lvl9pPr marL="4114800" lvl="8" indent="-342900">
              <a:spcBef>
                <a:spcPts val="0"/>
              </a:spcBef>
              <a:spcAft>
                <a:spcPts val="0"/>
              </a:spcAft>
              <a:buClr>
                <a:schemeClr val="dk1"/>
              </a:buClr>
              <a:buSzPts val="1800"/>
              <a:buFont typeface="Droid Serif"/>
              <a:buChar char="■"/>
              <a:defRPr sz="1800">
                <a:solidFill>
                  <a:schemeClr val="dk1"/>
                </a:solidFill>
                <a:latin typeface="Droid Serif"/>
                <a:ea typeface="Droid Serif"/>
                <a:cs typeface="Droid Serif"/>
                <a:sym typeface="Droid Serif"/>
              </a:defRPr>
            </a:lvl9pPr>
          </a:lstStyle>
          <a:p>
            <a:endParaRPr/>
          </a:p>
        </p:txBody>
      </p:sp>
      <p:sp>
        <p:nvSpPr>
          <p:cNvPr id="8" name="Google Shape;8;p1"/>
          <p:cNvSpPr txBox="1">
            <a:spLocks noGrp="1"/>
          </p:cNvSpPr>
          <p:nvPr>
            <p:ph type="sldNum" idx="12"/>
          </p:nvPr>
        </p:nvSpPr>
        <p:spPr>
          <a:xfrm>
            <a:off x="-125" y="4869225"/>
            <a:ext cx="9144000" cy="274200"/>
          </a:xfrm>
          <a:prstGeom prst="rect">
            <a:avLst/>
          </a:prstGeom>
          <a:noFill/>
          <a:ln>
            <a:noFill/>
          </a:ln>
        </p:spPr>
        <p:txBody>
          <a:bodyPr spcFirstLastPara="1" wrap="square" lIns="91425" tIns="91425" rIns="91425" bIns="91425" anchor="ctr" anchorCtr="0">
            <a:noAutofit/>
          </a:bodyPr>
          <a:lstStyle>
            <a:lvl1pPr lvl="0" algn="ctr">
              <a:buNone/>
              <a:defRPr sz="800" b="1">
                <a:solidFill>
                  <a:schemeClr val="accent1"/>
                </a:solidFill>
                <a:latin typeface="Montserrat"/>
                <a:ea typeface="Montserrat"/>
                <a:cs typeface="Montserrat"/>
                <a:sym typeface="Montserrat"/>
              </a:defRPr>
            </a:lvl1pPr>
            <a:lvl2pPr lvl="1" algn="ctr">
              <a:buNone/>
              <a:defRPr sz="800" b="1">
                <a:solidFill>
                  <a:schemeClr val="accent1"/>
                </a:solidFill>
                <a:latin typeface="Montserrat"/>
                <a:ea typeface="Montserrat"/>
                <a:cs typeface="Montserrat"/>
                <a:sym typeface="Montserrat"/>
              </a:defRPr>
            </a:lvl2pPr>
            <a:lvl3pPr lvl="2" algn="ctr">
              <a:buNone/>
              <a:defRPr sz="800" b="1">
                <a:solidFill>
                  <a:schemeClr val="accent1"/>
                </a:solidFill>
                <a:latin typeface="Montserrat"/>
                <a:ea typeface="Montserrat"/>
                <a:cs typeface="Montserrat"/>
                <a:sym typeface="Montserrat"/>
              </a:defRPr>
            </a:lvl3pPr>
            <a:lvl4pPr lvl="3" algn="ctr">
              <a:buNone/>
              <a:defRPr sz="800" b="1">
                <a:solidFill>
                  <a:schemeClr val="accent1"/>
                </a:solidFill>
                <a:latin typeface="Montserrat"/>
                <a:ea typeface="Montserrat"/>
                <a:cs typeface="Montserrat"/>
                <a:sym typeface="Montserrat"/>
              </a:defRPr>
            </a:lvl4pPr>
            <a:lvl5pPr lvl="4" algn="ctr">
              <a:buNone/>
              <a:defRPr sz="800" b="1">
                <a:solidFill>
                  <a:schemeClr val="accent1"/>
                </a:solidFill>
                <a:latin typeface="Montserrat"/>
                <a:ea typeface="Montserrat"/>
                <a:cs typeface="Montserrat"/>
                <a:sym typeface="Montserrat"/>
              </a:defRPr>
            </a:lvl5pPr>
            <a:lvl6pPr lvl="5" algn="ctr">
              <a:buNone/>
              <a:defRPr sz="800" b="1">
                <a:solidFill>
                  <a:schemeClr val="accent1"/>
                </a:solidFill>
                <a:latin typeface="Montserrat"/>
                <a:ea typeface="Montserrat"/>
                <a:cs typeface="Montserrat"/>
                <a:sym typeface="Montserrat"/>
              </a:defRPr>
            </a:lvl6pPr>
            <a:lvl7pPr lvl="6" algn="ctr">
              <a:buNone/>
              <a:defRPr sz="800" b="1">
                <a:solidFill>
                  <a:schemeClr val="accent1"/>
                </a:solidFill>
                <a:latin typeface="Montserrat"/>
                <a:ea typeface="Montserrat"/>
                <a:cs typeface="Montserrat"/>
                <a:sym typeface="Montserrat"/>
              </a:defRPr>
            </a:lvl7pPr>
            <a:lvl8pPr lvl="7" algn="ctr">
              <a:buNone/>
              <a:defRPr sz="800" b="1">
                <a:solidFill>
                  <a:schemeClr val="accent1"/>
                </a:solidFill>
                <a:latin typeface="Montserrat"/>
                <a:ea typeface="Montserrat"/>
                <a:cs typeface="Montserrat"/>
                <a:sym typeface="Montserrat"/>
              </a:defRPr>
            </a:lvl8pPr>
            <a:lvl9pPr lvl="8" algn="ctr">
              <a:buNone/>
              <a:defRPr sz="800" b="1">
                <a:solidFill>
                  <a:schemeClr val="accent1"/>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4" r:id="rId5"/>
    <p:sldLayoutId id="2147483656"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github.com/edubu2/edubu2" TargetMode="External"/><Relationship Id="rId7" Type="http://schemas.openxmlformats.org/officeDocument/2006/relationships/hyperlink" Target="https://www.slidescarnival.com/perdita-free-presentation-template/351"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6" Type="http://schemas.openxmlformats.org/officeDocument/2006/relationships/hyperlink" Target="https://www.sciencedirect.com/science/article/pii/S2352340918315191" TargetMode="External"/><Relationship Id="rId5" Type="http://schemas.openxmlformats.org/officeDocument/2006/relationships/hyperlink" Target="https://www.thisismetis.com/bootcamps/online-data-science-bootcamp" TargetMode="External"/><Relationship Id="rId10" Type="http://schemas.openxmlformats.org/officeDocument/2006/relationships/image" Target="../media/image8.png"/><Relationship Id="rId4" Type="http://schemas.openxmlformats.org/officeDocument/2006/relationships/hyperlink" Target="http://linkedin.com/in/elliotwilens" TargetMode="External"/><Relationship Id="rId9"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5.xml"/><Relationship Id="rId1" Type="http://schemas.openxmlformats.org/officeDocument/2006/relationships/slideLayout" Target="../slideLayouts/slideLayout4.xml"/><Relationship Id="rId4" Type="http://schemas.openxmlformats.org/officeDocument/2006/relationships/image" Target="../media/image10.jpg"/></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a:t>
            </a:fld>
            <a:endParaRPr/>
          </a:p>
        </p:txBody>
      </p:sp>
      <p:pic>
        <p:nvPicPr>
          <p:cNvPr id="73" name="Google Shape;73;p14"/>
          <p:cNvPicPr preferRelativeResize="0"/>
          <p:nvPr/>
        </p:nvPicPr>
        <p:blipFill>
          <a:blip r:embed="rId3">
            <a:alphaModFix/>
          </a:blip>
          <a:stretch>
            <a:fillRect/>
          </a:stretch>
        </p:blipFill>
        <p:spPr>
          <a:xfrm>
            <a:off x="0" y="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body" idx="1"/>
          </p:nvPr>
        </p:nvSpPr>
        <p:spPr>
          <a:xfrm>
            <a:off x="491850" y="587876"/>
            <a:ext cx="7720500" cy="9858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chemeClr val="accent1"/>
                </a:solidFill>
              </a:rPr>
              <a:t>Cancellation forecasts are critical to answer the question...</a:t>
            </a:r>
            <a:endParaRPr b="1">
              <a:solidFill>
                <a:schemeClr val="accent1"/>
              </a:solidFill>
            </a:endParaRPr>
          </a:p>
        </p:txBody>
      </p:sp>
      <p:sp>
        <p:nvSpPr>
          <p:cNvPr id="139" name="Google Shape;139;p23"/>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10</a:t>
            </a:fld>
            <a:endParaRPr/>
          </a:p>
        </p:txBody>
      </p:sp>
      <p:grpSp>
        <p:nvGrpSpPr>
          <p:cNvPr id="140" name="Google Shape;140;p23"/>
          <p:cNvGrpSpPr/>
          <p:nvPr/>
        </p:nvGrpSpPr>
        <p:grpSpPr>
          <a:xfrm>
            <a:off x="3209800" y="90825"/>
            <a:ext cx="2748125" cy="386700"/>
            <a:chOff x="3209800" y="90825"/>
            <a:chExt cx="2748125" cy="386700"/>
          </a:xfrm>
        </p:grpSpPr>
        <p:sp>
          <p:nvSpPr>
            <p:cNvPr id="141" name="Google Shape;141;p23"/>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List of Reservations</a:t>
              </a:r>
              <a:endParaRPr sz="450">
                <a:solidFill>
                  <a:schemeClr val="dk2"/>
                </a:solidFill>
                <a:latin typeface="Droid Serif"/>
                <a:ea typeface="Droid Serif"/>
                <a:cs typeface="Droid Serif"/>
                <a:sym typeface="Droid Serif"/>
              </a:endParaRPr>
            </a:p>
          </p:txBody>
        </p:sp>
        <p:sp>
          <p:nvSpPr>
            <p:cNvPr id="142" name="Google Shape;142;p23"/>
            <p:cNvSpPr/>
            <p:nvPr/>
          </p:nvSpPr>
          <p:spPr>
            <a:xfrm>
              <a:off x="3873449"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b="1">
                  <a:latin typeface="Droid Serif"/>
                  <a:ea typeface="Droid Serif"/>
                  <a:cs typeface="Droid Serif"/>
                  <a:sym typeface="Droid Serif"/>
                </a:rPr>
                <a:t>Cancellation Forecast</a:t>
              </a:r>
              <a:endParaRPr sz="450" b="1">
                <a:latin typeface="Droid Serif"/>
                <a:ea typeface="Droid Serif"/>
                <a:cs typeface="Droid Serif"/>
                <a:sym typeface="Droid Serif"/>
              </a:endParaRPr>
            </a:p>
          </p:txBody>
        </p:sp>
        <p:sp>
          <p:nvSpPr>
            <p:cNvPr id="143" name="Google Shape;143;p23"/>
            <p:cNvSpPr/>
            <p:nvPr/>
          </p:nvSpPr>
          <p:spPr>
            <a:xfrm>
              <a:off x="4544810"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Engineering Demand Features</a:t>
              </a:r>
              <a:endParaRPr sz="450">
                <a:solidFill>
                  <a:schemeClr val="dk2"/>
                </a:solidFill>
                <a:latin typeface="Droid Serif"/>
                <a:ea typeface="Droid Serif"/>
                <a:cs typeface="Droid Serif"/>
                <a:sym typeface="Droid Serif"/>
              </a:endParaRPr>
            </a:p>
          </p:txBody>
        </p:sp>
        <p:sp>
          <p:nvSpPr>
            <p:cNvPr id="144" name="Google Shape;144;p23"/>
            <p:cNvSpPr/>
            <p:nvPr/>
          </p:nvSpPr>
          <p:spPr>
            <a:xfrm>
              <a:off x="5218425"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Hotel Demand Forecast</a:t>
              </a:r>
              <a:endParaRPr sz="450" b="1">
                <a:solidFill>
                  <a:schemeClr val="dk2"/>
                </a:solidFill>
                <a:latin typeface="Droid Serif"/>
                <a:ea typeface="Droid Serif"/>
                <a:cs typeface="Droid Serif"/>
                <a:sym typeface="Droid Serif"/>
              </a:endParaRPr>
            </a:p>
          </p:txBody>
        </p:sp>
      </p:grpSp>
      <p:sp>
        <p:nvSpPr>
          <p:cNvPr id="145" name="Google Shape;145;p23"/>
          <p:cNvSpPr txBox="1">
            <a:spLocks noGrp="1"/>
          </p:cNvSpPr>
          <p:nvPr>
            <p:ph type="body" idx="1"/>
          </p:nvPr>
        </p:nvSpPr>
        <p:spPr>
          <a:xfrm>
            <a:off x="397875" y="2575650"/>
            <a:ext cx="7548300" cy="19494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600"/>
              </a:spcBef>
              <a:spcAft>
                <a:spcPts val="0"/>
              </a:spcAft>
              <a:buClr>
                <a:schemeClr val="accent3"/>
              </a:buClr>
              <a:buSzPts val="2400"/>
              <a:buChar char="⊡"/>
            </a:pPr>
            <a:r>
              <a:rPr lang="en" dirty="0">
                <a:solidFill>
                  <a:schemeClr val="accent3"/>
                </a:solidFill>
              </a:rPr>
              <a:t>Each predicted cancellation is added back onto the ‘shelf’ for sale</a:t>
            </a:r>
            <a:endParaRPr dirty="0">
              <a:solidFill>
                <a:schemeClr val="accent3"/>
              </a:solidFill>
            </a:endParaRPr>
          </a:p>
          <a:p>
            <a:pPr marL="914400" lvl="1" indent="-368300" algn="l" rtl="0">
              <a:lnSpc>
                <a:spcPct val="150000"/>
              </a:lnSpc>
              <a:spcBef>
                <a:spcPts val="0"/>
              </a:spcBef>
              <a:spcAft>
                <a:spcPts val="0"/>
              </a:spcAft>
              <a:buClr>
                <a:schemeClr val="accent3"/>
              </a:buClr>
              <a:buSzPts val="2200"/>
              <a:buChar char="□"/>
            </a:pPr>
            <a:r>
              <a:rPr lang="en" sz="2200" dirty="0">
                <a:solidFill>
                  <a:schemeClr val="accent3"/>
                </a:solidFill>
              </a:rPr>
              <a:t>This can get us into trouble very easily...</a:t>
            </a:r>
            <a:endParaRPr sz="2200" dirty="0">
              <a:solidFill>
                <a:schemeClr val="accent3"/>
              </a:solidFill>
            </a:endParaRPr>
          </a:p>
        </p:txBody>
      </p:sp>
      <p:sp>
        <p:nvSpPr>
          <p:cNvPr id="146" name="Google Shape;146;p23"/>
          <p:cNvSpPr txBox="1">
            <a:spLocks noGrp="1"/>
          </p:cNvSpPr>
          <p:nvPr>
            <p:ph type="body" idx="1"/>
          </p:nvPr>
        </p:nvSpPr>
        <p:spPr>
          <a:xfrm>
            <a:off x="491850" y="1684025"/>
            <a:ext cx="6936300" cy="693000"/>
          </a:xfrm>
          <a:prstGeom prst="rect">
            <a:avLst/>
          </a:prstGeom>
          <a:ln>
            <a:noFill/>
          </a:ln>
        </p:spPr>
        <p:txBody>
          <a:bodyPr spcFirstLastPara="1" wrap="square" lIns="91425" tIns="91425" rIns="91425" bIns="91425" anchor="t" anchorCtr="0">
            <a:noAutofit/>
          </a:bodyPr>
          <a:lstStyle/>
          <a:p>
            <a:pPr marL="0" lvl="0" indent="0" algn="l" rtl="0">
              <a:spcBef>
                <a:spcPts val="600"/>
              </a:spcBef>
              <a:spcAft>
                <a:spcPts val="0"/>
              </a:spcAft>
              <a:buNone/>
            </a:pPr>
            <a:r>
              <a:rPr lang="en" i="1">
                <a:solidFill>
                  <a:schemeClr val="accent3"/>
                </a:solidFill>
              </a:rPr>
              <a:t>How many rooms should I sell on this night?</a:t>
            </a:r>
            <a:endParaRPr i="1">
              <a:solidFill>
                <a:schemeClr val="accent3"/>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5"/>
          <p:cNvSpPr txBox="1">
            <a:spLocks noGrp="1"/>
          </p:cNvSpPr>
          <p:nvPr>
            <p:ph type="body" idx="1"/>
          </p:nvPr>
        </p:nvSpPr>
        <p:spPr>
          <a:xfrm>
            <a:off x="491850" y="587875"/>
            <a:ext cx="7720500" cy="7977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1"/>
                </a:solidFill>
              </a:rPr>
              <a:t>XGBoost Classification Results</a:t>
            </a:r>
            <a:endParaRPr b="1" dirty="0">
              <a:solidFill>
                <a:schemeClr val="accent1"/>
              </a:solidFill>
            </a:endParaRPr>
          </a:p>
        </p:txBody>
      </p:sp>
      <p:sp>
        <p:nvSpPr>
          <p:cNvPr id="163" name="Google Shape;163;p2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11</a:t>
            </a:fld>
            <a:endParaRPr/>
          </a:p>
        </p:txBody>
      </p:sp>
      <p:grpSp>
        <p:nvGrpSpPr>
          <p:cNvPr id="164" name="Google Shape;164;p25"/>
          <p:cNvGrpSpPr/>
          <p:nvPr/>
        </p:nvGrpSpPr>
        <p:grpSpPr>
          <a:xfrm>
            <a:off x="3209800" y="90825"/>
            <a:ext cx="2748125" cy="386700"/>
            <a:chOff x="3209800" y="90825"/>
            <a:chExt cx="2748125" cy="386700"/>
          </a:xfrm>
        </p:grpSpPr>
        <p:sp>
          <p:nvSpPr>
            <p:cNvPr id="165" name="Google Shape;165;p25"/>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List of Reservations</a:t>
              </a:r>
              <a:endParaRPr sz="450">
                <a:solidFill>
                  <a:schemeClr val="dk2"/>
                </a:solidFill>
                <a:latin typeface="Droid Serif"/>
                <a:ea typeface="Droid Serif"/>
                <a:cs typeface="Droid Serif"/>
                <a:sym typeface="Droid Serif"/>
              </a:endParaRPr>
            </a:p>
          </p:txBody>
        </p:sp>
        <p:sp>
          <p:nvSpPr>
            <p:cNvPr id="166" name="Google Shape;166;p25"/>
            <p:cNvSpPr/>
            <p:nvPr/>
          </p:nvSpPr>
          <p:spPr>
            <a:xfrm>
              <a:off x="3873449"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b="1">
                  <a:latin typeface="Droid Serif"/>
                  <a:ea typeface="Droid Serif"/>
                  <a:cs typeface="Droid Serif"/>
                  <a:sym typeface="Droid Serif"/>
                </a:rPr>
                <a:t>Cancellation Forecast</a:t>
              </a:r>
              <a:endParaRPr sz="450" b="1">
                <a:latin typeface="Droid Serif"/>
                <a:ea typeface="Droid Serif"/>
                <a:cs typeface="Droid Serif"/>
                <a:sym typeface="Droid Serif"/>
              </a:endParaRPr>
            </a:p>
          </p:txBody>
        </p:sp>
        <p:sp>
          <p:nvSpPr>
            <p:cNvPr id="167" name="Google Shape;167;p25"/>
            <p:cNvSpPr/>
            <p:nvPr/>
          </p:nvSpPr>
          <p:spPr>
            <a:xfrm>
              <a:off x="4544810"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Engineering Demand Features</a:t>
              </a:r>
              <a:endParaRPr sz="450">
                <a:solidFill>
                  <a:schemeClr val="dk2"/>
                </a:solidFill>
                <a:latin typeface="Droid Serif"/>
                <a:ea typeface="Droid Serif"/>
                <a:cs typeface="Droid Serif"/>
                <a:sym typeface="Droid Serif"/>
              </a:endParaRPr>
            </a:p>
          </p:txBody>
        </p:sp>
        <p:sp>
          <p:nvSpPr>
            <p:cNvPr id="168" name="Google Shape;168;p25"/>
            <p:cNvSpPr/>
            <p:nvPr/>
          </p:nvSpPr>
          <p:spPr>
            <a:xfrm>
              <a:off x="5218425"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Hotel Demand Forecast</a:t>
              </a:r>
              <a:endParaRPr sz="450" b="1">
                <a:solidFill>
                  <a:schemeClr val="dk2"/>
                </a:solidFill>
                <a:latin typeface="Droid Serif"/>
                <a:ea typeface="Droid Serif"/>
                <a:cs typeface="Droid Serif"/>
                <a:sym typeface="Droid Serif"/>
              </a:endParaRPr>
            </a:p>
          </p:txBody>
        </p:sp>
      </p:grpSp>
      <p:sp>
        <p:nvSpPr>
          <p:cNvPr id="169" name="Google Shape;169;p25"/>
          <p:cNvSpPr txBox="1"/>
          <p:nvPr/>
        </p:nvSpPr>
        <p:spPr>
          <a:xfrm>
            <a:off x="371723" y="2064726"/>
            <a:ext cx="27480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accent3"/>
                </a:solidFill>
                <a:latin typeface="Droid Serif"/>
                <a:ea typeface="Droid Serif"/>
                <a:cs typeface="Droid Serif"/>
                <a:sym typeface="Droid Serif"/>
              </a:rPr>
              <a:t>F-1 Scores</a:t>
            </a:r>
            <a:endParaRPr b="1" dirty="0">
              <a:solidFill>
                <a:schemeClr val="accent3"/>
              </a:solidFill>
              <a:latin typeface="Droid Serif"/>
              <a:ea typeface="Droid Serif"/>
              <a:cs typeface="Droid Serif"/>
              <a:sym typeface="Droid Serif"/>
            </a:endParaRPr>
          </a:p>
          <a:p>
            <a:pPr marL="0" lvl="0" indent="0" algn="l" rtl="0">
              <a:spcBef>
                <a:spcPts val="0"/>
              </a:spcBef>
              <a:spcAft>
                <a:spcPts val="0"/>
              </a:spcAft>
              <a:buNone/>
            </a:pPr>
            <a:endParaRPr dirty="0">
              <a:solidFill>
                <a:schemeClr val="accent3"/>
              </a:solidFill>
              <a:latin typeface="Droid Serif"/>
              <a:ea typeface="Droid Serif"/>
              <a:cs typeface="Droid Serif"/>
              <a:sym typeface="Droid Serif"/>
            </a:endParaRPr>
          </a:p>
          <a:p>
            <a:pPr marL="0" lvl="0" indent="0" algn="l" rtl="0">
              <a:spcBef>
                <a:spcPts val="0"/>
              </a:spcBef>
              <a:spcAft>
                <a:spcPts val="0"/>
              </a:spcAft>
              <a:buNone/>
            </a:pPr>
            <a:r>
              <a:rPr lang="en" dirty="0">
                <a:solidFill>
                  <a:schemeClr val="accent3"/>
                </a:solidFill>
                <a:latin typeface="Droid Serif"/>
                <a:ea typeface="Droid Serif"/>
                <a:cs typeface="Droid Serif"/>
                <a:sym typeface="Droid Serif"/>
              </a:rPr>
              <a:t>Hotel 1 (Resort):  </a:t>
            </a:r>
            <a:r>
              <a:rPr lang="en" dirty="0">
                <a:solidFill>
                  <a:schemeClr val="accent2"/>
                </a:solidFill>
                <a:latin typeface="Droid Serif"/>
                <a:ea typeface="Droid Serif"/>
                <a:cs typeface="Droid Serif"/>
                <a:sym typeface="Droid Serif"/>
              </a:rPr>
              <a:t>0.78</a:t>
            </a:r>
            <a:endParaRPr dirty="0">
              <a:solidFill>
                <a:schemeClr val="accent2"/>
              </a:solidFill>
              <a:latin typeface="Droid Serif"/>
              <a:ea typeface="Droid Serif"/>
              <a:cs typeface="Droid Serif"/>
              <a:sym typeface="Droid Serif"/>
            </a:endParaRPr>
          </a:p>
          <a:p>
            <a:pPr marL="0" lvl="0" indent="0" algn="l" rtl="0">
              <a:spcBef>
                <a:spcPts val="0"/>
              </a:spcBef>
              <a:spcAft>
                <a:spcPts val="0"/>
              </a:spcAft>
              <a:buNone/>
            </a:pPr>
            <a:endParaRPr dirty="0">
              <a:solidFill>
                <a:schemeClr val="accent3"/>
              </a:solidFill>
              <a:latin typeface="Droid Serif"/>
              <a:ea typeface="Droid Serif"/>
              <a:cs typeface="Droid Serif"/>
              <a:sym typeface="Droid Serif"/>
            </a:endParaRPr>
          </a:p>
          <a:p>
            <a:pPr marL="0" lvl="0" indent="0" algn="l" rtl="0">
              <a:spcBef>
                <a:spcPts val="0"/>
              </a:spcBef>
              <a:spcAft>
                <a:spcPts val="0"/>
              </a:spcAft>
              <a:buNone/>
            </a:pPr>
            <a:r>
              <a:rPr lang="en" dirty="0">
                <a:solidFill>
                  <a:schemeClr val="accent3"/>
                </a:solidFill>
                <a:latin typeface="Droid Serif"/>
                <a:ea typeface="Droid Serif"/>
                <a:cs typeface="Droid Serif"/>
                <a:sym typeface="Droid Serif"/>
              </a:rPr>
              <a:t>Hotel 2 (City): </a:t>
            </a:r>
            <a:r>
              <a:rPr lang="en" dirty="0">
                <a:solidFill>
                  <a:schemeClr val="accent2"/>
                </a:solidFill>
                <a:latin typeface="Droid Serif"/>
                <a:ea typeface="Droid Serif"/>
                <a:cs typeface="Droid Serif"/>
                <a:sym typeface="Droid Serif"/>
              </a:rPr>
              <a:t>0.82</a:t>
            </a:r>
            <a:endParaRPr sz="1050" dirty="0">
              <a:solidFill>
                <a:schemeClr val="accent2"/>
              </a:solidFill>
              <a:highlight>
                <a:srgbClr val="FFFFFF"/>
              </a:highlight>
            </a:endParaRPr>
          </a:p>
          <a:p>
            <a:pPr marL="0" lvl="0" indent="0" algn="l" rtl="0">
              <a:spcBef>
                <a:spcPts val="0"/>
              </a:spcBef>
              <a:spcAft>
                <a:spcPts val="0"/>
              </a:spcAft>
              <a:buNone/>
            </a:pPr>
            <a:endParaRPr dirty="0">
              <a:latin typeface="Droid Serif"/>
              <a:ea typeface="Droid Serif"/>
              <a:cs typeface="Droid Serif"/>
              <a:sym typeface="Droid Serif"/>
            </a:endParaRPr>
          </a:p>
          <a:p>
            <a:pPr marL="0" lvl="0" indent="0" algn="l" rtl="0">
              <a:spcBef>
                <a:spcPts val="0"/>
              </a:spcBef>
              <a:spcAft>
                <a:spcPts val="0"/>
              </a:spcAft>
              <a:buNone/>
            </a:pPr>
            <a:endParaRPr dirty="0">
              <a:latin typeface="Droid Serif"/>
              <a:ea typeface="Droid Serif"/>
              <a:cs typeface="Droid Serif"/>
              <a:sym typeface="Droid Serif"/>
            </a:endParaRPr>
          </a:p>
        </p:txBody>
      </p:sp>
    </p:spTree>
    <p:extLst>
      <p:ext uri="{BB962C8B-B14F-4D97-AF65-F5344CB8AC3E}">
        <p14:creationId xmlns:p14="http://schemas.microsoft.com/office/powerpoint/2010/main" val="4025577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3" name="Google Shape;163;p25"/>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12</a:t>
            </a:fld>
            <a:endParaRPr/>
          </a:p>
        </p:txBody>
      </p:sp>
      <p:grpSp>
        <p:nvGrpSpPr>
          <p:cNvPr id="164" name="Google Shape;164;p25"/>
          <p:cNvGrpSpPr/>
          <p:nvPr/>
        </p:nvGrpSpPr>
        <p:grpSpPr>
          <a:xfrm>
            <a:off x="3209800" y="90825"/>
            <a:ext cx="2748125" cy="386700"/>
            <a:chOff x="3209800" y="90825"/>
            <a:chExt cx="2748125" cy="386700"/>
          </a:xfrm>
        </p:grpSpPr>
        <p:sp>
          <p:nvSpPr>
            <p:cNvPr id="165" name="Google Shape;165;p25"/>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List of Reservations</a:t>
              </a:r>
              <a:endParaRPr sz="450">
                <a:solidFill>
                  <a:schemeClr val="dk2"/>
                </a:solidFill>
                <a:latin typeface="Droid Serif"/>
                <a:ea typeface="Droid Serif"/>
                <a:cs typeface="Droid Serif"/>
                <a:sym typeface="Droid Serif"/>
              </a:endParaRPr>
            </a:p>
          </p:txBody>
        </p:sp>
        <p:sp>
          <p:nvSpPr>
            <p:cNvPr id="166" name="Google Shape;166;p25"/>
            <p:cNvSpPr/>
            <p:nvPr/>
          </p:nvSpPr>
          <p:spPr>
            <a:xfrm>
              <a:off x="3873449"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b="1">
                  <a:latin typeface="Droid Serif"/>
                  <a:ea typeface="Droid Serif"/>
                  <a:cs typeface="Droid Serif"/>
                  <a:sym typeface="Droid Serif"/>
                </a:rPr>
                <a:t>Cancellation Forecast</a:t>
              </a:r>
              <a:endParaRPr sz="450" b="1">
                <a:latin typeface="Droid Serif"/>
                <a:ea typeface="Droid Serif"/>
                <a:cs typeface="Droid Serif"/>
                <a:sym typeface="Droid Serif"/>
              </a:endParaRPr>
            </a:p>
          </p:txBody>
        </p:sp>
        <p:sp>
          <p:nvSpPr>
            <p:cNvPr id="167" name="Google Shape;167;p25"/>
            <p:cNvSpPr/>
            <p:nvPr/>
          </p:nvSpPr>
          <p:spPr>
            <a:xfrm>
              <a:off x="4544810"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Engineering Demand Features</a:t>
              </a:r>
              <a:endParaRPr sz="450">
                <a:solidFill>
                  <a:schemeClr val="dk2"/>
                </a:solidFill>
                <a:latin typeface="Droid Serif"/>
                <a:ea typeface="Droid Serif"/>
                <a:cs typeface="Droid Serif"/>
                <a:sym typeface="Droid Serif"/>
              </a:endParaRPr>
            </a:p>
          </p:txBody>
        </p:sp>
        <p:sp>
          <p:nvSpPr>
            <p:cNvPr id="168" name="Google Shape;168;p25"/>
            <p:cNvSpPr/>
            <p:nvPr/>
          </p:nvSpPr>
          <p:spPr>
            <a:xfrm>
              <a:off x="5218425"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Hotel Demand Forecast</a:t>
              </a:r>
              <a:endParaRPr sz="450" b="1">
                <a:solidFill>
                  <a:schemeClr val="dk2"/>
                </a:solidFill>
                <a:latin typeface="Droid Serif"/>
                <a:ea typeface="Droid Serif"/>
                <a:cs typeface="Droid Serif"/>
                <a:sym typeface="Droid Serif"/>
              </a:endParaRPr>
            </a:p>
          </p:txBody>
        </p:sp>
      </p:grpSp>
      <p:sp>
        <p:nvSpPr>
          <p:cNvPr id="169" name="Google Shape;169;p25"/>
          <p:cNvSpPr txBox="1"/>
          <p:nvPr/>
        </p:nvSpPr>
        <p:spPr>
          <a:xfrm>
            <a:off x="371723" y="2064726"/>
            <a:ext cx="2748000" cy="169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dirty="0">
                <a:solidFill>
                  <a:schemeClr val="accent3"/>
                </a:solidFill>
                <a:latin typeface="Droid Serif"/>
                <a:ea typeface="Droid Serif"/>
                <a:cs typeface="Droid Serif"/>
                <a:sym typeface="Droid Serif"/>
              </a:rPr>
              <a:t>F-1 Scores</a:t>
            </a:r>
            <a:endParaRPr b="1" dirty="0">
              <a:solidFill>
                <a:schemeClr val="accent3"/>
              </a:solidFill>
              <a:latin typeface="Droid Serif"/>
              <a:ea typeface="Droid Serif"/>
              <a:cs typeface="Droid Serif"/>
              <a:sym typeface="Droid Serif"/>
            </a:endParaRPr>
          </a:p>
          <a:p>
            <a:pPr marL="0" lvl="0" indent="0" algn="l" rtl="0">
              <a:spcBef>
                <a:spcPts val="0"/>
              </a:spcBef>
              <a:spcAft>
                <a:spcPts val="0"/>
              </a:spcAft>
              <a:buNone/>
            </a:pPr>
            <a:endParaRPr dirty="0">
              <a:solidFill>
                <a:schemeClr val="accent3"/>
              </a:solidFill>
              <a:latin typeface="Droid Serif"/>
              <a:ea typeface="Droid Serif"/>
              <a:cs typeface="Droid Serif"/>
              <a:sym typeface="Droid Serif"/>
            </a:endParaRPr>
          </a:p>
          <a:p>
            <a:pPr marL="0" lvl="0" indent="0" algn="l" rtl="0">
              <a:spcBef>
                <a:spcPts val="0"/>
              </a:spcBef>
              <a:spcAft>
                <a:spcPts val="0"/>
              </a:spcAft>
              <a:buNone/>
            </a:pPr>
            <a:r>
              <a:rPr lang="en" dirty="0">
                <a:solidFill>
                  <a:schemeClr val="accent3"/>
                </a:solidFill>
                <a:latin typeface="Droid Serif"/>
                <a:ea typeface="Droid Serif"/>
                <a:cs typeface="Droid Serif"/>
                <a:sym typeface="Droid Serif"/>
              </a:rPr>
              <a:t>Hotel 1 (Resort):  </a:t>
            </a:r>
            <a:r>
              <a:rPr lang="en" dirty="0">
                <a:solidFill>
                  <a:schemeClr val="accent2"/>
                </a:solidFill>
                <a:latin typeface="Droid Serif"/>
                <a:ea typeface="Droid Serif"/>
                <a:cs typeface="Droid Serif"/>
                <a:sym typeface="Droid Serif"/>
              </a:rPr>
              <a:t>0.78</a:t>
            </a:r>
            <a:endParaRPr dirty="0">
              <a:solidFill>
                <a:schemeClr val="accent2"/>
              </a:solidFill>
              <a:latin typeface="Droid Serif"/>
              <a:ea typeface="Droid Serif"/>
              <a:cs typeface="Droid Serif"/>
              <a:sym typeface="Droid Serif"/>
            </a:endParaRPr>
          </a:p>
          <a:p>
            <a:pPr marL="0" lvl="0" indent="0" algn="l" rtl="0">
              <a:spcBef>
                <a:spcPts val="0"/>
              </a:spcBef>
              <a:spcAft>
                <a:spcPts val="0"/>
              </a:spcAft>
              <a:buNone/>
            </a:pPr>
            <a:endParaRPr dirty="0">
              <a:solidFill>
                <a:schemeClr val="accent3"/>
              </a:solidFill>
              <a:latin typeface="Droid Serif"/>
              <a:ea typeface="Droid Serif"/>
              <a:cs typeface="Droid Serif"/>
              <a:sym typeface="Droid Serif"/>
            </a:endParaRPr>
          </a:p>
          <a:p>
            <a:pPr marL="0" lvl="0" indent="0" algn="l" rtl="0">
              <a:spcBef>
                <a:spcPts val="0"/>
              </a:spcBef>
              <a:spcAft>
                <a:spcPts val="0"/>
              </a:spcAft>
              <a:buNone/>
            </a:pPr>
            <a:r>
              <a:rPr lang="en" dirty="0">
                <a:solidFill>
                  <a:schemeClr val="accent3"/>
                </a:solidFill>
                <a:latin typeface="Droid Serif"/>
                <a:ea typeface="Droid Serif"/>
                <a:cs typeface="Droid Serif"/>
                <a:sym typeface="Droid Serif"/>
              </a:rPr>
              <a:t>Hotel 2 (City): </a:t>
            </a:r>
            <a:r>
              <a:rPr lang="en" dirty="0">
                <a:solidFill>
                  <a:schemeClr val="accent2"/>
                </a:solidFill>
                <a:latin typeface="Droid Serif"/>
                <a:ea typeface="Droid Serif"/>
                <a:cs typeface="Droid Serif"/>
                <a:sym typeface="Droid Serif"/>
              </a:rPr>
              <a:t>0.82</a:t>
            </a:r>
            <a:endParaRPr sz="1050" dirty="0">
              <a:solidFill>
                <a:schemeClr val="accent2"/>
              </a:solidFill>
              <a:highlight>
                <a:srgbClr val="FFFFFF"/>
              </a:highlight>
            </a:endParaRPr>
          </a:p>
          <a:p>
            <a:pPr marL="0" lvl="0" indent="0" algn="l" rtl="0">
              <a:spcBef>
                <a:spcPts val="0"/>
              </a:spcBef>
              <a:spcAft>
                <a:spcPts val="0"/>
              </a:spcAft>
              <a:buNone/>
            </a:pPr>
            <a:endParaRPr dirty="0">
              <a:latin typeface="Droid Serif"/>
              <a:ea typeface="Droid Serif"/>
              <a:cs typeface="Droid Serif"/>
              <a:sym typeface="Droid Serif"/>
            </a:endParaRPr>
          </a:p>
          <a:p>
            <a:pPr marL="0" lvl="0" indent="0" algn="l" rtl="0">
              <a:spcBef>
                <a:spcPts val="0"/>
              </a:spcBef>
              <a:spcAft>
                <a:spcPts val="0"/>
              </a:spcAft>
              <a:buNone/>
            </a:pPr>
            <a:endParaRPr dirty="0">
              <a:latin typeface="Droid Serif"/>
              <a:ea typeface="Droid Serif"/>
              <a:cs typeface="Droid Serif"/>
              <a:sym typeface="Droid Serif"/>
            </a:endParaRPr>
          </a:p>
        </p:txBody>
      </p:sp>
      <p:pic>
        <p:nvPicPr>
          <p:cNvPr id="10" name="Google Shape;181;p26">
            <a:extLst>
              <a:ext uri="{FF2B5EF4-FFF2-40B4-BE49-F238E27FC236}">
                <a16:creationId xmlns:a16="http://schemas.microsoft.com/office/drawing/2014/main" id="{903F73F8-BF89-9047-B0DE-50FD021C86E5}"/>
              </a:ext>
            </a:extLst>
          </p:cNvPr>
          <p:cNvPicPr preferRelativeResize="0"/>
          <p:nvPr/>
        </p:nvPicPr>
        <p:blipFill rotWithShape="1">
          <a:blip r:embed="rId3">
            <a:alphaModFix/>
          </a:blip>
          <a:srcRect l="12948" t="11056" r="13015" b="13163"/>
          <a:stretch/>
        </p:blipFill>
        <p:spPr>
          <a:xfrm>
            <a:off x="3666565" y="477525"/>
            <a:ext cx="4545784" cy="4159251"/>
          </a:xfrm>
          <a:prstGeom prst="rect">
            <a:avLst/>
          </a:prstGeom>
          <a:noFill/>
          <a:ln>
            <a:noFill/>
          </a:ln>
        </p:spPr>
      </p:pic>
      <p:sp>
        <p:nvSpPr>
          <p:cNvPr id="11" name="Google Shape;182;p26">
            <a:extLst>
              <a:ext uri="{FF2B5EF4-FFF2-40B4-BE49-F238E27FC236}">
                <a16:creationId xmlns:a16="http://schemas.microsoft.com/office/drawing/2014/main" id="{D0537B49-022C-7346-8E8A-BFC523984FCD}"/>
              </a:ext>
            </a:extLst>
          </p:cNvPr>
          <p:cNvSpPr txBox="1"/>
          <p:nvPr/>
        </p:nvSpPr>
        <p:spPr>
          <a:xfrm>
            <a:off x="2697177" y="2724176"/>
            <a:ext cx="1133324" cy="37299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accent1"/>
                </a:solidFill>
                <a:latin typeface="Droid Serif"/>
                <a:ea typeface="Droid Serif"/>
                <a:cs typeface="Droid Serif"/>
                <a:sym typeface="Droid Serif"/>
              </a:rPr>
              <a:t>Lose $$</a:t>
            </a:r>
            <a:endParaRPr sz="1200" dirty="0">
              <a:solidFill>
                <a:schemeClr val="accent1"/>
              </a:solidFill>
              <a:latin typeface="Droid Serif"/>
              <a:ea typeface="Droid Serif"/>
              <a:cs typeface="Droid Serif"/>
              <a:sym typeface="Droid Serif"/>
            </a:endParaRPr>
          </a:p>
        </p:txBody>
      </p:sp>
      <p:cxnSp>
        <p:nvCxnSpPr>
          <p:cNvPr id="12" name="Google Shape;183;p26">
            <a:extLst>
              <a:ext uri="{FF2B5EF4-FFF2-40B4-BE49-F238E27FC236}">
                <a16:creationId xmlns:a16="http://schemas.microsoft.com/office/drawing/2014/main" id="{1879B6C7-3940-7145-963E-BA4C905F54B9}"/>
              </a:ext>
            </a:extLst>
          </p:cNvPr>
          <p:cNvCxnSpPr>
            <a:cxnSpLocks/>
          </p:cNvCxnSpPr>
          <p:nvPr/>
        </p:nvCxnSpPr>
        <p:spPr>
          <a:xfrm>
            <a:off x="3360766" y="2964225"/>
            <a:ext cx="935387" cy="290474"/>
          </a:xfrm>
          <a:prstGeom prst="straightConnector1">
            <a:avLst/>
          </a:prstGeom>
          <a:noFill/>
          <a:ln w="9525" cap="flat" cmpd="sng">
            <a:solidFill>
              <a:schemeClr val="dk2"/>
            </a:solidFill>
            <a:prstDash val="solid"/>
            <a:round/>
            <a:headEnd type="none" w="med" len="med"/>
            <a:tailEnd type="triangle" w="med" len="med"/>
          </a:ln>
        </p:spPr>
      </p:cxnSp>
      <p:sp>
        <p:nvSpPr>
          <p:cNvPr id="13" name="Google Shape;184;p26">
            <a:extLst>
              <a:ext uri="{FF2B5EF4-FFF2-40B4-BE49-F238E27FC236}">
                <a16:creationId xmlns:a16="http://schemas.microsoft.com/office/drawing/2014/main" id="{CB6A203A-7D83-4E43-9409-3493DD488527}"/>
              </a:ext>
            </a:extLst>
          </p:cNvPr>
          <p:cNvSpPr txBox="1"/>
          <p:nvPr/>
        </p:nvSpPr>
        <p:spPr>
          <a:xfrm>
            <a:off x="7524546" y="477525"/>
            <a:ext cx="1133324" cy="738633"/>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dirty="0">
                <a:solidFill>
                  <a:schemeClr val="accent1"/>
                </a:solidFill>
                <a:latin typeface="Droid Serif"/>
                <a:ea typeface="Droid Serif"/>
                <a:cs typeface="Droid Serif"/>
                <a:sym typeface="Droid Serif"/>
              </a:rPr>
              <a:t>Upset guests &amp; front desk agents!</a:t>
            </a:r>
            <a:endParaRPr sz="1200" dirty="0">
              <a:solidFill>
                <a:schemeClr val="accent1"/>
              </a:solidFill>
              <a:latin typeface="Droid Serif"/>
              <a:ea typeface="Droid Serif"/>
              <a:cs typeface="Droid Serif"/>
              <a:sym typeface="Droid Serif"/>
            </a:endParaRPr>
          </a:p>
        </p:txBody>
      </p:sp>
      <p:cxnSp>
        <p:nvCxnSpPr>
          <p:cNvPr id="14" name="Google Shape;185;p26">
            <a:extLst>
              <a:ext uri="{FF2B5EF4-FFF2-40B4-BE49-F238E27FC236}">
                <a16:creationId xmlns:a16="http://schemas.microsoft.com/office/drawing/2014/main" id="{1411654C-BA8E-EA4B-912A-09EDCF3B6C22}"/>
              </a:ext>
            </a:extLst>
          </p:cNvPr>
          <p:cNvCxnSpPr>
            <a:cxnSpLocks/>
          </p:cNvCxnSpPr>
          <p:nvPr/>
        </p:nvCxnSpPr>
        <p:spPr>
          <a:xfrm flipH="1">
            <a:off x="7449671" y="1160341"/>
            <a:ext cx="201960" cy="211259"/>
          </a:xfrm>
          <a:prstGeom prst="straightConnector1">
            <a:avLst/>
          </a:prstGeom>
          <a:noFill/>
          <a:ln w="9525" cap="flat" cmpd="sng">
            <a:solidFill>
              <a:schemeClr val="dk2"/>
            </a:solidFill>
            <a:prstDash val="solid"/>
            <a:round/>
            <a:headEnd type="none" w="med" len="med"/>
            <a:tailEnd type="triangle" w="med" len="med"/>
          </a:ln>
        </p:spPr>
      </p:cxnSp>
    </p:spTree>
    <p:extLst>
      <p:ext uri="{BB962C8B-B14F-4D97-AF65-F5344CB8AC3E}">
        <p14:creationId xmlns:p14="http://schemas.microsoft.com/office/powerpoint/2010/main" val="1093075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7"/>
          <p:cNvSpPr txBox="1">
            <a:spLocks noGrp="1"/>
          </p:cNvSpPr>
          <p:nvPr>
            <p:ph type="ctrTitle"/>
          </p:nvPr>
        </p:nvSpPr>
        <p:spPr>
          <a:xfrm>
            <a:off x="1953150" y="1902450"/>
            <a:ext cx="5237700" cy="13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Engineering Demand Features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14</a:t>
            </a:fld>
            <a:endParaRPr/>
          </a:p>
        </p:txBody>
      </p:sp>
      <p:sp>
        <p:nvSpPr>
          <p:cNvPr id="196" name="Google Shape;196;p28"/>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List of Reservations</a:t>
            </a:r>
            <a:endParaRPr sz="450">
              <a:solidFill>
                <a:schemeClr val="dk2"/>
              </a:solidFill>
              <a:latin typeface="Droid Serif"/>
              <a:ea typeface="Droid Serif"/>
              <a:cs typeface="Droid Serif"/>
              <a:sym typeface="Droid Serif"/>
            </a:endParaRPr>
          </a:p>
        </p:txBody>
      </p:sp>
      <p:sp>
        <p:nvSpPr>
          <p:cNvPr id="197" name="Google Shape;197;p28"/>
          <p:cNvSpPr/>
          <p:nvPr/>
        </p:nvSpPr>
        <p:spPr>
          <a:xfrm>
            <a:off x="4544810"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b="1">
                <a:latin typeface="Droid Serif"/>
                <a:ea typeface="Droid Serif"/>
                <a:cs typeface="Droid Serif"/>
                <a:sym typeface="Droid Serif"/>
              </a:rPr>
              <a:t>Engineering Demand Features</a:t>
            </a:r>
            <a:endParaRPr sz="450" b="1">
              <a:latin typeface="Droid Serif"/>
              <a:ea typeface="Droid Serif"/>
              <a:cs typeface="Droid Serif"/>
              <a:sym typeface="Droid Serif"/>
            </a:endParaRPr>
          </a:p>
        </p:txBody>
      </p:sp>
      <p:sp>
        <p:nvSpPr>
          <p:cNvPr id="198" name="Google Shape;198;p28"/>
          <p:cNvSpPr/>
          <p:nvPr/>
        </p:nvSpPr>
        <p:spPr>
          <a:xfrm>
            <a:off x="5218425"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Hotel Demand Forecast</a:t>
            </a:r>
            <a:endParaRPr sz="450" b="1">
              <a:solidFill>
                <a:schemeClr val="dk2"/>
              </a:solidFill>
              <a:latin typeface="Droid Serif"/>
              <a:ea typeface="Droid Serif"/>
              <a:cs typeface="Droid Serif"/>
              <a:sym typeface="Droid Serif"/>
            </a:endParaRPr>
          </a:p>
        </p:txBody>
      </p:sp>
      <p:sp>
        <p:nvSpPr>
          <p:cNvPr id="199" name="Google Shape;199;p28"/>
          <p:cNvSpPr/>
          <p:nvPr/>
        </p:nvSpPr>
        <p:spPr>
          <a:xfrm>
            <a:off x="3873449"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Cancellation Forecast</a:t>
            </a:r>
            <a:endParaRPr sz="450">
              <a:solidFill>
                <a:schemeClr val="dk2"/>
              </a:solidFill>
              <a:latin typeface="Droid Serif"/>
              <a:ea typeface="Droid Serif"/>
              <a:cs typeface="Droid Serif"/>
              <a:sym typeface="Droid Serif"/>
            </a:endParaRPr>
          </a:p>
        </p:txBody>
      </p:sp>
      <p:sp>
        <p:nvSpPr>
          <p:cNvPr id="200" name="Google Shape;200;p28"/>
          <p:cNvSpPr txBox="1">
            <a:spLocks noGrp="1"/>
          </p:cNvSpPr>
          <p:nvPr>
            <p:ph type="body" idx="1"/>
          </p:nvPr>
        </p:nvSpPr>
        <p:spPr>
          <a:xfrm>
            <a:off x="491850" y="507875"/>
            <a:ext cx="7720500" cy="10683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chemeClr val="accent1"/>
                </a:solidFill>
              </a:rPr>
              <a:t>Transforming List of Reservations into hotel statistics by day….</a:t>
            </a:r>
            <a:endParaRPr b="1">
              <a:solidFill>
                <a:schemeClr val="accent1"/>
              </a:solidFill>
            </a:endParaRPr>
          </a:p>
          <a:p>
            <a:pPr marL="0" lvl="0" indent="0" algn="l" rtl="0">
              <a:spcBef>
                <a:spcPts val="600"/>
              </a:spcBef>
              <a:spcAft>
                <a:spcPts val="0"/>
              </a:spcAft>
              <a:buNone/>
            </a:pPr>
            <a:endParaRPr b="1">
              <a:solidFill>
                <a:schemeClr val="accent1"/>
              </a:solidFill>
            </a:endParaRPr>
          </a:p>
          <a:p>
            <a:pPr marL="0" lvl="0" indent="0" algn="l" rtl="0">
              <a:spcBef>
                <a:spcPts val="600"/>
              </a:spcBef>
              <a:spcAft>
                <a:spcPts val="0"/>
              </a:spcAft>
              <a:buNone/>
            </a:pPr>
            <a:endParaRPr b="1">
              <a:solidFill>
                <a:schemeClr val="accent1"/>
              </a:solidFill>
            </a:endParaRPr>
          </a:p>
        </p:txBody>
      </p:sp>
      <p:graphicFrame>
        <p:nvGraphicFramePr>
          <p:cNvPr id="201" name="Google Shape;201;p28"/>
          <p:cNvGraphicFramePr/>
          <p:nvPr/>
        </p:nvGraphicFramePr>
        <p:xfrm>
          <a:off x="2207938" y="1606525"/>
          <a:ext cx="6004350" cy="1158150"/>
        </p:xfrm>
        <a:graphic>
          <a:graphicData uri="http://schemas.openxmlformats.org/drawingml/2006/table">
            <a:tbl>
              <a:tblPr>
                <a:noFill/>
                <a:tableStyleId>{FD03EC3E-509E-40E7-B007-8CD4CC325C10}</a:tableStyleId>
              </a:tblPr>
              <a:tblGrid>
                <a:gridCol w="1000725">
                  <a:extLst>
                    <a:ext uri="{9D8B030D-6E8A-4147-A177-3AD203B41FA5}">
                      <a16:colId xmlns:a16="http://schemas.microsoft.com/office/drawing/2014/main" val="20000"/>
                    </a:ext>
                  </a:extLst>
                </a:gridCol>
                <a:gridCol w="1000725">
                  <a:extLst>
                    <a:ext uri="{9D8B030D-6E8A-4147-A177-3AD203B41FA5}">
                      <a16:colId xmlns:a16="http://schemas.microsoft.com/office/drawing/2014/main" val="20001"/>
                    </a:ext>
                  </a:extLst>
                </a:gridCol>
                <a:gridCol w="1000725">
                  <a:extLst>
                    <a:ext uri="{9D8B030D-6E8A-4147-A177-3AD203B41FA5}">
                      <a16:colId xmlns:a16="http://schemas.microsoft.com/office/drawing/2014/main" val="20002"/>
                    </a:ext>
                  </a:extLst>
                </a:gridCol>
                <a:gridCol w="1000725">
                  <a:extLst>
                    <a:ext uri="{9D8B030D-6E8A-4147-A177-3AD203B41FA5}">
                      <a16:colId xmlns:a16="http://schemas.microsoft.com/office/drawing/2014/main" val="20003"/>
                    </a:ext>
                  </a:extLst>
                </a:gridCol>
                <a:gridCol w="1000725">
                  <a:extLst>
                    <a:ext uri="{9D8B030D-6E8A-4147-A177-3AD203B41FA5}">
                      <a16:colId xmlns:a16="http://schemas.microsoft.com/office/drawing/2014/main" val="20004"/>
                    </a:ext>
                  </a:extLst>
                </a:gridCol>
                <a:gridCol w="1000725">
                  <a:extLst>
                    <a:ext uri="{9D8B030D-6E8A-4147-A177-3AD203B41FA5}">
                      <a16:colId xmlns:a16="http://schemas.microsoft.com/office/drawing/2014/main" val="20005"/>
                    </a:ext>
                  </a:extLst>
                </a:gridCol>
              </a:tblGrid>
              <a:tr h="451875">
                <a:tc>
                  <a:txBody>
                    <a:bodyPr/>
                    <a:lstStyle/>
                    <a:p>
                      <a:pPr marL="0" lvl="0" indent="0" algn="l" rtl="0">
                        <a:spcBef>
                          <a:spcPts val="0"/>
                        </a:spcBef>
                        <a:spcAft>
                          <a:spcPts val="0"/>
                        </a:spcAft>
                        <a:buNone/>
                      </a:pPr>
                      <a:r>
                        <a:rPr lang="en" sz="1000" b="1">
                          <a:solidFill>
                            <a:schemeClr val="accent3"/>
                          </a:solidFill>
                        </a:rPr>
                        <a:t>Reservation Num</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Arrival Date</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Checkout Date</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Rate Booked</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1"/>
                          </a:solidFill>
                        </a:rPr>
                        <a:t>will_cancel</a:t>
                      </a:r>
                      <a:endParaRPr sz="1000" b="1">
                        <a:solidFill>
                          <a:schemeClr val="accent1"/>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More info...</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0"/>
                  </a:ext>
                </a:extLst>
              </a:tr>
              <a:tr h="308225">
                <a:tc>
                  <a:txBody>
                    <a:bodyPr/>
                    <a:lstStyle/>
                    <a:p>
                      <a:pPr marL="0" lvl="0" indent="0" algn="l" rtl="0">
                        <a:spcBef>
                          <a:spcPts val="0"/>
                        </a:spcBef>
                        <a:spcAft>
                          <a:spcPts val="0"/>
                        </a:spcAft>
                        <a:buNone/>
                      </a:pPr>
                      <a:r>
                        <a:rPr lang="en" sz="1000" b="1">
                          <a:solidFill>
                            <a:schemeClr val="accent3"/>
                          </a:solidFill>
                        </a:rPr>
                        <a:t>1</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2017-08-01</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2017-08-03</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150</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1"/>
                          </a:solidFill>
                        </a:rPr>
                        <a:t>True</a:t>
                      </a:r>
                      <a:endParaRPr sz="1000" b="1">
                        <a:solidFill>
                          <a:schemeClr val="accent1"/>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308225">
                <a:tc>
                  <a:txBody>
                    <a:bodyPr/>
                    <a:lstStyle/>
                    <a:p>
                      <a:pPr marL="0" lvl="0" indent="0" algn="l" rtl="0">
                        <a:spcBef>
                          <a:spcPts val="0"/>
                        </a:spcBef>
                        <a:spcAft>
                          <a:spcPts val="0"/>
                        </a:spcAft>
                        <a:buNone/>
                      </a:pPr>
                      <a:r>
                        <a:rPr lang="en" sz="1000" b="1">
                          <a:solidFill>
                            <a:schemeClr val="accent3"/>
                          </a:solidFill>
                        </a:rPr>
                        <a:t>2</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2017-08-02</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2017-08-04</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100</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1"/>
                          </a:solidFill>
                        </a:rPr>
                        <a:t>False</a:t>
                      </a:r>
                      <a:endParaRPr sz="1000" b="1">
                        <a:solidFill>
                          <a:schemeClr val="accent1"/>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02" name="Google Shape;202;p28"/>
          <p:cNvSpPr txBox="1"/>
          <p:nvPr/>
        </p:nvSpPr>
        <p:spPr>
          <a:xfrm>
            <a:off x="491850" y="1985500"/>
            <a:ext cx="162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1"/>
                </a:solidFill>
                <a:latin typeface="Droid Serif"/>
                <a:ea typeface="Droid Serif"/>
                <a:cs typeface="Droid Serif"/>
                <a:sym typeface="Droid Serif"/>
              </a:rPr>
              <a:t>Start with this…</a:t>
            </a:r>
            <a:endParaRPr>
              <a:solidFill>
                <a:schemeClr val="accent1"/>
              </a:solidFill>
              <a:latin typeface="Droid Serif"/>
              <a:ea typeface="Droid Serif"/>
              <a:cs typeface="Droid Serif"/>
              <a:sym typeface="Droid Serif"/>
            </a:endParaRPr>
          </a:p>
        </p:txBody>
      </p:sp>
      <p:sp>
        <p:nvSpPr>
          <p:cNvPr id="203" name="Google Shape;203;p28"/>
          <p:cNvSpPr txBox="1"/>
          <p:nvPr/>
        </p:nvSpPr>
        <p:spPr>
          <a:xfrm>
            <a:off x="491850" y="3189525"/>
            <a:ext cx="7720500" cy="126185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accent3"/>
                </a:solidFill>
                <a:latin typeface="Droid Serif"/>
                <a:ea typeface="Droid Serif"/>
                <a:cs typeface="Droid Serif"/>
                <a:sym typeface="Droid Serif"/>
              </a:rPr>
              <a:t>Go back in time to Aug 1, 2017, and count </a:t>
            </a:r>
            <a:r>
              <a:rPr lang="en" i="1" dirty="0">
                <a:solidFill>
                  <a:schemeClr val="accent3"/>
                </a:solidFill>
                <a:latin typeface="Droid Serif"/>
                <a:ea typeface="Droid Serif"/>
                <a:cs typeface="Droid Serif"/>
                <a:sym typeface="Droid Serif"/>
              </a:rPr>
              <a:t>only</a:t>
            </a:r>
            <a:r>
              <a:rPr lang="en" dirty="0">
                <a:solidFill>
                  <a:schemeClr val="accent3"/>
                </a:solidFill>
                <a:latin typeface="Droid Serif"/>
                <a:ea typeface="Droid Serif"/>
                <a:cs typeface="Droid Serif"/>
                <a:sym typeface="Droid Serif"/>
              </a:rPr>
              <a:t> the reservations that have </a:t>
            </a:r>
            <a:r>
              <a:rPr lang="en" i="1" dirty="0">
                <a:solidFill>
                  <a:schemeClr val="accent3"/>
                </a:solidFill>
                <a:latin typeface="Droid Serif"/>
                <a:ea typeface="Droid Serif"/>
                <a:cs typeface="Droid Serif"/>
                <a:sym typeface="Droid Serif"/>
              </a:rPr>
              <a:t>already</a:t>
            </a:r>
            <a:r>
              <a:rPr lang="en" dirty="0">
                <a:solidFill>
                  <a:schemeClr val="accent3"/>
                </a:solidFill>
                <a:latin typeface="Droid Serif"/>
                <a:ea typeface="Droid Serif"/>
                <a:cs typeface="Droid Serif"/>
                <a:sym typeface="Droid Serif"/>
              </a:rPr>
              <a:t> booked at that point, for each future arrival date.</a:t>
            </a:r>
          </a:p>
          <a:p>
            <a:pPr marL="0" lvl="0" indent="0" algn="l" rtl="0">
              <a:spcBef>
                <a:spcPts val="0"/>
              </a:spcBef>
              <a:spcAft>
                <a:spcPts val="0"/>
              </a:spcAft>
              <a:buNone/>
            </a:pPr>
            <a:endParaRPr lang="en" dirty="0">
              <a:solidFill>
                <a:schemeClr val="accent3"/>
              </a:solidFill>
              <a:latin typeface="Droid Serif"/>
              <a:ea typeface="Droid Serif"/>
              <a:cs typeface="Droid Serif"/>
              <a:sym typeface="Droid Serif"/>
            </a:endParaRPr>
          </a:p>
          <a:p>
            <a:pPr marL="0" lvl="0" indent="0" algn="l" rtl="0">
              <a:spcBef>
                <a:spcPts val="0"/>
              </a:spcBef>
              <a:spcAft>
                <a:spcPts val="0"/>
              </a:spcAft>
              <a:buNone/>
            </a:pPr>
            <a:r>
              <a:rPr lang="en" dirty="0">
                <a:solidFill>
                  <a:schemeClr val="accent3"/>
                </a:solidFill>
                <a:latin typeface="Droid Serif"/>
                <a:ea typeface="Droid Serif"/>
                <a:cs typeface="Droid Serif"/>
                <a:sym typeface="Droid Serif"/>
              </a:rPr>
              <a:t>We can then calculate how many rooms actually booked after that. That number is </a:t>
            </a:r>
            <a:r>
              <a:rPr lang="en" dirty="0">
                <a:solidFill>
                  <a:schemeClr val="accent1"/>
                </a:solidFill>
                <a:latin typeface="Droid Serif"/>
                <a:ea typeface="Droid Serif"/>
                <a:cs typeface="Droid Serif"/>
                <a:sym typeface="Droid Serif"/>
              </a:rPr>
              <a:t>demand</a:t>
            </a:r>
            <a:r>
              <a:rPr lang="en" dirty="0">
                <a:solidFill>
                  <a:schemeClr val="accent3"/>
                </a:solidFill>
                <a:latin typeface="Droid Serif"/>
                <a:ea typeface="Droid Serif"/>
                <a:cs typeface="Droid Serif"/>
                <a:sym typeface="Droid Serif"/>
              </a:rPr>
              <a:t> – which is what we’re trying to predict for each future date.</a:t>
            </a:r>
            <a:endParaRPr dirty="0">
              <a:solidFill>
                <a:schemeClr val="accent3"/>
              </a:solidFill>
              <a:latin typeface="Droid Serif"/>
              <a:ea typeface="Droid Serif"/>
              <a:cs typeface="Droid Serif"/>
              <a:sym typeface="Droid Serif"/>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15</a:t>
            </a:fld>
            <a:endParaRPr/>
          </a:p>
        </p:txBody>
      </p:sp>
      <p:sp>
        <p:nvSpPr>
          <p:cNvPr id="209" name="Google Shape;209;p29"/>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List of Reservations</a:t>
            </a:r>
            <a:endParaRPr sz="450">
              <a:solidFill>
                <a:schemeClr val="dk2"/>
              </a:solidFill>
              <a:latin typeface="Droid Serif"/>
              <a:ea typeface="Droid Serif"/>
              <a:cs typeface="Droid Serif"/>
              <a:sym typeface="Droid Serif"/>
            </a:endParaRPr>
          </a:p>
        </p:txBody>
      </p:sp>
      <p:sp>
        <p:nvSpPr>
          <p:cNvPr id="210" name="Google Shape;210;p29"/>
          <p:cNvSpPr/>
          <p:nvPr/>
        </p:nvSpPr>
        <p:spPr>
          <a:xfrm>
            <a:off x="4544810"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b="1">
                <a:latin typeface="Droid Serif"/>
                <a:ea typeface="Droid Serif"/>
                <a:cs typeface="Droid Serif"/>
                <a:sym typeface="Droid Serif"/>
              </a:rPr>
              <a:t>Engineering Demand Features</a:t>
            </a:r>
            <a:endParaRPr sz="450" b="1">
              <a:latin typeface="Droid Serif"/>
              <a:ea typeface="Droid Serif"/>
              <a:cs typeface="Droid Serif"/>
              <a:sym typeface="Droid Serif"/>
            </a:endParaRPr>
          </a:p>
        </p:txBody>
      </p:sp>
      <p:sp>
        <p:nvSpPr>
          <p:cNvPr id="211" name="Google Shape;211;p29"/>
          <p:cNvSpPr/>
          <p:nvPr/>
        </p:nvSpPr>
        <p:spPr>
          <a:xfrm>
            <a:off x="5218425"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Hotel Demand Forecast</a:t>
            </a:r>
            <a:endParaRPr sz="450" b="1">
              <a:solidFill>
                <a:schemeClr val="dk2"/>
              </a:solidFill>
              <a:latin typeface="Droid Serif"/>
              <a:ea typeface="Droid Serif"/>
              <a:cs typeface="Droid Serif"/>
              <a:sym typeface="Droid Serif"/>
            </a:endParaRPr>
          </a:p>
        </p:txBody>
      </p:sp>
      <p:sp>
        <p:nvSpPr>
          <p:cNvPr id="212" name="Google Shape;212;p29"/>
          <p:cNvSpPr/>
          <p:nvPr/>
        </p:nvSpPr>
        <p:spPr>
          <a:xfrm>
            <a:off x="3873449"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Cancellation Forecast</a:t>
            </a:r>
            <a:endParaRPr sz="450">
              <a:solidFill>
                <a:schemeClr val="dk2"/>
              </a:solidFill>
              <a:latin typeface="Droid Serif"/>
              <a:ea typeface="Droid Serif"/>
              <a:cs typeface="Droid Serif"/>
              <a:sym typeface="Droid Serif"/>
            </a:endParaRPr>
          </a:p>
        </p:txBody>
      </p:sp>
      <p:sp>
        <p:nvSpPr>
          <p:cNvPr id="213" name="Google Shape;213;p29"/>
          <p:cNvSpPr txBox="1">
            <a:spLocks noGrp="1"/>
          </p:cNvSpPr>
          <p:nvPr>
            <p:ph type="body" idx="1"/>
          </p:nvPr>
        </p:nvSpPr>
        <p:spPr>
          <a:xfrm>
            <a:off x="491850" y="507875"/>
            <a:ext cx="7720500" cy="10683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chemeClr val="accent1"/>
                </a:solidFill>
              </a:rPr>
              <a:t>Transforming List of Reservations into hotel statistics by day….</a:t>
            </a:r>
            <a:endParaRPr b="1">
              <a:solidFill>
                <a:schemeClr val="accent1"/>
              </a:solidFill>
            </a:endParaRPr>
          </a:p>
          <a:p>
            <a:pPr marL="0" lvl="0" indent="0" algn="l" rtl="0">
              <a:spcBef>
                <a:spcPts val="600"/>
              </a:spcBef>
              <a:spcAft>
                <a:spcPts val="0"/>
              </a:spcAft>
              <a:buNone/>
            </a:pPr>
            <a:endParaRPr b="1">
              <a:solidFill>
                <a:schemeClr val="accent1"/>
              </a:solidFill>
            </a:endParaRPr>
          </a:p>
          <a:p>
            <a:pPr marL="0" lvl="0" indent="0" algn="l" rtl="0">
              <a:spcBef>
                <a:spcPts val="600"/>
              </a:spcBef>
              <a:spcAft>
                <a:spcPts val="0"/>
              </a:spcAft>
              <a:buNone/>
            </a:pPr>
            <a:endParaRPr b="1">
              <a:solidFill>
                <a:schemeClr val="accent1"/>
              </a:solidFill>
            </a:endParaRPr>
          </a:p>
        </p:txBody>
      </p:sp>
      <p:graphicFrame>
        <p:nvGraphicFramePr>
          <p:cNvPr id="214" name="Google Shape;214;p29"/>
          <p:cNvGraphicFramePr/>
          <p:nvPr/>
        </p:nvGraphicFramePr>
        <p:xfrm>
          <a:off x="2207938" y="1606525"/>
          <a:ext cx="6004350" cy="1158150"/>
        </p:xfrm>
        <a:graphic>
          <a:graphicData uri="http://schemas.openxmlformats.org/drawingml/2006/table">
            <a:tbl>
              <a:tblPr>
                <a:noFill/>
                <a:tableStyleId>{FD03EC3E-509E-40E7-B007-8CD4CC325C10}</a:tableStyleId>
              </a:tblPr>
              <a:tblGrid>
                <a:gridCol w="1000725">
                  <a:extLst>
                    <a:ext uri="{9D8B030D-6E8A-4147-A177-3AD203B41FA5}">
                      <a16:colId xmlns:a16="http://schemas.microsoft.com/office/drawing/2014/main" val="20000"/>
                    </a:ext>
                  </a:extLst>
                </a:gridCol>
                <a:gridCol w="1000725">
                  <a:extLst>
                    <a:ext uri="{9D8B030D-6E8A-4147-A177-3AD203B41FA5}">
                      <a16:colId xmlns:a16="http://schemas.microsoft.com/office/drawing/2014/main" val="20001"/>
                    </a:ext>
                  </a:extLst>
                </a:gridCol>
                <a:gridCol w="1000725">
                  <a:extLst>
                    <a:ext uri="{9D8B030D-6E8A-4147-A177-3AD203B41FA5}">
                      <a16:colId xmlns:a16="http://schemas.microsoft.com/office/drawing/2014/main" val="20002"/>
                    </a:ext>
                  </a:extLst>
                </a:gridCol>
                <a:gridCol w="1000725">
                  <a:extLst>
                    <a:ext uri="{9D8B030D-6E8A-4147-A177-3AD203B41FA5}">
                      <a16:colId xmlns:a16="http://schemas.microsoft.com/office/drawing/2014/main" val="20003"/>
                    </a:ext>
                  </a:extLst>
                </a:gridCol>
                <a:gridCol w="1000725">
                  <a:extLst>
                    <a:ext uri="{9D8B030D-6E8A-4147-A177-3AD203B41FA5}">
                      <a16:colId xmlns:a16="http://schemas.microsoft.com/office/drawing/2014/main" val="20004"/>
                    </a:ext>
                  </a:extLst>
                </a:gridCol>
                <a:gridCol w="1000725">
                  <a:extLst>
                    <a:ext uri="{9D8B030D-6E8A-4147-A177-3AD203B41FA5}">
                      <a16:colId xmlns:a16="http://schemas.microsoft.com/office/drawing/2014/main" val="20005"/>
                    </a:ext>
                  </a:extLst>
                </a:gridCol>
              </a:tblGrid>
              <a:tr h="451875">
                <a:tc>
                  <a:txBody>
                    <a:bodyPr/>
                    <a:lstStyle/>
                    <a:p>
                      <a:pPr marL="0" lvl="0" indent="0" algn="l" rtl="0">
                        <a:spcBef>
                          <a:spcPts val="0"/>
                        </a:spcBef>
                        <a:spcAft>
                          <a:spcPts val="0"/>
                        </a:spcAft>
                        <a:buNone/>
                      </a:pPr>
                      <a:r>
                        <a:rPr lang="en" sz="1000">
                          <a:solidFill>
                            <a:schemeClr val="accent3"/>
                          </a:solidFill>
                        </a:rPr>
                        <a:t>Reservation Num</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accent3"/>
                          </a:solidFill>
                        </a:rPr>
                        <a:t>Arrival Date</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accent3"/>
                          </a:solidFill>
                        </a:rPr>
                        <a:t>Checkout Date</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accent3"/>
                          </a:solidFill>
                        </a:rPr>
                        <a:t>Rate Booked</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b="1" dirty="0" err="1">
                          <a:solidFill>
                            <a:schemeClr val="accent1"/>
                          </a:solidFill>
                        </a:rPr>
                        <a:t>will_cancel</a:t>
                      </a:r>
                      <a:endParaRPr sz="1000" b="1" dirty="0">
                        <a:solidFill>
                          <a:schemeClr val="accent1"/>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accent3"/>
                          </a:solidFill>
                        </a:rPr>
                        <a:t>More info...</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0"/>
                  </a:ext>
                </a:extLst>
              </a:tr>
              <a:tr h="308225">
                <a:tc>
                  <a:txBody>
                    <a:bodyPr/>
                    <a:lstStyle/>
                    <a:p>
                      <a:pPr marL="0" lvl="0" indent="0" algn="l" rtl="0">
                        <a:spcBef>
                          <a:spcPts val="0"/>
                        </a:spcBef>
                        <a:spcAft>
                          <a:spcPts val="0"/>
                        </a:spcAft>
                        <a:buNone/>
                      </a:pPr>
                      <a:r>
                        <a:rPr lang="en" sz="1000">
                          <a:solidFill>
                            <a:schemeClr val="accent3"/>
                          </a:solidFill>
                        </a:rPr>
                        <a:t>1</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accent3"/>
                          </a:solidFill>
                        </a:rPr>
                        <a:t>2017-08-01</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accent3"/>
                          </a:solidFill>
                        </a:rPr>
                        <a:t>2017-08-03</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accent3"/>
                          </a:solidFill>
                        </a:rPr>
                        <a:t>150</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1"/>
                          </a:solidFill>
                        </a:rPr>
                        <a:t>True</a:t>
                      </a:r>
                      <a:endParaRPr sz="1000" b="1">
                        <a:solidFill>
                          <a:schemeClr val="accent1"/>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accent3"/>
                          </a:solidFill>
                        </a:rPr>
                        <a:t>...</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1"/>
                  </a:ext>
                </a:extLst>
              </a:tr>
              <a:tr h="308225">
                <a:tc>
                  <a:txBody>
                    <a:bodyPr/>
                    <a:lstStyle/>
                    <a:p>
                      <a:pPr marL="0" lvl="0" indent="0" algn="l" rtl="0">
                        <a:spcBef>
                          <a:spcPts val="0"/>
                        </a:spcBef>
                        <a:spcAft>
                          <a:spcPts val="0"/>
                        </a:spcAft>
                        <a:buNone/>
                      </a:pPr>
                      <a:r>
                        <a:rPr lang="en" sz="1000">
                          <a:solidFill>
                            <a:schemeClr val="accent3"/>
                          </a:solidFill>
                        </a:rPr>
                        <a:t>2</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accent3"/>
                          </a:solidFill>
                        </a:rPr>
                        <a:t>2017-08-02</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accent3"/>
                          </a:solidFill>
                        </a:rPr>
                        <a:t>2017-08-04</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a:solidFill>
                            <a:schemeClr val="accent3"/>
                          </a:solidFill>
                        </a:rPr>
                        <a:t>100</a:t>
                      </a:r>
                      <a:endParaRPr sz="100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1"/>
                          </a:solidFill>
                        </a:rPr>
                        <a:t>False</a:t>
                      </a:r>
                      <a:endParaRPr sz="1000" b="1">
                        <a:solidFill>
                          <a:schemeClr val="accent1"/>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tc>
                  <a:txBody>
                    <a:bodyPr/>
                    <a:lstStyle/>
                    <a:p>
                      <a:pPr marL="0" lvl="0" indent="0" algn="l" rtl="0">
                        <a:spcBef>
                          <a:spcPts val="0"/>
                        </a:spcBef>
                        <a:spcAft>
                          <a:spcPts val="0"/>
                        </a:spcAft>
                        <a:buNone/>
                      </a:pPr>
                      <a:r>
                        <a:rPr lang="en" sz="1000" dirty="0">
                          <a:solidFill>
                            <a:schemeClr val="accent3"/>
                          </a:solidFill>
                        </a:rPr>
                        <a:t>...</a:t>
                      </a:r>
                      <a:endParaRPr sz="1000" dirty="0">
                        <a:solidFill>
                          <a:schemeClr val="accent3"/>
                        </a:solidFill>
                      </a:endParaRPr>
                    </a:p>
                  </a:txBody>
                  <a:tcPr marL="91425" marR="91425" marT="91425" marB="91425">
                    <a:lnL w="9525" cap="flat" cmpd="sng">
                      <a:solidFill>
                        <a:schemeClr val="accent3"/>
                      </a:solidFill>
                      <a:prstDash val="solid"/>
                      <a:round/>
                      <a:headEnd type="none" w="sm" len="sm"/>
                      <a:tailEnd type="none" w="sm" len="sm"/>
                    </a:lnL>
                    <a:lnR w="9525" cap="flat" cmpd="sng">
                      <a:solidFill>
                        <a:schemeClr val="accent3"/>
                      </a:solidFill>
                      <a:prstDash val="solid"/>
                      <a:round/>
                      <a:headEnd type="none" w="sm" len="sm"/>
                      <a:tailEnd type="none" w="sm" len="sm"/>
                    </a:lnR>
                    <a:lnT w="9525" cap="flat" cmpd="sng">
                      <a:solidFill>
                        <a:schemeClr val="accent3"/>
                      </a:solidFill>
                      <a:prstDash val="solid"/>
                      <a:round/>
                      <a:headEnd type="none" w="sm" len="sm"/>
                      <a:tailEnd type="none" w="sm" len="sm"/>
                    </a:lnT>
                    <a:lnB w="9525" cap="flat" cmpd="sng">
                      <a:solidFill>
                        <a:schemeClr val="accent3"/>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15" name="Google Shape;215;p29"/>
          <p:cNvSpPr txBox="1"/>
          <p:nvPr/>
        </p:nvSpPr>
        <p:spPr>
          <a:xfrm>
            <a:off x="491850" y="1985500"/>
            <a:ext cx="162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3"/>
                </a:solidFill>
                <a:latin typeface="Droid Serif"/>
                <a:ea typeface="Droid Serif"/>
                <a:cs typeface="Droid Serif"/>
                <a:sym typeface="Droid Serif"/>
              </a:rPr>
              <a:t>Start with this...</a:t>
            </a:r>
            <a:endParaRPr>
              <a:solidFill>
                <a:schemeClr val="accent3"/>
              </a:solidFill>
              <a:latin typeface="Droid Serif"/>
              <a:ea typeface="Droid Serif"/>
              <a:cs typeface="Droid Serif"/>
              <a:sym typeface="Droid Serif"/>
            </a:endParaRPr>
          </a:p>
        </p:txBody>
      </p:sp>
      <p:graphicFrame>
        <p:nvGraphicFramePr>
          <p:cNvPr id="216" name="Google Shape;216;p29"/>
          <p:cNvGraphicFramePr/>
          <p:nvPr/>
        </p:nvGraphicFramePr>
        <p:xfrm>
          <a:off x="2207938" y="3143825"/>
          <a:ext cx="6004375" cy="1493400"/>
        </p:xfrm>
        <a:graphic>
          <a:graphicData uri="http://schemas.openxmlformats.org/drawingml/2006/table">
            <a:tbl>
              <a:tblPr>
                <a:noFill/>
                <a:tableStyleId>{FD03EC3E-509E-40E7-B007-8CD4CC325C10}</a:tableStyleId>
              </a:tblPr>
              <a:tblGrid>
                <a:gridCol w="1200875">
                  <a:extLst>
                    <a:ext uri="{9D8B030D-6E8A-4147-A177-3AD203B41FA5}">
                      <a16:colId xmlns:a16="http://schemas.microsoft.com/office/drawing/2014/main" val="20000"/>
                    </a:ext>
                  </a:extLst>
                </a:gridCol>
                <a:gridCol w="1200875">
                  <a:extLst>
                    <a:ext uri="{9D8B030D-6E8A-4147-A177-3AD203B41FA5}">
                      <a16:colId xmlns:a16="http://schemas.microsoft.com/office/drawing/2014/main" val="20001"/>
                    </a:ext>
                  </a:extLst>
                </a:gridCol>
                <a:gridCol w="1200875">
                  <a:extLst>
                    <a:ext uri="{9D8B030D-6E8A-4147-A177-3AD203B41FA5}">
                      <a16:colId xmlns:a16="http://schemas.microsoft.com/office/drawing/2014/main" val="20002"/>
                    </a:ext>
                  </a:extLst>
                </a:gridCol>
                <a:gridCol w="1200875">
                  <a:extLst>
                    <a:ext uri="{9D8B030D-6E8A-4147-A177-3AD203B41FA5}">
                      <a16:colId xmlns:a16="http://schemas.microsoft.com/office/drawing/2014/main" val="20003"/>
                    </a:ext>
                  </a:extLst>
                </a:gridCol>
                <a:gridCol w="1200875">
                  <a:extLst>
                    <a:ext uri="{9D8B030D-6E8A-4147-A177-3AD203B41FA5}">
                      <a16:colId xmlns:a16="http://schemas.microsoft.com/office/drawing/2014/main" val="20004"/>
                    </a:ext>
                  </a:extLst>
                </a:gridCol>
              </a:tblGrid>
              <a:tr h="319800">
                <a:tc>
                  <a:txBody>
                    <a:bodyPr/>
                    <a:lstStyle/>
                    <a:p>
                      <a:pPr marL="0" lvl="0" indent="0" algn="l" rtl="0">
                        <a:spcBef>
                          <a:spcPts val="0"/>
                        </a:spcBef>
                        <a:spcAft>
                          <a:spcPts val="0"/>
                        </a:spcAft>
                        <a:buNone/>
                      </a:pPr>
                      <a:r>
                        <a:rPr lang="en" sz="1000" b="1">
                          <a:solidFill>
                            <a:schemeClr val="accent3"/>
                          </a:solidFill>
                        </a:rPr>
                        <a:t>Stay Date</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Rooms Booked</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Avg. Rate</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1"/>
                          </a:solidFill>
                        </a:rPr>
                        <a:t>Proj. Cancellations</a:t>
                      </a:r>
                      <a:endParaRPr sz="1000" b="1">
                        <a:solidFill>
                          <a:schemeClr val="accent1"/>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More stats...</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0"/>
                  </a:ext>
                </a:extLst>
              </a:tr>
              <a:tr h="319800">
                <a:tc>
                  <a:txBody>
                    <a:bodyPr/>
                    <a:lstStyle/>
                    <a:p>
                      <a:pPr marL="0" lvl="0" indent="0" algn="l" rtl="0">
                        <a:spcBef>
                          <a:spcPts val="0"/>
                        </a:spcBef>
                        <a:spcAft>
                          <a:spcPts val="0"/>
                        </a:spcAft>
                        <a:buNone/>
                      </a:pPr>
                      <a:r>
                        <a:rPr lang="en" sz="1000" b="1">
                          <a:solidFill>
                            <a:schemeClr val="accent3"/>
                          </a:solidFill>
                        </a:rPr>
                        <a:t>2017-08-01</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1</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150</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1"/>
                          </a:solidFill>
                        </a:rPr>
                        <a:t>1</a:t>
                      </a:r>
                      <a:endParaRPr sz="1000" b="1">
                        <a:solidFill>
                          <a:schemeClr val="accent1"/>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1"/>
                  </a:ext>
                </a:extLst>
              </a:tr>
              <a:tr h="319800">
                <a:tc>
                  <a:txBody>
                    <a:bodyPr/>
                    <a:lstStyle/>
                    <a:p>
                      <a:pPr marL="0" lvl="0" indent="0" algn="l" rtl="0">
                        <a:spcBef>
                          <a:spcPts val="0"/>
                        </a:spcBef>
                        <a:spcAft>
                          <a:spcPts val="0"/>
                        </a:spcAft>
                        <a:buNone/>
                      </a:pPr>
                      <a:r>
                        <a:rPr lang="en" sz="1000" b="1">
                          <a:solidFill>
                            <a:schemeClr val="accent3"/>
                          </a:solidFill>
                        </a:rPr>
                        <a:t>2017-08-02</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2</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125</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1"/>
                          </a:solidFill>
                        </a:rPr>
                        <a:t>1</a:t>
                      </a:r>
                      <a:endParaRPr sz="1000" b="1">
                        <a:solidFill>
                          <a:schemeClr val="accent1"/>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2"/>
                  </a:ext>
                </a:extLst>
              </a:tr>
              <a:tr h="319800">
                <a:tc>
                  <a:txBody>
                    <a:bodyPr/>
                    <a:lstStyle/>
                    <a:p>
                      <a:pPr marL="0" lvl="0" indent="0" algn="l" rtl="0">
                        <a:spcBef>
                          <a:spcPts val="0"/>
                        </a:spcBef>
                        <a:spcAft>
                          <a:spcPts val="0"/>
                        </a:spcAft>
                        <a:buNone/>
                      </a:pPr>
                      <a:r>
                        <a:rPr lang="en" sz="1000" b="1">
                          <a:solidFill>
                            <a:schemeClr val="accent3"/>
                          </a:solidFill>
                        </a:rPr>
                        <a:t>2017-08-03</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1</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100</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1"/>
                          </a:solidFill>
                        </a:rPr>
                        <a:t>0</a:t>
                      </a:r>
                      <a:endParaRPr sz="1000" b="1">
                        <a:solidFill>
                          <a:schemeClr val="accent1"/>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tc>
                  <a:txBody>
                    <a:bodyPr/>
                    <a:lstStyle/>
                    <a:p>
                      <a:pPr marL="0" lvl="0" indent="0" algn="l" rtl="0">
                        <a:spcBef>
                          <a:spcPts val="0"/>
                        </a:spcBef>
                        <a:spcAft>
                          <a:spcPts val="0"/>
                        </a:spcAft>
                        <a:buNone/>
                      </a:pPr>
                      <a:r>
                        <a:rPr lang="en" sz="1000" b="1">
                          <a:solidFill>
                            <a:schemeClr val="accent3"/>
                          </a:solidFill>
                        </a:rPr>
                        <a:t>...</a:t>
                      </a:r>
                      <a:endParaRPr sz="1000" b="1">
                        <a:solidFill>
                          <a:schemeClr val="accent3"/>
                        </a:solidFill>
                      </a:endParaRPr>
                    </a:p>
                  </a:txBody>
                  <a:tcPr marL="91425" marR="91425" marT="91425" marB="91425">
                    <a:lnL w="9525" cap="flat" cmpd="sng">
                      <a:solidFill>
                        <a:schemeClr val="accent6"/>
                      </a:solidFill>
                      <a:prstDash val="solid"/>
                      <a:round/>
                      <a:headEnd type="none" w="sm" len="sm"/>
                      <a:tailEnd type="none" w="sm" len="sm"/>
                    </a:lnL>
                    <a:lnR w="9525" cap="flat" cmpd="sng">
                      <a:solidFill>
                        <a:schemeClr val="accent6"/>
                      </a:solidFill>
                      <a:prstDash val="solid"/>
                      <a:round/>
                      <a:headEnd type="none" w="sm" len="sm"/>
                      <a:tailEnd type="none" w="sm" len="sm"/>
                    </a:lnR>
                    <a:lnT w="9525" cap="flat" cmpd="sng">
                      <a:solidFill>
                        <a:schemeClr val="accent6"/>
                      </a:solidFill>
                      <a:prstDash val="solid"/>
                      <a:round/>
                      <a:headEnd type="none" w="sm" len="sm"/>
                      <a:tailEnd type="none" w="sm" len="sm"/>
                    </a:lnT>
                    <a:lnB w="9525" cap="flat" cmpd="sng">
                      <a:solidFill>
                        <a:schemeClr val="accent6"/>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217" name="Google Shape;217;p29"/>
          <p:cNvSpPr txBox="1"/>
          <p:nvPr/>
        </p:nvSpPr>
        <p:spPr>
          <a:xfrm>
            <a:off x="491850" y="3506525"/>
            <a:ext cx="1665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chemeClr val="accent1"/>
                </a:solidFill>
                <a:latin typeface="Droid Serif"/>
                <a:ea typeface="Droid Serif"/>
                <a:cs typeface="Droid Serif"/>
                <a:sym typeface="Droid Serif"/>
              </a:rPr>
              <a:t>After transformation...</a:t>
            </a:r>
            <a:endParaRPr>
              <a:solidFill>
                <a:schemeClr val="accent1"/>
              </a:solidFill>
              <a:latin typeface="Droid Serif"/>
              <a:ea typeface="Droid Serif"/>
              <a:cs typeface="Droid Serif"/>
              <a:sym typeface="Droid Serif"/>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2"/>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accent3"/>
                </a:solidFill>
              </a:rPr>
              <a:t>16</a:t>
            </a:fld>
            <a:endParaRPr>
              <a:solidFill>
                <a:schemeClr val="accent3"/>
              </a:solidFill>
            </a:endParaRPr>
          </a:p>
        </p:txBody>
      </p:sp>
      <p:sp>
        <p:nvSpPr>
          <p:cNvPr id="244" name="Google Shape;244;p32"/>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List of Reservations</a:t>
            </a:r>
            <a:endParaRPr sz="450">
              <a:solidFill>
                <a:schemeClr val="accent3"/>
              </a:solidFill>
              <a:latin typeface="Droid Serif"/>
              <a:ea typeface="Droid Serif"/>
              <a:cs typeface="Droid Serif"/>
              <a:sym typeface="Droid Serif"/>
            </a:endParaRPr>
          </a:p>
        </p:txBody>
      </p:sp>
      <p:sp>
        <p:nvSpPr>
          <p:cNvPr id="245" name="Google Shape;245;p32"/>
          <p:cNvSpPr/>
          <p:nvPr/>
        </p:nvSpPr>
        <p:spPr>
          <a:xfrm>
            <a:off x="5218425"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b="1">
                <a:solidFill>
                  <a:schemeClr val="accent3"/>
                </a:solidFill>
                <a:latin typeface="Droid Serif"/>
                <a:ea typeface="Droid Serif"/>
                <a:cs typeface="Droid Serif"/>
                <a:sym typeface="Droid Serif"/>
              </a:rPr>
              <a:t>Hotel Demand Forecast</a:t>
            </a:r>
            <a:endParaRPr sz="450" b="1">
              <a:solidFill>
                <a:schemeClr val="accent3"/>
              </a:solidFill>
              <a:latin typeface="Droid Serif"/>
              <a:ea typeface="Droid Serif"/>
              <a:cs typeface="Droid Serif"/>
              <a:sym typeface="Droid Serif"/>
            </a:endParaRPr>
          </a:p>
        </p:txBody>
      </p:sp>
      <p:sp>
        <p:nvSpPr>
          <p:cNvPr id="246" name="Google Shape;246;p32"/>
          <p:cNvSpPr/>
          <p:nvPr/>
        </p:nvSpPr>
        <p:spPr>
          <a:xfrm>
            <a:off x="3873449"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Cancellation Forecast</a:t>
            </a:r>
            <a:endParaRPr sz="450">
              <a:solidFill>
                <a:schemeClr val="accent3"/>
              </a:solidFill>
              <a:latin typeface="Droid Serif"/>
              <a:ea typeface="Droid Serif"/>
              <a:cs typeface="Droid Serif"/>
              <a:sym typeface="Droid Serif"/>
            </a:endParaRPr>
          </a:p>
        </p:txBody>
      </p:sp>
      <p:sp>
        <p:nvSpPr>
          <p:cNvPr id="247" name="Google Shape;247;p32"/>
          <p:cNvSpPr/>
          <p:nvPr/>
        </p:nvSpPr>
        <p:spPr>
          <a:xfrm>
            <a:off x="4544810"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Engineering Demand Features</a:t>
            </a:r>
            <a:endParaRPr sz="450">
              <a:solidFill>
                <a:schemeClr val="accent3"/>
              </a:solidFill>
              <a:latin typeface="Droid Serif"/>
              <a:ea typeface="Droid Serif"/>
              <a:cs typeface="Droid Serif"/>
              <a:sym typeface="Droid Serif"/>
            </a:endParaRPr>
          </a:p>
        </p:txBody>
      </p:sp>
      <p:sp>
        <p:nvSpPr>
          <p:cNvPr id="248" name="Google Shape;248;p32"/>
          <p:cNvSpPr txBox="1">
            <a:spLocks noGrp="1"/>
          </p:cNvSpPr>
          <p:nvPr>
            <p:ph type="body" idx="1"/>
          </p:nvPr>
        </p:nvSpPr>
        <p:spPr>
          <a:xfrm>
            <a:off x="491850" y="507875"/>
            <a:ext cx="7720500" cy="7008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a:solidFill>
                  <a:schemeClr val="accent3"/>
                </a:solidFill>
              </a:rPr>
              <a:t>Features generated for each future stay date:</a:t>
            </a:r>
            <a:endParaRPr b="1">
              <a:solidFill>
                <a:schemeClr val="accent3"/>
              </a:solidFill>
            </a:endParaRPr>
          </a:p>
          <a:p>
            <a:pPr marL="0" lvl="0" indent="0" algn="l" rtl="0">
              <a:spcBef>
                <a:spcPts val="600"/>
              </a:spcBef>
              <a:spcAft>
                <a:spcPts val="0"/>
              </a:spcAft>
              <a:buNone/>
            </a:pPr>
            <a:endParaRPr b="1">
              <a:solidFill>
                <a:schemeClr val="accent1"/>
              </a:solidFill>
            </a:endParaRPr>
          </a:p>
          <a:p>
            <a:pPr marL="0" lvl="0" indent="0" algn="l" rtl="0">
              <a:spcBef>
                <a:spcPts val="600"/>
              </a:spcBef>
              <a:spcAft>
                <a:spcPts val="0"/>
              </a:spcAft>
              <a:buNone/>
            </a:pPr>
            <a:endParaRPr b="1">
              <a:solidFill>
                <a:schemeClr val="accent1"/>
              </a:solidFill>
            </a:endParaRPr>
          </a:p>
        </p:txBody>
      </p:sp>
      <p:sp>
        <p:nvSpPr>
          <p:cNvPr id="249" name="Google Shape;249;p32"/>
          <p:cNvSpPr txBox="1"/>
          <p:nvPr/>
        </p:nvSpPr>
        <p:spPr>
          <a:xfrm>
            <a:off x="306150" y="1083800"/>
            <a:ext cx="4238700" cy="831300"/>
          </a:xfrm>
          <a:prstGeom prst="rect">
            <a:avLst/>
          </a:prstGeom>
          <a:solidFill>
            <a:srgbClr val="FFFFFF">
              <a:alpha val="0"/>
            </a:srgbClr>
          </a:solid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1"/>
              </a:buClr>
              <a:buSzPts val="1400"/>
              <a:buFont typeface="Droid Serif"/>
              <a:buChar char="●"/>
            </a:pPr>
            <a:r>
              <a:rPr lang="en" b="1">
                <a:solidFill>
                  <a:schemeClr val="accent1"/>
                </a:solidFill>
                <a:latin typeface="Droid Serif"/>
                <a:ea typeface="Droid Serif"/>
                <a:cs typeface="Droid Serif"/>
                <a:sym typeface="Droid Serif"/>
              </a:rPr>
              <a:t>Remaining supply</a:t>
            </a:r>
            <a:endParaRPr b="1">
              <a:solidFill>
                <a:schemeClr val="accent1"/>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a:solidFill>
                  <a:schemeClr val="accent3"/>
                </a:solidFill>
                <a:latin typeface="Droid Serif"/>
                <a:ea typeface="Droid Serif"/>
                <a:cs typeface="Droid Serif"/>
                <a:sym typeface="Droid Serif"/>
              </a:rPr>
              <a:t>Num available rooms for sale (includes cancellation forecast)</a:t>
            </a:r>
            <a:endParaRPr>
              <a:solidFill>
                <a:schemeClr val="accent3"/>
              </a:solidFill>
              <a:latin typeface="Droid Serif"/>
              <a:ea typeface="Droid Serif"/>
              <a:cs typeface="Droid Serif"/>
              <a:sym typeface="Droid Serif"/>
            </a:endParaRPr>
          </a:p>
        </p:txBody>
      </p:sp>
      <p:sp>
        <p:nvSpPr>
          <p:cNvPr id="2" name="Rectangle 1">
            <a:extLst>
              <a:ext uri="{FF2B5EF4-FFF2-40B4-BE49-F238E27FC236}">
                <a16:creationId xmlns:a16="http://schemas.microsoft.com/office/drawing/2014/main" id="{CEB24E8C-E113-3547-AAB1-00B38C0BFAE4}"/>
              </a:ext>
            </a:extLst>
          </p:cNvPr>
          <p:cNvSpPr/>
          <p:nvPr/>
        </p:nvSpPr>
        <p:spPr>
          <a:xfrm>
            <a:off x="423512" y="1083800"/>
            <a:ext cx="3686475" cy="831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3"/>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accent3"/>
                </a:solidFill>
              </a:rPr>
              <a:t>17</a:t>
            </a:fld>
            <a:endParaRPr>
              <a:solidFill>
                <a:schemeClr val="accent3"/>
              </a:solidFill>
            </a:endParaRPr>
          </a:p>
        </p:txBody>
      </p:sp>
      <p:sp>
        <p:nvSpPr>
          <p:cNvPr id="255" name="Google Shape;255;p33"/>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List of Reservations</a:t>
            </a:r>
            <a:endParaRPr sz="450">
              <a:solidFill>
                <a:schemeClr val="accent3"/>
              </a:solidFill>
              <a:latin typeface="Droid Serif"/>
              <a:ea typeface="Droid Serif"/>
              <a:cs typeface="Droid Serif"/>
              <a:sym typeface="Droid Serif"/>
            </a:endParaRPr>
          </a:p>
        </p:txBody>
      </p:sp>
      <p:sp>
        <p:nvSpPr>
          <p:cNvPr id="256" name="Google Shape;256;p33"/>
          <p:cNvSpPr/>
          <p:nvPr/>
        </p:nvSpPr>
        <p:spPr>
          <a:xfrm>
            <a:off x="5218425"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b="1">
                <a:solidFill>
                  <a:schemeClr val="accent3"/>
                </a:solidFill>
                <a:latin typeface="Droid Serif"/>
                <a:ea typeface="Droid Serif"/>
                <a:cs typeface="Droid Serif"/>
                <a:sym typeface="Droid Serif"/>
              </a:rPr>
              <a:t>Hotel Demand Forecast</a:t>
            </a:r>
            <a:endParaRPr sz="450" b="1">
              <a:solidFill>
                <a:schemeClr val="accent3"/>
              </a:solidFill>
              <a:latin typeface="Droid Serif"/>
              <a:ea typeface="Droid Serif"/>
              <a:cs typeface="Droid Serif"/>
              <a:sym typeface="Droid Serif"/>
            </a:endParaRPr>
          </a:p>
        </p:txBody>
      </p:sp>
      <p:sp>
        <p:nvSpPr>
          <p:cNvPr id="257" name="Google Shape;257;p33"/>
          <p:cNvSpPr/>
          <p:nvPr/>
        </p:nvSpPr>
        <p:spPr>
          <a:xfrm>
            <a:off x="3873449"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Cancellation Forecast</a:t>
            </a:r>
            <a:endParaRPr sz="450">
              <a:solidFill>
                <a:schemeClr val="accent3"/>
              </a:solidFill>
              <a:latin typeface="Droid Serif"/>
              <a:ea typeface="Droid Serif"/>
              <a:cs typeface="Droid Serif"/>
              <a:sym typeface="Droid Serif"/>
            </a:endParaRPr>
          </a:p>
        </p:txBody>
      </p:sp>
      <p:sp>
        <p:nvSpPr>
          <p:cNvPr id="258" name="Google Shape;258;p33"/>
          <p:cNvSpPr/>
          <p:nvPr/>
        </p:nvSpPr>
        <p:spPr>
          <a:xfrm>
            <a:off x="4544810"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Engineering Demand Features</a:t>
            </a:r>
            <a:endParaRPr sz="450">
              <a:solidFill>
                <a:schemeClr val="accent3"/>
              </a:solidFill>
              <a:latin typeface="Droid Serif"/>
              <a:ea typeface="Droid Serif"/>
              <a:cs typeface="Droid Serif"/>
              <a:sym typeface="Droid Serif"/>
            </a:endParaRPr>
          </a:p>
        </p:txBody>
      </p:sp>
      <p:sp>
        <p:nvSpPr>
          <p:cNvPr id="259" name="Google Shape;259;p33"/>
          <p:cNvSpPr txBox="1">
            <a:spLocks noGrp="1"/>
          </p:cNvSpPr>
          <p:nvPr>
            <p:ph type="body" idx="1"/>
          </p:nvPr>
        </p:nvSpPr>
        <p:spPr>
          <a:xfrm>
            <a:off x="491850" y="507875"/>
            <a:ext cx="7720500" cy="7008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3"/>
                </a:solidFill>
              </a:rPr>
              <a:t>Features generated for each future stay date:</a:t>
            </a:r>
            <a:endParaRPr b="1" dirty="0">
              <a:solidFill>
                <a:schemeClr val="accent3"/>
              </a:solidFill>
            </a:endParaRPr>
          </a:p>
          <a:p>
            <a:pPr marL="0" lvl="0" indent="0" algn="l" rtl="0">
              <a:spcBef>
                <a:spcPts val="600"/>
              </a:spcBef>
              <a:spcAft>
                <a:spcPts val="0"/>
              </a:spcAft>
              <a:buNone/>
            </a:pPr>
            <a:endParaRPr b="1" dirty="0">
              <a:solidFill>
                <a:schemeClr val="accent1"/>
              </a:solidFill>
            </a:endParaRPr>
          </a:p>
          <a:p>
            <a:pPr marL="0" lvl="0" indent="0" algn="l" rtl="0">
              <a:spcBef>
                <a:spcPts val="600"/>
              </a:spcBef>
              <a:spcAft>
                <a:spcPts val="0"/>
              </a:spcAft>
              <a:buNone/>
            </a:pPr>
            <a:endParaRPr b="1" dirty="0">
              <a:solidFill>
                <a:schemeClr val="accent1"/>
              </a:solidFill>
            </a:endParaRPr>
          </a:p>
        </p:txBody>
      </p:sp>
      <p:sp>
        <p:nvSpPr>
          <p:cNvPr id="260" name="Google Shape;260;p33"/>
          <p:cNvSpPr txBox="1"/>
          <p:nvPr/>
        </p:nvSpPr>
        <p:spPr>
          <a:xfrm>
            <a:off x="306150" y="1083800"/>
            <a:ext cx="3803837" cy="831300"/>
          </a:xfrm>
          <a:prstGeom prst="rect">
            <a:avLst/>
          </a:prstGeom>
          <a:solidFill>
            <a:srgbClr val="FFFFFF">
              <a:alpha val="0"/>
            </a:srgbClr>
          </a:solid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a:solidFill>
                  <a:schemeClr val="accent3"/>
                </a:solidFill>
                <a:latin typeface="Droid Serif"/>
                <a:ea typeface="Droid Serif"/>
                <a:cs typeface="Droid Serif"/>
                <a:sym typeface="Droid Serif"/>
              </a:rPr>
              <a:t>Remaining supply</a:t>
            </a:r>
            <a:endParaRPr>
              <a:solidFill>
                <a:schemeClr val="accent3"/>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a:solidFill>
                  <a:schemeClr val="accent3"/>
                </a:solidFill>
                <a:latin typeface="Droid Serif"/>
                <a:ea typeface="Droid Serif"/>
                <a:cs typeface="Droid Serif"/>
                <a:sym typeface="Droid Serif"/>
              </a:rPr>
              <a:t>Num available rooms for sale (includes cancellation forecast)</a:t>
            </a:r>
            <a:endParaRPr>
              <a:solidFill>
                <a:schemeClr val="accent3"/>
              </a:solidFill>
              <a:latin typeface="Droid Serif"/>
              <a:ea typeface="Droid Serif"/>
              <a:cs typeface="Droid Serif"/>
              <a:sym typeface="Droid Serif"/>
            </a:endParaRPr>
          </a:p>
        </p:txBody>
      </p:sp>
      <p:sp>
        <p:nvSpPr>
          <p:cNvPr id="261" name="Google Shape;261;p33"/>
          <p:cNvSpPr txBox="1"/>
          <p:nvPr/>
        </p:nvSpPr>
        <p:spPr>
          <a:xfrm>
            <a:off x="306150" y="2096975"/>
            <a:ext cx="4306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1"/>
              </a:buClr>
              <a:buSzPts val="1400"/>
              <a:buFont typeface="Droid Serif"/>
              <a:buChar char="●"/>
            </a:pPr>
            <a:r>
              <a:rPr lang="en" b="1">
                <a:solidFill>
                  <a:schemeClr val="accent1"/>
                </a:solidFill>
                <a:latin typeface="Droid Serif"/>
                <a:ea typeface="Droid Serif"/>
                <a:cs typeface="Droid Serif"/>
                <a:sym typeface="Droid Serif"/>
              </a:rPr>
              <a:t>On the books</a:t>
            </a:r>
            <a:endParaRPr b="1">
              <a:solidFill>
                <a:schemeClr val="accent1"/>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a:solidFill>
                  <a:schemeClr val="accent3"/>
                </a:solidFill>
                <a:latin typeface="Droid Serif"/>
                <a:ea typeface="Droid Serif"/>
                <a:cs typeface="Droid Serif"/>
                <a:sym typeface="Droid Serif"/>
              </a:rPr>
              <a:t>Num rooms already sold </a:t>
            </a:r>
            <a:endParaRPr>
              <a:solidFill>
                <a:schemeClr val="accent3"/>
              </a:solidFill>
              <a:latin typeface="Droid Serif"/>
              <a:ea typeface="Droid Serif"/>
              <a:cs typeface="Droid Serif"/>
              <a:sym typeface="Droid Serif"/>
            </a:endParaRPr>
          </a:p>
        </p:txBody>
      </p:sp>
      <p:sp>
        <p:nvSpPr>
          <p:cNvPr id="12" name="Rectangle 11">
            <a:extLst>
              <a:ext uri="{FF2B5EF4-FFF2-40B4-BE49-F238E27FC236}">
                <a16:creationId xmlns:a16="http://schemas.microsoft.com/office/drawing/2014/main" id="{0DAF0895-BFD5-7E40-8140-1DE68657A641}"/>
              </a:ext>
            </a:extLst>
          </p:cNvPr>
          <p:cNvSpPr/>
          <p:nvPr/>
        </p:nvSpPr>
        <p:spPr>
          <a:xfrm>
            <a:off x="423512" y="1989125"/>
            <a:ext cx="3686475" cy="831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accent3"/>
                </a:solidFill>
              </a:rPr>
              <a:t>18</a:t>
            </a:fld>
            <a:endParaRPr>
              <a:solidFill>
                <a:schemeClr val="accent3"/>
              </a:solidFill>
            </a:endParaRPr>
          </a:p>
        </p:txBody>
      </p:sp>
      <p:sp>
        <p:nvSpPr>
          <p:cNvPr id="294" name="Google Shape;294;p36"/>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List of Reservations</a:t>
            </a:r>
            <a:endParaRPr sz="450">
              <a:solidFill>
                <a:schemeClr val="accent3"/>
              </a:solidFill>
              <a:latin typeface="Droid Serif"/>
              <a:ea typeface="Droid Serif"/>
              <a:cs typeface="Droid Serif"/>
              <a:sym typeface="Droid Serif"/>
            </a:endParaRPr>
          </a:p>
        </p:txBody>
      </p:sp>
      <p:sp>
        <p:nvSpPr>
          <p:cNvPr id="295" name="Google Shape;295;p36"/>
          <p:cNvSpPr/>
          <p:nvPr/>
        </p:nvSpPr>
        <p:spPr>
          <a:xfrm>
            <a:off x="5218425"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b="1">
                <a:solidFill>
                  <a:schemeClr val="accent3"/>
                </a:solidFill>
                <a:latin typeface="Droid Serif"/>
                <a:ea typeface="Droid Serif"/>
                <a:cs typeface="Droid Serif"/>
                <a:sym typeface="Droid Serif"/>
              </a:rPr>
              <a:t>Hotel Demand Forecast</a:t>
            </a:r>
            <a:endParaRPr sz="450" b="1">
              <a:solidFill>
                <a:schemeClr val="accent3"/>
              </a:solidFill>
              <a:latin typeface="Droid Serif"/>
              <a:ea typeface="Droid Serif"/>
              <a:cs typeface="Droid Serif"/>
              <a:sym typeface="Droid Serif"/>
            </a:endParaRPr>
          </a:p>
        </p:txBody>
      </p:sp>
      <p:sp>
        <p:nvSpPr>
          <p:cNvPr id="296" name="Google Shape;296;p36"/>
          <p:cNvSpPr/>
          <p:nvPr/>
        </p:nvSpPr>
        <p:spPr>
          <a:xfrm>
            <a:off x="3873449"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Cancellation Forecast</a:t>
            </a:r>
            <a:endParaRPr sz="450">
              <a:solidFill>
                <a:schemeClr val="accent3"/>
              </a:solidFill>
              <a:latin typeface="Droid Serif"/>
              <a:ea typeface="Droid Serif"/>
              <a:cs typeface="Droid Serif"/>
              <a:sym typeface="Droid Serif"/>
            </a:endParaRPr>
          </a:p>
        </p:txBody>
      </p:sp>
      <p:sp>
        <p:nvSpPr>
          <p:cNvPr id="297" name="Google Shape;297;p36"/>
          <p:cNvSpPr/>
          <p:nvPr/>
        </p:nvSpPr>
        <p:spPr>
          <a:xfrm>
            <a:off x="4544810"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Engineering Demand Features</a:t>
            </a:r>
            <a:endParaRPr sz="450">
              <a:solidFill>
                <a:schemeClr val="accent3"/>
              </a:solidFill>
              <a:latin typeface="Droid Serif"/>
              <a:ea typeface="Droid Serif"/>
              <a:cs typeface="Droid Serif"/>
              <a:sym typeface="Droid Serif"/>
            </a:endParaRPr>
          </a:p>
        </p:txBody>
      </p:sp>
      <p:sp>
        <p:nvSpPr>
          <p:cNvPr id="298" name="Google Shape;298;p36"/>
          <p:cNvSpPr txBox="1">
            <a:spLocks noGrp="1"/>
          </p:cNvSpPr>
          <p:nvPr>
            <p:ph type="body" idx="1"/>
          </p:nvPr>
        </p:nvSpPr>
        <p:spPr>
          <a:xfrm>
            <a:off x="491850" y="507875"/>
            <a:ext cx="7720500" cy="7008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3"/>
                </a:solidFill>
              </a:rPr>
              <a:t>Features generated for each future stay date:</a:t>
            </a:r>
            <a:endParaRPr b="1" dirty="0">
              <a:solidFill>
                <a:schemeClr val="accent3"/>
              </a:solidFill>
            </a:endParaRPr>
          </a:p>
          <a:p>
            <a:pPr marL="0" lvl="0" indent="0" algn="l" rtl="0">
              <a:spcBef>
                <a:spcPts val="600"/>
              </a:spcBef>
              <a:spcAft>
                <a:spcPts val="0"/>
              </a:spcAft>
              <a:buNone/>
            </a:pPr>
            <a:endParaRPr b="1" dirty="0">
              <a:solidFill>
                <a:schemeClr val="accent3"/>
              </a:solidFill>
            </a:endParaRPr>
          </a:p>
          <a:p>
            <a:pPr marL="0" lvl="0" indent="0" algn="l" rtl="0">
              <a:spcBef>
                <a:spcPts val="600"/>
              </a:spcBef>
              <a:spcAft>
                <a:spcPts val="0"/>
              </a:spcAft>
              <a:buNone/>
            </a:pPr>
            <a:endParaRPr b="1" dirty="0">
              <a:solidFill>
                <a:schemeClr val="accent3"/>
              </a:solidFill>
            </a:endParaRPr>
          </a:p>
        </p:txBody>
      </p:sp>
      <p:sp>
        <p:nvSpPr>
          <p:cNvPr id="299" name="Google Shape;299;p36"/>
          <p:cNvSpPr txBox="1"/>
          <p:nvPr/>
        </p:nvSpPr>
        <p:spPr>
          <a:xfrm>
            <a:off x="306150" y="1083800"/>
            <a:ext cx="4238700" cy="831300"/>
          </a:xfrm>
          <a:prstGeom prst="rect">
            <a:avLst/>
          </a:prstGeom>
          <a:solidFill>
            <a:srgbClr val="FFFFFF">
              <a:alpha val="0"/>
            </a:srgbClr>
          </a:solid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a:solidFill>
                  <a:schemeClr val="accent3"/>
                </a:solidFill>
                <a:latin typeface="Droid Serif"/>
                <a:ea typeface="Droid Serif"/>
                <a:cs typeface="Droid Serif"/>
                <a:sym typeface="Droid Serif"/>
              </a:rPr>
              <a:t>Remaining supply</a:t>
            </a:r>
            <a:endParaRPr>
              <a:solidFill>
                <a:schemeClr val="accent3"/>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a:solidFill>
                  <a:schemeClr val="accent3"/>
                </a:solidFill>
                <a:latin typeface="Droid Serif"/>
                <a:ea typeface="Droid Serif"/>
                <a:cs typeface="Droid Serif"/>
                <a:sym typeface="Droid Serif"/>
              </a:rPr>
              <a:t>Num available rooms for sale (includes cancellation forecast)</a:t>
            </a:r>
            <a:endParaRPr>
              <a:solidFill>
                <a:schemeClr val="accent3"/>
              </a:solidFill>
              <a:latin typeface="Droid Serif"/>
              <a:ea typeface="Droid Serif"/>
              <a:cs typeface="Droid Serif"/>
              <a:sym typeface="Droid Serif"/>
            </a:endParaRPr>
          </a:p>
        </p:txBody>
      </p:sp>
      <p:sp>
        <p:nvSpPr>
          <p:cNvPr id="300" name="Google Shape;300;p36"/>
          <p:cNvSpPr txBox="1"/>
          <p:nvPr/>
        </p:nvSpPr>
        <p:spPr>
          <a:xfrm>
            <a:off x="306150" y="2096975"/>
            <a:ext cx="4306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On the books</a:t>
            </a:r>
            <a:endParaRPr dirty="0">
              <a:solidFill>
                <a:schemeClr val="accent3"/>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Num rooms already sold </a:t>
            </a:r>
            <a:endParaRPr dirty="0">
              <a:solidFill>
                <a:schemeClr val="accent3"/>
              </a:solidFill>
              <a:latin typeface="Droid Serif"/>
              <a:ea typeface="Droid Serif"/>
              <a:cs typeface="Droid Serif"/>
              <a:sym typeface="Droid Serif"/>
            </a:endParaRPr>
          </a:p>
        </p:txBody>
      </p:sp>
      <p:sp>
        <p:nvSpPr>
          <p:cNvPr id="301" name="Google Shape;301;p36"/>
          <p:cNvSpPr txBox="1"/>
          <p:nvPr/>
        </p:nvSpPr>
        <p:spPr>
          <a:xfrm>
            <a:off x="4243199" y="2096975"/>
            <a:ext cx="42729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dirty="0">
                <a:solidFill>
                  <a:schemeClr val="accent1"/>
                </a:solidFill>
                <a:latin typeface="Droid Serif"/>
                <a:ea typeface="Droid Serif"/>
                <a:cs typeface="Droid Serif"/>
                <a:sym typeface="Droid Serif"/>
              </a:rPr>
              <a:t>Pickup</a:t>
            </a:r>
            <a:endParaRPr dirty="0">
              <a:solidFill>
                <a:schemeClr val="accent1"/>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Num rooms booked over the last 5/ 15/ 30 days</a:t>
            </a:r>
            <a:endParaRPr dirty="0">
              <a:solidFill>
                <a:schemeClr val="accent3"/>
              </a:solidFill>
              <a:latin typeface="Droid Serif"/>
              <a:ea typeface="Droid Serif"/>
              <a:cs typeface="Droid Serif"/>
              <a:sym typeface="Droid Serif"/>
            </a:endParaRPr>
          </a:p>
        </p:txBody>
      </p:sp>
      <p:sp>
        <p:nvSpPr>
          <p:cNvPr id="11" name="Rectangle 10">
            <a:extLst>
              <a:ext uri="{FF2B5EF4-FFF2-40B4-BE49-F238E27FC236}">
                <a16:creationId xmlns:a16="http://schemas.microsoft.com/office/drawing/2014/main" id="{50D2F5A2-D5D5-6643-A198-8B8F7CB33346}"/>
              </a:ext>
            </a:extLst>
          </p:cNvPr>
          <p:cNvSpPr/>
          <p:nvPr/>
        </p:nvSpPr>
        <p:spPr>
          <a:xfrm>
            <a:off x="4243199" y="2096975"/>
            <a:ext cx="4164563" cy="831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806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accent3"/>
                </a:solidFill>
              </a:rPr>
              <a:t>19</a:t>
            </a:fld>
            <a:endParaRPr>
              <a:solidFill>
                <a:schemeClr val="accent3"/>
              </a:solidFill>
            </a:endParaRPr>
          </a:p>
        </p:txBody>
      </p:sp>
      <p:sp>
        <p:nvSpPr>
          <p:cNvPr id="294" name="Google Shape;294;p36"/>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List of Reservations</a:t>
            </a:r>
            <a:endParaRPr sz="450">
              <a:solidFill>
                <a:schemeClr val="accent3"/>
              </a:solidFill>
              <a:latin typeface="Droid Serif"/>
              <a:ea typeface="Droid Serif"/>
              <a:cs typeface="Droid Serif"/>
              <a:sym typeface="Droid Serif"/>
            </a:endParaRPr>
          </a:p>
        </p:txBody>
      </p:sp>
      <p:sp>
        <p:nvSpPr>
          <p:cNvPr id="295" name="Google Shape;295;p36"/>
          <p:cNvSpPr/>
          <p:nvPr/>
        </p:nvSpPr>
        <p:spPr>
          <a:xfrm>
            <a:off x="5218425"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b="1">
                <a:solidFill>
                  <a:schemeClr val="accent3"/>
                </a:solidFill>
                <a:latin typeface="Droid Serif"/>
                <a:ea typeface="Droid Serif"/>
                <a:cs typeface="Droid Serif"/>
                <a:sym typeface="Droid Serif"/>
              </a:rPr>
              <a:t>Hotel Demand Forecast</a:t>
            </a:r>
            <a:endParaRPr sz="450" b="1">
              <a:solidFill>
                <a:schemeClr val="accent3"/>
              </a:solidFill>
              <a:latin typeface="Droid Serif"/>
              <a:ea typeface="Droid Serif"/>
              <a:cs typeface="Droid Serif"/>
              <a:sym typeface="Droid Serif"/>
            </a:endParaRPr>
          </a:p>
        </p:txBody>
      </p:sp>
      <p:sp>
        <p:nvSpPr>
          <p:cNvPr id="296" name="Google Shape;296;p36"/>
          <p:cNvSpPr/>
          <p:nvPr/>
        </p:nvSpPr>
        <p:spPr>
          <a:xfrm>
            <a:off x="3873449"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Cancellation Forecast</a:t>
            </a:r>
            <a:endParaRPr sz="450">
              <a:solidFill>
                <a:schemeClr val="accent3"/>
              </a:solidFill>
              <a:latin typeface="Droid Serif"/>
              <a:ea typeface="Droid Serif"/>
              <a:cs typeface="Droid Serif"/>
              <a:sym typeface="Droid Serif"/>
            </a:endParaRPr>
          </a:p>
        </p:txBody>
      </p:sp>
      <p:sp>
        <p:nvSpPr>
          <p:cNvPr id="297" name="Google Shape;297;p36"/>
          <p:cNvSpPr/>
          <p:nvPr/>
        </p:nvSpPr>
        <p:spPr>
          <a:xfrm>
            <a:off x="4544810"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Engineering Demand Features</a:t>
            </a:r>
            <a:endParaRPr sz="450">
              <a:solidFill>
                <a:schemeClr val="accent3"/>
              </a:solidFill>
              <a:latin typeface="Droid Serif"/>
              <a:ea typeface="Droid Serif"/>
              <a:cs typeface="Droid Serif"/>
              <a:sym typeface="Droid Serif"/>
            </a:endParaRPr>
          </a:p>
        </p:txBody>
      </p:sp>
      <p:sp>
        <p:nvSpPr>
          <p:cNvPr id="298" name="Google Shape;298;p36"/>
          <p:cNvSpPr txBox="1">
            <a:spLocks noGrp="1"/>
          </p:cNvSpPr>
          <p:nvPr>
            <p:ph type="body" idx="1"/>
          </p:nvPr>
        </p:nvSpPr>
        <p:spPr>
          <a:xfrm>
            <a:off x="491850" y="507875"/>
            <a:ext cx="7720500" cy="7008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3"/>
                </a:solidFill>
              </a:rPr>
              <a:t>Features generated for each future stay date:</a:t>
            </a:r>
            <a:endParaRPr b="1" dirty="0">
              <a:solidFill>
                <a:schemeClr val="accent3"/>
              </a:solidFill>
            </a:endParaRPr>
          </a:p>
          <a:p>
            <a:pPr marL="0" lvl="0" indent="0" algn="l" rtl="0">
              <a:spcBef>
                <a:spcPts val="600"/>
              </a:spcBef>
              <a:spcAft>
                <a:spcPts val="0"/>
              </a:spcAft>
              <a:buNone/>
            </a:pPr>
            <a:endParaRPr b="1" dirty="0">
              <a:solidFill>
                <a:schemeClr val="accent3"/>
              </a:solidFill>
            </a:endParaRPr>
          </a:p>
          <a:p>
            <a:pPr marL="0" lvl="0" indent="0" algn="l" rtl="0">
              <a:spcBef>
                <a:spcPts val="600"/>
              </a:spcBef>
              <a:spcAft>
                <a:spcPts val="0"/>
              </a:spcAft>
              <a:buNone/>
            </a:pPr>
            <a:endParaRPr b="1" dirty="0">
              <a:solidFill>
                <a:schemeClr val="accent3"/>
              </a:solidFill>
            </a:endParaRPr>
          </a:p>
        </p:txBody>
      </p:sp>
      <p:sp>
        <p:nvSpPr>
          <p:cNvPr id="299" name="Google Shape;299;p36"/>
          <p:cNvSpPr txBox="1"/>
          <p:nvPr/>
        </p:nvSpPr>
        <p:spPr>
          <a:xfrm>
            <a:off x="306150" y="1083800"/>
            <a:ext cx="4238700" cy="831300"/>
          </a:xfrm>
          <a:prstGeom prst="rect">
            <a:avLst/>
          </a:prstGeom>
          <a:solidFill>
            <a:srgbClr val="FFFFFF">
              <a:alpha val="0"/>
            </a:srgbClr>
          </a:solid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a:solidFill>
                  <a:schemeClr val="accent3"/>
                </a:solidFill>
                <a:latin typeface="Droid Serif"/>
                <a:ea typeface="Droid Serif"/>
                <a:cs typeface="Droid Serif"/>
                <a:sym typeface="Droid Serif"/>
              </a:rPr>
              <a:t>Remaining supply</a:t>
            </a:r>
            <a:endParaRPr>
              <a:solidFill>
                <a:schemeClr val="accent3"/>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a:solidFill>
                  <a:schemeClr val="accent3"/>
                </a:solidFill>
                <a:latin typeface="Droid Serif"/>
                <a:ea typeface="Droid Serif"/>
                <a:cs typeface="Droid Serif"/>
                <a:sym typeface="Droid Serif"/>
              </a:rPr>
              <a:t>Num available rooms for sale (includes cancellation forecast)</a:t>
            </a:r>
            <a:endParaRPr>
              <a:solidFill>
                <a:schemeClr val="accent3"/>
              </a:solidFill>
              <a:latin typeface="Droid Serif"/>
              <a:ea typeface="Droid Serif"/>
              <a:cs typeface="Droid Serif"/>
              <a:sym typeface="Droid Serif"/>
            </a:endParaRPr>
          </a:p>
        </p:txBody>
      </p:sp>
      <p:sp>
        <p:nvSpPr>
          <p:cNvPr id="300" name="Google Shape;300;p36"/>
          <p:cNvSpPr txBox="1"/>
          <p:nvPr/>
        </p:nvSpPr>
        <p:spPr>
          <a:xfrm>
            <a:off x="306150" y="2096975"/>
            <a:ext cx="4306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On the books</a:t>
            </a:r>
            <a:endParaRPr dirty="0">
              <a:solidFill>
                <a:schemeClr val="accent3"/>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Num rooms already sold </a:t>
            </a:r>
            <a:endParaRPr dirty="0">
              <a:solidFill>
                <a:schemeClr val="accent3"/>
              </a:solidFill>
              <a:latin typeface="Droid Serif"/>
              <a:ea typeface="Droid Serif"/>
              <a:cs typeface="Droid Serif"/>
              <a:sym typeface="Droid Serif"/>
            </a:endParaRPr>
          </a:p>
        </p:txBody>
      </p:sp>
      <p:sp>
        <p:nvSpPr>
          <p:cNvPr id="301" name="Google Shape;301;p36"/>
          <p:cNvSpPr txBox="1"/>
          <p:nvPr/>
        </p:nvSpPr>
        <p:spPr>
          <a:xfrm>
            <a:off x="4243199" y="2096975"/>
            <a:ext cx="42729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Pickup</a:t>
            </a:r>
            <a:endParaRPr dirty="0">
              <a:solidFill>
                <a:schemeClr val="accent3"/>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Num rooms booked over the last 5/ 15/ 30 days</a:t>
            </a:r>
            <a:endParaRPr dirty="0">
              <a:solidFill>
                <a:schemeClr val="accent3"/>
              </a:solidFill>
              <a:latin typeface="Droid Serif"/>
              <a:ea typeface="Droid Serif"/>
              <a:cs typeface="Droid Serif"/>
              <a:sym typeface="Droid Serif"/>
            </a:endParaRPr>
          </a:p>
        </p:txBody>
      </p:sp>
      <p:sp>
        <p:nvSpPr>
          <p:cNvPr id="14" name="Google Shape;301;p36">
            <a:extLst>
              <a:ext uri="{FF2B5EF4-FFF2-40B4-BE49-F238E27FC236}">
                <a16:creationId xmlns:a16="http://schemas.microsoft.com/office/drawing/2014/main" id="{2552A587-431B-254E-A5CD-F41164B4B228}"/>
              </a:ext>
            </a:extLst>
          </p:cNvPr>
          <p:cNvSpPr txBox="1"/>
          <p:nvPr/>
        </p:nvSpPr>
        <p:spPr>
          <a:xfrm>
            <a:off x="289050" y="2903918"/>
            <a:ext cx="6918574"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b="1" dirty="0">
                <a:solidFill>
                  <a:schemeClr val="accent1"/>
                </a:solidFill>
                <a:latin typeface="Droid Serif"/>
                <a:ea typeface="Droid Serif"/>
                <a:cs typeface="Droid Serif"/>
                <a:sym typeface="Droid Serif"/>
              </a:rPr>
              <a:t>Pace</a:t>
            </a:r>
            <a:endParaRPr b="1" dirty="0">
              <a:solidFill>
                <a:schemeClr val="accent1"/>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This-year variance to same-time last-year (STLY) for all above stats</a:t>
            </a:r>
            <a:endParaRPr dirty="0">
              <a:solidFill>
                <a:schemeClr val="accent3"/>
              </a:solidFill>
              <a:latin typeface="Droid Serif"/>
              <a:ea typeface="Droid Serif"/>
              <a:cs typeface="Droid Serif"/>
              <a:sym typeface="Droid Serif"/>
            </a:endParaRPr>
          </a:p>
        </p:txBody>
      </p:sp>
      <p:sp>
        <p:nvSpPr>
          <p:cNvPr id="12" name="Rectangle 11">
            <a:extLst>
              <a:ext uri="{FF2B5EF4-FFF2-40B4-BE49-F238E27FC236}">
                <a16:creationId xmlns:a16="http://schemas.microsoft.com/office/drawing/2014/main" id="{36D3FEFF-47CA-5447-8B5E-6D12B796ED6A}"/>
              </a:ext>
            </a:extLst>
          </p:cNvPr>
          <p:cNvSpPr/>
          <p:nvPr/>
        </p:nvSpPr>
        <p:spPr>
          <a:xfrm>
            <a:off x="491850" y="2894450"/>
            <a:ext cx="6592344" cy="73287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6611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a:t>
            </a:fld>
            <a:endParaRPr/>
          </a:p>
        </p:txBody>
      </p:sp>
      <p:pic>
        <p:nvPicPr>
          <p:cNvPr id="79" name="Google Shape;79;p15"/>
          <p:cNvPicPr preferRelativeResize="0"/>
          <p:nvPr/>
        </p:nvPicPr>
        <p:blipFill>
          <a:blip r:embed="rId3">
            <a:alphaModFix/>
          </a:blip>
          <a:stretch>
            <a:fillRect/>
          </a:stretch>
        </p:blipFill>
        <p:spPr>
          <a:xfrm>
            <a:off x="0" y="0"/>
            <a:ext cx="9144000" cy="51435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6"/>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solidFill>
                  <a:schemeClr val="accent3"/>
                </a:solidFill>
              </a:rPr>
              <a:t>20</a:t>
            </a:fld>
            <a:endParaRPr>
              <a:solidFill>
                <a:schemeClr val="accent3"/>
              </a:solidFill>
            </a:endParaRPr>
          </a:p>
        </p:txBody>
      </p:sp>
      <p:sp>
        <p:nvSpPr>
          <p:cNvPr id="294" name="Google Shape;294;p36"/>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List of Reservations</a:t>
            </a:r>
            <a:endParaRPr sz="450">
              <a:solidFill>
                <a:schemeClr val="accent3"/>
              </a:solidFill>
              <a:latin typeface="Droid Serif"/>
              <a:ea typeface="Droid Serif"/>
              <a:cs typeface="Droid Serif"/>
              <a:sym typeface="Droid Serif"/>
            </a:endParaRPr>
          </a:p>
        </p:txBody>
      </p:sp>
      <p:sp>
        <p:nvSpPr>
          <p:cNvPr id="295" name="Google Shape;295;p36"/>
          <p:cNvSpPr/>
          <p:nvPr/>
        </p:nvSpPr>
        <p:spPr>
          <a:xfrm>
            <a:off x="5218425"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b="1">
                <a:solidFill>
                  <a:schemeClr val="accent3"/>
                </a:solidFill>
                <a:latin typeface="Droid Serif"/>
                <a:ea typeface="Droid Serif"/>
                <a:cs typeface="Droid Serif"/>
                <a:sym typeface="Droid Serif"/>
              </a:rPr>
              <a:t>Hotel Demand Forecast</a:t>
            </a:r>
            <a:endParaRPr sz="450" b="1">
              <a:solidFill>
                <a:schemeClr val="accent3"/>
              </a:solidFill>
              <a:latin typeface="Droid Serif"/>
              <a:ea typeface="Droid Serif"/>
              <a:cs typeface="Droid Serif"/>
              <a:sym typeface="Droid Serif"/>
            </a:endParaRPr>
          </a:p>
        </p:txBody>
      </p:sp>
      <p:sp>
        <p:nvSpPr>
          <p:cNvPr id="296" name="Google Shape;296;p36"/>
          <p:cNvSpPr/>
          <p:nvPr/>
        </p:nvSpPr>
        <p:spPr>
          <a:xfrm>
            <a:off x="3873449"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Cancellation Forecast</a:t>
            </a:r>
            <a:endParaRPr sz="450">
              <a:solidFill>
                <a:schemeClr val="accent3"/>
              </a:solidFill>
              <a:latin typeface="Droid Serif"/>
              <a:ea typeface="Droid Serif"/>
              <a:cs typeface="Droid Serif"/>
              <a:sym typeface="Droid Serif"/>
            </a:endParaRPr>
          </a:p>
        </p:txBody>
      </p:sp>
      <p:sp>
        <p:nvSpPr>
          <p:cNvPr id="297" name="Google Shape;297;p36"/>
          <p:cNvSpPr/>
          <p:nvPr/>
        </p:nvSpPr>
        <p:spPr>
          <a:xfrm>
            <a:off x="4544810"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a:solidFill>
                  <a:schemeClr val="accent3"/>
                </a:solidFill>
                <a:latin typeface="Droid Serif"/>
                <a:ea typeface="Droid Serif"/>
                <a:cs typeface="Droid Serif"/>
                <a:sym typeface="Droid Serif"/>
              </a:rPr>
              <a:t>Engineering Demand Features</a:t>
            </a:r>
            <a:endParaRPr sz="450">
              <a:solidFill>
                <a:schemeClr val="accent3"/>
              </a:solidFill>
              <a:latin typeface="Droid Serif"/>
              <a:ea typeface="Droid Serif"/>
              <a:cs typeface="Droid Serif"/>
              <a:sym typeface="Droid Serif"/>
            </a:endParaRPr>
          </a:p>
        </p:txBody>
      </p:sp>
      <p:sp>
        <p:nvSpPr>
          <p:cNvPr id="298" name="Google Shape;298;p36"/>
          <p:cNvSpPr txBox="1">
            <a:spLocks noGrp="1"/>
          </p:cNvSpPr>
          <p:nvPr>
            <p:ph type="body" idx="1"/>
          </p:nvPr>
        </p:nvSpPr>
        <p:spPr>
          <a:xfrm>
            <a:off x="491850" y="507875"/>
            <a:ext cx="7720500" cy="7008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3"/>
                </a:solidFill>
              </a:rPr>
              <a:t>Features generated for each future stay date:</a:t>
            </a:r>
            <a:endParaRPr b="1" dirty="0">
              <a:solidFill>
                <a:schemeClr val="accent3"/>
              </a:solidFill>
            </a:endParaRPr>
          </a:p>
          <a:p>
            <a:pPr marL="0" lvl="0" indent="0" algn="l" rtl="0">
              <a:spcBef>
                <a:spcPts val="600"/>
              </a:spcBef>
              <a:spcAft>
                <a:spcPts val="0"/>
              </a:spcAft>
              <a:buNone/>
            </a:pPr>
            <a:endParaRPr b="1" dirty="0">
              <a:solidFill>
                <a:schemeClr val="accent3"/>
              </a:solidFill>
            </a:endParaRPr>
          </a:p>
          <a:p>
            <a:pPr marL="0" lvl="0" indent="0" algn="l" rtl="0">
              <a:spcBef>
                <a:spcPts val="600"/>
              </a:spcBef>
              <a:spcAft>
                <a:spcPts val="0"/>
              </a:spcAft>
              <a:buNone/>
            </a:pPr>
            <a:endParaRPr b="1" dirty="0">
              <a:solidFill>
                <a:schemeClr val="accent3"/>
              </a:solidFill>
            </a:endParaRPr>
          </a:p>
        </p:txBody>
      </p:sp>
      <p:sp>
        <p:nvSpPr>
          <p:cNvPr id="299" name="Google Shape;299;p36"/>
          <p:cNvSpPr txBox="1"/>
          <p:nvPr/>
        </p:nvSpPr>
        <p:spPr>
          <a:xfrm>
            <a:off x="306150" y="1083800"/>
            <a:ext cx="4238700" cy="831300"/>
          </a:xfrm>
          <a:prstGeom prst="rect">
            <a:avLst/>
          </a:prstGeom>
          <a:solidFill>
            <a:srgbClr val="FFFFFF">
              <a:alpha val="0"/>
            </a:srgbClr>
          </a:solid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a:solidFill>
                  <a:schemeClr val="accent3"/>
                </a:solidFill>
                <a:latin typeface="Droid Serif"/>
                <a:ea typeface="Droid Serif"/>
                <a:cs typeface="Droid Serif"/>
                <a:sym typeface="Droid Serif"/>
              </a:rPr>
              <a:t>Remaining supply</a:t>
            </a:r>
            <a:endParaRPr>
              <a:solidFill>
                <a:schemeClr val="accent3"/>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a:solidFill>
                  <a:schemeClr val="accent3"/>
                </a:solidFill>
                <a:latin typeface="Droid Serif"/>
                <a:ea typeface="Droid Serif"/>
                <a:cs typeface="Droid Serif"/>
                <a:sym typeface="Droid Serif"/>
              </a:rPr>
              <a:t>Num available rooms for sale (includes cancellation forecast)</a:t>
            </a:r>
            <a:endParaRPr>
              <a:solidFill>
                <a:schemeClr val="accent3"/>
              </a:solidFill>
              <a:latin typeface="Droid Serif"/>
              <a:ea typeface="Droid Serif"/>
              <a:cs typeface="Droid Serif"/>
              <a:sym typeface="Droid Serif"/>
            </a:endParaRPr>
          </a:p>
        </p:txBody>
      </p:sp>
      <p:sp>
        <p:nvSpPr>
          <p:cNvPr id="300" name="Google Shape;300;p36"/>
          <p:cNvSpPr txBox="1"/>
          <p:nvPr/>
        </p:nvSpPr>
        <p:spPr>
          <a:xfrm>
            <a:off x="306150" y="2096975"/>
            <a:ext cx="4306800" cy="6156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On the books</a:t>
            </a:r>
            <a:endParaRPr dirty="0">
              <a:solidFill>
                <a:schemeClr val="accent3"/>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Num rooms already sold </a:t>
            </a:r>
            <a:endParaRPr dirty="0">
              <a:solidFill>
                <a:schemeClr val="accent3"/>
              </a:solidFill>
              <a:latin typeface="Droid Serif"/>
              <a:ea typeface="Droid Serif"/>
              <a:cs typeface="Droid Serif"/>
              <a:sym typeface="Droid Serif"/>
            </a:endParaRPr>
          </a:p>
        </p:txBody>
      </p:sp>
      <p:sp>
        <p:nvSpPr>
          <p:cNvPr id="301" name="Google Shape;301;p36"/>
          <p:cNvSpPr txBox="1"/>
          <p:nvPr/>
        </p:nvSpPr>
        <p:spPr>
          <a:xfrm>
            <a:off x="4243199" y="2096975"/>
            <a:ext cx="42729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Pickup</a:t>
            </a:r>
            <a:endParaRPr dirty="0">
              <a:solidFill>
                <a:schemeClr val="accent3"/>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Num rooms booked over the last 5/ 15/ 30 days</a:t>
            </a:r>
            <a:endParaRPr dirty="0">
              <a:solidFill>
                <a:schemeClr val="accent3"/>
              </a:solidFill>
              <a:latin typeface="Droid Serif"/>
              <a:ea typeface="Droid Serif"/>
              <a:cs typeface="Droid Serif"/>
              <a:sym typeface="Droid Serif"/>
            </a:endParaRPr>
          </a:p>
        </p:txBody>
      </p:sp>
      <p:sp>
        <p:nvSpPr>
          <p:cNvPr id="13" name="Google Shape;302;p36">
            <a:extLst>
              <a:ext uri="{FF2B5EF4-FFF2-40B4-BE49-F238E27FC236}">
                <a16:creationId xmlns:a16="http://schemas.microsoft.com/office/drawing/2014/main" id="{80DF73C9-2AC1-A94B-800E-75A77180C798}"/>
              </a:ext>
            </a:extLst>
          </p:cNvPr>
          <p:cNvSpPr txBox="1"/>
          <p:nvPr/>
        </p:nvSpPr>
        <p:spPr>
          <a:xfrm>
            <a:off x="306149" y="3778683"/>
            <a:ext cx="6450785"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b="1" dirty="0">
                <a:solidFill>
                  <a:schemeClr val="accent1"/>
                </a:solidFill>
                <a:latin typeface="Droid Serif"/>
                <a:ea typeface="Droid Serif"/>
                <a:cs typeface="Droid Serif"/>
                <a:sym typeface="Droid Serif"/>
              </a:rPr>
              <a:t>Gap to last-year actuals</a:t>
            </a:r>
            <a:endParaRPr b="1" dirty="0">
              <a:solidFill>
                <a:schemeClr val="accent1"/>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Num rooms left to book in order to reach last year’s final sales</a:t>
            </a:r>
            <a:endParaRPr dirty="0">
              <a:solidFill>
                <a:schemeClr val="accent3"/>
              </a:solidFill>
              <a:latin typeface="Droid Serif"/>
              <a:ea typeface="Droid Serif"/>
              <a:cs typeface="Droid Serif"/>
              <a:sym typeface="Droid Serif"/>
            </a:endParaRPr>
          </a:p>
        </p:txBody>
      </p:sp>
      <p:sp>
        <p:nvSpPr>
          <p:cNvPr id="14" name="Google Shape;301;p36">
            <a:extLst>
              <a:ext uri="{FF2B5EF4-FFF2-40B4-BE49-F238E27FC236}">
                <a16:creationId xmlns:a16="http://schemas.microsoft.com/office/drawing/2014/main" id="{2552A587-431B-254E-A5CD-F41164B4B228}"/>
              </a:ext>
            </a:extLst>
          </p:cNvPr>
          <p:cNvSpPr txBox="1"/>
          <p:nvPr/>
        </p:nvSpPr>
        <p:spPr>
          <a:xfrm>
            <a:off x="289050" y="2903918"/>
            <a:ext cx="6918574" cy="615523"/>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accent3"/>
              </a:buClr>
              <a:buSzPts val="1400"/>
              <a:buFont typeface="Droid Serif"/>
              <a:buChar char="●"/>
            </a:pPr>
            <a:r>
              <a:rPr lang="en" dirty="0">
                <a:solidFill>
                  <a:schemeClr val="bg2"/>
                </a:solidFill>
                <a:latin typeface="Droid Serif"/>
                <a:ea typeface="Droid Serif"/>
                <a:cs typeface="Droid Serif"/>
                <a:sym typeface="Droid Serif"/>
              </a:rPr>
              <a:t>Pace</a:t>
            </a:r>
            <a:endParaRPr dirty="0">
              <a:solidFill>
                <a:schemeClr val="bg2"/>
              </a:solidFill>
              <a:latin typeface="Droid Serif"/>
              <a:ea typeface="Droid Serif"/>
              <a:cs typeface="Droid Serif"/>
              <a:sym typeface="Droid Serif"/>
            </a:endParaRPr>
          </a:p>
          <a:p>
            <a:pPr marL="914400" lvl="1" indent="-317500" algn="l" rtl="0">
              <a:spcBef>
                <a:spcPts val="0"/>
              </a:spcBef>
              <a:spcAft>
                <a:spcPts val="0"/>
              </a:spcAft>
              <a:buClr>
                <a:schemeClr val="accent3"/>
              </a:buClr>
              <a:buSzPts val="1400"/>
              <a:buFont typeface="Droid Serif"/>
              <a:buChar char="↳"/>
            </a:pPr>
            <a:r>
              <a:rPr lang="en" dirty="0">
                <a:solidFill>
                  <a:schemeClr val="accent3"/>
                </a:solidFill>
                <a:latin typeface="Droid Serif"/>
                <a:ea typeface="Droid Serif"/>
                <a:cs typeface="Droid Serif"/>
                <a:sym typeface="Droid Serif"/>
              </a:rPr>
              <a:t>This year variance to same-time last year (STLY) for all above stats</a:t>
            </a:r>
            <a:endParaRPr dirty="0">
              <a:solidFill>
                <a:schemeClr val="accent3"/>
              </a:solidFill>
              <a:latin typeface="Droid Serif"/>
              <a:ea typeface="Droid Serif"/>
              <a:cs typeface="Droid Serif"/>
              <a:sym typeface="Droid Serif"/>
            </a:endParaRPr>
          </a:p>
        </p:txBody>
      </p:sp>
      <p:sp>
        <p:nvSpPr>
          <p:cNvPr id="15" name="Rectangle 14">
            <a:extLst>
              <a:ext uri="{FF2B5EF4-FFF2-40B4-BE49-F238E27FC236}">
                <a16:creationId xmlns:a16="http://schemas.microsoft.com/office/drawing/2014/main" id="{97C2803F-2860-4846-8DFF-A1D57602661F}"/>
              </a:ext>
            </a:extLst>
          </p:cNvPr>
          <p:cNvSpPr/>
          <p:nvPr/>
        </p:nvSpPr>
        <p:spPr>
          <a:xfrm>
            <a:off x="394637" y="3670794"/>
            <a:ext cx="6450785" cy="8313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2008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7"/>
          <p:cNvSpPr txBox="1">
            <a:spLocks noGrp="1"/>
          </p:cNvSpPr>
          <p:nvPr>
            <p:ph type="ctrTitle"/>
          </p:nvPr>
        </p:nvSpPr>
        <p:spPr>
          <a:xfrm>
            <a:off x="1953150" y="1902450"/>
            <a:ext cx="5237700" cy="13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Modeling Demand</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22</a:t>
            </a:fld>
            <a:endParaRPr/>
          </a:p>
        </p:txBody>
      </p:sp>
      <p:sp>
        <p:nvSpPr>
          <p:cNvPr id="336" name="Google Shape;336;p40"/>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List of Reservations</a:t>
            </a:r>
            <a:endParaRPr sz="450">
              <a:solidFill>
                <a:schemeClr val="dk2"/>
              </a:solidFill>
              <a:latin typeface="Droid Serif"/>
              <a:ea typeface="Droid Serif"/>
              <a:cs typeface="Droid Serif"/>
              <a:sym typeface="Droid Serif"/>
            </a:endParaRPr>
          </a:p>
        </p:txBody>
      </p:sp>
      <p:sp>
        <p:nvSpPr>
          <p:cNvPr id="337" name="Google Shape;337;p40"/>
          <p:cNvSpPr/>
          <p:nvPr/>
        </p:nvSpPr>
        <p:spPr>
          <a:xfrm>
            <a:off x="5218425"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b="1">
                <a:latin typeface="Droid Serif"/>
                <a:ea typeface="Droid Serif"/>
                <a:cs typeface="Droid Serif"/>
                <a:sym typeface="Droid Serif"/>
              </a:rPr>
              <a:t>Hotel Demand Forecast</a:t>
            </a:r>
            <a:endParaRPr sz="450" b="1">
              <a:latin typeface="Droid Serif"/>
              <a:ea typeface="Droid Serif"/>
              <a:cs typeface="Droid Serif"/>
              <a:sym typeface="Droid Serif"/>
            </a:endParaRPr>
          </a:p>
        </p:txBody>
      </p:sp>
      <p:sp>
        <p:nvSpPr>
          <p:cNvPr id="338" name="Google Shape;338;p40"/>
          <p:cNvSpPr/>
          <p:nvPr/>
        </p:nvSpPr>
        <p:spPr>
          <a:xfrm>
            <a:off x="3873449"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Cancellation Forecast</a:t>
            </a:r>
            <a:endParaRPr sz="450">
              <a:solidFill>
                <a:schemeClr val="dk2"/>
              </a:solidFill>
              <a:latin typeface="Droid Serif"/>
              <a:ea typeface="Droid Serif"/>
              <a:cs typeface="Droid Serif"/>
              <a:sym typeface="Droid Serif"/>
            </a:endParaRPr>
          </a:p>
        </p:txBody>
      </p:sp>
      <p:sp>
        <p:nvSpPr>
          <p:cNvPr id="339" name="Google Shape;339;p40"/>
          <p:cNvSpPr/>
          <p:nvPr/>
        </p:nvSpPr>
        <p:spPr>
          <a:xfrm>
            <a:off x="4544810"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Engineering Demand Features</a:t>
            </a:r>
            <a:endParaRPr sz="450">
              <a:solidFill>
                <a:schemeClr val="dk2"/>
              </a:solidFill>
              <a:latin typeface="Droid Serif"/>
              <a:ea typeface="Droid Serif"/>
              <a:cs typeface="Droid Serif"/>
              <a:sym typeface="Droid Serif"/>
            </a:endParaRPr>
          </a:p>
        </p:txBody>
      </p:sp>
      <p:sp>
        <p:nvSpPr>
          <p:cNvPr id="340" name="Google Shape;340;p40"/>
          <p:cNvSpPr txBox="1">
            <a:spLocks noGrp="1"/>
          </p:cNvSpPr>
          <p:nvPr>
            <p:ph type="body" idx="1"/>
          </p:nvPr>
        </p:nvSpPr>
        <p:spPr>
          <a:xfrm>
            <a:off x="491850" y="507875"/>
            <a:ext cx="3094032" cy="514101"/>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1"/>
                </a:solidFill>
              </a:rPr>
              <a:t>H1 Model Results</a:t>
            </a:r>
          </a:p>
          <a:p>
            <a:pPr marL="0" lvl="0" indent="0" algn="l" rtl="0">
              <a:spcBef>
                <a:spcPts val="600"/>
              </a:spcBef>
              <a:spcAft>
                <a:spcPts val="0"/>
              </a:spcAft>
              <a:buNone/>
            </a:pPr>
            <a:endParaRPr b="1" dirty="0">
              <a:solidFill>
                <a:schemeClr val="accent1"/>
              </a:solidFill>
            </a:endParaRPr>
          </a:p>
          <a:p>
            <a:pPr marL="0" lvl="0" indent="0" algn="l" rtl="0">
              <a:spcBef>
                <a:spcPts val="600"/>
              </a:spcBef>
              <a:spcAft>
                <a:spcPts val="0"/>
              </a:spcAft>
              <a:buNone/>
            </a:pPr>
            <a:endParaRPr b="1" dirty="0">
              <a:solidFill>
                <a:schemeClr val="accent1"/>
              </a:solidFill>
            </a:endParaRPr>
          </a:p>
        </p:txBody>
      </p:sp>
      <p:sp>
        <p:nvSpPr>
          <p:cNvPr id="341" name="Google Shape;341;p40"/>
          <p:cNvSpPr txBox="1"/>
          <p:nvPr/>
        </p:nvSpPr>
        <p:spPr>
          <a:xfrm>
            <a:off x="491850" y="1752869"/>
            <a:ext cx="3298450" cy="190818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b="1" dirty="0">
              <a:solidFill>
                <a:schemeClr val="accent3"/>
              </a:solidFill>
              <a:latin typeface="Droid Serif"/>
              <a:ea typeface="Droid Serif"/>
              <a:cs typeface="Droid Serif"/>
              <a:sym typeface="Droid Serif"/>
            </a:endParaRPr>
          </a:p>
          <a:p>
            <a:pPr marL="0" lvl="0" indent="0" algn="l" rtl="0">
              <a:spcBef>
                <a:spcPts val="0"/>
              </a:spcBef>
              <a:spcAft>
                <a:spcPts val="0"/>
              </a:spcAft>
              <a:buNone/>
            </a:pPr>
            <a:endParaRPr b="1" dirty="0">
              <a:solidFill>
                <a:schemeClr val="accent3"/>
              </a:solidFill>
              <a:latin typeface="Droid Serif"/>
              <a:ea typeface="Droid Serif"/>
              <a:cs typeface="Droid Serif"/>
              <a:sym typeface="Droid Serif"/>
            </a:endParaRPr>
          </a:p>
          <a:p>
            <a:pPr marL="0" lvl="0" indent="0" algn="l" rtl="0">
              <a:spcBef>
                <a:spcPts val="0"/>
              </a:spcBef>
              <a:spcAft>
                <a:spcPts val="0"/>
              </a:spcAft>
              <a:buNone/>
            </a:pPr>
            <a:r>
              <a:rPr lang="en" b="1" dirty="0">
                <a:solidFill>
                  <a:schemeClr val="accent3"/>
                </a:solidFill>
                <a:latin typeface="Droid Serif"/>
                <a:ea typeface="Droid Serif"/>
                <a:cs typeface="Droid Serif"/>
                <a:sym typeface="Droid Serif"/>
              </a:rPr>
              <a:t>R</a:t>
            </a:r>
            <a:r>
              <a:rPr lang="en" b="1" baseline="30000" dirty="0">
                <a:solidFill>
                  <a:schemeClr val="accent3"/>
                </a:solidFill>
                <a:latin typeface="Droid Serif"/>
                <a:ea typeface="Droid Serif"/>
                <a:cs typeface="Droid Serif"/>
                <a:sym typeface="Droid Serif"/>
              </a:rPr>
              <a:t>2</a:t>
            </a:r>
            <a:r>
              <a:rPr lang="en" b="1" dirty="0">
                <a:solidFill>
                  <a:schemeClr val="accent3"/>
                </a:solidFill>
                <a:latin typeface="Droid Serif"/>
                <a:ea typeface="Droid Serif"/>
                <a:cs typeface="Droid Serif"/>
                <a:sym typeface="Droid Serif"/>
              </a:rPr>
              <a:t> Score: </a:t>
            </a:r>
            <a:r>
              <a:rPr lang="en" b="1" dirty="0">
                <a:solidFill>
                  <a:schemeClr val="accent2"/>
                </a:solidFill>
                <a:latin typeface="Droid Serif"/>
                <a:ea typeface="Droid Serif"/>
                <a:cs typeface="Droid Serif"/>
                <a:sym typeface="Droid Serif"/>
              </a:rPr>
              <a:t>0.79</a:t>
            </a:r>
            <a:endParaRPr b="1" dirty="0">
              <a:solidFill>
                <a:schemeClr val="accent2"/>
              </a:solidFill>
              <a:latin typeface="Droid Serif"/>
              <a:ea typeface="Droid Serif"/>
              <a:cs typeface="Droid Serif"/>
              <a:sym typeface="Droid Serif"/>
            </a:endParaRPr>
          </a:p>
          <a:p>
            <a:pPr marL="0" lvl="0" indent="0" algn="l" rtl="0">
              <a:spcBef>
                <a:spcPts val="0"/>
              </a:spcBef>
              <a:spcAft>
                <a:spcPts val="0"/>
              </a:spcAft>
              <a:buNone/>
            </a:pPr>
            <a:r>
              <a:rPr lang="en" b="1" dirty="0">
                <a:solidFill>
                  <a:schemeClr val="accent3"/>
                </a:solidFill>
                <a:latin typeface="Droid Serif"/>
                <a:ea typeface="Droid Serif"/>
                <a:cs typeface="Droid Serif"/>
                <a:sym typeface="Droid Serif"/>
              </a:rPr>
              <a:t>Mean Abs. Error: </a:t>
            </a:r>
            <a:r>
              <a:rPr lang="en" b="1" dirty="0">
                <a:solidFill>
                  <a:schemeClr val="accent2"/>
                </a:solidFill>
                <a:latin typeface="Droid Serif"/>
                <a:ea typeface="Droid Serif"/>
                <a:cs typeface="Droid Serif"/>
                <a:sym typeface="Droid Serif"/>
              </a:rPr>
              <a:t>2.1 Room Nights</a:t>
            </a:r>
            <a:endParaRPr b="1" dirty="0">
              <a:solidFill>
                <a:schemeClr val="accent2"/>
              </a:solidFill>
              <a:latin typeface="Droid Serif"/>
              <a:ea typeface="Droid Serif"/>
              <a:cs typeface="Droid Serif"/>
              <a:sym typeface="Droid Serif"/>
            </a:endParaRPr>
          </a:p>
          <a:p>
            <a:pPr marL="0" lvl="0" indent="0" algn="l" rtl="0">
              <a:spcBef>
                <a:spcPts val="0"/>
              </a:spcBef>
              <a:spcAft>
                <a:spcPts val="0"/>
              </a:spcAft>
              <a:buNone/>
            </a:pPr>
            <a:endParaRPr b="1" dirty="0">
              <a:solidFill>
                <a:schemeClr val="accent3"/>
              </a:solidFill>
              <a:latin typeface="Droid Serif"/>
              <a:ea typeface="Droid Serif"/>
              <a:cs typeface="Droid Serif"/>
              <a:sym typeface="Droid Serif"/>
            </a:endParaRPr>
          </a:p>
          <a:p>
            <a:pPr marL="0" lvl="0" indent="0" algn="l" rtl="0">
              <a:spcBef>
                <a:spcPts val="0"/>
              </a:spcBef>
              <a:spcAft>
                <a:spcPts val="0"/>
              </a:spcAft>
              <a:buNone/>
            </a:pPr>
            <a:endParaRPr b="1" dirty="0">
              <a:solidFill>
                <a:schemeClr val="accent2"/>
              </a:solidFill>
              <a:latin typeface="Droid Serif"/>
              <a:ea typeface="Droid Serif"/>
              <a:cs typeface="Droid Serif"/>
              <a:sym typeface="Droid Serif"/>
            </a:endParaRPr>
          </a:p>
          <a:p>
            <a:pPr marL="0" lvl="0" indent="0" algn="l" rtl="0">
              <a:spcBef>
                <a:spcPts val="0"/>
              </a:spcBef>
              <a:spcAft>
                <a:spcPts val="0"/>
              </a:spcAft>
              <a:buNone/>
            </a:pPr>
            <a:endParaRPr b="1" dirty="0">
              <a:latin typeface="Droid Serif"/>
              <a:ea typeface="Droid Serif"/>
              <a:cs typeface="Droid Serif"/>
              <a:sym typeface="Droid Serif"/>
            </a:endParaRPr>
          </a:p>
          <a:p>
            <a:pPr marL="0" lvl="0" indent="0" algn="l" rtl="0">
              <a:spcBef>
                <a:spcPts val="0"/>
              </a:spcBef>
              <a:spcAft>
                <a:spcPts val="0"/>
              </a:spcAft>
              <a:buNone/>
            </a:pPr>
            <a:endParaRPr b="1" dirty="0">
              <a:latin typeface="Droid Serif"/>
              <a:ea typeface="Droid Serif"/>
              <a:cs typeface="Droid Serif"/>
              <a:sym typeface="Droid Serif"/>
            </a:endParaRPr>
          </a:p>
        </p:txBody>
      </p:sp>
      <p:pic>
        <p:nvPicPr>
          <p:cNvPr id="342" name="Google Shape;342;p40"/>
          <p:cNvPicPr preferRelativeResize="0"/>
          <p:nvPr/>
        </p:nvPicPr>
        <p:blipFill>
          <a:blip r:embed="rId3">
            <a:alphaModFix/>
          </a:blip>
          <a:stretch>
            <a:fillRect/>
          </a:stretch>
        </p:blipFill>
        <p:spPr>
          <a:xfrm>
            <a:off x="3807325" y="623200"/>
            <a:ext cx="5001026" cy="4167522"/>
          </a:xfrm>
          <a:prstGeom prst="rect">
            <a:avLst/>
          </a:prstGeom>
          <a:noFill/>
          <a:ln>
            <a:noFill/>
          </a:ln>
        </p:spPr>
      </p:pic>
      <p:sp>
        <p:nvSpPr>
          <p:cNvPr id="2" name="TextBox 1">
            <a:extLst>
              <a:ext uri="{FF2B5EF4-FFF2-40B4-BE49-F238E27FC236}">
                <a16:creationId xmlns:a16="http://schemas.microsoft.com/office/drawing/2014/main" id="{61FB9E06-CF81-FB43-8863-1BCD0FEFF50C}"/>
              </a:ext>
            </a:extLst>
          </p:cNvPr>
          <p:cNvSpPr txBox="1"/>
          <p:nvPr/>
        </p:nvSpPr>
        <p:spPr>
          <a:xfrm>
            <a:off x="508875" y="1362635"/>
            <a:ext cx="3077007" cy="523220"/>
          </a:xfrm>
          <a:prstGeom prst="rect">
            <a:avLst/>
          </a:prstGeom>
          <a:noFill/>
        </p:spPr>
        <p:txBody>
          <a:bodyPr wrap="square" rtlCol="0">
            <a:spAutoFit/>
          </a:bodyPr>
          <a:lstStyle/>
          <a:p>
            <a:r>
              <a:rPr lang="en-US" dirty="0">
                <a:solidFill>
                  <a:schemeClr val="bg2"/>
                </a:solidFill>
              </a:rPr>
              <a:t>Resort Hotel</a:t>
            </a:r>
          </a:p>
          <a:p>
            <a:r>
              <a:rPr lang="en-US" dirty="0">
                <a:solidFill>
                  <a:schemeClr val="bg2"/>
                </a:solidFill>
              </a:rPr>
              <a:t>187 Rooms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38"/>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23</a:t>
            </a:fld>
            <a:endParaRPr/>
          </a:p>
        </p:txBody>
      </p:sp>
      <p:sp>
        <p:nvSpPr>
          <p:cNvPr id="314" name="Google Shape;314;p38"/>
          <p:cNvSpPr/>
          <p:nvPr/>
        </p:nvSpPr>
        <p:spPr>
          <a:xfrm>
            <a:off x="3209800" y="90825"/>
            <a:ext cx="725700" cy="386700"/>
          </a:xfrm>
          <a:prstGeom prst="homePlate">
            <a:avLst>
              <a:gd name="adj" fmla="val 30129"/>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List of Reservations</a:t>
            </a:r>
            <a:endParaRPr sz="450">
              <a:solidFill>
                <a:schemeClr val="dk2"/>
              </a:solidFill>
              <a:latin typeface="Droid Serif"/>
              <a:ea typeface="Droid Serif"/>
              <a:cs typeface="Droid Serif"/>
              <a:sym typeface="Droid Serif"/>
            </a:endParaRPr>
          </a:p>
        </p:txBody>
      </p:sp>
      <p:sp>
        <p:nvSpPr>
          <p:cNvPr id="315" name="Google Shape;315;p38"/>
          <p:cNvSpPr/>
          <p:nvPr/>
        </p:nvSpPr>
        <p:spPr>
          <a:xfrm>
            <a:off x="5218425" y="90825"/>
            <a:ext cx="739500" cy="386700"/>
          </a:xfrm>
          <a:prstGeom prst="chevron">
            <a:avLst>
              <a:gd name="adj" fmla="val 29853"/>
            </a:avLst>
          </a:prstGeom>
          <a:noFill/>
          <a:ln w="19050" cap="flat" cmpd="sng">
            <a:solidFill>
              <a:srgbClr val="66666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b="1">
                <a:latin typeface="Droid Serif"/>
                <a:ea typeface="Droid Serif"/>
                <a:cs typeface="Droid Serif"/>
                <a:sym typeface="Droid Serif"/>
              </a:rPr>
              <a:t>Hotel Demand Forecast</a:t>
            </a:r>
            <a:endParaRPr sz="450" b="1">
              <a:latin typeface="Droid Serif"/>
              <a:ea typeface="Droid Serif"/>
              <a:cs typeface="Droid Serif"/>
              <a:sym typeface="Droid Serif"/>
            </a:endParaRPr>
          </a:p>
        </p:txBody>
      </p:sp>
      <p:sp>
        <p:nvSpPr>
          <p:cNvPr id="316" name="Google Shape;316;p38"/>
          <p:cNvSpPr txBox="1">
            <a:spLocks noGrp="1"/>
          </p:cNvSpPr>
          <p:nvPr>
            <p:ph type="body" idx="1"/>
          </p:nvPr>
        </p:nvSpPr>
        <p:spPr>
          <a:xfrm>
            <a:off x="664050" y="1714500"/>
            <a:ext cx="7720500" cy="2622900"/>
          </a:xfrm>
          <a:prstGeom prst="rect">
            <a:avLst/>
          </a:prstGeom>
          <a:ln>
            <a:noFill/>
          </a:ln>
        </p:spPr>
        <p:txBody>
          <a:bodyPr spcFirstLastPara="1" wrap="square" lIns="91425" tIns="91425" rIns="91425" bIns="91425" anchor="t" anchorCtr="0">
            <a:noAutofit/>
          </a:bodyPr>
          <a:lstStyle/>
          <a:p>
            <a:pPr>
              <a:buClr>
                <a:schemeClr val="accent3"/>
              </a:buClr>
            </a:pPr>
            <a:r>
              <a:rPr lang="en" dirty="0">
                <a:solidFill>
                  <a:schemeClr val="accent3"/>
                </a:solidFill>
              </a:rPr>
              <a:t>Pricing insights</a:t>
            </a:r>
          </a:p>
          <a:p>
            <a:pPr>
              <a:spcBef>
                <a:spcPts val="0"/>
              </a:spcBef>
              <a:buClr>
                <a:schemeClr val="accent3"/>
              </a:buClr>
              <a:buFont typeface="Wingdings" pitchFamily="2" charset="2"/>
              <a:buChar char="q"/>
            </a:pPr>
            <a:endParaRPr lang="en" dirty="0">
              <a:solidFill>
                <a:schemeClr val="accent3"/>
              </a:solidFill>
            </a:endParaRPr>
          </a:p>
          <a:p>
            <a:pPr>
              <a:spcBef>
                <a:spcPts val="0"/>
              </a:spcBef>
              <a:buClr>
                <a:schemeClr val="accent3"/>
              </a:buClr>
            </a:pPr>
            <a:r>
              <a:rPr lang="en-US" dirty="0">
                <a:solidFill>
                  <a:schemeClr val="accent3"/>
                </a:solidFill>
              </a:rPr>
              <a:t>Allow for calculated and effective overselling</a:t>
            </a:r>
          </a:p>
          <a:p>
            <a:pPr>
              <a:spcBef>
                <a:spcPts val="0"/>
              </a:spcBef>
              <a:buClr>
                <a:schemeClr val="accent3"/>
              </a:buClr>
              <a:buAutoNum type="arabicPeriod"/>
            </a:pPr>
            <a:endParaRPr lang="en" dirty="0">
              <a:solidFill>
                <a:schemeClr val="accent3"/>
              </a:solidFill>
            </a:endParaRPr>
          </a:p>
          <a:p>
            <a:pPr>
              <a:spcBef>
                <a:spcPts val="0"/>
              </a:spcBef>
              <a:buClr>
                <a:schemeClr val="accent3"/>
              </a:buClr>
            </a:pPr>
            <a:r>
              <a:rPr lang="en" dirty="0">
                <a:solidFill>
                  <a:schemeClr val="accent3"/>
                </a:solidFill>
              </a:rPr>
              <a:t>Staff scheduling &amp; financial planning</a:t>
            </a:r>
            <a:endParaRPr dirty="0">
              <a:solidFill>
                <a:schemeClr val="accent3"/>
              </a:solidFill>
            </a:endParaRPr>
          </a:p>
        </p:txBody>
      </p:sp>
      <p:sp>
        <p:nvSpPr>
          <p:cNvPr id="317" name="Google Shape;317;p38"/>
          <p:cNvSpPr/>
          <p:nvPr/>
        </p:nvSpPr>
        <p:spPr>
          <a:xfrm>
            <a:off x="3873449"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Cancellation Forecast</a:t>
            </a:r>
            <a:endParaRPr sz="450">
              <a:solidFill>
                <a:schemeClr val="dk2"/>
              </a:solidFill>
              <a:latin typeface="Droid Serif"/>
              <a:ea typeface="Droid Serif"/>
              <a:cs typeface="Droid Serif"/>
              <a:sym typeface="Droid Serif"/>
            </a:endParaRPr>
          </a:p>
        </p:txBody>
      </p:sp>
      <p:sp>
        <p:nvSpPr>
          <p:cNvPr id="318" name="Google Shape;318;p38"/>
          <p:cNvSpPr/>
          <p:nvPr/>
        </p:nvSpPr>
        <p:spPr>
          <a:xfrm>
            <a:off x="4544810"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Engineering Demand Features</a:t>
            </a:r>
            <a:endParaRPr sz="450">
              <a:solidFill>
                <a:schemeClr val="dk2"/>
              </a:solidFill>
              <a:latin typeface="Droid Serif"/>
              <a:ea typeface="Droid Serif"/>
              <a:cs typeface="Droid Serif"/>
              <a:sym typeface="Droid Serif"/>
            </a:endParaRPr>
          </a:p>
        </p:txBody>
      </p:sp>
      <p:sp>
        <p:nvSpPr>
          <p:cNvPr id="319" name="Google Shape;319;p38"/>
          <p:cNvSpPr txBox="1">
            <a:spLocks noGrp="1"/>
          </p:cNvSpPr>
          <p:nvPr>
            <p:ph type="body" idx="1"/>
          </p:nvPr>
        </p:nvSpPr>
        <p:spPr>
          <a:xfrm>
            <a:off x="508783" y="622200"/>
            <a:ext cx="7720500" cy="7743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1"/>
                </a:solidFill>
              </a:rPr>
              <a:t>Several Use Cases for Hotels</a:t>
            </a:r>
            <a:endParaRPr b="1" dirty="0">
              <a:solidFill>
                <a:schemeClr val="accent1"/>
              </a:solidFill>
            </a:endParaRPr>
          </a:p>
          <a:p>
            <a:pPr marL="0" lvl="0" indent="0" algn="l" rtl="0">
              <a:spcBef>
                <a:spcPts val="600"/>
              </a:spcBef>
              <a:spcAft>
                <a:spcPts val="0"/>
              </a:spcAft>
              <a:buNone/>
            </a:pPr>
            <a:endParaRPr b="1" dirty="0">
              <a:solidFill>
                <a:schemeClr val="accent1"/>
              </a:solidFill>
            </a:endParaRPr>
          </a:p>
          <a:p>
            <a:pPr marL="0" lvl="0" indent="0" algn="l" rtl="0">
              <a:spcBef>
                <a:spcPts val="600"/>
              </a:spcBef>
              <a:spcAft>
                <a:spcPts val="0"/>
              </a:spcAft>
              <a:buNone/>
            </a:pPr>
            <a:endParaRPr b="1" dirty="0">
              <a:solidFill>
                <a:schemeClr val="accen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43"/>
          <p:cNvSpPr txBox="1">
            <a:spLocks noGrp="1"/>
          </p:cNvSpPr>
          <p:nvPr>
            <p:ph type="body" idx="1"/>
          </p:nvPr>
        </p:nvSpPr>
        <p:spPr>
          <a:xfrm>
            <a:off x="916650" y="950850"/>
            <a:ext cx="5330146" cy="1484342"/>
          </a:xfrm>
          <a:prstGeom prst="rect">
            <a:avLst/>
          </a:prstGeom>
        </p:spPr>
        <p:txBody>
          <a:bodyPr spcFirstLastPara="1" wrap="square" lIns="91425" tIns="91425" rIns="91425" bIns="91425" anchor="t" anchorCtr="0">
            <a:noAutofit/>
          </a:bodyPr>
          <a:lstStyle/>
          <a:p>
            <a:pPr marL="0" lvl="0" indent="0">
              <a:buNone/>
            </a:pPr>
            <a:r>
              <a:rPr lang="en-US" sz="1800" dirty="0">
                <a:solidFill>
                  <a:schemeClr val="accent1"/>
                </a:solidFill>
              </a:rPr>
              <a:t>You can find me:</a:t>
            </a:r>
          </a:p>
          <a:p>
            <a:pPr lvl="0" indent="-342900">
              <a:buClr>
                <a:schemeClr val="accent3"/>
              </a:buClr>
              <a:buSzPts val="1800"/>
            </a:pPr>
            <a:r>
              <a:rPr lang="en-US" sz="1800" dirty="0">
                <a:solidFill>
                  <a:schemeClr val="bg2"/>
                </a:solidFill>
              </a:rPr>
              <a:t>Via email: </a:t>
            </a:r>
            <a:r>
              <a:rPr lang="en-US" sz="1800" dirty="0" err="1">
                <a:solidFill>
                  <a:schemeClr val="bg2"/>
                </a:solidFill>
              </a:rPr>
              <a:t>wilensel@gmail.com</a:t>
            </a:r>
            <a:endParaRPr lang="en-US" sz="1800" dirty="0">
              <a:solidFill>
                <a:schemeClr val="bg2"/>
              </a:solidFill>
            </a:endParaRPr>
          </a:p>
          <a:p>
            <a:pPr lvl="0" indent="-342900">
              <a:spcBef>
                <a:spcPts val="0"/>
              </a:spcBef>
              <a:buClr>
                <a:schemeClr val="accent3"/>
              </a:buClr>
              <a:buSzPts val="1800"/>
            </a:pPr>
            <a:r>
              <a:rPr lang="en-US" sz="1800" dirty="0">
                <a:solidFill>
                  <a:schemeClr val="bg2"/>
                </a:solidFill>
              </a:rPr>
              <a:t>On </a:t>
            </a:r>
            <a:r>
              <a:rPr lang="en-US" sz="1800" u="sng" dirty="0">
                <a:solidFill>
                  <a:schemeClr val="bg2"/>
                </a:solidFill>
                <a:hlinkClick r:id="rId3">
                  <a:extLst>
                    <a:ext uri="{A12FA001-AC4F-418D-AE19-62706E023703}">
                      <ahyp:hlinkClr xmlns:ahyp="http://schemas.microsoft.com/office/drawing/2018/hyperlinkcolor" val="tx"/>
                    </a:ext>
                  </a:extLst>
                </a:hlinkClick>
              </a:rPr>
              <a:t>GitHub</a:t>
            </a:r>
            <a:r>
              <a:rPr lang="en-US" sz="1800" dirty="0">
                <a:solidFill>
                  <a:schemeClr val="bg2"/>
                </a:solidFill>
              </a:rPr>
              <a:t> (github.com/edubu2)</a:t>
            </a:r>
          </a:p>
          <a:p>
            <a:pPr lvl="0" indent="-342900">
              <a:spcBef>
                <a:spcPts val="0"/>
              </a:spcBef>
              <a:buClr>
                <a:schemeClr val="accent3"/>
              </a:buClr>
              <a:buSzPts val="1800"/>
            </a:pPr>
            <a:r>
              <a:rPr lang="en-US" sz="1800" dirty="0">
                <a:solidFill>
                  <a:schemeClr val="bg2"/>
                </a:solidFill>
              </a:rPr>
              <a:t>On </a:t>
            </a:r>
            <a:r>
              <a:rPr lang="en-US" sz="1800" u="sng" dirty="0">
                <a:solidFill>
                  <a:schemeClr val="bg2"/>
                </a:solidFill>
                <a:hlinkClick r:id="rId4">
                  <a:extLst>
                    <a:ext uri="{A12FA001-AC4F-418D-AE19-62706E023703}">
                      <ahyp:hlinkClr xmlns:ahyp="http://schemas.microsoft.com/office/drawing/2018/hyperlinkcolor" val="tx"/>
                    </a:ext>
                  </a:extLst>
                </a:hlinkClick>
              </a:rPr>
              <a:t>LinkedIn</a:t>
            </a:r>
            <a:r>
              <a:rPr lang="en-US" sz="1800" dirty="0">
                <a:solidFill>
                  <a:schemeClr val="bg2"/>
                </a:solidFill>
              </a:rPr>
              <a:t> (</a:t>
            </a:r>
            <a:r>
              <a:rPr lang="en-US" sz="1800" dirty="0" err="1">
                <a:solidFill>
                  <a:schemeClr val="bg2"/>
                </a:solidFill>
              </a:rPr>
              <a:t>linkedin.com</a:t>
            </a:r>
            <a:r>
              <a:rPr lang="en-US" sz="1800" dirty="0">
                <a:solidFill>
                  <a:schemeClr val="bg2"/>
                </a:solidFill>
              </a:rPr>
              <a:t>/in/elliotwilens)</a:t>
            </a:r>
          </a:p>
        </p:txBody>
      </p:sp>
      <p:sp>
        <p:nvSpPr>
          <p:cNvPr id="371" name="Google Shape;371;p43"/>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THANK YOU!</a:t>
            </a:r>
            <a:endParaRPr sz="2400" dirty="0"/>
          </a:p>
        </p:txBody>
      </p:sp>
      <p:sp>
        <p:nvSpPr>
          <p:cNvPr id="372" name="Google Shape;372;p43"/>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24</a:t>
            </a:fld>
            <a:endParaRPr/>
          </a:p>
        </p:txBody>
      </p:sp>
      <p:sp>
        <p:nvSpPr>
          <p:cNvPr id="2" name="Rectangle 1">
            <a:extLst>
              <a:ext uri="{FF2B5EF4-FFF2-40B4-BE49-F238E27FC236}">
                <a16:creationId xmlns:a16="http://schemas.microsoft.com/office/drawing/2014/main" id="{EFA8A1F6-6A13-5144-B5BC-189036FAD81E}"/>
              </a:ext>
            </a:extLst>
          </p:cNvPr>
          <p:cNvSpPr/>
          <p:nvPr/>
        </p:nvSpPr>
        <p:spPr>
          <a:xfrm>
            <a:off x="916649" y="2390400"/>
            <a:ext cx="5994289" cy="1154162"/>
          </a:xfrm>
          <a:prstGeom prst="rect">
            <a:avLst/>
          </a:prstGeom>
        </p:spPr>
        <p:txBody>
          <a:bodyPr wrap="square">
            <a:spAutoFit/>
          </a:bodyPr>
          <a:lstStyle/>
          <a:p>
            <a:pPr lvl="0">
              <a:spcBef>
                <a:spcPts val="600"/>
              </a:spcBef>
            </a:pPr>
            <a:r>
              <a:rPr lang="en-US" sz="1600" dirty="0">
                <a:solidFill>
                  <a:schemeClr val="accent1"/>
                </a:solidFill>
              </a:rPr>
              <a:t>Sources:</a:t>
            </a:r>
            <a:endParaRPr lang="en-US" sz="1600" dirty="0">
              <a:solidFill>
                <a:schemeClr val="accent3"/>
              </a:solidFill>
            </a:endParaRPr>
          </a:p>
          <a:p>
            <a:pPr marL="457200" lvl="0" indent="-342900">
              <a:spcBef>
                <a:spcPts val="600"/>
              </a:spcBef>
              <a:buClr>
                <a:schemeClr val="accent3"/>
              </a:buClr>
              <a:buSzPts val="1800"/>
              <a:buChar char="⊡"/>
            </a:pPr>
            <a:r>
              <a:rPr lang="en-US" sz="1600" u="sng" dirty="0">
                <a:solidFill>
                  <a:schemeClr val="bg2"/>
                </a:solidFill>
                <a:hlinkClick r:id="rId5">
                  <a:extLst>
                    <a:ext uri="{A12FA001-AC4F-418D-AE19-62706E023703}">
                      <ahyp:hlinkClr xmlns:ahyp="http://schemas.microsoft.com/office/drawing/2018/hyperlinkcolor" val="tx"/>
                    </a:ext>
                  </a:extLst>
                </a:hlinkClick>
              </a:rPr>
              <a:t>Metis Data Science Bootcamp</a:t>
            </a:r>
            <a:r>
              <a:rPr lang="en-US" sz="1600" dirty="0">
                <a:solidFill>
                  <a:schemeClr val="bg2"/>
                </a:solidFill>
              </a:rPr>
              <a:t> (ML techniques)</a:t>
            </a:r>
          </a:p>
          <a:p>
            <a:pPr marL="457200" lvl="0" indent="-342900">
              <a:buClr>
                <a:schemeClr val="accent3"/>
              </a:buClr>
              <a:buSzPts val="1800"/>
              <a:buChar char="⊡"/>
            </a:pPr>
            <a:r>
              <a:rPr lang="en-US" sz="1600" u="sng" dirty="0">
                <a:solidFill>
                  <a:schemeClr val="bg2"/>
                </a:solidFill>
                <a:hlinkClick r:id="rId6">
                  <a:extLst>
                    <a:ext uri="{A12FA001-AC4F-418D-AE19-62706E023703}">
                      <ahyp:hlinkClr xmlns:ahyp="http://schemas.microsoft.com/office/drawing/2018/hyperlinkcolor" val="tx"/>
                    </a:ext>
                  </a:extLst>
                </a:hlinkClick>
              </a:rPr>
              <a:t>ScienceDirect</a:t>
            </a:r>
            <a:r>
              <a:rPr lang="en-US" sz="1600" dirty="0">
                <a:solidFill>
                  <a:schemeClr val="bg2"/>
                </a:solidFill>
              </a:rPr>
              <a:t> (hotel dataset)</a:t>
            </a:r>
          </a:p>
          <a:p>
            <a:pPr marL="457200" lvl="0" indent="-342900">
              <a:buClr>
                <a:schemeClr val="accent3"/>
              </a:buClr>
              <a:buSzPts val="1800"/>
              <a:buChar char="⊡"/>
            </a:pPr>
            <a:r>
              <a:rPr lang="en-US" sz="1600" u="sng" dirty="0" err="1">
                <a:solidFill>
                  <a:schemeClr val="bg2"/>
                </a:solidFill>
                <a:hlinkClick r:id="rId7">
                  <a:extLst>
                    <a:ext uri="{A12FA001-AC4F-418D-AE19-62706E023703}">
                      <ahyp:hlinkClr xmlns:ahyp="http://schemas.microsoft.com/office/drawing/2018/hyperlinkcolor" val="tx"/>
                    </a:ext>
                  </a:extLst>
                </a:hlinkClick>
              </a:rPr>
              <a:t>SlidesCarnival</a:t>
            </a:r>
            <a:r>
              <a:rPr lang="en-US" sz="1600" u="sng" dirty="0" err="1">
                <a:solidFill>
                  <a:schemeClr val="bg2"/>
                </a:solidFill>
              </a:rPr>
              <a:t>.com</a:t>
            </a:r>
            <a:r>
              <a:rPr lang="en-US" sz="1600" dirty="0">
                <a:solidFill>
                  <a:schemeClr val="bg2"/>
                </a:solidFill>
              </a:rPr>
              <a:t> (for slide deck template)</a:t>
            </a:r>
          </a:p>
        </p:txBody>
      </p:sp>
      <p:pic>
        <p:nvPicPr>
          <p:cNvPr id="4" name="Picture 3" descr="A picture containing graphical user interface&#10;&#10;Description automatically generated">
            <a:extLst>
              <a:ext uri="{FF2B5EF4-FFF2-40B4-BE49-F238E27FC236}">
                <a16:creationId xmlns:a16="http://schemas.microsoft.com/office/drawing/2014/main" id="{A2163B6C-03A9-7640-934F-FA8E7DF68A96}"/>
              </a:ext>
            </a:extLst>
          </p:cNvPr>
          <p:cNvPicPr>
            <a:picLocks noChangeAspect="1"/>
          </p:cNvPicPr>
          <p:nvPr/>
        </p:nvPicPr>
        <p:blipFill>
          <a:blip r:embed="rId8"/>
          <a:stretch>
            <a:fillRect/>
          </a:stretch>
        </p:blipFill>
        <p:spPr>
          <a:xfrm>
            <a:off x="5989655" y="329063"/>
            <a:ext cx="2959100" cy="1828800"/>
          </a:xfrm>
          <a:prstGeom prst="rect">
            <a:avLst/>
          </a:prstGeom>
        </p:spPr>
      </p:pic>
      <p:pic>
        <p:nvPicPr>
          <p:cNvPr id="6" name="Picture 5" descr="Icon&#10;&#10;Description automatically generated">
            <a:extLst>
              <a:ext uri="{FF2B5EF4-FFF2-40B4-BE49-F238E27FC236}">
                <a16:creationId xmlns:a16="http://schemas.microsoft.com/office/drawing/2014/main" id="{AC762D92-51D9-BB47-8F44-8D31D9ED3416}"/>
              </a:ext>
            </a:extLst>
          </p:cNvPr>
          <p:cNvPicPr>
            <a:picLocks noChangeAspect="1"/>
          </p:cNvPicPr>
          <p:nvPr/>
        </p:nvPicPr>
        <p:blipFill>
          <a:blip r:embed="rId9"/>
          <a:stretch>
            <a:fillRect/>
          </a:stretch>
        </p:blipFill>
        <p:spPr>
          <a:xfrm>
            <a:off x="7772070" y="3730644"/>
            <a:ext cx="952500" cy="952500"/>
          </a:xfrm>
          <a:prstGeom prst="rect">
            <a:avLst/>
          </a:prstGeom>
        </p:spPr>
      </p:pic>
      <p:pic>
        <p:nvPicPr>
          <p:cNvPr id="1026" name="Picture 2">
            <a:extLst>
              <a:ext uri="{FF2B5EF4-FFF2-40B4-BE49-F238E27FC236}">
                <a16:creationId xmlns:a16="http://schemas.microsoft.com/office/drawing/2014/main" id="{66942553-2248-9048-AEA0-4C922F732009}"/>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t="37270" b="33510"/>
          <a:stretch/>
        </p:blipFill>
        <p:spPr bwMode="auto">
          <a:xfrm>
            <a:off x="525308" y="4044851"/>
            <a:ext cx="4155400" cy="67454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4"/>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APPENDIX A: DOW PREDICTION EVALUATION</a:t>
            </a:r>
            <a:endParaRPr/>
          </a:p>
        </p:txBody>
      </p:sp>
      <p:sp>
        <p:nvSpPr>
          <p:cNvPr id="378" name="Google Shape;378;p44"/>
          <p:cNvSpPr txBox="1">
            <a:spLocks noGrp="1"/>
          </p:cNvSpPr>
          <p:nvPr>
            <p:ph type="body" idx="1"/>
          </p:nvPr>
        </p:nvSpPr>
        <p:spPr>
          <a:xfrm>
            <a:off x="1361150" y="556525"/>
            <a:ext cx="2808600" cy="61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chemeClr val="accent1"/>
                </a:solidFill>
              </a:rPr>
              <a:t>Hotel 1</a:t>
            </a:r>
            <a:endParaRPr>
              <a:solidFill>
                <a:schemeClr val="accent1"/>
              </a:solidFill>
            </a:endParaRPr>
          </a:p>
        </p:txBody>
      </p:sp>
      <p:sp>
        <p:nvSpPr>
          <p:cNvPr id="379" name="Google Shape;379;p44"/>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25</a:t>
            </a:fld>
            <a:endParaRPr/>
          </a:p>
        </p:txBody>
      </p:sp>
      <p:pic>
        <p:nvPicPr>
          <p:cNvPr id="380" name="Google Shape;380;p44"/>
          <p:cNvPicPr preferRelativeResize="0"/>
          <p:nvPr/>
        </p:nvPicPr>
        <p:blipFill>
          <a:blip r:embed="rId3">
            <a:alphaModFix/>
          </a:blip>
          <a:stretch>
            <a:fillRect/>
          </a:stretch>
        </p:blipFill>
        <p:spPr>
          <a:xfrm>
            <a:off x="427575" y="1171225"/>
            <a:ext cx="4101548" cy="3417948"/>
          </a:xfrm>
          <a:prstGeom prst="rect">
            <a:avLst/>
          </a:prstGeom>
          <a:noFill/>
          <a:ln>
            <a:noFill/>
          </a:ln>
        </p:spPr>
      </p:pic>
      <p:pic>
        <p:nvPicPr>
          <p:cNvPr id="381" name="Google Shape;381;p44"/>
          <p:cNvPicPr preferRelativeResize="0"/>
          <p:nvPr/>
        </p:nvPicPr>
        <p:blipFill>
          <a:blip r:embed="rId4">
            <a:alphaModFix/>
          </a:blip>
          <a:stretch>
            <a:fillRect/>
          </a:stretch>
        </p:blipFill>
        <p:spPr>
          <a:xfrm>
            <a:off x="4548265" y="1171225"/>
            <a:ext cx="4048240" cy="3373551"/>
          </a:xfrm>
          <a:prstGeom prst="rect">
            <a:avLst/>
          </a:prstGeom>
          <a:noFill/>
          <a:ln>
            <a:noFill/>
          </a:ln>
        </p:spPr>
      </p:pic>
      <p:sp>
        <p:nvSpPr>
          <p:cNvPr id="382" name="Google Shape;382;p44"/>
          <p:cNvSpPr txBox="1">
            <a:spLocks noGrp="1"/>
          </p:cNvSpPr>
          <p:nvPr>
            <p:ph type="body" idx="1"/>
          </p:nvPr>
        </p:nvSpPr>
        <p:spPr>
          <a:xfrm>
            <a:off x="5535175" y="556525"/>
            <a:ext cx="2808600" cy="614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a:solidFill>
                  <a:schemeClr val="accent1"/>
                </a:solidFill>
              </a:rPr>
              <a:t>Hotel 2</a:t>
            </a:r>
            <a:endParaRPr>
              <a:solidFill>
                <a:schemeClr val="accen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1"/>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26</a:t>
            </a:fld>
            <a:endParaRPr/>
          </a:p>
        </p:txBody>
      </p:sp>
      <p:sp>
        <p:nvSpPr>
          <p:cNvPr id="352" name="Google Shape;352;p41"/>
          <p:cNvSpPr txBox="1">
            <a:spLocks noGrp="1"/>
          </p:cNvSpPr>
          <p:nvPr>
            <p:ph type="body" idx="1"/>
          </p:nvPr>
        </p:nvSpPr>
        <p:spPr>
          <a:xfrm>
            <a:off x="491850" y="507875"/>
            <a:ext cx="7720500" cy="7743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b="1" dirty="0">
                <a:solidFill>
                  <a:schemeClr val="accent1"/>
                </a:solidFill>
              </a:rPr>
              <a:t>H2 Demand Model</a:t>
            </a:r>
          </a:p>
          <a:p>
            <a:pPr marL="0" lvl="0" indent="0" algn="l" rtl="0">
              <a:spcBef>
                <a:spcPts val="600"/>
              </a:spcBef>
              <a:spcAft>
                <a:spcPts val="0"/>
              </a:spcAft>
              <a:buNone/>
            </a:pPr>
            <a:r>
              <a:rPr lang="en" b="1" dirty="0">
                <a:solidFill>
                  <a:schemeClr val="accent1"/>
                </a:solidFill>
              </a:rPr>
              <a:t> Results</a:t>
            </a:r>
            <a:endParaRPr b="1" dirty="0">
              <a:solidFill>
                <a:schemeClr val="accent1"/>
              </a:solidFill>
            </a:endParaRPr>
          </a:p>
          <a:p>
            <a:pPr marL="0" lvl="0" indent="0" algn="l" rtl="0">
              <a:spcBef>
                <a:spcPts val="600"/>
              </a:spcBef>
              <a:spcAft>
                <a:spcPts val="0"/>
              </a:spcAft>
              <a:buNone/>
            </a:pPr>
            <a:endParaRPr b="1" dirty="0">
              <a:solidFill>
                <a:schemeClr val="accent1"/>
              </a:solidFill>
            </a:endParaRPr>
          </a:p>
          <a:p>
            <a:pPr marL="0" lvl="0" indent="0" algn="l" rtl="0">
              <a:spcBef>
                <a:spcPts val="600"/>
              </a:spcBef>
              <a:spcAft>
                <a:spcPts val="0"/>
              </a:spcAft>
              <a:buNone/>
            </a:pPr>
            <a:endParaRPr b="1" dirty="0">
              <a:solidFill>
                <a:schemeClr val="accent1"/>
              </a:solidFill>
            </a:endParaRPr>
          </a:p>
        </p:txBody>
      </p:sp>
      <p:sp>
        <p:nvSpPr>
          <p:cNvPr id="353" name="Google Shape;353;p41"/>
          <p:cNvSpPr txBox="1"/>
          <p:nvPr/>
        </p:nvSpPr>
        <p:spPr>
          <a:xfrm>
            <a:off x="491850" y="2391910"/>
            <a:ext cx="3242752"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b="1" dirty="0">
                <a:solidFill>
                  <a:schemeClr val="accent3"/>
                </a:solidFill>
                <a:latin typeface="Droid Serif"/>
                <a:ea typeface="Droid Serif"/>
                <a:cs typeface="Droid Serif"/>
                <a:sym typeface="Droid Serif"/>
              </a:rPr>
              <a:t>R2 Score: </a:t>
            </a:r>
            <a:r>
              <a:rPr lang="en" b="1" dirty="0">
                <a:solidFill>
                  <a:schemeClr val="accent2"/>
                </a:solidFill>
                <a:latin typeface="Droid Serif"/>
                <a:ea typeface="Droid Serif"/>
                <a:cs typeface="Droid Serif"/>
                <a:sym typeface="Droid Serif"/>
              </a:rPr>
              <a:t>0.76</a:t>
            </a:r>
            <a:endParaRPr b="1" dirty="0">
              <a:solidFill>
                <a:schemeClr val="accent2"/>
              </a:solidFill>
              <a:latin typeface="Droid Serif"/>
              <a:ea typeface="Droid Serif"/>
              <a:cs typeface="Droid Serif"/>
              <a:sym typeface="Droid Serif"/>
            </a:endParaRPr>
          </a:p>
          <a:p>
            <a:pPr marL="0" marR="0" lvl="0" indent="0" algn="l" rtl="0">
              <a:lnSpc>
                <a:spcPct val="100000"/>
              </a:lnSpc>
              <a:spcBef>
                <a:spcPts val="0"/>
              </a:spcBef>
              <a:spcAft>
                <a:spcPts val="0"/>
              </a:spcAft>
              <a:buNone/>
            </a:pPr>
            <a:r>
              <a:rPr lang="en" b="1" dirty="0">
                <a:solidFill>
                  <a:schemeClr val="accent3"/>
                </a:solidFill>
                <a:latin typeface="Droid Serif"/>
                <a:ea typeface="Droid Serif"/>
                <a:cs typeface="Droid Serif"/>
                <a:sym typeface="Droid Serif"/>
              </a:rPr>
              <a:t>Mean Abs. Error: </a:t>
            </a:r>
            <a:r>
              <a:rPr lang="en" b="1" dirty="0">
                <a:solidFill>
                  <a:schemeClr val="accent2"/>
                </a:solidFill>
                <a:latin typeface="Droid Serif"/>
                <a:ea typeface="Droid Serif"/>
                <a:cs typeface="Droid Serif"/>
                <a:sym typeface="Droid Serif"/>
              </a:rPr>
              <a:t>3.1 Room Nights</a:t>
            </a:r>
            <a:endParaRPr b="1" dirty="0">
              <a:solidFill>
                <a:schemeClr val="accent2"/>
              </a:solidFill>
              <a:latin typeface="Droid Serif"/>
              <a:ea typeface="Droid Serif"/>
              <a:cs typeface="Droid Serif"/>
              <a:sym typeface="Droid Serif"/>
            </a:endParaRPr>
          </a:p>
          <a:p>
            <a:pPr marL="0" lvl="0" indent="0" algn="l" rtl="0">
              <a:spcBef>
                <a:spcPts val="0"/>
              </a:spcBef>
              <a:spcAft>
                <a:spcPts val="0"/>
              </a:spcAft>
              <a:buNone/>
            </a:pPr>
            <a:endParaRPr dirty="0">
              <a:solidFill>
                <a:schemeClr val="dk2"/>
              </a:solidFill>
              <a:latin typeface="Droid Serif"/>
              <a:ea typeface="Droid Serif"/>
              <a:cs typeface="Droid Serif"/>
              <a:sym typeface="Droid Serif"/>
            </a:endParaRPr>
          </a:p>
          <a:p>
            <a:pPr marL="0" lvl="0" indent="0" algn="l" rtl="0">
              <a:spcBef>
                <a:spcPts val="0"/>
              </a:spcBef>
              <a:spcAft>
                <a:spcPts val="0"/>
              </a:spcAft>
              <a:buNone/>
            </a:pPr>
            <a:endParaRPr dirty="0">
              <a:solidFill>
                <a:schemeClr val="dk2"/>
              </a:solidFill>
              <a:latin typeface="Droid Serif"/>
              <a:ea typeface="Droid Serif"/>
              <a:cs typeface="Droid Serif"/>
              <a:sym typeface="Droid Serif"/>
            </a:endParaRPr>
          </a:p>
        </p:txBody>
      </p:sp>
      <p:pic>
        <p:nvPicPr>
          <p:cNvPr id="354" name="Google Shape;354;p41"/>
          <p:cNvPicPr preferRelativeResize="0"/>
          <p:nvPr/>
        </p:nvPicPr>
        <p:blipFill>
          <a:blip r:embed="rId3">
            <a:alphaModFix/>
          </a:blip>
          <a:stretch>
            <a:fillRect/>
          </a:stretch>
        </p:blipFill>
        <p:spPr>
          <a:xfrm>
            <a:off x="3873449" y="507876"/>
            <a:ext cx="4867398" cy="4208948"/>
          </a:xfrm>
          <a:prstGeom prst="rect">
            <a:avLst/>
          </a:prstGeom>
          <a:noFill/>
          <a:ln>
            <a:noFill/>
          </a:ln>
        </p:spPr>
      </p:pic>
      <p:sp>
        <p:nvSpPr>
          <p:cNvPr id="10" name="TextBox 9">
            <a:extLst>
              <a:ext uri="{FF2B5EF4-FFF2-40B4-BE49-F238E27FC236}">
                <a16:creationId xmlns:a16="http://schemas.microsoft.com/office/drawing/2014/main" id="{C76C1245-CD5C-8540-AFE0-71E5C8C8DE5C}"/>
              </a:ext>
            </a:extLst>
          </p:cNvPr>
          <p:cNvSpPr txBox="1"/>
          <p:nvPr/>
        </p:nvSpPr>
        <p:spPr>
          <a:xfrm>
            <a:off x="491850" y="1868690"/>
            <a:ext cx="3077007" cy="523220"/>
          </a:xfrm>
          <a:prstGeom prst="rect">
            <a:avLst/>
          </a:prstGeom>
          <a:noFill/>
        </p:spPr>
        <p:txBody>
          <a:bodyPr wrap="square" rtlCol="0">
            <a:spAutoFit/>
          </a:bodyPr>
          <a:lstStyle/>
          <a:p>
            <a:r>
              <a:rPr lang="en-US" dirty="0">
                <a:solidFill>
                  <a:schemeClr val="bg2"/>
                </a:solidFill>
              </a:rPr>
              <a:t>Resort Hotel</a:t>
            </a:r>
          </a:p>
          <a:p>
            <a:r>
              <a:rPr lang="en-US" dirty="0">
                <a:solidFill>
                  <a:schemeClr val="bg2"/>
                </a:solidFill>
              </a:rPr>
              <a:t>226 Rooms</a:t>
            </a:r>
          </a:p>
        </p:txBody>
      </p:sp>
      <p:sp>
        <p:nvSpPr>
          <p:cNvPr id="2" name="TextBox 1">
            <a:extLst>
              <a:ext uri="{FF2B5EF4-FFF2-40B4-BE49-F238E27FC236}">
                <a16:creationId xmlns:a16="http://schemas.microsoft.com/office/drawing/2014/main" id="{A25F92D9-3B02-1E47-8B1C-55B1EC8E8A65}"/>
              </a:ext>
            </a:extLst>
          </p:cNvPr>
          <p:cNvSpPr txBox="1"/>
          <p:nvPr/>
        </p:nvSpPr>
        <p:spPr>
          <a:xfrm>
            <a:off x="3532346" y="167723"/>
            <a:ext cx="2079057" cy="307777"/>
          </a:xfrm>
          <a:prstGeom prst="rect">
            <a:avLst/>
          </a:prstGeom>
          <a:noFill/>
        </p:spPr>
        <p:txBody>
          <a:bodyPr wrap="square" rtlCol="0">
            <a:spAutoFit/>
          </a:bodyPr>
          <a:lstStyle/>
          <a:p>
            <a:pPr algn="ctr"/>
            <a:r>
              <a:rPr lang="en-US" b="1" dirty="0">
                <a:solidFill>
                  <a:schemeClr val="bg2"/>
                </a:solidFill>
              </a:rPr>
              <a:t>APPENDIX B</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sldNum" idx="12"/>
          </p:nvPr>
        </p:nvSpPr>
        <p:spPr>
          <a:xfrm>
            <a:off x="-125" y="4593050"/>
            <a:ext cx="9144000" cy="550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3</a:t>
            </a:fld>
            <a:endParaRPr/>
          </a:p>
        </p:txBody>
      </p:sp>
      <p:pic>
        <p:nvPicPr>
          <p:cNvPr id="85" name="Google Shape;85;p16"/>
          <p:cNvPicPr preferRelativeResize="0"/>
          <p:nvPr/>
        </p:nvPicPr>
        <p:blipFill>
          <a:blip r:embed="rId3">
            <a:alphaModFix/>
          </a:blip>
          <a:stretch>
            <a:fillRect/>
          </a:stretch>
        </p:blipFill>
        <p:spPr>
          <a:xfrm>
            <a:off x="0" y="5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body" idx="1"/>
          </p:nvPr>
        </p:nvSpPr>
        <p:spPr>
          <a:xfrm>
            <a:off x="2037600" y="2161800"/>
            <a:ext cx="5068800" cy="819900"/>
          </a:xfrm>
          <a:prstGeom prst="rect">
            <a:avLst/>
          </a:prstGeom>
        </p:spPr>
        <p:txBody>
          <a:bodyPr spcFirstLastPara="1" wrap="square" lIns="91425" tIns="91425" rIns="91425" bIns="91425" anchor="ctr" anchorCtr="0">
            <a:noAutofit/>
          </a:bodyPr>
          <a:lstStyle/>
          <a:p>
            <a:pPr marL="0" lvl="0" indent="0" algn="ctr" rtl="0">
              <a:spcBef>
                <a:spcPts val="600"/>
              </a:spcBef>
              <a:spcAft>
                <a:spcPts val="0"/>
              </a:spcAft>
              <a:buNone/>
            </a:pPr>
            <a:r>
              <a:rPr lang="en"/>
              <a:t>Selling the right room, at the right price, to the right customer, at the right time</a:t>
            </a:r>
            <a:endParaRPr/>
          </a:p>
        </p:txBody>
      </p:sp>
      <p:sp>
        <p:nvSpPr>
          <p:cNvPr id="91" name="Google Shape;91;p17"/>
          <p:cNvSpPr txBox="1">
            <a:spLocks noGrp="1"/>
          </p:cNvSpPr>
          <p:nvPr>
            <p:ph type="sldNum" idx="12"/>
          </p:nvPr>
        </p:nvSpPr>
        <p:spPr>
          <a:xfrm>
            <a:off x="-125" y="4337850"/>
            <a:ext cx="9144000" cy="805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ctrTitle"/>
          </p:nvPr>
        </p:nvSpPr>
        <p:spPr>
          <a:xfrm>
            <a:off x="1953150" y="1902450"/>
            <a:ext cx="5237700" cy="13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HOTEL REVENUE MANAGEMENT SYSTEM</a:t>
            </a:r>
            <a:endParaRPr/>
          </a:p>
        </p:txBody>
      </p:sp>
      <p:sp>
        <p:nvSpPr>
          <p:cNvPr id="97" name="Google Shape;97;p18"/>
          <p:cNvSpPr/>
          <p:nvPr/>
        </p:nvSpPr>
        <p:spPr>
          <a:xfrm>
            <a:off x="4255105" y="512098"/>
            <a:ext cx="633840" cy="576508"/>
          </a:xfrm>
          <a:custGeom>
            <a:avLst/>
            <a:gdLst/>
            <a:ahLst/>
            <a:cxnLst/>
            <a:rect l="l" t="t" r="r" b="b"/>
            <a:pathLst>
              <a:path w="16218" h="14752" extrusionOk="0">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FFFF"/>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a:spLocks noGrp="1"/>
          </p:cNvSpPr>
          <p:nvPr>
            <p:ph type="title"/>
          </p:nvPr>
        </p:nvSpPr>
        <p:spPr>
          <a:xfrm>
            <a:off x="3241650" y="91566"/>
            <a:ext cx="2660700" cy="73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PROJECT WORKFLOW</a:t>
            </a:r>
            <a:endParaRPr/>
          </a:p>
        </p:txBody>
      </p:sp>
      <p:sp>
        <p:nvSpPr>
          <p:cNvPr id="103" name="Google Shape;103;p19"/>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6</a:t>
            </a:fld>
            <a:endParaRPr/>
          </a:p>
        </p:txBody>
      </p:sp>
      <p:grpSp>
        <p:nvGrpSpPr>
          <p:cNvPr id="104" name="Google Shape;104;p19"/>
          <p:cNvGrpSpPr/>
          <p:nvPr/>
        </p:nvGrpSpPr>
        <p:grpSpPr>
          <a:xfrm>
            <a:off x="635925" y="1485775"/>
            <a:ext cx="7872145" cy="1914300"/>
            <a:chOff x="543200" y="1476850"/>
            <a:chExt cx="7872145" cy="1914300"/>
          </a:xfrm>
        </p:grpSpPr>
        <p:sp>
          <p:nvSpPr>
            <p:cNvPr id="105" name="Google Shape;105;p19"/>
            <p:cNvSpPr/>
            <p:nvPr/>
          </p:nvSpPr>
          <p:spPr>
            <a:xfrm>
              <a:off x="543200" y="1476850"/>
              <a:ext cx="2200200" cy="1914300"/>
            </a:xfrm>
            <a:prstGeom prst="homePlate">
              <a:avLst>
                <a:gd name="adj" fmla="val 30129"/>
              </a:avLst>
            </a:prstGeom>
            <a:noFill/>
            <a:ln w="76200" cap="flat" cmpd="sng">
              <a:solidFill>
                <a:srgbClr val="999999"/>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accent3"/>
                  </a:solidFill>
                  <a:latin typeface="Droid Serif"/>
                  <a:ea typeface="Droid Serif"/>
                  <a:cs typeface="Droid Serif"/>
                  <a:sym typeface="Droid Serif"/>
                </a:rPr>
                <a:t>List of Reservations</a:t>
              </a:r>
              <a:endParaRPr sz="1300" b="1">
                <a:solidFill>
                  <a:schemeClr val="accent3"/>
                </a:solidFill>
                <a:latin typeface="Droid Serif"/>
                <a:ea typeface="Droid Serif"/>
                <a:cs typeface="Droid Serif"/>
                <a:sym typeface="Droid Serif"/>
              </a:endParaRPr>
            </a:p>
          </p:txBody>
        </p:sp>
        <p:sp>
          <p:nvSpPr>
            <p:cNvPr id="106" name="Google Shape;106;p19"/>
            <p:cNvSpPr/>
            <p:nvPr/>
          </p:nvSpPr>
          <p:spPr>
            <a:xfrm>
              <a:off x="2402187" y="1476850"/>
              <a:ext cx="2241600" cy="1914300"/>
            </a:xfrm>
            <a:prstGeom prst="chevron">
              <a:avLst>
                <a:gd name="adj" fmla="val 29853"/>
              </a:avLst>
            </a:prstGeom>
            <a:noFill/>
            <a:ln w="76200" cap="flat" cmpd="sng">
              <a:solidFill>
                <a:srgbClr val="999999"/>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300" b="1">
                  <a:solidFill>
                    <a:schemeClr val="accent3"/>
                  </a:solidFill>
                  <a:latin typeface="Droid Serif"/>
                  <a:ea typeface="Droid Serif"/>
                  <a:cs typeface="Droid Serif"/>
                  <a:sym typeface="Droid Serif"/>
                </a:rPr>
                <a:t>Cancellation Forecast</a:t>
              </a:r>
              <a:endParaRPr sz="1300" b="1">
                <a:solidFill>
                  <a:schemeClr val="accent3"/>
                </a:solidFill>
                <a:latin typeface="Droid Serif"/>
                <a:ea typeface="Droid Serif"/>
                <a:cs typeface="Droid Serif"/>
                <a:sym typeface="Droid Serif"/>
              </a:endParaRPr>
            </a:p>
          </p:txBody>
        </p:sp>
        <p:sp>
          <p:nvSpPr>
            <p:cNvPr id="107" name="Google Shape;107;p19"/>
            <p:cNvSpPr/>
            <p:nvPr/>
          </p:nvSpPr>
          <p:spPr>
            <a:xfrm>
              <a:off x="4284549" y="1476850"/>
              <a:ext cx="2241600" cy="1914300"/>
            </a:xfrm>
            <a:prstGeom prst="chevron">
              <a:avLst>
                <a:gd name="adj" fmla="val 29853"/>
              </a:avLst>
            </a:prstGeom>
            <a:noFill/>
            <a:ln w="76200" cap="flat" cmpd="sng">
              <a:solidFill>
                <a:srgbClr val="999999"/>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1300" b="1">
                  <a:solidFill>
                    <a:schemeClr val="accent3"/>
                  </a:solidFill>
                  <a:latin typeface="Droid Serif"/>
                  <a:ea typeface="Droid Serif"/>
                  <a:cs typeface="Droid Serif"/>
                  <a:sym typeface="Droid Serif"/>
                </a:rPr>
                <a:t>Engineering Demand Features</a:t>
              </a:r>
              <a:endParaRPr sz="1300" b="1">
                <a:solidFill>
                  <a:schemeClr val="accent3"/>
                </a:solidFill>
                <a:latin typeface="Droid Serif"/>
                <a:ea typeface="Droid Serif"/>
                <a:cs typeface="Droid Serif"/>
                <a:sym typeface="Droid Serif"/>
              </a:endParaRPr>
            </a:p>
          </p:txBody>
        </p:sp>
        <p:sp>
          <p:nvSpPr>
            <p:cNvPr id="108" name="Google Shape;108;p19"/>
            <p:cNvSpPr/>
            <p:nvPr/>
          </p:nvSpPr>
          <p:spPr>
            <a:xfrm>
              <a:off x="6173745" y="1476850"/>
              <a:ext cx="2241600" cy="1914300"/>
            </a:xfrm>
            <a:prstGeom prst="chevron">
              <a:avLst>
                <a:gd name="adj" fmla="val 29853"/>
              </a:avLst>
            </a:prstGeom>
            <a:noFill/>
            <a:ln w="76200" cap="flat" cmpd="sng">
              <a:solidFill>
                <a:srgbClr val="999999"/>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300" b="1">
                  <a:solidFill>
                    <a:schemeClr val="accent3"/>
                  </a:solidFill>
                  <a:latin typeface="Droid Serif"/>
                  <a:ea typeface="Droid Serif"/>
                  <a:cs typeface="Droid Serif"/>
                  <a:sym typeface="Droid Serif"/>
                </a:rPr>
                <a:t>Hotel Demand Forecast</a:t>
              </a:r>
              <a:endParaRPr sz="1300" b="1">
                <a:solidFill>
                  <a:schemeClr val="accent3"/>
                </a:solidFill>
                <a:latin typeface="Droid Serif"/>
                <a:ea typeface="Droid Serif"/>
                <a:cs typeface="Droid Serif"/>
                <a:sym typeface="Droid Serif"/>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0"/>
          <p:cNvSpPr txBox="1">
            <a:spLocks noGrp="1"/>
          </p:cNvSpPr>
          <p:nvPr>
            <p:ph type="ctrTitle"/>
          </p:nvPr>
        </p:nvSpPr>
        <p:spPr>
          <a:xfrm>
            <a:off x="1953150" y="1902450"/>
            <a:ext cx="5237700" cy="13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List of Reservations</a:t>
            </a:r>
            <a:endParaRPr/>
          </a:p>
        </p:txBody>
      </p:sp>
      <p:sp>
        <p:nvSpPr>
          <p:cNvPr id="114" name="Google Shape;114;p20"/>
          <p:cNvSpPr txBox="1"/>
          <p:nvPr/>
        </p:nvSpPr>
        <p:spPr>
          <a:xfrm>
            <a:off x="3836400" y="594125"/>
            <a:ext cx="1459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THE DATA</a:t>
            </a:r>
            <a:endParaRPr b="1">
              <a:solidFill>
                <a:schemeClr val="lt1"/>
              </a:solidFill>
              <a:latin typeface="Montserrat"/>
              <a:ea typeface="Montserrat"/>
              <a:cs typeface="Montserrat"/>
              <a:sym typeface="Montserra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a:spLocks noGrp="1"/>
          </p:cNvSpPr>
          <p:nvPr>
            <p:ph type="body" idx="1"/>
          </p:nvPr>
        </p:nvSpPr>
        <p:spPr>
          <a:xfrm>
            <a:off x="664050" y="535143"/>
            <a:ext cx="7720500" cy="821400"/>
          </a:xfrm>
          <a:prstGeom prst="rect">
            <a:avLst/>
          </a:prstGeom>
          <a:solidFill>
            <a:srgbClr val="FFFFFF">
              <a:alpha val="0"/>
            </a:srgbClr>
          </a:solidFill>
        </p:spPr>
        <p:txBody>
          <a:bodyPr spcFirstLastPara="1" wrap="square" lIns="91425" tIns="91425" rIns="91425" bIns="91425" anchor="t" anchorCtr="0">
            <a:noAutofit/>
          </a:bodyPr>
          <a:lstStyle/>
          <a:p>
            <a:pPr marL="0" lvl="0" indent="0" algn="l" rtl="0">
              <a:spcBef>
                <a:spcPts val="600"/>
              </a:spcBef>
              <a:spcAft>
                <a:spcPts val="0"/>
              </a:spcAft>
              <a:buNone/>
            </a:pPr>
            <a:r>
              <a:rPr lang="en" sz="2600" b="1">
                <a:solidFill>
                  <a:schemeClr val="accent1"/>
                </a:solidFill>
              </a:rPr>
              <a:t>The Data</a:t>
            </a:r>
            <a:endParaRPr sz="2600" b="1">
              <a:solidFill>
                <a:schemeClr val="accent1"/>
              </a:solidFill>
            </a:endParaRPr>
          </a:p>
        </p:txBody>
      </p:sp>
      <p:sp>
        <p:nvSpPr>
          <p:cNvPr id="120" name="Google Shape;120;p21"/>
          <p:cNvSpPr txBox="1">
            <a:spLocks noGrp="1"/>
          </p:cNvSpPr>
          <p:nvPr>
            <p:ph type="sldNum" idx="12"/>
          </p:nvPr>
        </p:nvSpPr>
        <p:spPr>
          <a:xfrm>
            <a:off x="-125" y="4869225"/>
            <a:ext cx="9144000" cy="274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t>8</a:t>
            </a:fld>
            <a:endParaRPr/>
          </a:p>
        </p:txBody>
      </p:sp>
      <p:grpSp>
        <p:nvGrpSpPr>
          <p:cNvPr id="121" name="Google Shape;121;p21"/>
          <p:cNvGrpSpPr/>
          <p:nvPr/>
        </p:nvGrpSpPr>
        <p:grpSpPr>
          <a:xfrm>
            <a:off x="3209800" y="90825"/>
            <a:ext cx="2748125" cy="386700"/>
            <a:chOff x="3209800" y="90825"/>
            <a:chExt cx="2748125" cy="386700"/>
          </a:xfrm>
        </p:grpSpPr>
        <p:sp>
          <p:nvSpPr>
            <p:cNvPr id="122" name="Google Shape;122;p21"/>
            <p:cNvSpPr/>
            <p:nvPr/>
          </p:nvSpPr>
          <p:spPr>
            <a:xfrm>
              <a:off x="3209800" y="90825"/>
              <a:ext cx="725700" cy="386700"/>
            </a:xfrm>
            <a:prstGeom prst="homePlate">
              <a:avLst>
                <a:gd name="adj" fmla="val 30129"/>
              </a:avLst>
            </a:prstGeom>
            <a:noFill/>
            <a:ln w="19050" cap="flat" cmpd="sng">
              <a:solidFill>
                <a:srgbClr val="666666"/>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b="1">
                  <a:solidFill>
                    <a:srgbClr val="434343"/>
                  </a:solidFill>
                  <a:latin typeface="Droid Serif"/>
                  <a:ea typeface="Droid Serif"/>
                  <a:cs typeface="Droid Serif"/>
                  <a:sym typeface="Droid Serif"/>
                </a:rPr>
                <a:t>List of Reservations</a:t>
              </a:r>
              <a:endParaRPr sz="450" b="1">
                <a:solidFill>
                  <a:srgbClr val="B7B7B7"/>
                </a:solidFill>
                <a:latin typeface="Droid Serif"/>
                <a:ea typeface="Droid Serif"/>
                <a:cs typeface="Droid Serif"/>
                <a:sym typeface="Droid Serif"/>
              </a:endParaRPr>
            </a:p>
          </p:txBody>
        </p:sp>
        <p:sp>
          <p:nvSpPr>
            <p:cNvPr id="123" name="Google Shape;123;p21"/>
            <p:cNvSpPr/>
            <p:nvPr/>
          </p:nvSpPr>
          <p:spPr>
            <a:xfrm>
              <a:off x="3873449"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Cancellation Forecast</a:t>
              </a:r>
              <a:endParaRPr sz="450">
                <a:solidFill>
                  <a:schemeClr val="dk2"/>
                </a:solidFill>
                <a:latin typeface="Droid Serif"/>
                <a:ea typeface="Droid Serif"/>
                <a:cs typeface="Droid Serif"/>
                <a:sym typeface="Droid Serif"/>
              </a:endParaRPr>
            </a:p>
          </p:txBody>
        </p:sp>
        <p:sp>
          <p:nvSpPr>
            <p:cNvPr id="124" name="Google Shape;124;p21"/>
            <p:cNvSpPr/>
            <p:nvPr/>
          </p:nvSpPr>
          <p:spPr>
            <a:xfrm>
              <a:off x="4544810"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0"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Engineering Demand Features</a:t>
              </a:r>
              <a:endParaRPr sz="450">
                <a:solidFill>
                  <a:schemeClr val="dk2"/>
                </a:solidFill>
                <a:latin typeface="Droid Serif"/>
                <a:ea typeface="Droid Serif"/>
                <a:cs typeface="Droid Serif"/>
                <a:sym typeface="Droid Serif"/>
              </a:endParaRPr>
            </a:p>
          </p:txBody>
        </p:sp>
        <p:sp>
          <p:nvSpPr>
            <p:cNvPr id="125" name="Google Shape;125;p21"/>
            <p:cNvSpPr/>
            <p:nvPr/>
          </p:nvSpPr>
          <p:spPr>
            <a:xfrm>
              <a:off x="5218425" y="90825"/>
              <a:ext cx="739500" cy="386700"/>
            </a:xfrm>
            <a:prstGeom prst="chevron">
              <a:avLst>
                <a:gd name="adj" fmla="val 29853"/>
              </a:avLst>
            </a:prstGeom>
            <a:noFill/>
            <a:ln w="19050" cap="flat" cmpd="sng">
              <a:solidFill>
                <a:srgbClr val="CCCCCC"/>
              </a:solidFill>
              <a:prstDash val="solid"/>
              <a:miter lim="8000"/>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450">
                  <a:solidFill>
                    <a:schemeClr val="dk2"/>
                  </a:solidFill>
                  <a:latin typeface="Droid Serif"/>
                  <a:ea typeface="Droid Serif"/>
                  <a:cs typeface="Droid Serif"/>
                  <a:sym typeface="Droid Serif"/>
                </a:rPr>
                <a:t>Hotel Demand Forecast</a:t>
              </a:r>
              <a:endParaRPr sz="450" b="1">
                <a:solidFill>
                  <a:schemeClr val="dk2"/>
                </a:solidFill>
                <a:latin typeface="Droid Serif"/>
                <a:ea typeface="Droid Serif"/>
                <a:cs typeface="Droid Serif"/>
                <a:sym typeface="Droid Serif"/>
              </a:endParaRPr>
            </a:p>
          </p:txBody>
        </p:sp>
      </p:grpSp>
      <p:sp>
        <p:nvSpPr>
          <p:cNvPr id="126" name="Google Shape;126;p21"/>
          <p:cNvSpPr txBox="1">
            <a:spLocks noGrp="1"/>
          </p:cNvSpPr>
          <p:nvPr>
            <p:ph type="body" idx="1"/>
          </p:nvPr>
        </p:nvSpPr>
        <p:spPr>
          <a:xfrm>
            <a:off x="664050" y="2376302"/>
            <a:ext cx="3880800" cy="2216400"/>
          </a:xfrm>
          <a:prstGeom prst="rect">
            <a:avLst/>
          </a:prstGeom>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chemeClr val="accent3"/>
                </a:solidFill>
              </a:rPr>
              <a:t>Resort Hotel (H1)</a:t>
            </a:r>
            <a:endParaRPr>
              <a:solidFill>
                <a:schemeClr val="accent3"/>
              </a:solidFill>
            </a:endParaRPr>
          </a:p>
          <a:p>
            <a:pPr marL="457200" lvl="0" indent="-381000" algn="l" rtl="0">
              <a:spcBef>
                <a:spcPts val="600"/>
              </a:spcBef>
              <a:spcAft>
                <a:spcPts val="0"/>
              </a:spcAft>
              <a:buClr>
                <a:schemeClr val="accent1"/>
              </a:buClr>
              <a:buSzPts val="2400"/>
              <a:buChar char="⊡"/>
            </a:pPr>
            <a:r>
              <a:rPr lang="en">
                <a:solidFill>
                  <a:schemeClr val="accent1"/>
                </a:solidFill>
              </a:rPr>
              <a:t>40k reservations</a:t>
            </a:r>
            <a:endParaRPr>
              <a:solidFill>
                <a:schemeClr val="accent1"/>
              </a:solidFill>
            </a:endParaRPr>
          </a:p>
          <a:p>
            <a:pPr marL="457200" lvl="0" indent="-381000" algn="l" rtl="0">
              <a:spcBef>
                <a:spcPts val="0"/>
              </a:spcBef>
              <a:spcAft>
                <a:spcPts val="0"/>
              </a:spcAft>
              <a:buClr>
                <a:schemeClr val="accent3"/>
              </a:buClr>
              <a:buSzPts val="2400"/>
              <a:buChar char="⊡"/>
            </a:pPr>
            <a:r>
              <a:rPr lang="en">
                <a:solidFill>
                  <a:schemeClr val="accent3"/>
                </a:solidFill>
              </a:rPr>
              <a:t>Capacity: 187 rooms</a:t>
            </a:r>
            <a:endParaRPr>
              <a:solidFill>
                <a:schemeClr val="accent3"/>
              </a:solidFill>
            </a:endParaRPr>
          </a:p>
          <a:p>
            <a:pPr marL="457200" lvl="0" indent="0" algn="l" rtl="0">
              <a:spcBef>
                <a:spcPts val="600"/>
              </a:spcBef>
              <a:spcAft>
                <a:spcPts val="0"/>
              </a:spcAft>
              <a:buNone/>
            </a:pPr>
            <a:endParaRPr/>
          </a:p>
        </p:txBody>
      </p:sp>
      <p:sp>
        <p:nvSpPr>
          <p:cNvPr id="127" name="Google Shape;127;p21"/>
          <p:cNvSpPr txBox="1">
            <a:spLocks noGrp="1"/>
          </p:cNvSpPr>
          <p:nvPr>
            <p:ph type="body" idx="1"/>
          </p:nvPr>
        </p:nvSpPr>
        <p:spPr>
          <a:xfrm>
            <a:off x="4683875" y="2382902"/>
            <a:ext cx="3880800" cy="2216400"/>
          </a:xfrm>
          <a:prstGeom prst="rect">
            <a:avLst/>
          </a:prstGeom>
          <a:noFill/>
          <a:ln w="9525" cap="flat" cmpd="sng">
            <a:solidFill>
              <a:schemeClr val="accent1"/>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600"/>
              </a:spcBef>
              <a:spcAft>
                <a:spcPts val="0"/>
              </a:spcAft>
              <a:buNone/>
            </a:pPr>
            <a:r>
              <a:rPr lang="en">
                <a:solidFill>
                  <a:schemeClr val="accent3"/>
                </a:solidFill>
              </a:rPr>
              <a:t>City Hotel (H2)</a:t>
            </a:r>
            <a:endParaRPr>
              <a:solidFill>
                <a:schemeClr val="accent3"/>
              </a:solidFill>
            </a:endParaRPr>
          </a:p>
          <a:p>
            <a:pPr marL="457200" lvl="0" indent="-381000" algn="l" rtl="0">
              <a:spcBef>
                <a:spcPts val="600"/>
              </a:spcBef>
              <a:spcAft>
                <a:spcPts val="0"/>
              </a:spcAft>
              <a:buClr>
                <a:schemeClr val="accent1"/>
              </a:buClr>
              <a:buSzPts val="2400"/>
              <a:buChar char="⊡"/>
            </a:pPr>
            <a:r>
              <a:rPr lang="en">
                <a:solidFill>
                  <a:schemeClr val="accent1"/>
                </a:solidFill>
              </a:rPr>
              <a:t>80k reservations</a:t>
            </a:r>
            <a:endParaRPr>
              <a:solidFill>
                <a:schemeClr val="accent1"/>
              </a:solidFill>
            </a:endParaRPr>
          </a:p>
          <a:p>
            <a:pPr marL="457200" lvl="0" indent="-381000" algn="l" rtl="0">
              <a:spcBef>
                <a:spcPts val="0"/>
              </a:spcBef>
              <a:spcAft>
                <a:spcPts val="0"/>
              </a:spcAft>
              <a:buClr>
                <a:schemeClr val="accent3"/>
              </a:buClr>
              <a:buSzPts val="2400"/>
              <a:buChar char="⊡"/>
            </a:pPr>
            <a:r>
              <a:rPr lang="en">
                <a:solidFill>
                  <a:schemeClr val="accent3"/>
                </a:solidFill>
              </a:rPr>
              <a:t>Capacity: 226 rooms</a:t>
            </a:r>
            <a:endParaRPr>
              <a:solidFill>
                <a:schemeClr val="accent3"/>
              </a:solidFill>
            </a:endParaRPr>
          </a:p>
        </p:txBody>
      </p:sp>
      <p:sp>
        <p:nvSpPr>
          <p:cNvPr id="128" name="Google Shape;128;p21"/>
          <p:cNvSpPr txBox="1"/>
          <p:nvPr/>
        </p:nvSpPr>
        <p:spPr>
          <a:xfrm>
            <a:off x="723450" y="1286100"/>
            <a:ext cx="7601700" cy="86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dirty="0">
                <a:solidFill>
                  <a:schemeClr val="accent3"/>
                </a:solidFill>
                <a:latin typeface="Droid Serif"/>
                <a:ea typeface="Droid Serif"/>
                <a:cs typeface="Droid Serif"/>
                <a:sym typeface="Droid Serif"/>
              </a:rPr>
              <a:t>The dataset contains reservations for stays between July 1, 2015 - August 31, 2017</a:t>
            </a:r>
            <a:endParaRPr sz="2200" dirty="0">
              <a:solidFill>
                <a:schemeClr val="accent3"/>
              </a:solidFill>
              <a:latin typeface="Droid Serif"/>
              <a:ea typeface="Droid Serif"/>
              <a:cs typeface="Droid Serif"/>
              <a:sym typeface="Droid Serif"/>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ctrTitle"/>
          </p:nvPr>
        </p:nvSpPr>
        <p:spPr>
          <a:xfrm>
            <a:off x="1953150" y="1902450"/>
            <a:ext cx="5237700" cy="133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Cancellation Forecast</a:t>
            </a:r>
            <a:endParaRPr/>
          </a:p>
        </p:txBody>
      </p:sp>
    </p:spTree>
  </p:cSld>
  <p:clrMapOvr>
    <a:masterClrMapping/>
  </p:clrMapOvr>
</p:sld>
</file>

<file path=ppt/theme/theme1.xml><?xml version="1.0" encoding="utf-8"?>
<a:theme xmlns:a="http://schemas.openxmlformats.org/drawingml/2006/main" name="Perdita template">
  <a:themeElements>
    <a:clrScheme name="Custom 347">
      <a:dk1>
        <a:srgbClr val="434343"/>
      </a:dk1>
      <a:lt1>
        <a:srgbClr val="FFFFFF"/>
      </a:lt1>
      <a:dk2>
        <a:srgbClr val="999999"/>
      </a:dk2>
      <a:lt2>
        <a:srgbClr val="EFEFEF"/>
      </a:lt2>
      <a:accent1>
        <a:srgbClr val="FF9E00"/>
      </a:accent1>
      <a:accent2>
        <a:srgbClr val="FF6F00"/>
      </a:accent2>
      <a:accent3>
        <a:srgbClr val="8A827D"/>
      </a:accent3>
      <a:accent4>
        <a:srgbClr val="443F3D"/>
      </a:accent4>
      <a:accent5>
        <a:srgbClr val="A0BEDA"/>
      </a:accent5>
      <a:accent6>
        <a:srgbClr val="5E86AC"/>
      </a:accent6>
      <a:hlink>
        <a:srgbClr val="434343"/>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481</TotalTime>
  <Words>2038</Words>
  <Application>Microsoft Macintosh PowerPoint</Application>
  <PresentationFormat>On-screen Show (16:9)</PresentationFormat>
  <Paragraphs>326</Paragraphs>
  <Slides>26</Slides>
  <Notes>26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Montserrat</vt:lpstr>
      <vt:lpstr>Droid Serif</vt:lpstr>
      <vt:lpstr>Arial</vt:lpstr>
      <vt:lpstr>Wingdings</vt:lpstr>
      <vt:lpstr>Perdita template</vt:lpstr>
      <vt:lpstr>PowerPoint Presentation</vt:lpstr>
      <vt:lpstr>PowerPoint Presentation</vt:lpstr>
      <vt:lpstr>PowerPoint Presentation</vt:lpstr>
      <vt:lpstr>PowerPoint Presentation</vt:lpstr>
      <vt:lpstr>HOTEL REVENUE MANAGEMENT SYSTEM</vt:lpstr>
      <vt:lpstr>PROJECT WORKFLOW</vt:lpstr>
      <vt:lpstr>A List of Reservations</vt:lpstr>
      <vt:lpstr>PowerPoint Presentation</vt:lpstr>
      <vt:lpstr>Cancellation Forecast</vt:lpstr>
      <vt:lpstr>PowerPoint Presentation</vt:lpstr>
      <vt:lpstr>PowerPoint Presentation</vt:lpstr>
      <vt:lpstr>PowerPoint Presentation</vt:lpstr>
      <vt:lpstr>Engineering Demand Features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Modeling Demand</vt:lpstr>
      <vt:lpstr>PowerPoint Presentation</vt:lpstr>
      <vt:lpstr>PowerPoint Presentation</vt:lpstr>
      <vt:lpstr>THANK YOU!</vt:lpstr>
      <vt:lpstr>APPENDIX A: DOW PREDICTION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HELLO!</dc:title>
  <cp:lastModifiedBy>Elliot Wilens</cp:lastModifiedBy>
  <cp:revision>95</cp:revision>
  <dcterms:modified xsi:type="dcterms:W3CDTF">2021-03-24T18:28:09Z</dcterms:modified>
</cp:coreProperties>
</file>