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7"/>
  </p:notesMasterIdLst>
  <p:sldIdLst>
    <p:sldId id="256" r:id="rId5"/>
    <p:sldId id="257" r:id="rId6"/>
    <p:sldId id="258" r:id="rId8"/>
    <p:sldId id="259" r:id="rId9"/>
    <p:sldId id="260" r:id="rId10"/>
    <p:sldId id="261" r:id="rId11"/>
    <p:sldId id="262" r:id="rId12"/>
    <p:sldId id="263" r:id="rId13"/>
    <p:sldId id="264" r:id="rId14"/>
    <p:sldId id="265" r:id="rId15"/>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PlaceHolder 1"/>
          <p:cNvSpPr>
            <a:spLocks noGrp="1"/>
          </p:cNvSpPr>
          <p:nvPr>
            <p:ph type="sldImg"/>
          </p:nvPr>
        </p:nvSpPr>
        <p:spPr>
          <a:xfrm>
            <a:off x="533520" y="764280"/>
            <a:ext cx="6704640" cy="3771360"/>
          </a:xfrm>
          <a:prstGeom prst="rect">
            <a:avLst/>
          </a:prstGeom>
          <a:noFill/>
          <a:ln w="0">
            <a:noFill/>
          </a:ln>
        </p:spPr>
        <p:txBody>
          <a:bodyPr lIns="0" tIns="0" rIns="0" bIns="0" anchor="ctr">
            <a:noAutofit/>
          </a:bodyPr>
          <a:p>
            <a:r>
              <a:rPr lang="en-US" sz="1400" b="0" strike="noStrike" spc="-1">
                <a:solidFill>
                  <a:srgbClr val="000000"/>
                </a:solidFill>
                <a:latin typeface="Arial"/>
              </a:rPr>
              <a:t>Click to move the slide</a:t>
            </a:r>
            <a:endParaRPr lang="en-US" sz="1400" b="0" strike="noStrike" spc="-1">
              <a:solidFill>
                <a:srgbClr val="000000"/>
              </a:solidFill>
              <a:latin typeface="Arial"/>
            </a:endParaRPr>
          </a:p>
        </p:txBody>
      </p:sp>
      <p:sp>
        <p:nvSpPr>
          <p:cNvPr id="125"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p>
            <a:r>
              <a:rPr lang="en-US" sz="2000" b="0" strike="noStrike" spc="-1">
                <a:latin typeface="Arial"/>
              </a:rPr>
              <a:t>Click to edit the notes format</a:t>
            </a:r>
            <a:endParaRPr lang="en-US" sz="2000" b="0" strike="noStrike" spc="-1">
              <a:latin typeface="Arial"/>
            </a:endParaRPr>
          </a:p>
        </p:txBody>
      </p:sp>
      <p:sp>
        <p:nvSpPr>
          <p:cNvPr id="126" name="PlaceHolder 3"/>
          <p:cNvSpPr>
            <a:spLocks noGrp="1"/>
          </p:cNvSpPr>
          <p:nvPr>
            <p:ph type="hdr"/>
          </p:nvPr>
        </p:nvSpPr>
        <p:spPr>
          <a:xfrm>
            <a:off x="0" y="0"/>
            <a:ext cx="3372840" cy="502560"/>
          </a:xfrm>
          <a:prstGeom prst="rect">
            <a:avLst/>
          </a:prstGeom>
          <a:noFill/>
          <a:ln w="0">
            <a:noFill/>
          </a:ln>
        </p:spPr>
        <p:txBody>
          <a:bodyPr lIns="0" tIns="0" rIns="0" bIns="0" anchor="t">
            <a:noAutofit/>
          </a:bodyPr>
          <a:p>
            <a:r>
              <a:rPr lang="en-US" sz="1400" b="0" strike="noStrike" spc="-1">
                <a:latin typeface="Times New Roman"/>
              </a:rPr>
              <a:t>&lt;header&gt;</a:t>
            </a:r>
            <a:endParaRPr lang="en-US" sz="1400" b="0" strike="noStrike" spc="-1">
              <a:latin typeface="Times New Roman"/>
            </a:endParaRPr>
          </a:p>
        </p:txBody>
      </p:sp>
      <p:sp>
        <p:nvSpPr>
          <p:cNvPr id="127" name="PlaceHolder 4"/>
          <p:cNvSpPr>
            <a:spLocks noGrp="1"/>
          </p:cNvSpPr>
          <p:nvPr>
            <p:ph type="dt" idx="10"/>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endParaRPr lang="en-US" sz="1400" b="0" strike="noStrike" spc="-1">
              <a:latin typeface="Times New Roman"/>
            </a:endParaRPr>
          </a:p>
        </p:txBody>
      </p:sp>
      <p:sp>
        <p:nvSpPr>
          <p:cNvPr id="128" name="PlaceHolder 5"/>
          <p:cNvSpPr>
            <a:spLocks noGrp="1"/>
          </p:cNvSpPr>
          <p:nvPr>
            <p:ph type="ftr" idx="11"/>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endParaRPr lang="en-US" sz="1400" b="0" strike="noStrike" spc="-1">
              <a:latin typeface="Times New Roman"/>
            </a:endParaRPr>
          </a:p>
        </p:txBody>
      </p:sp>
      <p:sp>
        <p:nvSpPr>
          <p:cNvPr id="129" name="PlaceHolder 6"/>
          <p:cNvSpPr>
            <a:spLocks noGrp="1"/>
          </p:cNvSpPr>
          <p:nvPr>
            <p:ph type="sldNum" idx="12"/>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5748C3E6-14A8-48D5-A4E5-87F1522722D2}"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685800" y="1143000"/>
            <a:ext cx="5486040" cy="3085920"/>
          </a:xfrm>
          <a:prstGeom prst="rect">
            <a:avLst/>
          </a:prstGeom>
          <a:ln w="0">
            <a:noFill/>
          </a:ln>
        </p:spPr>
      </p:sp>
      <p:sp>
        <p:nvSpPr>
          <p:cNvPr id="241" name="PlaceHolder 2"/>
          <p:cNvSpPr>
            <a:spLocks noGrp="1"/>
          </p:cNvSpPr>
          <p:nvPr>
            <p:ph type="body"/>
          </p:nvPr>
        </p:nvSpPr>
        <p:spPr>
          <a:xfrm>
            <a:off x="685800" y="4400640"/>
            <a:ext cx="5486040" cy="3600360"/>
          </a:xfrm>
          <a:prstGeom prst="rect">
            <a:avLst/>
          </a:prstGeom>
          <a:noFill/>
          <a:ln w="0">
            <a:noFill/>
          </a:ln>
        </p:spPr>
        <p:txBody>
          <a:bodyPr anchor="t">
            <a:noAutofit/>
          </a:bodyPr>
          <a:p>
            <a:endParaRPr lang="en-US" sz="2000" b="0" strike="noStrike" spc="-1">
              <a:latin typeface="Arial"/>
            </a:endParaRPr>
          </a:p>
        </p:txBody>
      </p:sp>
      <p:sp>
        <p:nvSpPr>
          <p:cNvPr id="242"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defRPr lang="en-US" sz="2400" b="0" strike="noStrike" spc="-1">
                <a:latin typeface="Times New Roman"/>
              </a:defRPr>
            </a:lvl1pPr>
          </a:lstStyle>
          <a:p>
            <a:endParaRPr lang="en-US" sz="2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400CC83-82A8-4A94-BAB9-0BF240C1AEE5}" type="slidenum">
              <a:rPr/>
            </a:fld>
            <a:endParaRPr/>
          </a:p>
        </p:txBody>
      </p:sp>
      <p:sp>
        <p:nvSpPr>
          <p:cNvPr id="4" name="PlaceHolder 3"/>
          <p:cNvSpPr>
            <a:spLocks noGrp="1"/>
          </p:cNvSpPr>
          <p:nvPr>
            <p:ph type="dt" idx="1"/>
          </p:nvPr>
        </p:nvSpPr>
        <p:spPr/>
        <p:txBody>
          <a:bodyPr/>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AC583C8-6CF7-4237-8239-9EFD6A52BD2B}"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34FDF21-1F75-4FD2-ACB3-75F337705453}" type="slidenum">
              <a:rPr/>
            </a:fld>
            <a:endParaRPr/>
          </a:p>
        </p:txBody>
      </p:sp>
      <p:sp>
        <p:nvSpPr>
          <p:cNvPr id="9" name="PlaceHolder 8"/>
          <p:cNvSpPr>
            <a:spLocks noGrp="1"/>
          </p:cNvSpPr>
          <p:nvPr>
            <p:ph type="dt" idx="1"/>
          </p:nvPr>
        </p:nvSpPr>
        <p:spPr/>
        <p:txBody>
          <a:bodyPr/>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A376DF2-C21D-4D7E-8096-D0D599FF8A2D}" type="slidenum">
              <a:rPr/>
            </a:fld>
            <a:endParaRPr/>
          </a:p>
        </p:txBody>
      </p:sp>
      <p:sp>
        <p:nvSpPr>
          <p:cNvPr id="11" name="PlaceHolder 10"/>
          <p:cNvSpPr>
            <a:spLocks noGrp="1"/>
          </p:cNvSpPr>
          <p:nvPr>
            <p:ph type="dt" idx="1"/>
          </p:nvPr>
        </p:nvSpPr>
        <p:spPr/>
        <p:txBody>
          <a:bodyPr/>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FC71E16-7D5A-41C7-9621-FCD1EEFA2D7C}" type="slidenum">
              <a:rPr/>
            </a:fld>
            <a:endParaRPr/>
          </a:p>
        </p:txBody>
      </p:sp>
      <p:sp>
        <p:nvSpPr>
          <p:cNvPr id="4" name="PlaceHolder 3"/>
          <p:cNvSpPr>
            <a:spLocks noGrp="1"/>
          </p:cNvSpPr>
          <p:nvPr>
            <p:ph type="dt" idx="4"/>
          </p:nvPr>
        </p:nvSpPr>
        <p:spPr/>
        <p:txBody>
          <a:bodyPr/>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p>
            <a:pPr algn="ctr">
              <a:buNone/>
            </a:pPr>
            <a:endParaRPr lang="en-US" sz="3200" b="0" strike="noStrike" spc="-1">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9CBA3CA-A0B2-4EDF-91FA-F3A6E53ACED2}" type="slidenum">
              <a:rPr/>
            </a:fld>
            <a:endParaRPr/>
          </a:p>
        </p:txBody>
      </p:sp>
      <p:sp>
        <p:nvSpPr>
          <p:cNvPr id="6" name="PlaceHolder 5"/>
          <p:cNvSpPr>
            <a:spLocks noGrp="1"/>
          </p:cNvSpPr>
          <p:nvPr>
            <p:ph type="dt" idx="4"/>
          </p:nvPr>
        </p:nvSpPr>
        <p:spPr/>
        <p:txBody>
          <a:bodyPr/>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3E2CEF7-EE47-463F-8235-E5B688F005B4}" type="slidenum">
              <a:rPr/>
            </a:fld>
            <a:endParaRPr/>
          </a:p>
        </p:txBody>
      </p:sp>
      <p:sp>
        <p:nvSpPr>
          <p:cNvPr id="6" name="PlaceHolder 5"/>
          <p:cNvSpPr>
            <a:spLocks noGrp="1"/>
          </p:cNvSpPr>
          <p:nvPr>
            <p:ph type="dt" idx="4"/>
          </p:nvPr>
        </p:nvSpPr>
        <p:spPr/>
        <p:txBody>
          <a:bodyPr/>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34A9FAA-ED89-4E97-8AC6-FCEF6E5C522E}" type="slidenum">
              <a:rPr/>
            </a:fld>
            <a:endParaRPr/>
          </a:p>
        </p:txBody>
      </p:sp>
      <p:sp>
        <p:nvSpPr>
          <p:cNvPr id="7" name="PlaceHolder 6"/>
          <p:cNvSpPr>
            <a:spLocks noGrp="1"/>
          </p:cNvSpPr>
          <p:nvPr>
            <p:ph type="dt" idx="4"/>
          </p:nvPr>
        </p:nvSpPr>
        <p:spPr/>
        <p:txBody>
          <a:bodyPr/>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24F171F-7C88-42A8-A96B-6AC87B10C5FE}" type="slidenum">
              <a:rPr/>
            </a:fld>
            <a:endParaRPr/>
          </a:p>
        </p:txBody>
      </p:sp>
      <p:sp>
        <p:nvSpPr>
          <p:cNvPr id="5" name="PlaceHolder 4"/>
          <p:cNvSpPr>
            <a:spLocks noGrp="1"/>
          </p:cNvSpPr>
          <p:nvPr>
            <p:ph type="dt" idx="4"/>
          </p:nvPr>
        </p:nvSpPr>
        <p:spPr/>
        <p:txBody>
          <a:bodyPr/>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5560"/>
          </a:xfrm>
          <a:prstGeom prst="rect">
            <a:avLst/>
          </a:prstGeom>
          <a:noFill/>
          <a:ln w="0">
            <a:noFill/>
          </a:ln>
        </p:spPr>
        <p:txBody>
          <a:bodyPr lIns="0" tIns="0" rIns="0" bIns="0" anchor="ctr">
            <a:noAutofit/>
          </a:bodyPr>
          <a:p>
            <a:pPr algn="ctr">
              <a:buNone/>
            </a:pPr>
            <a:endParaRPr lang="en-US" sz="3200" b="0" strike="noStrike" spc="-1">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24DE40D-7DD9-400D-ABF8-173BECEFFF29}" type="slidenum">
              <a:rPr/>
            </a:fld>
            <a:endParaRPr/>
          </a:p>
        </p:txBody>
      </p:sp>
      <p:sp>
        <p:nvSpPr>
          <p:cNvPr id="5" name="PlaceHolder 4"/>
          <p:cNvSpPr>
            <a:spLocks noGrp="1"/>
          </p:cNvSpPr>
          <p:nvPr>
            <p:ph type="dt" idx="4"/>
          </p:nvPr>
        </p:nvSpPr>
        <p:spPr/>
        <p:txBody>
          <a:bodyPr/>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D2579E3-AFC3-4A4E-8A48-960B62B5DD9C}"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p>
            <a:pPr algn="ctr">
              <a:buNone/>
            </a:pPr>
            <a:endParaRPr lang="en-US" sz="3200" b="0" strike="noStrike" spc="-1">
              <a:latin typeface="Arial"/>
            </a:endParaRPr>
          </a:p>
        </p:txBody>
      </p:sp>
      <p:sp>
        <p:nvSpPr>
          <p:cNvPr id="4" name="PlaceHolder 3"/>
          <p:cNvSpPr>
            <a:spLocks noGrp="1"/>
          </p:cNvSpPr>
          <p:nvPr>
            <p:ph type="ftr" idx="2"/>
          </p:nvPr>
        </p:nvSpPr>
        <p:spPr/>
        <p:txBody>
          <a:bodyPr/>
          <a:p>
            <a:r>
              <a:t>Footer</a:t>
            </a:r>
          </a:p>
        </p:txBody>
      </p:sp>
      <p:sp>
        <p:nvSpPr>
          <p:cNvPr id="2" name="PlaceHolder 4"/>
          <p:cNvSpPr>
            <a:spLocks noGrp="1"/>
          </p:cNvSpPr>
          <p:nvPr>
            <p:ph type="sldNum" idx="3"/>
          </p:nvPr>
        </p:nvSpPr>
        <p:spPr/>
        <p:txBody>
          <a:bodyPr/>
          <a:p>
            <a:fld id="{1A74BE32-024F-4680-BD7F-FD581BA9DFFE}" type="slidenum">
              <a:rPr/>
            </a:fld>
            <a:endParaRPr/>
          </a:p>
        </p:txBody>
      </p:sp>
      <p:sp>
        <p:nvSpPr>
          <p:cNvPr id="3" name="PlaceHolder 5"/>
          <p:cNvSpPr>
            <a:spLocks noGrp="1"/>
          </p:cNvSpPr>
          <p:nvPr>
            <p:ph type="dt" idx="1"/>
          </p:nvPr>
        </p:nvSpPr>
        <p:spPr/>
        <p:txBody>
          <a:bodyPr/>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260EDE2-2621-4E75-8AF5-F02FAFA76333}"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E75650C-FB98-4F04-B22C-AA679226AE85}"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B8E181D-52C8-4FC6-97BA-EBF9399DB871}" type="slidenum">
              <a:rPr/>
            </a:fld>
            <a:endParaRPr/>
          </a:p>
        </p:txBody>
      </p:sp>
      <p:sp>
        <p:nvSpPr>
          <p:cNvPr id="7" name="PlaceHolder 6"/>
          <p:cNvSpPr>
            <a:spLocks noGrp="1"/>
          </p:cNvSpPr>
          <p:nvPr>
            <p:ph type="dt" idx="4"/>
          </p:nvPr>
        </p:nvSpPr>
        <p:spPr/>
        <p:txBody>
          <a:bodyPr/>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A7F4240-8BE0-478A-B46E-1E3E4D1F20F8}" type="slidenum">
              <a:rPr/>
            </a:fld>
            <a:endParaRPr/>
          </a:p>
        </p:txBody>
      </p:sp>
      <p:sp>
        <p:nvSpPr>
          <p:cNvPr id="9" name="PlaceHolder 8"/>
          <p:cNvSpPr>
            <a:spLocks noGrp="1"/>
          </p:cNvSpPr>
          <p:nvPr>
            <p:ph type="dt" idx="4"/>
          </p:nvPr>
        </p:nvSpPr>
        <p:spPr/>
        <p:txBody>
          <a:bodyPr/>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1B4AB49-7A85-4523-ABE0-4B394A177D4A}" type="slidenum">
              <a:rPr/>
            </a:fld>
            <a:endParaRPr/>
          </a:p>
        </p:txBody>
      </p:sp>
      <p:sp>
        <p:nvSpPr>
          <p:cNvPr id="11" name="PlaceHolder 10"/>
          <p:cNvSpPr>
            <a:spLocks noGrp="1"/>
          </p:cNvSpPr>
          <p:nvPr>
            <p:ph type="dt" idx="4"/>
          </p:nvPr>
        </p:nvSpPr>
        <p:spPr/>
        <p:txBody>
          <a:bodyPr/>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2262ECF-D3D9-49D5-B663-BBCA4270881F}" type="slidenum">
              <a:rPr/>
            </a:fld>
            <a:endParaRPr/>
          </a:p>
        </p:txBody>
      </p:sp>
      <p:sp>
        <p:nvSpPr>
          <p:cNvPr id="4" name="PlaceHolder 3"/>
          <p:cNvSpPr>
            <a:spLocks noGrp="1"/>
          </p:cNvSpPr>
          <p:nvPr>
            <p:ph type="dt" idx="7"/>
          </p:nvPr>
        </p:nvSpPr>
        <p:spPr/>
        <p:txBody>
          <a:bodyPr/>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89"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p>
            <a:pPr algn="ctr">
              <a:buNone/>
            </a:pPr>
            <a:endParaRPr lang="en-US" sz="3200" b="0" strike="noStrike" spc="-1">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DF3E29B-4D94-4B15-93A8-665B25D29DC2}" type="slidenum">
              <a:rPr/>
            </a:fld>
            <a:endParaRPr/>
          </a:p>
        </p:txBody>
      </p:sp>
      <p:sp>
        <p:nvSpPr>
          <p:cNvPr id="6" name="PlaceHolder 5"/>
          <p:cNvSpPr>
            <a:spLocks noGrp="1"/>
          </p:cNvSpPr>
          <p:nvPr>
            <p:ph type="dt" idx="7"/>
          </p:nvPr>
        </p:nvSpPr>
        <p:spPr/>
        <p:txBody>
          <a:bodyPr/>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7F4E600-ECCC-4E77-BEC6-322389943853}" type="slidenum">
              <a:rPr/>
            </a:fld>
            <a:endParaRPr/>
          </a:p>
        </p:txBody>
      </p:sp>
      <p:sp>
        <p:nvSpPr>
          <p:cNvPr id="6" name="PlaceHolder 5"/>
          <p:cNvSpPr>
            <a:spLocks noGrp="1"/>
          </p:cNvSpPr>
          <p:nvPr>
            <p:ph type="dt" idx="7"/>
          </p:nvPr>
        </p:nvSpPr>
        <p:spPr/>
        <p:txBody>
          <a:bodyPr/>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93"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94"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379C65C-3B0C-48C8-869F-07AB6C34A026}" type="slidenum">
              <a:rPr/>
            </a:fld>
            <a:endParaRPr/>
          </a:p>
        </p:txBody>
      </p:sp>
      <p:sp>
        <p:nvSpPr>
          <p:cNvPr id="7" name="PlaceHolder 6"/>
          <p:cNvSpPr>
            <a:spLocks noGrp="1"/>
          </p:cNvSpPr>
          <p:nvPr>
            <p:ph type="dt" idx="7"/>
          </p:nvPr>
        </p:nvSpPr>
        <p:spPr/>
        <p:txBody>
          <a:bodyPr/>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509B938-E70F-4AB3-ADF8-35EC08F303B0}" type="slidenum">
              <a:rPr/>
            </a:fld>
            <a:endParaRPr/>
          </a:p>
        </p:txBody>
      </p:sp>
      <p:sp>
        <p:nvSpPr>
          <p:cNvPr id="5" name="PlaceHolder 4"/>
          <p:cNvSpPr>
            <a:spLocks noGrp="1"/>
          </p:cNvSpPr>
          <p:nvPr>
            <p:ph type="dt" idx="7"/>
          </p:nvPr>
        </p:nvSpPr>
        <p:spPr/>
        <p:txBody>
          <a:bodyPr/>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D07242C-B8FB-4E44-A78E-A1A694ABA44F}" type="slidenum">
              <a:rPr/>
            </a:fld>
            <a:endParaRPr/>
          </a:p>
        </p:txBody>
      </p:sp>
      <p:sp>
        <p:nvSpPr>
          <p:cNvPr id="6" name="PlaceHolder 5"/>
          <p:cNvSpPr>
            <a:spLocks noGrp="1"/>
          </p:cNvSpPr>
          <p:nvPr>
            <p:ph type="dt" idx="1"/>
          </p:nvPr>
        </p:nvSpPr>
        <p:spPr/>
        <p:txBody>
          <a:bodyPr/>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5560"/>
          </a:xfrm>
          <a:prstGeom prst="rect">
            <a:avLst/>
          </a:prstGeom>
          <a:noFill/>
          <a:ln w="0">
            <a:noFill/>
          </a:ln>
        </p:spPr>
        <p:txBody>
          <a:bodyPr lIns="0" tIns="0" rIns="0" bIns="0" anchor="ctr">
            <a:noAutofit/>
          </a:bodyPr>
          <a:p>
            <a:pPr algn="ctr">
              <a:buNone/>
            </a:pPr>
            <a:endParaRPr lang="en-US" sz="3200" b="0" strike="noStrike" spc="-1">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2A15B78A-3552-48A3-ACF9-65F8D106AF12}" type="slidenum">
              <a:rPr/>
            </a:fld>
            <a:endParaRPr/>
          </a:p>
        </p:txBody>
      </p:sp>
      <p:sp>
        <p:nvSpPr>
          <p:cNvPr id="5" name="PlaceHolder 4"/>
          <p:cNvSpPr>
            <a:spLocks noGrp="1"/>
          </p:cNvSpPr>
          <p:nvPr>
            <p:ph type="dt" idx="7"/>
          </p:nvPr>
        </p:nvSpPr>
        <p:spPr/>
        <p:txBody>
          <a:bodyPr/>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98"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99"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00"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EBEE394-2B08-435D-B856-8F94180172CD}" type="slidenum">
              <a:rPr/>
            </a:fld>
            <a:endParaRPr/>
          </a:p>
        </p:txBody>
      </p:sp>
      <p:sp>
        <p:nvSpPr>
          <p:cNvPr id="8" name="PlaceHolder 7"/>
          <p:cNvSpPr>
            <a:spLocks noGrp="1"/>
          </p:cNvSpPr>
          <p:nvPr>
            <p:ph type="dt" idx="7"/>
          </p:nvPr>
        </p:nvSpPr>
        <p:spPr/>
        <p:txBody>
          <a:bodyPr/>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102"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03"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04"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B963EA8-173F-4FB7-AF37-64D908BD320C}" type="slidenum">
              <a:rPr/>
            </a:fld>
            <a:endParaRPr/>
          </a:p>
        </p:txBody>
      </p:sp>
      <p:sp>
        <p:nvSpPr>
          <p:cNvPr id="8" name="PlaceHolder 7"/>
          <p:cNvSpPr>
            <a:spLocks noGrp="1"/>
          </p:cNvSpPr>
          <p:nvPr>
            <p:ph type="dt" idx="7"/>
          </p:nvPr>
        </p:nvSpPr>
        <p:spPr/>
        <p:txBody>
          <a:bodyPr/>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10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07"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08"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A826282-FDCC-429F-8183-3DB4A6C8B7F2}" type="slidenum">
              <a:rPr/>
            </a:fld>
            <a:endParaRPr/>
          </a:p>
        </p:txBody>
      </p:sp>
      <p:sp>
        <p:nvSpPr>
          <p:cNvPr id="8" name="PlaceHolder 7"/>
          <p:cNvSpPr>
            <a:spLocks noGrp="1"/>
          </p:cNvSpPr>
          <p:nvPr>
            <p:ph type="dt" idx="7"/>
          </p:nvPr>
        </p:nvSpPr>
        <p:spPr/>
        <p:txBody>
          <a:bodyPr/>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110"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11"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A7D2EC2-C200-47E6-BDB4-C96A1A4EB86D}" type="slidenum">
              <a:rPr/>
            </a:fld>
            <a:endParaRPr/>
          </a:p>
        </p:txBody>
      </p:sp>
      <p:sp>
        <p:nvSpPr>
          <p:cNvPr id="7" name="PlaceHolder 6"/>
          <p:cNvSpPr>
            <a:spLocks noGrp="1"/>
          </p:cNvSpPr>
          <p:nvPr>
            <p:ph type="dt" idx="7"/>
          </p:nvPr>
        </p:nvSpPr>
        <p:spPr/>
        <p:txBody>
          <a:bodyPr/>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11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1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15"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16"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313ADEB-EBEC-46A4-95CB-28E91A8FF67A}" type="slidenum">
              <a:rPr/>
            </a:fld>
            <a:endParaRPr/>
          </a:p>
        </p:txBody>
      </p:sp>
      <p:sp>
        <p:nvSpPr>
          <p:cNvPr id="9" name="PlaceHolder 8"/>
          <p:cNvSpPr>
            <a:spLocks noGrp="1"/>
          </p:cNvSpPr>
          <p:nvPr>
            <p:ph type="dt" idx="7"/>
          </p:nvPr>
        </p:nvSpPr>
        <p:spPr/>
        <p:txBody>
          <a:bodyPr/>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118"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19"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20"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21"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22"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23"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F557ABF8-9A02-4F66-BE86-33AFF1F25977}" type="slidenum">
              <a:rPr/>
            </a:fld>
            <a:endParaRPr/>
          </a:p>
        </p:txBody>
      </p:sp>
      <p:sp>
        <p:nvSpPr>
          <p:cNvPr id="11" name="PlaceHolder 10"/>
          <p:cNvSpPr>
            <a:spLocks noGrp="1"/>
          </p:cNvSpPr>
          <p:nvPr>
            <p:ph type="dt" idx="7"/>
          </p:nvPr>
        </p:nvSpPr>
        <p:spPr/>
        <p:txBody>
          <a:bodyPr/>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0B8EC73-EAB0-4D7B-B7CC-31107111484E}"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32FFD30-4B96-4B50-A2F0-958D2557E0B2}"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5560"/>
          </a:xfrm>
          <a:prstGeom prst="rect">
            <a:avLst/>
          </a:prstGeom>
          <a:noFill/>
          <a:ln w="0">
            <a:noFill/>
          </a:ln>
        </p:spPr>
        <p:txBody>
          <a:bodyPr lIns="0" tIns="0" rIns="0" bIns="0" anchor="ctr">
            <a:noAutofit/>
          </a:bodyPr>
          <a:p>
            <a:pPr algn="ctr">
              <a:buNone/>
            </a:pPr>
            <a:endParaRPr lang="en-US" sz="3200" b="0" strike="noStrike" spc="-1">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9E694FE-7BEC-44D8-847F-C28563CC39CF}"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1E03E95-7969-4476-AFCC-F0C4ED8D5BAF}"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856096E-33AC-4954-BCEF-E0FC1544999E}"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a:noFill/>
          <a:ln w="0">
            <a:noFill/>
          </a:ln>
        </p:spPr>
        <p:txBody>
          <a:bodyPr lIns="0" tIns="0" rIns="0" bIns="0" anchor="ctr">
            <a:noAutofit/>
          </a:bodyPr>
          <a:p>
            <a:endParaRPr lang="en-US" sz="1400" b="0" strike="noStrike" spc="-1">
              <a:solidFill>
                <a:srgbClr val="000000"/>
              </a:solidFill>
              <a:latin typeface="Arial"/>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p>
            <a:endParaRPr lang="en-US" sz="1400" b="0" strike="noStrike" spc="-1">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7A530AB-CF86-483E-8A2A-E2CD72BCD521}"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520"/>
          </a:xfrm>
          <a:prstGeom prst="rect">
            <a:avLst/>
          </a:prstGeom>
          <a:noFill/>
          <a:ln w="0">
            <a:noFill/>
          </a:ln>
        </p:spPr>
        <p:txBody>
          <a:bodyPr anchor="ctr">
            <a:normAutofit/>
          </a:bodyPr>
          <a:p>
            <a:r>
              <a:rPr lang="en-US" sz="4400" b="0" strike="noStrike" spc="-1">
                <a:solidFill>
                  <a:srgbClr val="000000"/>
                </a:solidFill>
                <a:latin typeface="Arial"/>
              </a:rPr>
              <a:t>Click to edit the title text </a:t>
            </a:r>
            <a:r>
              <a:rPr lang="en-US" sz="4400" b="0" strike="noStrike" spc="-1">
                <a:solidFill>
                  <a:srgbClr val="000000"/>
                </a:solidFill>
                <a:latin typeface="Arial"/>
              </a:rPr>
              <a:t>format</a:t>
            </a:r>
            <a:endParaRPr lang="en-US" sz="4400" b="0" strike="noStrike" spc="-1">
              <a:solidFill>
                <a:srgbClr val="000000"/>
              </a:solidFill>
              <a:latin typeface="Arial"/>
            </a:endParaRPr>
          </a:p>
        </p:txBody>
      </p:sp>
      <p:sp>
        <p:nvSpPr>
          <p:cNvPr id="2" name="PlaceHolder 2"/>
          <p:cNvSpPr>
            <a:spLocks noGrp="1"/>
          </p:cNvSpPr>
          <p:nvPr>
            <p:ph type="body"/>
          </p:nvPr>
        </p:nvSpPr>
        <p:spPr>
          <a:xfrm>
            <a:off x="838080" y="1825560"/>
            <a:ext cx="10515240" cy="4350960"/>
          </a:xfrm>
          <a:prstGeom prst="rect">
            <a:avLst/>
          </a:prstGeom>
          <a:noFill/>
          <a:ln w="0">
            <a:noFill/>
          </a:ln>
        </p:spPr>
        <p:txBody>
          <a:bodyPr anchor="t">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Arial"/>
              </a:rPr>
              <a:t>Click to edit the outline text format</a:t>
            </a:r>
            <a:endParaRPr lang="en-US" sz="28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en-US" sz="2800" b="0" strike="noStrike" spc="-1">
                <a:solidFill>
                  <a:srgbClr val="000000"/>
                </a:solidFill>
                <a:latin typeface="Arial"/>
              </a:rPr>
              <a:t>Third Outline Level</a:t>
            </a:r>
            <a:endParaRPr lang="en-US" sz="28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en-US" sz="2800" b="0" strike="noStrike" spc="-1">
                <a:solidFill>
                  <a:srgbClr val="000000"/>
                </a:solidFill>
                <a:latin typeface="Arial"/>
              </a:rPr>
              <a:t>Fourth Outline Level</a:t>
            </a:r>
            <a:endParaRPr lang="en-US" sz="28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en-US" sz="2800" b="0" strike="noStrike" spc="-1">
                <a:solidFill>
                  <a:srgbClr val="000000"/>
                </a:solidFill>
                <a:latin typeface="Arial"/>
              </a:rPr>
              <a:t>Fifth Outline Level</a:t>
            </a:r>
            <a:endParaRPr lang="en-US" sz="28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en-US" sz="2800" b="0" strike="noStrike" spc="-1">
                <a:solidFill>
                  <a:srgbClr val="000000"/>
                </a:solidFill>
                <a:latin typeface="Arial"/>
              </a:rPr>
              <a:t>Sixth Outline Level</a:t>
            </a:r>
            <a:endParaRPr lang="en-US" sz="28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en-US" sz="2800" b="0" strike="noStrike" spc="-1">
                <a:solidFill>
                  <a:srgbClr val="000000"/>
                </a:solidFill>
                <a:latin typeface="Arial"/>
              </a:rPr>
              <a:t>Seventh Outline Level</a:t>
            </a:r>
            <a:endParaRPr lang="en-US" sz="2800" b="0" strike="noStrike" spc="-1">
              <a:solidFill>
                <a:srgbClr val="000000"/>
              </a:solidFill>
              <a:latin typeface="Arial"/>
            </a:endParaRPr>
          </a:p>
        </p:txBody>
      </p:sp>
      <p:sp>
        <p:nvSpPr>
          <p:cNvPr id="3"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endParaRPr lang="en-US" sz="1400" b="0" strike="noStrike" spc="-1">
              <a:latin typeface="Times New Roman"/>
            </a:endParaRPr>
          </a:p>
        </p:txBody>
      </p:sp>
      <p:sp>
        <p:nvSpPr>
          <p:cNvPr id="4"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endParaRPr lang="en-US" sz="1400" b="0" strike="noStrike" spc="-1">
              <a:latin typeface="Times New Roman"/>
            </a:endParaRPr>
          </a:p>
        </p:txBody>
      </p:sp>
      <p:sp>
        <p:nvSpPr>
          <p:cNvPr id="5"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a:defRPr lang="en-US" sz="2400" b="0" strike="noStrike" spc="-1">
                <a:latin typeface="Times New Roman"/>
              </a:defRPr>
            </a:lvl1p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520"/>
          </a:xfrm>
          <a:prstGeom prst="rect">
            <a:avLst/>
          </a:prstGeom>
          <a:noFill/>
          <a:ln w="0">
            <a:noFill/>
          </a:ln>
        </p:spPr>
        <p:txBody>
          <a:bodyPr anchor="b">
            <a:normAutofit/>
          </a:bodyPr>
          <a:p>
            <a:r>
              <a:rPr lang="en-US" sz="6000" b="0" strike="noStrike" spc="-1">
                <a:solidFill>
                  <a:srgbClr val="000000"/>
                </a:solidFill>
                <a:latin typeface="Arial"/>
              </a:rPr>
              <a:t>Click to </a:t>
            </a:r>
            <a:r>
              <a:rPr lang="en-US" sz="6000" b="0" strike="noStrike" spc="-1">
                <a:solidFill>
                  <a:srgbClr val="000000"/>
                </a:solidFill>
                <a:latin typeface="Arial"/>
              </a:rPr>
              <a:t>edit the </a:t>
            </a:r>
            <a:r>
              <a:rPr lang="en-US" sz="6000" b="0" strike="noStrike" spc="-1">
                <a:solidFill>
                  <a:srgbClr val="000000"/>
                </a:solidFill>
                <a:latin typeface="Arial"/>
              </a:rPr>
              <a:t>title text </a:t>
            </a:r>
            <a:r>
              <a:rPr lang="en-US" sz="6000" b="0" strike="noStrike" spc="-1">
                <a:solidFill>
                  <a:srgbClr val="000000"/>
                </a:solidFill>
                <a:latin typeface="Arial"/>
              </a:rPr>
              <a:t>format</a:t>
            </a:r>
            <a:endParaRPr lang="en-US" sz="6000" b="0" strike="noStrike" spc="-1">
              <a:solidFill>
                <a:srgbClr val="000000"/>
              </a:solidFill>
              <a:latin typeface="Arial"/>
            </a:endParaRPr>
          </a:p>
        </p:txBody>
      </p:sp>
      <p:sp>
        <p:nvSpPr>
          <p:cNvPr id="42" name="PlaceHolder 2"/>
          <p:cNvSpPr>
            <a:spLocks noGrp="1"/>
          </p:cNvSpPr>
          <p:nvPr>
            <p:ph type="dt" idx="4"/>
          </p:nvPr>
        </p:nvSpPr>
        <p:spPr>
          <a:xfrm>
            <a:off x="83808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endParaRPr lang="en-US" sz="1400" b="0" strike="noStrike" spc="-1">
              <a:latin typeface="Times New Roman"/>
            </a:endParaRPr>
          </a:p>
        </p:txBody>
      </p:sp>
      <p:sp>
        <p:nvSpPr>
          <p:cNvPr id="43" name="PlaceHolder 3"/>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endParaRPr lang="en-US" sz="1400" b="0" strike="noStrike" spc="-1">
              <a:latin typeface="Times New Roman"/>
            </a:endParaRPr>
          </a:p>
        </p:txBody>
      </p:sp>
      <p:sp>
        <p:nvSpPr>
          <p:cNvPr id="44" name="PlaceHolder 4"/>
          <p:cNvSpPr>
            <a:spLocks noGrp="1"/>
          </p:cNvSpPr>
          <p:nvPr>
            <p:ph type="sldNum" idx="6"/>
          </p:nvPr>
        </p:nvSpPr>
        <p:spPr>
          <a:xfrm>
            <a:off x="8610480" y="6356520"/>
            <a:ext cx="2742840" cy="364680"/>
          </a:xfrm>
          <a:prstGeom prst="rect">
            <a:avLst/>
          </a:prstGeom>
          <a:noFill/>
          <a:ln w="0">
            <a:noFill/>
          </a:ln>
        </p:spPr>
        <p:txBody>
          <a:bodyPr anchor="ctr">
            <a:noAutofit/>
          </a:bodyPr>
          <a:lstStyle>
            <a:lvl1pPr>
              <a:defRPr lang="en-US" sz="2400" b="0" strike="noStrike" spc="-1">
                <a:latin typeface="Times New Roman"/>
              </a:defRPr>
            </a:lvl1pPr>
          </a:lstStyle>
          <a:p>
            <a:endParaRPr lang="en-US" sz="2400" b="0" strike="noStrike" spc="-1">
              <a:latin typeface="Times New Roman"/>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a:rPr>
              <a:t>Click to edit the outline text format</a:t>
            </a:r>
            <a:endParaRPr lang="en-US" sz="14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en-US" sz="1400" b="0" strike="noStrike" spc="-1">
                <a:solidFill>
                  <a:srgbClr val="000000"/>
                </a:solidFill>
                <a:latin typeface="Arial"/>
              </a:rPr>
              <a:t>Second Outline Level</a:t>
            </a:r>
            <a:endParaRPr lang="en-US" sz="14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a:rPr>
              <a:t>Third Outline Level</a:t>
            </a:r>
            <a:endParaRPr lang="en-US" sz="14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en-US" sz="1400" b="0" strike="noStrike" spc="-1">
                <a:solidFill>
                  <a:srgbClr val="000000"/>
                </a:solidFill>
                <a:latin typeface="Arial"/>
              </a:rPr>
              <a:t>Fourth Outline Level</a:t>
            </a:r>
            <a:endParaRPr lang="en-US" sz="14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457200"/>
            <a:ext cx="3931920" cy="1599840"/>
          </a:xfrm>
          <a:prstGeom prst="rect">
            <a:avLst/>
          </a:prstGeom>
          <a:noFill/>
          <a:ln w="0">
            <a:noFill/>
          </a:ln>
        </p:spPr>
        <p:txBody>
          <a:bodyPr anchor="b">
            <a:normAutofit/>
          </a:bodyPr>
          <a:p>
            <a:r>
              <a:rPr lang="en-US" sz="3200" b="0" strike="noStrike" spc="-1">
                <a:solidFill>
                  <a:srgbClr val="000000"/>
                </a:solidFill>
                <a:latin typeface="Arial"/>
              </a:rPr>
              <a:t>Click to edit the </a:t>
            </a:r>
            <a:r>
              <a:rPr lang="en-US" sz="3200" b="0" strike="noStrike" spc="-1">
                <a:solidFill>
                  <a:srgbClr val="000000"/>
                </a:solidFill>
                <a:latin typeface="Arial"/>
              </a:rPr>
              <a:t>title text format</a:t>
            </a:r>
            <a:endParaRPr lang="en-US" sz="3200" b="0" strike="noStrike" spc="-1">
              <a:solidFill>
                <a:srgbClr val="000000"/>
              </a:solidFill>
              <a:latin typeface="Arial"/>
            </a:endParaRPr>
          </a:p>
        </p:txBody>
      </p:sp>
      <p:sp>
        <p:nvSpPr>
          <p:cNvPr id="83"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a:rPr>
              <a:t>Fifth Outline Level</a:t>
            </a:r>
            <a:endParaRPr lang="en-US" sz="18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a:rPr>
              <a:t>Sixth Outline Level</a:t>
            </a:r>
            <a:endParaRPr lang="en-US" sz="18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a:rPr>
              <a:t>Seventh Outline Level</a:t>
            </a:r>
            <a:endParaRPr lang="en-US" sz="1800" b="0" strike="noStrike" spc="-1">
              <a:solidFill>
                <a:srgbClr val="000000"/>
              </a:solidFill>
              <a:latin typeface="Arial"/>
            </a:endParaRPr>
          </a:p>
        </p:txBody>
      </p:sp>
      <p:sp>
        <p:nvSpPr>
          <p:cNvPr id="84" name="PlaceHolder 3"/>
          <p:cNvSpPr>
            <a:spLocks noGrp="1"/>
          </p:cNvSpPr>
          <p:nvPr>
            <p:ph type="body"/>
          </p:nvPr>
        </p:nvSpPr>
        <p:spPr>
          <a:xfrm>
            <a:off x="839880" y="2057400"/>
            <a:ext cx="3931920" cy="3811320"/>
          </a:xfrm>
          <a:prstGeom prst="rect">
            <a:avLst/>
          </a:prstGeom>
          <a:noFill/>
          <a:ln w="0">
            <a:noFill/>
          </a:ln>
        </p:spPr>
        <p:txBody>
          <a:bodyPr anchor="t">
            <a:normAutofit/>
          </a:bodyPr>
          <a:p>
            <a:pPr marL="431800" indent="-323850">
              <a:spcBef>
                <a:spcPts val="1415"/>
              </a:spcBef>
              <a:buClr>
                <a:srgbClr val="000000"/>
              </a:buClr>
              <a:buSzPct val="45000"/>
              <a:buFont typeface="Wingdings" panose="05000000000000000000" pitchFamily="2" charset="2"/>
              <a:buChar char=""/>
            </a:pPr>
            <a:r>
              <a:rPr lang="en-US" sz="1600" b="0" strike="noStrike" spc="-1">
                <a:solidFill>
                  <a:srgbClr val="000000"/>
                </a:solidFill>
                <a:latin typeface="Arial"/>
              </a:rPr>
              <a:t>Click to edit the outline text format</a:t>
            </a:r>
            <a:endParaRPr lang="en-US" sz="16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en-US" sz="1600" b="0" strike="noStrike" spc="-1">
                <a:solidFill>
                  <a:srgbClr val="000000"/>
                </a:solidFill>
                <a:latin typeface="Arial"/>
              </a:rPr>
              <a:t>Second Outline Level</a:t>
            </a:r>
            <a:endParaRPr lang="en-US" sz="16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en-US" sz="1600" b="0" strike="noStrike" spc="-1">
                <a:solidFill>
                  <a:srgbClr val="000000"/>
                </a:solidFill>
                <a:latin typeface="Arial"/>
              </a:rPr>
              <a:t>Third Outline Level</a:t>
            </a:r>
            <a:endParaRPr lang="en-US" sz="16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en-US" sz="1600" b="0" strike="noStrike" spc="-1">
                <a:solidFill>
                  <a:srgbClr val="000000"/>
                </a:solidFill>
                <a:latin typeface="Arial"/>
              </a:rPr>
              <a:t>Fourth Outline Level</a:t>
            </a:r>
            <a:endParaRPr lang="en-US" sz="16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en-US" sz="1600" b="0" strike="noStrike" spc="-1">
                <a:solidFill>
                  <a:srgbClr val="000000"/>
                </a:solidFill>
                <a:latin typeface="Arial"/>
              </a:rPr>
              <a:t>Fifth Outline Level</a:t>
            </a:r>
            <a:endParaRPr lang="en-US" sz="16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en-US" sz="1600" b="0" strike="noStrike" spc="-1">
                <a:solidFill>
                  <a:srgbClr val="000000"/>
                </a:solidFill>
                <a:latin typeface="Arial"/>
              </a:rPr>
              <a:t>Sixth Outline Level</a:t>
            </a:r>
            <a:endParaRPr lang="en-US" sz="16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en-US" sz="1600" b="0" strike="noStrike" spc="-1">
                <a:solidFill>
                  <a:srgbClr val="000000"/>
                </a:solidFill>
                <a:latin typeface="Arial"/>
              </a:rPr>
              <a:t>Seventh Outline Level</a:t>
            </a:r>
            <a:endParaRPr lang="en-US" sz="1600" b="0" strike="noStrike" spc="-1">
              <a:solidFill>
                <a:srgbClr val="000000"/>
              </a:solidFill>
              <a:latin typeface="Arial"/>
            </a:endParaRPr>
          </a:p>
        </p:txBody>
      </p:sp>
      <p:sp>
        <p:nvSpPr>
          <p:cNvPr id="85"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endParaRPr lang="en-US" sz="1400" b="0" strike="noStrike" spc="-1">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endParaRPr lang="en-US" sz="1400" b="0" strike="noStrike" spc="-1">
              <a:latin typeface="Times New Roman"/>
            </a:endParaRP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a:defRPr lang="en-US" sz="2400" b="0" strike="noStrike" spc="-1">
                <a:latin typeface="Times New Roman"/>
              </a:defRPr>
            </a:lvl1p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4.xml"/><Relationship Id="rId7" Type="http://schemas.openxmlformats.org/officeDocument/2006/relationships/image" Target="../media/image4.png"/><Relationship Id="rId6" Type="http://schemas.openxmlformats.org/officeDocument/2006/relationships/hyperlink" Target="mailto:gomathi.sen@samsung.com" TargetMode="External"/><Relationship Id="rId5" Type="http://schemas.openxmlformats.org/officeDocument/2006/relationships/hyperlink" Target="mailto:senthil.kmrn@samsung.com" TargetMode="External"/><Relationship Id="rId4" Type="http://schemas.openxmlformats.org/officeDocument/2006/relationships/image" Target="../media/image3.png"/><Relationship Id="rId3" Type="http://schemas.openxmlformats.org/officeDocument/2006/relationships/hyperlink" Target="https://developer.nvidia.com/blog/creating-voice-based-virtual-assistants-using-jarvis-and-rasa/" TargetMode="External"/><Relationship Id="rId2" Type="http://schemas.openxmlformats.org/officeDocument/2006/relationships/hyperlink" Target="https://github.com/facebookresearch/fastText"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9.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mailto:prism.srib@gmail.com" TargetMode="External"/><Relationship Id="rId2" Type="http://schemas.openxmlformats.org/officeDocument/2006/relationships/hyperlink" Target="https://github.ecodesamsung.com/SRIB-PRISM/Cambridge_FP04CITB_Malayalam_NLU_ASR" TargetMode="Externa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129;p13"/>
          <p:cNvSpPr/>
          <p:nvPr/>
        </p:nvSpPr>
        <p:spPr>
          <a:xfrm>
            <a:off x="299880" y="3429000"/>
            <a:ext cx="11591640" cy="2575080"/>
          </a:xfrm>
          <a:prstGeom prst="rect">
            <a:avLst/>
          </a:prstGeom>
          <a:solidFill>
            <a:srgbClr val="F2F2F2"/>
          </a:solidFill>
          <a:ln w="0">
            <a:noFill/>
          </a:ln>
          <a:effectLst>
            <a:outerShdw blurRad="50760" dist="37674" dir="8100000" algn="tr" rotWithShape="0">
              <a:srgbClr val="000000">
                <a:alpha val="40000"/>
              </a:srgbClr>
            </a:outerShdw>
          </a:effectLst>
        </p:spPr>
        <p:style>
          <a:lnRef idx="0">
            <a:srgbClr val="FFFFFF"/>
          </a:lnRef>
          <a:fillRef idx="0">
            <a:srgbClr val="FFFFFF"/>
          </a:fillRef>
          <a:effectRef idx="0">
            <a:srgbClr val="FFFFFF"/>
          </a:effectRef>
          <a:fontRef idx="minor"/>
        </p:style>
      </p:sp>
      <p:sp>
        <p:nvSpPr>
          <p:cNvPr id="131" name="Google Shape;130;p13"/>
          <p:cNvSpPr/>
          <p:nvPr/>
        </p:nvSpPr>
        <p:spPr>
          <a:xfrm>
            <a:off x="0" y="105120"/>
            <a:ext cx="168840" cy="482040"/>
          </a:xfrm>
          <a:prstGeom prst="rect">
            <a:avLst/>
          </a:prstGeom>
          <a:solidFill>
            <a:srgbClr val="0E4094"/>
          </a:solidFill>
          <a:ln w="0">
            <a:noFill/>
          </a:ln>
        </p:spPr>
        <p:style>
          <a:lnRef idx="0">
            <a:srgbClr val="FFFFFF"/>
          </a:lnRef>
          <a:fillRef idx="0">
            <a:srgbClr val="FFFFFF"/>
          </a:fillRef>
          <a:effectRef idx="0">
            <a:srgbClr val="FFFFFF"/>
          </a:effectRef>
          <a:fontRef idx="minor"/>
        </p:style>
      </p:sp>
      <p:sp>
        <p:nvSpPr>
          <p:cNvPr id="132" name="Google Shape;131;p13"/>
          <p:cNvSpPr/>
          <p:nvPr/>
        </p:nvSpPr>
        <p:spPr>
          <a:xfrm>
            <a:off x="381960" y="56160"/>
            <a:ext cx="9402120" cy="57960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nSpc>
                <a:spcPct val="100000"/>
              </a:lnSpc>
              <a:buNone/>
              <a:tabLst>
                <a:tab pos="0" algn="l"/>
              </a:tabLst>
            </a:pPr>
            <a:r>
              <a:rPr lang="en-IN" sz="3200" b="1" strike="noStrike" spc="-1">
                <a:solidFill>
                  <a:srgbClr val="000000"/>
                </a:solidFill>
                <a:latin typeface="Arial"/>
                <a:ea typeface="Arial"/>
              </a:rPr>
              <a:t>[Samsung PRISM] End Review Report</a:t>
            </a:r>
            <a:endParaRPr lang="en-US" sz="3200" b="0" strike="noStrike" spc="-1">
              <a:latin typeface="Arial"/>
            </a:endParaRPr>
          </a:p>
        </p:txBody>
      </p:sp>
      <p:sp>
        <p:nvSpPr>
          <p:cNvPr id="133" name="Google Shape;132;p13"/>
          <p:cNvSpPr/>
          <p:nvPr/>
        </p:nvSpPr>
        <p:spPr>
          <a:xfrm>
            <a:off x="237960" y="105120"/>
            <a:ext cx="74880" cy="482040"/>
          </a:xfrm>
          <a:prstGeom prst="rect">
            <a:avLst/>
          </a:prstGeom>
          <a:solidFill>
            <a:srgbClr val="BFBFBF"/>
          </a:solidFill>
          <a:ln w="0">
            <a:noFill/>
          </a:ln>
        </p:spPr>
        <p:style>
          <a:lnRef idx="0">
            <a:srgbClr val="FFFFFF"/>
          </a:lnRef>
          <a:fillRef idx="0">
            <a:srgbClr val="FFFFFF"/>
          </a:fillRef>
          <a:effectRef idx="0">
            <a:srgbClr val="FFFFFF"/>
          </a:effectRef>
          <a:fontRef idx="minor"/>
        </p:style>
      </p:sp>
      <p:sp>
        <p:nvSpPr>
          <p:cNvPr id="134" name="Google Shape;133;p13"/>
          <p:cNvSpPr/>
          <p:nvPr/>
        </p:nvSpPr>
        <p:spPr>
          <a:xfrm>
            <a:off x="407520" y="3500640"/>
            <a:ext cx="1289880" cy="399600"/>
          </a:xfrm>
          <a:prstGeom prst="rect">
            <a:avLst/>
          </a:prstGeom>
          <a:noFill/>
          <a:ln w="0">
            <a:noFill/>
          </a:ln>
        </p:spPr>
        <p:style>
          <a:lnRef idx="0">
            <a:srgbClr val="FFFFFF"/>
          </a:lnRef>
          <a:fillRef idx="0">
            <a:srgbClr val="FFFFFF"/>
          </a:fillRef>
          <a:effectRef idx="0">
            <a:srgbClr val="FFFFFF"/>
          </a:effectRef>
          <a:fontRef idx="minor"/>
        </p:style>
        <p:txBody>
          <a:bodyPr anchor="t">
            <a:noAutofit/>
          </a:bodyPr>
          <a:p>
            <a:pPr>
              <a:lnSpc>
                <a:spcPct val="100000"/>
              </a:lnSpc>
              <a:buNone/>
              <a:tabLst>
                <a:tab pos="0" algn="l"/>
              </a:tabLst>
            </a:pPr>
            <a:r>
              <a:rPr lang="en-IN" sz="2000" b="1" strike="noStrike" spc="-1">
                <a:solidFill>
                  <a:srgbClr val="000000"/>
                </a:solidFill>
                <a:latin typeface="Arial"/>
                <a:ea typeface="Arial"/>
              </a:rPr>
              <a:t>Team</a:t>
            </a:r>
            <a:endParaRPr lang="en-US" sz="2000" b="0" strike="noStrike" spc="-1">
              <a:latin typeface="Arial"/>
            </a:endParaRPr>
          </a:p>
        </p:txBody>
      </p:sp>
      <p:sp>
        <p:nvSpPr>
          <p:cNvPr id="135" name="Google Shape;134;p13"/>
          <p:cNvSpPr/>
          <p:nvPr/>
        </p:nvSpPr>
        <p:spPr>
          <a:xfrm>
            <a:off x="479160" y="3933360"/>
            <a:ext cx="10892160" cy="1784520"/>
          </a:xfrm>
          <a:prstGeom prst="rect">
            <a:avLst/>
          </a:prstGeom>
          <a:noFill/>
          <a:ln w="0">
            <a:noFill/>
          </a:ln>
        </p:spPr>
        <p:style>
          <a:lnRef idx="0">
            <a:srgbClr val="FFFFFF"/>
          </a:lnRef>
          <a:fillRef idx="0">
            <a:srgbClr val="FFFFFF"/>
          </a:fillRef>
          <a:effectRef idx="0">
            <a:srgbClr val="FFFFFF"/>
          </a:effectRef>
          <a:fontRef idx="minor"/>
        </p:style>
        <p:txBody>
          <a:bodyPr anchor="t">
            <a:noAutofit/>
          </a:bodyPr>
          <a:p>
            <a:pPr marL="228600" indent="-228600">
              <a:lnSpc>
                <a:spcPct val="100000"/>
              </a:lnSpc>
              <a:buClr>
                <a:srgbClr val="0E4094"/>
              </a:buClr>
              <a:buFont typeface="Arial"/>
              <a:buAutoNum type="arabicPeriod"/>
            </a:pPr>
            <a:r>
              <a:rPr lang="en-IN" sz="1800" b="0" strike="noStrike" spc="-1">
                <a:solidFill>
                  <a:srgbClr val="0E4094"/>
                </a:solidFill>
                <a:latin typeface="Arial"/>
                <a:ea typeface="Arial"/>
              </a:rPr>
              <a:t>College Professor(s)</a:t>
            </a:r>
            <a:r>
              <a:rPr lang="en-US" sz="1800" b="0" strike="noStrike" spc="-1">
                <a:solidFill>
                  <a:srgbClr val="0E4094"/>
                </a:solidFill>
                <a:latin typeface="Arial"/>
                <a:ea typeface="Arial"/>
              </a:rPr>
              <a:t> </a:t>
            </a:r>
            <a:r>
              <a:rPr lang="en-IN" sz="1800" b="0" strike="noStrike" spc="-1">
                <a:solidFill>
                  <a:srgbClr val="0E4094"/>
                </a:solidFill>
                <a:latin typeface="Arial"/>
                <a:ea typeface="Arial"/>
              </a:rPr>
              <a:t>:</a:t>
            </a:r>
            <a:r>
              <a:rPr lang="en-US" sz="1800" b="0" strike="noStrike" spc="-1">
                <a:solidFill>
                  <a:srgbClr val="0E4094"/>
                </a:solidFill>
                <a:latin typeface="Arial"/>
                <a:ea typeface="Arial"/>
              </a:rPr>
              <a:t> </a:t>
            </a:r>
            <a:r>
              <a:rPr lang="en-US" sz="1600" b="0" strike="noStrike" spc="-1">
                <a:solidFill>
                  <a:srgbClr val="0E4094"/>
                </a:solidFill>
                <a:latin typeface="Arial"/>
                <a:ea typeface="Arial"/>
              </a:rPr>
              <a:t>Prof. Geetha (Assistant Professor) and Prof Jayanthi M.G (Associate Professor)</a:t>
            </a:r>
            <a:r>
              <a:rPr lang="en-US" sz="1800" b="0" strike="noStrike" spc="-1">
                <a:solidFill>
                  <a:srgbClr val="0E4094"/>
                </a:solidFill>
                <a:latin typeface="Arial"/>
                <a:ea typeface="Arial"/>
              </a:rPr>
              <a:t> </a:t>
            </a:r>
            <a:endParaRPr lang="en-US" sz="1800" b="0" strike="noStrike" spc="-1">
              <a:latin typeface="Arial"/>
            </a:endParaRPr>
          </a:p>
          <a:p>
            <a:pPr marL="228600" indent="-228600">
              <a:lnSpc>
                <a:spcPct val="100000"/>
              </a:lnSpc>
              <a:buClr>
                <a:srgbClr val="0E4094"/>
              </a:buClr>
              <a:buFont typeface="Arial"/>
              <a:buAutoNum type="arabicPeriod"/>
            </a:pPr>
            <a:r>
              <a:rPr lang="en-IN" sz="1800" b="0" strike="noStrike" spc="-1">
                <a:solidFill>
                  <a:srgbClr val="0E4094"/>
                </a:solidFill>
                <a:latin typeface="Arial"/>
                <a:ea typeface="Arial"/>
              </a:rPr>
              <a:t>Students</a:t>
            </a:r>
            <a:r>
              <a:rPr lang="en-US" sz="1800" b="0" strike="noStrike" spc="-1">
                <a:solidFill>
                  <a:srgbClr val="0E4094"/>
                </a:solidFill>
                <a:latin typeface="Arial"/>
                <a:ea typeface="Arial"/>
              </a:rPr>
              <a:t> </a:t>
            </a:r>
            <a:r>
              <a:rPr lang="en-IN" sz="1800" b="0" strike="noStrike" spc="-1">
                <a:solidFill>
                  <a:srgbClr val="0E4094"/>
                </a:solidFill>
                <a:latin typeface="Arial"/>
                <a:ea typeface="Arial"/>
              </a:rPr>
              <a:t>:</a:t>
            </a:r>
            <a:endParaRPr lang="en-US" sz="1800" b="0" strike="noStrike" spc="-1">
              <a:latin typeface="Arial"/>
            </a:endParaRPr>
          </a:p>
          <a:p>
            <a:pPr marL="685800" lvl="1" indent="-228600">
              <a:lnSpc>
                <a:spcPct val="100000"/>
              </a:lnSpc>
              <a:buClr>
                <a:srgbClr val="0E4094"/>
              </a:buClr>
              <a:buFont typeface="Arial"/>
              <a:buAutoNum type="arabicPeriod"/>
            </a:pPr>
            <a:r>
              <a:rPr lang="en-US" sz="1600" b="0" strike="noStrike" spc="-1">
                <a:solidFill>
                  <a:srgbClr val="0E4094"/>
                </a:solidFill>
                <a:latin typeface="Arial"/>
                <a:ea typeface="Arial"/>
              </a:rPr>
              <a:t>A Devipriya (1CD18EC001)</a:t>
            </a:r>
            <a:endParaRPr lang="en-US" sz="1600" b="0" strike="noStrike" spc="-1">
              <a:latin typeface="Arial"/>
            </a:endParaRPr>
          </a:p>
          <a:p>
            <a:pPr marL="685800" lvl="1" indent="-228600">
              <a:lnSpc>
                <a:spcPct val="100000"/>
              </a:lnSpc>
              <a:buClr>
                <a:srgbClr val="0E4094"/>
              </a:buClr>
              <a:buFont typeface="Arial"/>
              <a:buAutoNum type="arabicPeriod"/>
            </a:pPr>
            <a:r>
              <a:rPr lang="en-IN" sz="1600" b="0" strike="noStrike" spc="-1">
                <a:solidFill>
                  <a:srgbClr val="0E4094"/>
                </a:solidFill>
                <a:latin typeface="Arial"/>
                <a:ea typeface="Arial"/>
              </a:rPr>
              <a:t>Abhijith</a:t>
            </a:r>
            <a:r>
              <a:rPr lang="en-US" sz="1600" b="0" strike="noStrike" spc="-1">
                <a:solidFill>
                  <a:srgbClr val="0E4094"/>
                </a:solidFill>
                <a:latin typeface="Arial"/>
                <a:ea typeface="Arial"/>
              </a:rPr>
              <a:t> (1CD19CS003)</a:t>
            </a:r>
            <a:endParaRPr lang="en-US" sz="1600" b="0" strike="noStrike" spc="-1">
              <a:latin typeface="Arial"/>
            </a:endParaRPr>
          </a:p>
          <a:p>
            <a:pPr marL="685800" lvl="1" indent="-228600">
              <a:lnSpc>
                <a:spcPct val="100000"/>
              </a:lnSpc>
              <a:buClr>
                <a:srgbClr val="0E4094"/>
              </a:buClr>
              <a:buFont typeface="Arial"/>
              <a:buAutoNum type="arabicPeriod"/>
            </a:pPr>
            <a:r>
              <a:rPr lang="en-IN" sz="1600" b="0" strike="noStrike" spc="-1">
                <a:solidFill>
                  <a:srgbClr val="0E4094"/>
                </a:solidFill>
                <a:latin typeface="Arial"/>
                <a:ea typeface="Arial"/>
              </a:rPr>
              <a:t>Ashwin Suresh</a:t>
            </a:r>
            <a:r>
              <a:rPr lang="en-US" sz="1600" b="0" strike="noStrike" spc="-1">
                <a:solidFill>
                  <a:srgbClr val="0E4094"/>
                </a:solidFill>
                <a:latin typeface="Arial"/>
                <a:ea typeface="Arial"/>
              </a:rPr>
              <a:t> (1CD19CS027)</a:t>
            </a:r>
            <a:endParaRPr lang="en-US" sz="1600" b="0" strike="noStrike" spc="-1">
              <a:latin typeface="Arial"/>
            </a:endParaRPr>
          </a:p>
          <a:p>
            <a:pPr marL="685800" lvl="1" indent="-228600">
              <a:lnSpc>
                <a:spcPct val="100000"/>
              </a:lnSpc>
              <a:buClr>
                <a:srgbClr val="0E4094"/>
              </a:buClr>
              <a:buFont typeface="Arial"/>
              <a:buAutoNum type="arabicPeriod"/>
            </a:pPr>
            <a:r>
              <a:rPr lang="en-IN" sz="1600" b="0" strike="noStrike" spc="-1">
                <a:solidFill>
                  <a:srgbClr val="0E4094"/>
                </a:solidFill>
                <a:latin typeface="Arial"/>
                <a:ea typeface="Arial"/>
              </a:rPr>
              <a:t>Alfred M Abraham</a:t>
            </a:r>
            <a:r>
              <a:rPr lang="en-US" sz="1600" b="0" strike="noStrike" spc="-1">
                <a:solidFill>
                  <a:srgbClr val="0E4094"/>
                </a:solidFill>
                <a:latin typeface="Arial"/>
                <a:ea typeface="Arial"/>
              </a:rPr>
              <a:t> (1CD19CS016)</a:t>
            </a:r>
            <a:endParaRPr lang="en-US" sz="1600" b="0" strike="noStrike" spc="-1">
              <a:latin typeface="Arial"/>
            </a:endParaRPr>
          </a:p>
          <a:p>
            <a:pPr marL="228600" indent="-228600">
              <a:lnSpc>
                <a:spcPct val="100000"/>
              </a:lnSpc>
              <a:buClr>
                <a:srgbClr val="0E4094"/>
              </a:buClr>
              <a:buFont typeface="Arial"/>
              <a:buAutoNum type="arabicPeriod"/>
            </a:pPr>
            <a:r>
              <a:rPr lang="en-IN" sz="1800" b="0" strike="noStrike" spc="-1">
                <a:solidFill>
                  <a:srgbClr val="0E4094"/>
                </a:solidFill>
                <a:latin typeface="Arial"/>
                <a:ea typeface="Arial"/>
              </a:rPr>
              <a:t>Department</a:t>
            </a:r>
            <a:r>
              <a:rPr lang="en-US" sz="1800" b="0" strike="noStrike" spc="-1">
                <a:solidFill>
                  <a:srgbClr val="0E4094"/>
                </a:solidFill>
                <a:latin typeface="Arial"/>
                <a:ea typeface="Arial"/>
              </a:rPr>
              <a:t> </a:t>
            </a:r>
            <a:r>
              <a:rPr lang="en-IN" sz="1800" b="0" strike="noStrike" spc="-1">
                <a:solidFill>
                  <a:srgbClr val="0E4094"/>
                </a:solidFill>
                <a:latin typeface="Arial"/>
                <a:ea typeface="Arial"/>
              </a:rPr>
              <a:t>:</a:t>
            </a:r>
            <a:r>
              <a:rPr lang="en-US" sz="1800" b="0" strike="noStrike" spc="-1">
                <a:solidFill>
                  <a:srgbClr val="0E4094"/>
                </a:solidFill>
                <a:latin typeface="Arial"/>
                <a:ea typeface="Arial"/>
              </a:rPr>
              <a:t> </a:t>
            </a:r>
            <a:r>
              <a:rPr lang="en-US" sz="1600" b="0" strike="noStrike" spc="-1">
                <a:solidFill>
                  <a:srgbClr val="0E4094"/>
                </a:solidFill>
                <a:latin typeface="Arial"/>
                <a:ea typeface="Arial"/>
              </a:rPr>
              <a:t>Electronics and Communication Engineering &amp; Computer Science Engineering</a:t>
            </a:r>
            <a:endParaRPr lang="en-US" sz="1600" b="0" strike="noStrike" spc="-1">
              <a:latin typeface="Arial"/>
            </a:endParaRPr>
          </a:p>
        </p:txBody>
      </p:sp>
      <p:sp>
        <p:nvSpPr>
          <p:cNvPr id="136" name="Google Shape;135;p13"/>
          <p:cNvSpPr/>
          <p:nvPr/>
        </p:nvSpPr>
        <p:spPr>
          <a:xfrm>
            <a:off x="8889840" y="6438600"/>
            <a:ext cx="3301560" cy="39708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nSpc>
                <a:spcPct val="100000"/>
              </a:lnSpc>
              <a:buNone/>
              <a:tabLst>
                <a:tab pos="0" algn="l"/>
              </a:tabLst>
            </a:pPr>
            <a:r>
              <a:rPr lang="en-IN" sz="2000" b="0" strike="noStrike" spc="-1">
                <a:solidFill>
                  <a:srgbClr val="000000"/>
                </a:solidFill>
                <a:latin typeface="Arial"/>
                <a:ea typeface="Arial"/>
              </a:rPr>
              <a:t>Date: </a:t>
            </a:r>
            <a:r>
              <a:rPr lang="en-US" sz="2000" b="0" strike="noStrike" spc="-1">
                <a:solidFill>
                  <a:srgbClr val="000000"/>
                </a:solidFill>
                <a:latin typeface="Arial"/>
                <a:ea typeface="Arial"/>
              </a:rPr>
              <a:t>1st February 2022</a:t>
            </a:r>
            <a:endParaRPr lang="en-US" sz="2000" b="0" strike="noStrike" spc="-1">
              <a:latin typeface="Arial"/>
            </a:endParaRPr>
          </a:p>
        </p:txBody>
      </p:sp>
      <p:pic>
        <p:nvPicPr>
          <p:cNvPr id="137" name="Google Shape;136;p13"/>
          <p:cNvPicPr/>
          <p:nvPr/>
        </p:nvPicPr>
        <p:blipFill>
          <a:blip r:embed="rId1"/>
          <a:srcRect l="4529" t="20257" r="4160" b="26835"/>
          <a:stretch>
            <a:fillRect/>
          </a:stretch>
        </p:blipFill>
        <p:spPr>
          <a:xfrm>
            <a:off x="10942200" y="105120"/>
            <a:ext cx="1249560" cy="474480"/>
          </a:xfrm>
          <a:prstGeom prst="rect">
            <a:avLst/>
          </a:prstGeom>
          <a:ln w="0">
            <a:noFill/>
          </a:ln>
        </p:spPr>
      </p:pic>
      <p:sp>
        <p:nvSpPr>
          <p:cNvPr id="138" name="Google Shape;137;p13"/>
          <p:cNvSpPr/>
          <p:nvPr/>
        </p:nvSpPr>
        <p:spPr>
          <a:xfrm>
            <a:off x="1407960" y="1976040"/>
            <a:ext cx="9402120" cy="131112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gn="ctr">
              <a:lnSpc>
                <a:spcPct val="100000"/>
              </a:lnSpc>
              <a:buNone/>
              <a:tabLst>
                <a:tab pos="0" algn="l"/>
              </a:tabLst>
            </a:pPr>
            <a:r>
              <a:rPr lang="en-IN" sz="4000" b="1" i="1" strike="noStrike" spc="-1">
                <a:solidFill>
                  <a:srgbClr val="000000"/>
                </a:solidFill>
                <a:latin typeface="Arial"/>
                <a:ea typeface="Arial"/>
              </a:rPr>
              <a:t>Malayalam NLU &amp; ASR model for Rasa using Spacy, Fast Text, Jarvis</a:t>
            </a:r>
            <a:endParaRPr lang="en-US" sz="4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p:nvPr>
        </p:nvSpPr>
        <p:spPr>
          <a:xfrm>
            <a:off x="2196720" y="526680"/>
            <a:ext cx="9156960" cy="5649840"/>
          </a:xfrm>
          <a:prstGeom prst="rect">
            <a:avLst/>
          </a:prstGeom>
          <a:noFill/>
          <a:ln w="0">
            <a:noFill/>
          </a:ln>
        </p:spPr>
        <p:txBody>
          <a:bodyPr anchor="ctr">
            <a:noAutofit/>
          </a:bodyPr>
          <a:p>
            <a:pPr algn="ctr">
              <a:lnSpc>
                <a:spcPct val="90000"/>
              </a:lnSpc>
              <a:buNone/>
              <a:tabLst>
                <a:tab pos="0" algn="l"/>
              </a:tabLst>
            </a:pPr>
            <a:r>
              <a:rPr lang="en-IN" sz="13800" b="0" strike="noStrike" spc="-1">
                <a:solidFill>
                  <a:srgbClr val="5B9BD5"/>
                </a:solidFill>
                <a:latin typeface="Pinyon Script"/>
                <a:ea typeface="Pinyon Script"/>
              </a:rPr>
              <a:t>Thank you</a:t>
            </a:r>
            <a:endParaRPr lang="en-US" sz="13800" b="0" strike="noStrike" spc="-1">
              <a:solidFill>
                <a:srgbClr val="000000"/>
              </a:solidFill>
              <a:latin typeface="Arial"/>
            </a:endParaRPr>
          </a:p>
        </p:txBody>
      </p:sp>
      <p:sp>
        <p:nvSpPr>
          <p:cNvPr id="238" name="Google Shape;230;p20"/>
          <p:cNvSpPr/>
          <p:nvPr/>
        </p:nvSpPr>
        <p:spPr>
          <a:xfrm>
            <a:off x="764640" y="-24480"/>
            <a:ext cx="984240" cy="6882120"/>
          </a:xfrm>
          <a:prstGeom prst="rect">
            <a:avLst/>
          </a:prstGeom>
          <a:solidFill>
            <a:srgbClr val="BFBFBF"/>
          </a:solidFill>
          <a:ln w="0">
            <a:noFill/>
          </a:ln>
        </p:spPr>
        <p:style>
          <a:lnRef idx="0">
            <a:srgbClr val="FFFFFF"/>
          </a:lnRef>
          <a:fillRef idx="0">
            <a:srgbClr val="FFFFFF"/>
          </a:fillRef>
          <a:effectRef idx="0">
            <a:srgbClr val="FFFFFF"/>
          </a:effectRef>
          <a:fontRef idx="minor"/>
        </p:style>
      </p:sp>
      <p:sp>
        <p:nvSpPr>
          <p:cNvPr id="239" name="Google Shape;231;p20"/>
          <p:cNvSpPr/>
          <p:nvPr/>
        </p:nvSpPr>
        <p:spPr>
          <a:xfrm>
            <a:off x="0" y="0"/>
            <a:ext cx="615960" cy="6857640"/>
          </a:xfrm>
          <a:prstGeom prst="rect">
            <a:avLst/>
          </a:prstGeom>
          <a:solidFill>
            <a:srgbClr val="0E4094"/>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27"/>
          <p:cNvSpPr/>
          <p:nvPr/>
        </p:nvSpPr>
        <p:spPr>
          <a:xfrm>
            <a:off x="0" y="680760"/>
            <a:ext cx="5011920" cy="6176880"/>
          </a:xfrm>
          <a:prstGeom prst="rect">
            <a:avLst/>
          </a:prstGeom>
          <a:solidFill>
            <a:schemeClr val="tx1">
              <a:lumMod val="75000"/>
              <a:lumOff val="25000"/>
            </a:schemeClr>
          </a:solidFill>
          <a:ln>
            <a:noFill/>
          </a:ln>
          <a:effectLst>
            <a:outerShdw blurRad="50760" dist="37674" dir="8100000" algn="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0" name="Rectangle 28"/>
          <p:cNvSpPr/>
          <p:nvPr/>
        </p:nvSpPr>
        <p:spPr>
          <a:xfrm>
            <a:off x="0" y="105120"/>
            <a:ext cx="168840" cy="482040"/>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p:style>
      </p:sp>
      <p:sp>
        <p:nvSpPr>
          <p:cNvPr id="141" name="TextBox 29"/>
          <p:cNvSpPr/>
          <p:nvPr/>
        </p:nvSpPr>
        <p:spPr>
          <a:xfrm>
            <a:off x="381960" y="-3600"/>
            <a:ext cx="10243440" cy="6991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spAutoFit/>
          </a:bodyPr>
          <a:p>
            <a:pPr>
              <a:lnSpc>
                <a:spcPct val="100000"/>
              </a:lnSpc>
              <a:buNone/>
            </a:pPr>
            <a:r>
              <a:rPr lang="en-IN" sz="2000" b="0" strike="noStrike" spc="-1">
                <a:solidFill>
                  <a:srgbClr val="000000"/>
                </a:solidFill>
                <a:latin typeface="SamsungOne 600C"/>
                <a:ea typeface="SamsungOne 600C"/>
              </a:rPr>
              <a:t>Work-let Area – AI, NLU/P, ASR </a:t>
            </a:r>
            <a:r>
              <a:rPr lang="en-IN" sz="2000" b="0" strike="noStrike" spc="-1">
                <a:solidFill>
                  <a:srgbClr val="0E4094"/>
                </a:solidFill>
                <a:latin typeface="SamsungOne 600C"/>
                <a:ea typeface="SamsungOne 600C"/>
              </a:rPr>
              <a:t>| </a:t>
            </a:r>
            <a:r>
              <a:rPr lang="en-IN" sz="2000" b="0" strike="noStrike" spc="-1">
                <a:solidFill>
                  <a:srgbClr val="808080"/>
                </a:solidFill>
                <a:latin typeface="SamsungOne 600C"/>
                <a:ea typeface="SamsungOne 600C"/>
              </a:rPr>
              <a:t>Malayalam NLU &amp; ASR model for Rasa using Spacy, Fast Text, Jarvis</a:t>
            </a:r>
            <a:endParaRPr lang="en-US" sz="2000" b="0" strike="noStrike" spc="-1">
              <a:latin typeface="Arial"/>
            </a:endParaRPr>
          </a:p>
        </p:txBody>
      </p:sp>
      <p:pic>
        <p:nvPicPr>
          <p:cNvPr id="142" name="Picture 30"/>
          <p:cNvPicPr/>
          <p:nvPr/>
        </p:nvPicPr>
        <p:blipFill>
          <a:blip r:embed="rId1"/>
          <a:stretch>
            <a:fillRect/>
          </a:stretch>
        </p:blipFill>
        <p:spPr>
          <a:xfrm>
            <a:off x="10380240" y="116280"/>
            <a:ext cx="1811520" cy="380520"/>
          </a:xfrm>
          <a:prstGeom prst="rect">
            <a:avLst/>
          </a:prstGeom>
          <a:ln w="0">
            <a:noFill/>
          </a:ln>
        </p:spPr>
      </p:pic>
      <p:sp>
        <p:nvSpPr>
          <p:cNvPr id="143" name="Rectangle 31"/>
          <p:cNvSpPr/>
          <p:nvPr/>
        </p:nvSpPr>
        <p:spPr>
          <a:xfrm>
            <a:off x="237960" y="105120"/>
            <a:ext cx="74880" cy="4820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grpSp>
        <p:nvGrpSpPr>
          <p:cNvPr id="144" name="Group 34"/>
          <p:cNvGrpSpPr/>
          <p:nvPr/>
        </p:nvGrpSpPr>
        <p:grpSpPr>
          <a:xfrm>
            <a:off x="5198400" y="4246560"/>
            <a:ext cx="6268680" cy="184320"/>
            <a:chOff x="5198400" y="4246560"/>
            <a:chExt cx="6268680" cy="184320"/>
          </a:xfrm>
        </p:grpSpPr>
        <p:sp>
          <p:nvSpPr>
            <p:cNvPr id="145" name="Straight Connector 35"/>
            <p:cNvSpPr/>
            <p:nvPr/>
          </p:nvSpPr>
          <p:spPr>
            <a:xfrm flipH="1">
              <a:off x="5286240" y="4338720"/>
              <a:ext cx="6132600" cy="360"/>
            </a:xfrm>
            <a:prstGeom prst="line">
              <a:avLst/>
            </a:prstGeom>
            <a:ln>
              <a:solidFill>
                <a:srgbClr val="5597D3"/>
              </a:solidFill>
              <a:round/>
            </a:ln>
          </p:spPr>
          <p:style>
            <a:lnRef idx="1">
              <a:schemeClr val="accent1"/>
            </a:lnRef>
            <a:fillRef idx="0">
              <a:schemeClr val="accent1"/>
            </a:fillRef>
            <a:effectRef idx="0">
              <a:schemeClr val="accent1"/>
            </a:effectRef>
            <a:fontRef idx="minor"/>
          </p:style>
        </p:sp>
        <p:sp>
          <p:nvSpPr>
            <p:cNvPr id="146" name="Oval 36"/>
            <p:cNvSpPr/>
            <p:nvPr/>
          </p:nvSpPr>
          <p:spPr>
            <a:xfrm>
              <a:off x="5198400" y="4246560"/>
              <a:ext cx="165600" cy="184320"/>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p:style>
        </p:sp>
        <p:sp>
          <p:nvSpPr>
            <p:cNvPr id="147" name="Oval 40"/>
            <p:cNvSpPr/>
            <p:nvPr/>
          </p:nvSpPr>
          <p:spPr>
            <a:xfrm>
              <a:off x="7232760" y="4246560"/>
              <a:ext cx="165600" cy="184320"/>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p:style>
        </p:sp>
        <p:sp>
          <p:nvSpPr>
            <p:cNvPr id="148" name="Oval 62"/>
            <p:cNvSpPr/>
            <p:nvPr/>
          </p:nvSpPr>
          <p:spPr>
            <a:xfrm>
              <a:off x="9267120" y="4246560"/>
              <a:ext cx="165600" cy="184320"/>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p:style>
        </p:sp>
        <p:sp>
          <p:nvSpPr>
            <p:cNvPr id="149" name="Oval 63"/>
            <p:cNvSpPr/>
            <p:nvPr/>
          </p:nvSpPr>
          <p:spPr>
            <a:xfrm>
              <a:off x="11301480" y="4246560"/>
              <a:ext cx="165600" cy="184320"/>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p:style>
        </p:sp>
      </p:grpSp>
      <p:sp>
        <p:nvSpPr>
          <p:cNvPr id="150" name="TextBox 64"/>
          <p:cNvSpPr/>
          <p:nvPr/>
        </p:nvSpPr>
        <p:spPr>
          <a:xfrm>
            <a:off x="354960" y="680760"/>
            <a:ext cx="4629960" cy="34833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1400" b="1" strike="noStrike" spc="-1">
                <a:solidFill>
                  <a:srgbClr val="00B0F0"/>
                </a:solidFill>
                <a:latin typeface="SamsungOne 600C"/>
                <a:ea typeface="SamsungOne 600C"/>
              </a:rPr>
              <a:t>Problem Statement</a:t>
            </a:r>
            <a:endParaRPr lang="en-US" sz="1400" b="0" strike="noStrike" spc="-1">
              <a:latin typeface="Arial"/>
            </a:endParaRPr>
          </a:p>
          <a:p>
            <a:pPr>
              <a:lnSpc>
                <a:spcPct val="100000"/>
              </a:lnSpc>
              <a:buNone/>
            </a:pPr>
            <a:endParaRPr lang="en-US" sz="1400" b="0" strike="noStrike" spc="-1">
              <a:latin typeface="Arial"/>
            </a:endParaRPr>
          </a:p>
          <a:p>
            <a:pPr marL="177800" indent="-177800">
              <a:lnSpc>
                <a:spcPct val="100000"/>
              </a:lnSpc>
              <a:buClr>
                <a:srgbClr val="000000"/>
              </a:buClr>
              <a:buFont typeface="Arial"/>
              <a:buChar char="•"/>
            </a:pPr>
            <a:r>
              <a:rPr lang="en-IN" sz="1100" b="0" strike="noStrike" spc="-1">
                <a:solidFill>
                  <a:srgbClr val="FFFFFF"/>
                </a:solidFill>
                <a:latin typeface="SamsungOne 600C"/>
                <a:ea typeface="SamsungOne 600C"/>
              </a:rPr>
              <a:t>Samsung is planning for  a conversational framework based on AI, NLP/U and ASR  which will be used by Samsung India. Lot of customers of this solution will  have their primary language as Malayalam. Handling  of all queries  of  these customers with Malayalam speaking agents is  difficult to ensure all the time. </a:t>
            </a:r>
            <a:endParaRPr lang="en-US" sz="1100" b="0" strike="noStrike" spc="-1">
              <a:latin typeface="Arial"/>
            </a:endParaRPr>
          </a:p>
          <a:p>
            <a:pPr>
              <a:lnSpc>
                <a:spcPct val="100000"/>
              </a:lnSpc>
              <a:buNone/>
            </a:pPr>
            <a:endParaRPr lang="en-US" sz="1100" b="0" strike="noStrike" spc="-1">
              <a:latin typeface="Arial"/>
            </a:endParaRPr>
          </a:p>
          <a:p>
            <a:pPr marL="177800" indent="-177800">
              <a:lnSpc>
                <a:spcPct val="100000"/>
              </a:lnSpc>
              <a:buClr>
                <a:srgbClr val="000000"/>
              </a:buClr>
              <a:buFont typeface="Arial"/>
              <a:buChar char="•"/>
            </a:pPr>
            <a:r>
              <a:rPr lang="en-IN" sz="1100" b="0" strike="noStrike" spc="-1">
                <a:solidFill>
                  <a:srgbClr val="FFFFFF"/>
                </a:solidFill>
                <a:latin typeface="SamsungOne 600C"/>
                <a:ea typeface="SamsungOne 600C"/>
              </a:rPr>
              <a:t>This new product is using Rasa and Spacy for  providing an intelligent conversational UI for customers. One issue faced by the team is the absence of suitable language model in Malayalam. We are looking at developing a trained NLU model for Malayalam using transfer and multi task learning.  </a:t>
            </a:r>
            <a:endParaRPr lang="en-US" sz="1100" b="0" strike="noStrike" spc="-1">
              <a:latin typeface="Arial"/>
            </a:endParaRPr>
          </a:p>
          <a:p>
            <a:pPr>
              <a:lnSpc>
                <a:spcPct val="100000"/>
              </a:lnSpc>
              <a:buNone/>
            </a:pPr>
            <a:endParaRPr lang="en-US" sz="1100" b="0" strike="noStrike" spc="-1">
              <a:latin typeface="Arial"/>
            </a:endParaRPr>
          </a:p>
          <a:p>
            <a:pPr marL="177800" indent="-177800">
              <a:lnSpc>
                <a:spcPct val="100000"/>
              </a:lnSpc>
              <a:buClr>
                <a:srgbClr val="000000"/>
              </a:buClr>
              <a:buFont typeface="Arial"/>
              <a:buChar char="•"/>
            </a:pPr>
            <a:r>
              <a:rPr lang="en-US" sz="1100" b="0" strike="noStrike" spc="-1">
                <a:solidFill>
                  <a:srgbClr val="FFFFFF"/>
                </a:solidFill>
                <a:latin typeface="SamsungOne 600C"/>
                <a:ea typeface="SamsungOne 600C"/>
              </a:rPr>
              <a:t>Samsung is  looking at integrating a multimodal conversational interface with current conversational UI for improving customer experience. This new framework is looking a Jarvis model for Malayalam, which can be integrated with existing conversational UI .</a:t>
            </a:r>
            <a:endParaRPr lang="en-US" sz="1100" b="0" strike="noStrike" spc="-1">
              <a:latin typeface="Arial"/>
            </a:endParaRPr>
          </a:p>
        </p:txBody>
      </p:sp>
      <p:sp>
        <p:nvSpPr>
          <p:cNvPr id="151" name="Straight Connector 65"/>
          <p:cNvSpPr/>
          <p:nvPr/>
        </p:nvSpPr>
        <p:spPr>
          <a:xfrm flipH="1">
            <a:off x="2542680" y="4114800"/>
            <a:ext cx="15840" cy="2243520"/>
          </a:xfrm>
          <a:prstGeom prst="line">
            <a:avLst/>
          </a:prstGeom>
          <a:ln>
            <a:solidFill>
              <a:srgbClr val="FFFFFF">
                <a:lumMod val="85000"/>
              </a:srgbClr>
            </a:solidFill>
            <a:round/>
          </a:ln>
        </p:spPr>
        <p:style>
          <a:lnRef idx="1">
            <a:schemeClr val="accent1"/>
          </a:lnRef>
          <a:fillRef idx="0">
            <a:schemeClr val="accent1"/>
          </a:fillRef>
          <a:effectRef idx="0">
            <a:schemeClr val="accent1"/>
          </a:effectRef>
          <a:fontRef idx="minor"/>
        </p:style>
      </p:sp>
      <p:sp>
        <p:nvSpPr>
          <p:cNvPr id="152" name="TextBox 66"/>
          <p:cNvSpPr/>
          <p:nvPr/>
        </p:nvSpPr>
        <p:spPr>
          <a:xfrm>
            <a:off x="5029200" y="4406040"/>
            <a:ext cx="1921680" cy="2923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1200" b="1" strike="noStrike" spc="-1">
                <a:solidFill>
                  <a:srgbClr val="000000"/>
                </a:solidFill>
                <a:latin typeface="SamsungOne 600C"/>
                <a:ea typeface="SamsungOne 600C"/>
              </a:rPr>
              <a:t>Kick Off &lt; 1</a:t>
            </a:r>
            <a:r>
              <a:rPr lang="en-IN" sz="1200" b="1" strike="noStrike" spc="-1" baseline="30000">
                <a:solidFill>
                  <a:srgbClr val="000000"/>
                </a:solidFill>
                <a:latin typeface="SamsungOne 600C"/>
                <a:ea typeface="SamsungOne 600C"/>
              </a:rPr>
              <a:t>st</a:t>
            </a:r>
            <a:r>
              <a:rPr lang="en-IN" sz="1200" b="1" strike="noStrike" spc="-1">
                <a:solidFill>
                  <a:srgbClr val="000000"/>
                </a:solidFill>
                <a:latin typeface="SamsungOne 600C"/>
                <a:ea typeface="SamsungOne 600C"/>
              </a:rPr>
              <a:t>  Month &gt;</a:t>
            </a:r>
            <a:endParaRPr lang="en-US" sz="1200" b="0" strike="noStrike" spc="-1">
              <a:latin typeface="Arial"/>
            </a:endParaRPr>
          </a:p>
          <a:p>
            <a:pPr>
              <a:lnSpc>
                <a:spcPct val="100000"/>
              </a:lnSpc>
              <a:buNone/>
            </a:pPr>
            <a:endParaRPr lang="en-US" sz="12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Understanding Machine Learning  fundamentals and concepts.</a:t>
            </a:r>
            <a:endParaRPr lang="en-US" sz="900" b="0" strike="noStrike" spc="-1">
              <a:latin typeface="Arial"/>
            </a:endParaRPr>
          </a:p>
          <a:p>
            <a:pPr>
              <a:lnSpc>
                <a:spcPct val="100000"/>
              </a:lnSpc>
              <a:buNone/>
            </a:pPr>
            <a:endParaRPr lang="en-US" sz="9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Bring depth knowledge in NLP (Natural Language Processing) and ASR (Automatic Speech Recognition) </a:t>
            </a:r>
            <a:endParaRPr lang="en-US" sz="900" b="0" strike="noStrike" spc="-1">
              <a:latin typeface="Arial"/>
            </a:endParaRPr>
          </a:p>
          <a:p>
            <a:pPr>
              <a:lnSpc>
                <a:spcPct val="100000"/>
              </a:lnSpc>
              <a:buNone/>
            </a:pPr>
            <a:endParaRPr lang="en-US" sz="9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Understanding conversational UI</a:t>
            </a:r>
            <a:endParaRPr lang="en-US" sz="900" b="0" strike="noStrike" spc="-1">
              <a:latin typeface="Arial"/>
            </a:endParaRPr>
          </a:p>
          <a:p>
            <a:pPr>
              <a:lnSpc>
                <a:spcPct val="100000"/>
              </a:lnSpc>
              <a:buNone/>
            </a:pPr>
            <a:endParaRPr lang="en-US" sz="9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Study and expertise in Rasa, Spacy, Fast Text and Jarvis</a:t>
            </a:r>
            <a:endParaRPr lang="en-US" sz="9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 </a:t>
            </a:r>
            <a:endParaRPr lang="en-US" sz="900" b="0" strike="noStrike" spc="-1">
              <a:latin typeface="Arial"/>
            </a:endParaRPr>
          </a:p>
        </p:txBody>
      </p:sp>
      <p:sp>
        <p:nvSpPr>
          <p:cNvPr id="153" name="TextBox 67"/>
          <p:cNvSpPr/>
          <p:nvPr/>
        </p:nvSpPr>
        <p:spPr>
          <a:xfrm>
            <a:off x="6730920" y="4376880"/>
            <a:ext cx="1922040" cy="2374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1200" b="1" strike="noStrike" spc="-1">
                <a:solidFill>
                  <a:srgbClr val="000000"/>
                </a:solidFill>
                <a:latin typeface="SamsungOne 600C"/>
                <a:ea typeface="SamsungOne 600C"/>
              </a:rPr>
              <a:t>Milestone 2</a:t>
            </a:r>
            <a:r>
              <a:rPr lang="en-IN" sz="1200" b="1" strike="noStrike" spc="-1" baseline="30000">
                <a:solidFill>
                  <a:srgbClr val="000000"/>
                </a:solidFill>
                <a:latin typeface="SamsungOne 600C"/>
                <a:ea typeface="SamsungOne 600C"/>
              </a:rPr>
              <a:t>nd</a:t>
            </a:r>
            <a:r>
              <a:rPr lang="en-IN" sz="1200" b="1" strike="noStrike" spc="-1">
                <a:solidFill>
                  <a:srgbClr val="000000"/>
                </a:solidFill>
                <a:latin typeface="SamsungOne 600C"/>
                <a:ea typeface="SamsungOne 600C"/>
              </a:rPr>
              <a:t>  3</a:t>
            </a:r>
            <a:r>
              <a:rPr lang="en-IN" sz="1200" b="1" strike="noStrike" spc="-1" baseline="30000">
                <a:solidFill>
                  <a:srgbClr val="000000"/>
                </a:solidFill>
                <a:latin typeface="SamsungOne 600C"/>
                <a:ea typeface="SamsungOne 600C"/>
              </a:rPr>
              <a:t>rd</a:t>
            </a:r>
            <a:r>
              <a:rPr lang="en-IN" sz="1200" b="1" strike="noStrike" spc="-1">
                <a:solidFill>
                  <a:srgbClr val="000000"/>
                </a:solidFill>
                <a:latin typeface="SamsungOne 600C"/>
                <a:ea typeface="SamsungOne 600C"/>
              </a:rPr>
              <a:t> Month &gt;</a:t>
            </a:r>
            <a:endParaRPr lang="en-US" sz="1200" b="0" strike="noStrike" spc="-1">
              <a:latin typeface="Arial"/>
            </a:endParaRPr>
          </a:p>
          <a:p>
            <a:pPr>
              <a:lnSpc>
                <a:spcPct val="100000"/>
              </a:lnSpc>
              <a:buNone/>
            </a:pPr>
            <a:endParaRPr lang="en-US" sz="12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Develop a Malayalam language model for using transfer learning and fasttext. </a:t>
            </a:r>
            <a:endParaRPr lang="en-US" sz="900" b="0" strike="noStrike" spc="-1">
              <a:latin typeface="Arial"/>
            </a:endParaRPr>
          </a:p>
          <a:p>
            <a:pPr>
              <a:lnSpc>
                <a:spcPct val="100000"/>
              </a:lnSpc>
              <a:buNone/>
            </a:pPr>
            <a:endParaRPr lang="en-US" sz="9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Train Samsung scripts using transfer learning techniques. </a:t>
            </a:r>
            <a:endParaRPr lang="en-US" sz="900" b="0" strike="noStrike" spc="-1">
              <a:latin typeface="Arial"/>
            </a:endParaRPr>
          </a:p>
          <a:p>
            <a:pPr>
              <a:lnSpc>
                <a:spcPct val="100000"/>
              </a:lnSpc>
              <a:buNone/>
            </a:pPr>
            <a:endParaRPr lang="en-US" sz="900" b="0" strike="noStrike" spc="-1">
              <a:latin typeface="Arial"/>
            </a:endParaRPr>
          </a:p>
          <a:p>
            <a:pPr marL="171450" indent="-171450">
              <a:lnSpc>
                <a:spcPct val="100000"/>
              </a:lnSpc>
              <a:buClr>
                <a:srgbClr val="000000"/>
              </a:buClr>
              <a:buFont typeface="Arial"/>
              <a:buChar char="•"/>
            </a:pPr>
            <a:r>
              <a:rPr lang="en-US" sz="900" b="0" strike="noStrike" spc="-1">
                <a:solidFill>
                  <a:srgbClr val="000000"/>
                </a:solidFill>
                <a:latin typeface="SamsungOne 600C"/>
                <a:ea typeface="SamsungOne 600C"/>
              </a:rPr>
              <a:t>Integrate Spacy model for Samsung’s  new product conversational interface. </a:t>
            </a:r>
            <a:endParaRPr lang="en-US" sz="900" b="0" strike="noStrike" spc="-1">
              <a:latin typeface="Arial"/>
            </a:endParaRPr>
          </a:p>
          <a:p>
            <a:pPr>
              <a:lnSpc>
                <a:spcPct val="100000"/>
              </a:lnSpc>
              <a:buNone/>
            </a:pPr>
            <a:endParaRPr lang="en-US" sz="900" b="0" strike="noStrike" spc="-1">
              <a:latin typeface="Arial"/>
            </a:endParaRPr>
          </a:p>
        </p:txBody>
      </p:sp>
      <p:sp>
        <p:nvSpPr>
          <p:cNvPr id="154" name="TextBox 68"/>
          <p:cNvSpPr/>
          <p:nvPr/>
        </p:nvSpPr>
        <p:spPr>
          <a:xfrm>
            <a:off x="8602560" y="4367880"/>
            <a:ext cx="1929960" cy="210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1200" b="1" strike="noStrike" spc="-1">
                <a:solidFill>
                  <a:srgbClr val="000000"/>
                </a:solidFill>
                <a:latin typeface="SamsungOne 600C"/>
                <a:ea typeface="SamsungOne 600C"/>
              </a:rPr>
              <a:t>Milestone  4</a:t>
            </a:r>
            <a:r>
              <a:rPr lang="en-IN" sz="1200" b="1" strike="noStrike" spc="-1" baseline="30000">
                <a:solidFill>
                  <a:srgbClr val="000000"/>
                </a:solidFill>
                <a:latin typeface="SamsungOne 600C"/>
                <a:ea typeface="SamsungOne 600C"/>
              </a:rPr>
              <a:t>th</a:t>
            </a:r>
            <a:r>
              <a:rPr lang="en-IN" sz="1200" b="1" strike="noStrike" spc="-1">
                <a:solidFill>
                  <a:srgbClr val="000000"/>
                </a:solidFill>
                <a:latin typeface="SamsungOne 600C"/>
                <a:ea typeface="SamsungOne 600C"/>
              </a:rPr>
              <a:t> Month &gt;</a:t>
            </a:r>
            <a:endParaRPr lang="en-US" sz="12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Develop a Malayalam language model for Jarvis. </a:t>
            </a:r>
            <a:endParaRPr lang="en-US" sz="900" b="0" strike="noStrike" spc="-1">
              <a:latin typeface="Arial"/>
            </a:endParaRPr>
          </a:p>
          <a:p>
            <a:pPr>
              <a:lnSpc>
                <a:spcPct val="100000"/>
              </a:lnSpc>
              <a:buNone/>
            </a:pPr>
            <a:endParaRPr lang="en-US" sz="9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Integrate Jarvis with Rasa and  train Jarvis with Malayalam language scripts. </a:t>
            </a:r>
            <a:endParaRPr lang="en-US" sz="900" b="0" strike="noStrike" spc="-1">
              <a:latin typeface="Arial"/>
            </a:endParaRPr>
          </a:p>
          <a:p>
            <a:pPr>
              <a:lnSpc>
                <a:spcPct val="100000"/>
              </a:lnSpc>
              <a:buNone/>
            </a:pPr>
            <a:endParaRPr lang="en-US" sz="9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 </a:t>
            </a:r>
            <a:r>
              <a:rPr lang="en-IN" sz="900" b="0" strike="noStrike" spc="-1">
                <a:solidFill>
                  <a:srgbClr val="000000"/>
                </a:solidFill>
                <a:latin typeface="SamsungOne 600C"/>
                <a:ea typeface="SamsungOne 600C"/>
              </a:rPr>
              <a:t>Integrate Jarvis model with  Samsung’s new product conversational interface</a:t>
            </a:r>
            <a:endParaRPr lang="en-US" sz="900" b="0" strike="noStrike" spc="-1">
              <a:latin typeface="Arial"/>
            </a:endParaRPr>
          </a:p>
        </p:txBody>
      </p:sp>
      <p:sp>
        <p:nvSpPr>
          <p:cNvPr id="155" name="TextBox 69"/>
          <p:cNvSpPr/>
          <p:nvPr/>
        </p:nvSpPr>
        <p:spPr>
          <a:xfrm>
            <a:off x="10508760" y="4338720"/>
            <a:ext cx="1759320" cy="25120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1200" b="1" strike="noStrike" spc="-1">
                <a:solidFill>
                  <a:srgbClr val="000000"/>
                </a:solidFill>
                <a:latin typeface="SamsungOne 600C"/>
                <a:ea typeface="SamsungOne 600C"/>
              </a:rPr>
              <a:t>Closure &lt; 6</a:t>
            </a:r>
            <a:r>
              <a:rPr lang="en-IN" sz="1200" b="1" strike="noStrike" spc="-1" baseline="30000">
                <a:solidFill>
                  <a:srgbClr val="000000"/>
                </a:solidFill>
                <a:latin typeface="SamsungOne 600C"/>
                <a:ea typeface="SamsungOne 600C"/>
              </a:rPr>
              <a:t>th</a:t>
            </a:r>
            <a:r>
              <a:rPr lang="en-IN" sz="1200" b="1" strike="noStrike" spc="-1">
                <a:solidFill>
                  <a:srgbClr val="000000"/>
                </a:solidFill>
                <a:latin typeface="SamsungOne 600C"/>
                <a:ea typeface="SamsungOne 600C"/>
              </a:rPr>
              <a:t> Month &gt;</a:t>
            </a:r>
            <a:endParaRPr lang="en-US" sz="12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Performance evaluation and improvement of conversational UI in Malayalam using Botium.</a:t>
            </a:r>
            <a:endParaRPr lang="en-US" sz="900" b="0" strike="noStrike" spc="-1">
              <a:latin typeface="Arial"/>
            </a:endParaRPr>
          </a:p>
          <a:p>
            <a:pPr>
              <a:lnSpc>
                <a:spcPct val="100000"/>
              </a:lnSpc>
              <a:buNone/>
            </a:pPr>
            <a:endParaRPr lang="en-US" sz="9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Bench marking Spacy and Jarvis models against state of art models in Malayalam.</a:t>
            </a:r>
            <a:endParaRPr lang="en-US" sz="900" b="0" strike="noStrike" spc="-1">
              <a:latin typeface="Arial"/>
            </a:endParaRPr>
          </a:p>
          <a:p>
            <a:pPr>
              <a:lnSpc>
                <a:spcPct val="100000"/>
              </a:lnSpc>
              <a:buNone/>
            </a:pPr>
            <a:endParaRPr lang="en-US" sz="900" b="0" strike="noStrike" spc="-1">
              <a:latin typeface="Arial"/>
            </a:endParaRPr>
          </a:p>
          <a:p>
            <a:pPr marL="171450" indent="-171450">
              <a:lnSpc>
                <a:spcPct val="100000"/>
              </a:lnSpc>
              <a:buClr>
                <a:srgbClr val="000000"/>
              </a:buClr>
              <a:buFont typeface="Arial"/>
              <a:buChar char="•"/>
            </a:pPr>
            <a:r>
              <a:rPr lang="en-IN" sz="900" b="0" strike="noStrike" spc="-1">
                <a:solidFill>
                  <a:srgbClr val="000000"/>
                </a:solidFill>
                <a:latin typeface="SamsungOne 600C"/>
                <a:ea typeface="SamsungOne 600C"/>
              </a:rPr>
              <a:t>Final release with best performing conversational UI</a:t>
            </a:r>
            <a:endParaRPr lang="en-US" sz="900" b="0" strike="noStrike" spc="-1">
              <a:latin typeface="Arial"/>
            </a:endParaRPr>
          </a:p>
          <a:p>
            <a:pPr>
              <a:lnSpc>
                <a:spcPct val="100000"/>
              </a:lnSpc>
              <a:buNone/>
            </a:pPr>
            <a:endParaRPr lang="en-US" sz="900" b="0" strike="noStrike" spc="-1">
              <a:latin typeface="Arial"/>
            </a:endParaRPr>
          </a:p>
        </p:txBody>
      </p:sp>
      <p:sp>
        <p:nvSpPr>
          <p:cNvPr id="156" name="Rectangle 70"/>
          <p:cNvSpPr/>
          <p:nvPr/>
        </p:nvSpPr>
        <p:spPr>
          <a:xfrm>
            <a:off x="2643120" y="3784680"/>
            <a:ext cx="2378160" cy="26013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1000" b="1" strike="noStrike" spc="-1">
                <a:solidFill>
                  <a:srgbClr val="00B0F0"/>
                </a:solidFill>
                <a:latin typeface="SamsungOne 600C"/>
                <a:ea typeface="SamsungOne 600C"/>
              </a:rPr>
              <a:t>Additional Documentation:</a:t>
            </a:r>
            <a:endParaRPr lang="en-US" sz="1000" b="0" strike="noStrike" spc="-1">
              <a:latin typeface="Arial"/>
            </a:endParaRPr>
          </a:p>
          <a:p>
            <a:pPr>
              <a:lnSpc>
                <a:spcPct val="100000"/>
              </a:lnSpc>
              <a:buNone/>
            </a:pPr>
            <a:endParaRPr lang="en-US" sz="1000" b="0" strike="noStrike" spc="-1">
              <a:latin typeface="Arial"/>
            </a:endParaRPr>
          </a:p>
          <a:p>
            <a:pPr marL="171450" indent="-171450">
              <a:lnSpc>
                <a:spcPct val="100000"/>
              </a:lnSpc>
              <a:buClr>
                <a:srgbClr val="000000"/>
              </a:buClr>
              <a:buFont typeface="SamsungOne 400"/>
              <a:buChar char="-"/>
            </a:pPr>
            <a:r>
              <a:rPr lang="en-IN" sz="1100" b="0" strike="noStrike" spc="-1">
                <a:solidFill>
                  <a:srgbClr val="0070C0"/>
                </a:solidFill>
                <a:latin typeface="SamsungOne 600C"/>
                <a:ea typeface="SamsungOne 600C"/>
              </a:rPr>
              <a:t>https://rasa.com</a:t>
            </a:r>
            <a:endParaRPr lang="en-US" sz="1100" b="0" strike="noStrike" spc="-1">
              <a:latin typeface="Arial"/>
            </a:endParaRPr>
          </a:p>
          <a:p>
            <a:pPr>
              <a:lnSpc>
                <a:spcPct val="100000"/>
              </a:lnSpc>
              <a:buNone/>
            </a:pPr>
            <a:endParaRPr lang="en-US" sz="1100" b="0" strike="noStrike" spc="-1">
              <a:latin typeface="Arial"/>
            </a:endParaRPr>
          </a:p>
          <a:p>
            <a:pPr marL="171450" indent="-171450">
              <a:lnSpc>
                <a:spcPct val="100000"/>
              </a:lnSpc>
              <a:buClr>
                <a:srgbClr val="000000"/>
              </a:buClr>
              <a:buFont typeface="SamsungOne 400"/>
              <a:buChar char="-"/>
            </a:pPr>
            <a:r>
              <a:rPr lang="en-IN" sz="1100" b="0" strike="noStrike" spc="-1">
                <a:solidFill>
                  <a:srgbClr val="0070C0"/>
                </a:solidFill>
                <a:latin typeface="SamsungOne 600C"/>
                <a:ea typeface="SamsungOne 600C"/>
              </a:rPr>
              <a:t>https://spacy.io </a:t>
            </a:r>
            <a:endParaRPr lang="en-US" sz="1100" b="0" strike="noStrike" spc="-1">
              <a:latin typeface="Arial"/>
            </a:endParaRPr>
          </a:p>
          <a:p>
            <a:pPr>
              <a:lnSpc>
                <a:spcPct val="100000"/>
              </a:lnSpc>
              <a:buNone/>
            </a:pPr>
            <a:endParaRPr lang="en-US" sz="1100" b="0" strike="noStrike" spc="-1">
              <a:latin typeface="Arial"/>
            </a:endParaRPr>
          </a:p>
          <a:p>
            <a:pPr marL="171450" indent="-171450">
              <a:lnSpc>
                <a:spcPct val="100000"/>
              </a:lnSpc>
              <a:buClr>
                <a:srgbClr val="000000"/>
              </a:buClr>
              <a:buFont typeface="SamsungOne 400"/>
              <a:buChar char="-"/>
            </a:pPr>
            <a:r>
              <a:rPr lang="en-IN" sz="1100" b="0" u="sng" strike="noStrike" spc="-1">
                <a:solidFill>
                  <a:srgbClr val="0563C1"/>
                </a:solidFill>
                <a:uFillTx/>
                <a:latin typeface="SamsungOne 600C"/>
                <a:ea typeface="Arial"/>
                <a:hlinkClick r:id="rId2"/>
              </a:rPr>
              <a:t>https://</a:t>
            </a:r>
            <a:r>
              <a:rPr lang="en-IN" sz="1100" b="0" u="sng" strike="noStrike" spc="-1">
                <a:solidFill>
                  <a:srgbClr val="0563C1"/>
                </a:solidFill>
                <a:uFillTx/>
                <a:latin typeface="SamsungOne 600C"/>
                <a:ea typeface="Arial"/>
                <a:hlinkClick r:id="rId2"/>
              </a:rPr>
              <a:t>github.com/facebookresearch/fastText</a:t>
            </a:r>
            <a:endParaRPr lang="en-US" sz="1100" b="0" strike="noStrike" spc="-1">
              <a:latin typeface="Arial"/>
            </a:endParaRPr>
          </a:p>
          <a:p>
            <a:pPr>
              <a:lnSpc>
                <a:spcPct val="100000"/>
              </a:lnSpc>
              <a:buNone/>
            </a:pPr>
            <a:endParaRPr lang="en-US" sz="1100" b="0" strike="noStrike" spc="-1">
              <a:latin typeface="Arial"/>
            </a:endParaRPr>
          </a:p>
          <a:p>
            <a:pPr marL="171450" indent="-171450">
              <a:lnSpc>
                <a:spcPct val="100000"/>
              </a:lnSpc>
              <a:buClr>
                <a:srgbClr val="000000"/>
              </a:buClr>
              <a:buFont typeface="SamsungOne 400"/>
              <a:buChar char="-"/>
            </a:pPr>
            <a:r>
              <a:rPr lang="en-IN" sz="1100" b="0" u="sng" strike="noStrike" spc="-1">
                <a:solidFill>
                  <a:srgbClr val="0563C1"/>
                </a:solidFill>
                <a:uFillTx/>
                <a:latin typeface="SamsungOne 600C"/>
                <a:ea typeface="SamsungOne 600C"/>
                <a:hlinkClick r:id="rId3"/>
              </a:rPr>
              <a:t>https://developer.nvidia.com/blog/creating-voice-based-virtual-assistants-using-jarvis-and-rasa</a:t>
            </a:r>
            <a:r>
              <a:rPr lang="en-IN" sz="1100" b="0" u="sng" strike="noStrike" spc="-1">
                <a:solidFill>
                  <a:srgbClr val="0563C1"/>
                </a:solidFill>
                <a:uFillTx/>
                <a:latin typeface="SamsungOne 600C"/>
                <a:ea typeface="SamsungOne 600C"/>
                <a:hlinkClick r:id="rId3"/>
              </a:rPr>
              <a:t>/</a:t>
            </a:r>
            <a:endParaRPr lang="en-US" sz="1100" b="0" strike="noStrike" spc="-1">
              <a:latin typeface="Arial"/>
            </a:endParaRPr>
          </a:p>
          <a:p>
            <a:pPr>
              <a:lnSpc>
                <a:spcPct val="100000"/>
              </a:lnSpc>
              <a:buNone/>
            </a:pPr>
            <a:endParaRPr lang="en-US" sz="1100" b="0" strike="noStrike" spc="-1">
              <a:latin typeface="Arial"/>
            </a:endParaRPr>
          </a:p>
          <a:p>
            <a:pPr marL="171450" indent="-171450">
              <a:lnSpc>
                <a:spcPct val="100000"/>
              </a:lnSpc>
              <a:buClr>
                <a:srgbClr val="000000"/>
              </a:buClr>
              <a:buFont typeface="SamsungOne 400"/>
              <a:buChar char="-"/>
            </a:pPr>
            <a:r>
              <a:rPr lang="en-IN" sz="1100" b="0" strike="noStrike" spc="-1">
                <a:solidFill>
                  <a:srgbClr val="0070C0"/>
                </a:solidFill>
                <a:latin typeface="SamsungOne 600C"/>
                <a:ea typeface="SamsungOne 600C"/>
              </a:rPr>
              <a:t>https://docs.nvidia.com/deeplearning/jarvis/user-guide/docs/service-nlp.html</a:t>
            </a:r>
            <a:endParaRPr lang="en-US" sz="1100" b="0" strike="noStrike" spc="-1">
              <a:latin typeface="Arial"/>
            </a:endParaRPr>
          </a:p>
        </p:txBody>
      </p:sp>
      <p:sp>
        <p:nvSpPr>
          <p:cNvPr id="157" name="TextBox 71"/>
          <p:cNvSpPr/>
          <p:nvPr/>
        </p:nvSpPr>
        <p:spPr>
          <a:xfrm>
            <a:off x="5146920" y="751680"/>
            <a:ext cx="6934680" cy="3711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IN" sz="1400" b="1" strike="noStrike" spc="-1">
                <a:solidFill>
                  <a:srgbClr val="70AD47"/>
                </a:solidFill>
                <a:latin typeface="SamsungOne 600C"/>
                <a:ea typeface="SamsungOne 600C"/>
              </a:rPr>
              <a:t>Expectations</a:t>
            </a:r>
            <a:endParaRPr lang="en-US" sz="1400" b="0" strike="noStrike" spc="-1">
              <a:latin typeface="Arial"/>
            </a:endParaRPr>
          </a:p>
          <a:p>
            <a:pPr algn="just">
              <a:lnSpc>
                <a:spcPct val="100000"/>
              </a:lnSpc>
              <a:buNone/>
            </a:pPr>
            <a:endParaRPr lang="en-US" sz="1400" b="0" strike="noStrike" spc="-1">
              <a:latin typeface="Arial"/>
            </a:endParaRPr>
          </a:p>
          <a:p>
            <a:pPr marL="177800" indent="-177800" algn="just">
              <a:lnSpc>
                <a:spcPct val="100000"/>
              </a:lnSpc>
              <a:buClr>
                <a:srgbClr val="000000"/>
              </a:buClr>
              <a:buFont typeface="Arial"/>
              <a:buChar char="•"/>
            </a:pPr>
            <a:r>
              <a:rPr lang="en-IN" sz="1100" b="0" strike="noStrike" spc="-1">
                <a:solidFill>
                  <a:srgbClr val="808080"/>
                </a:solidFill>
                <a:latin typeface="SamsungOne 600C"/>
                <a:ea typeface="SamsungOne 600C"/>
              </a:rPr>
              <a:t>A Spacy NLU model for Malayalam, which can be integrated to  conversational UI for customer service and sales in Malayalam speaking regions. </a:t>
            </a:r>
            <a:endParaRPr lang="en-US" sz="1100" b="0" strike="noStrike" spc="-1">
              <a:latin typeface="Arial"/>
            </a:endParaRPr>
          </a:p>
          <a:p>
            <a:pPr algn="just">
              <a:lnSpc>
                <a:spcPct val="100000"/>
              </a:lnSpc>
              <a:buNone/>
            </a:pPr>
            <a:endParaRPr lang="en-US" sz="1100" b="0" strike="noStrike" spc="-1">
              <a:latin typeface="Arial"/>
            </a:endParaRPr>
          </a:p>
          <a:p>
            <a:pPr marL="177800" indent="-177800" algn="just">
              <a:lnSpc>
                <a:spcPct val="100000"/>
              </a:lnSpc>
              <a:buClr>
                <a:srgbClr val="000000"/>
              </a:buClr>
              <a:buFont typeface="Arial"/>
              <a:buChar char="•"/>
            </a:pPr>
            <a:r>
              <a:rPr lang="en-IN" sz="1100" b="0" strike="noStrike" spc="-1">
                <a:solidFill>
                  <a:srgbClr val="808080"/>
                </a:solidFill>
                <a:latin typeface="SamsungOne 600C"/>
                <a:ea typeface="SamsungOne 600C"/>
              </a:rPr>
              <a:t>A Jarvis ASR and NLU model which can be integrated to  conversational UI for enabling voice and video based automated interactions for Malayalam speaking customers. </a:t>
            </a:r>
            <a:endParaRPr lang="en-US" sz="1100" b="0" strike="noStrike" spc="-1">
              <a:latin typeface="Arial"/>
            </a:endParaRPr>
          </a:p>
          <a:p>
            <a:pPr algn="just">
              <a:lnSpc>
                <a:spcPct val="100000"/>
              </a:lnSpc>
              <a:buNone/>
            </a:pPr>
            <a:endParaRPr lang="en-US" sz="1100" b="0" strike="noStrike" spc="-1">
              <a:latin typeface="Arial"/>
            </a:endParaRPr>
          </a:p>
          <a:p>
            <a:pPr marL="177800" indent="-177800" algn="just">
              <a:lnSpc>
                <a:spcPct val="100000"/>
              </a:lnSpc>
              <a:buClr>
                <a:srgbClr val="000000"/>
              </a:buClr>
              <a:buFont typeface="Arial"/>
              <a:buChar char="•"/>
            </a:pPr>
            <a:r>
              <a:rPr lang="en-IN" sz="1100" b="0" strike="noStrike" spc="-1">
                <a:solidFill>
                  <a:srgbClr val="808080"/>
                </a:solidFill>
                <a:latin typeface="SamsungOne 600C"/>
                <a:ea typeface="SamsungOne 600C"/>
              </a:rPr>
              <a:t>Integration of Spacy and Jarvis models with Rasa for enabling a seamless experience for Malayalam speaking customers of . </a:t>
            </a:r>
            <a:endParaRPr lang="en-US" sz="1100" b="0" strike="noStrike" spc="-1">
              <a:latin typeface="Arial"/>
            </a:endParaRPr>
          </a:p>
          <a:p>
            <a:pPr algn="just">
              <a:lnSpc>
                <a:spcPct val="100000"/>
              </a:lnSpc>
              <a:buNone/>
            </a:pPr>
            <a:endParaRPr lang="en-US" sz="1100" b="0" strike="noStrike" spc="-1">
              <a:latin typeface="Arial"/>
            </a:endParaRPr>
          </a:p>
          <a:p>
            <a:pPr algn="just">
              <a:lnSpc>
                <a:spcPct val="100000"/>
              </a:lnSpc>
              <a:buNone/>
            </a:pPr>
            <a:r>
              <a:rPr lang="en-IN" sz="1400" b="1" strike="noStrike" spc="-1">
                <a:solidFill>
                  <a:srgbClr val="70AD47"/>
                </a:solidFill>
                <a:latin typeface="SamsungOne 600C"/>
                <a:ea typeface="SamsungOne 600C"/>
              </a:rPr>
              <a:t>Training/ Pre-requisites</a:t>
            </a:r>
            <a:endParaRPr lang="en-US" sz="1400" b="0" strike="noStrike" spc="-1">
              <a:latin typeface="Arial"/>
            </a:endParaRPr>
          </a:p>
          <a:p>
            <a:pPr algn="just">
              <a:lnSpc>
                <a:spcPct val="100000"/>
              </a:lnSpc>
              <a:buNone/>
            </a:pPr>
            <a:endParaRPr lang="en-US" sz="1400" b="0" strike="noStrike" spc="-1">
              <a:latin typeface="Arial"/>
            </a:endParaRPr>
          </a:p>
          <a:p>
            <a:pPr marL="177800" indent="-177800" algn="just">
              <a:lnSpc>
                <a:spcPct val="100000"/>
              </a:lnSpc>
              <a:buClr>
                <a:srgbClr val="000000"/>
              </a:buClr>
              <a:buFont typeface="Arial"/>
              <a:buChar char="•"/>
            </a:pPr>
            <a:r>
              <a:rPr lang="en-IN" sz="1100" b="0" strike="noStrike" spc="-1">
                <a:solidFill>
                  <a:srgbClr val="808080"/>
                </a:solidFill>
                <a:latin typeface="SamsungOne 600C"/>
                <a:ea typeface="SamsungOne 600C"/>
              </a:rPr>
              <a:t>Familiarity with machine learning frameworks (e.g., PyTorch, keras, Tensor Flow etc.)</a:t>
            </a:r>
            <a:endParaRPr lang="en-US" sz="1100" b="0" strike="noStrike" spc="-1">
              <a:latin typeface="Arial"/>
            </a:endParaRPr>
          </a:p>
          <a:p>
            <a:pPr algn="just">
              <a:lnSpc>
                <a:spcPct val="100000"/>
              </a:lnSpc>
              <a:buNone/>
            </a:pPr>
            <a:endParaRPr lang="en-US" sz="1100" b="0" strike="noStrike" spc="-1">
              <a:latin typeface="Arial"/>
            </a:endParaRPr>
          </a:p>
          <a:p>
            <a:pPr marL="177800" indent="-177800" algn="just">
              <a:lnSpc>
                <a:spcPct val="100000"/>
              </a:lnSpc>
              <a:buClr>
                <a:srgbClr val="000000"/>
              </a:buClr>
              <a:buFont typeface="Arial"/>
              <a:buChar char="•"/>
            </a:pPr>
            <a:r>
              <a:rPr lang="en-IN" sz="1100" b="0" strike="noStrike" spc="-1">
                <a:solidFill>
                  <a:srgbClr val="808080"/>
                </a:solidFill>
                <a:latin typeface="SamsungOne 600C"/>
                <a:ea typeface="SamsungOne 600C"/>
              </a:rPr>
              <a:t>Knowledge of semantic extraction, modelling and text representation</a:t>
            </a:r>
            <a:endParaRPr lang="en-US" sz="1100" b="0" strike="noStrike" spc="-1">
              <a:latin typeface="Arial"/>
            </a:endParaRPr>
          </a:p>
          <a:p>
            <a:pPr algn="just">
              <a:lnSpc>
                <a:spcPct val="100000"/>
              </a:lnSpc>
              <a:buNone/>
            </a:pPr>
            <a:endParaRPr lang="en-US" sz="1100" b="0" strike="noStrike" spc="-1">
              <a:latin typeface="Arial"/>
            </a:endParaRPr>
          </a:p>
          <a:p>
            <a:pPr marL="177800" indent="-177800" algn="just">
              <a:lnSpc>
                <a:spcPct val="100000"/>
              </a:lnSpc>
              <a:buClr>
                <a:srgbClr val="000000"/>
              </a:buClr>
              <a:buFont typeface="Arial"/>
              <a:buChar char="•"/>
            </a:pPr>
            <a:r>
              <a:rPr lang="en-IN" sz="1100" b="0" strike="noStrike" spc="-1">
                <a:solidFill>
                  <a:srgbClr val="808080"/>
                </a:solidFill>
                <a:latin typeface="SamsungOne 600C"/>
                <a:ea typeface="SamsungOne 600C"/>
              </a:rPr>
              <a:t>Familiarity with NLP frameworks ( like BERT) and NLP model development and deployment.</a:t>
            </a:r>
            <a:endParaRPr lang="en-US" sz="1100" b="0" strike="noStrike" spc="-1">
              <a:latin typeface="Arial"/>
            </a:endParaRPr>
          </a:p>
          <a:p>
            <a:pPr algn="just">
              <a:lnSpc>
                <a:spcPct val="100000"/>
              </a:lnSpc>
              <a:buNone/>
            </a:pPr>
            <a:endParaRPr lang="en-US" sz="1100" b="0" strike="noStrike" spc="-1">
              <a:latin typeface="Arial"/>
            </a:endParaRPr>
          </a:p>
          <a:p>
            <a:pPr algn="just">
              <a:lnSpc>
                <a:spcPct val="100000"/>
              </a:lnSpc>
              <a:buNone/>
            </a:pPr>
            <a:endParaRPr lang="en-US" sz="1100" b="0" strike="noStrike" spc="-1">
              <a:latin typeface="Arial"/>
            </a:endParaRPr>
          </a:p>
        </p:txBody>
      </p:sp>
      <p:sp>
        <p:nvSpPr>
          <p:cNvPr id="158" name="TextBox 72"/>
          <p:cNvSpPr/>
          <p:nvPr/>
        </p:nvSpPr>
        <p:spPr>
          <a:xfrm>
            <a:off x="7647840" y="587520"/>
            <a:ext cx="4116240" cy="5763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600" b="1" strike="noStrike" spc="-1">
                <a:solidFill>
                  <a:srgbClr val="000000"/>
                </a:solidFill>
                <a:latin typeface="SamsungOne 600C"/>
                <a:ea typeface="SamsungOne 600C"/>
              </a:rPr>
              <a:t>Work-let expected duration – 6 months</a:t>
            </a:r>
            <a:endParaRPr lang="en-US" sz="1600" b="0" strike="noStrike" spc="-1">
              <a:latin typeface="Arial"/>
            </a:endParaRPr>
          </a:p>
        </p:txBody>
      </p:sp>
      <p:sp>
        <p:nvSpPr>
          <p:cNvPr id="159" name="Oval 73"/>
          <p:cNvSpPr/>
          <p:nvPr/>
        </p:nvSpPr>
        <p:spPr>
          <a:xfrm>
            <a:off x="11418840" y="801720"/>
            <a:ext cx="255240" cy="275040"/>
          </a:xfrm>
          <a:prstGeom prst="ellipse">
            <a:avLst/>
          </a:prstGeom>
          <a:solidFill>
            <a:srgbClr val="5B9BD5"/>
          </a:solidFill>
          <a:ln>
            <a:solidFill>
              <a:srgbClr val="43729D"/>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pPr>
            <a:r>
              <a:rPr lang="en-US" sz="1400" b="0" strike="noStrike" spc="-1">
                <a:solidFill>
                  <a:srgbClr val="FFFFFF"/>
                </a:solidFill>
                <a:latin typeface="SamsungOne 600C"/>
                <a:ea typeface="SamsungOne 600C"/>
              </a:rPr>
              <a:t>4</a:t>
            </a:r>
            <a:endParaRPr lang="en-US" sz="1400" b="0" strike="noStrike" spc="-1">
              <a:latin typeface="Arial"/>
            </a:endParaRPr>
          </a:p>
        </p:txBody>
      </p:sp>
      <p:sp>
        <p:nvSpPr>
          <p:cNvPr id="160" name="TextBox 74"/>
          <p:cNvSpPr/>
          <p:nvPr/>
        </p:nvSpPr>
        <p:spPr>
          <a:xfrm>
            <a:off x="11021040" y="1025640"/>
            <a:ext cx="966600" cy="45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200" b="1" strike="noStrike" spc="-1">
                <a:solidFill>
                  <a:srgbClr val="000000"/>
                </a:solidFill>
                <a:latin typeface="SamsungOne 600C"/>
                <a:ea typeface="SamsungOne 600C"/>
              </a:rPr>
              <a:t>Members</a:t>
            </a:r>
            <a:endParaRPr lang="en-US" sz="1200" b="0" strike="noStrike" spc="-1">
              <a:latin typeface="Arial"/>
            </a:endParaRPr>
          </a:p>
        </p:txBody>
      </p:sp>
      <p:pic>
        <p:nvPicPr>
          <p:cNvPr id="161" name="Picture 75"/>
          <p:cNvPicPr/>
          <p:nvPr/>
        </p:nvPicPr>
        <p:blipFill>
          <a:blip r:embed="rId4"/>
          <a:stretch>
            <a:fillRect/>
          </a:stretch>
        </p:blipFill>
        <p:spPr>
          <a:xfrm>
            <a:off x="1318320" y="4514400"/>
            <a:ext cx="1142640" cy="1447560"/>
          </a:xfrm>
          <a:prstGeom prst="rect">
            <a:avLst/>
          </a:prstGeom>
          <a:ln w="0">
            <a:noFill/>
          </a:ln>
        </p:spPr>
      </p:pic>
      <p:sp>
        <p:nvSpPr>
          <p:cNvPr id="162" name="TextBox 29"/>
          <p:cNvSpPr/>
          <p:nvPr/>
        </p:nvSpPr>
        <p:spPr>
          <a:xfrm>
            <a:off x="7920" y="6002640"/>
            <a:ext cx="1261080" cy="652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IN" sz="800" b="0" strike="noStrike" spc="-1">
                <a:solidFill>
                  <a:srgbClr val="FFFFFF"/>
                </a:solidFill>
                <a:latin typeface="SamsungOne 600C"/>
                <a:ea typeface="SamsungOne 600C"/>
              </a:rPr>
              <a:t>Senthil Kumaran, Architect</a:t>
            </a:r>
            <a:endParaRPr lang="en-US" sz="800" b="0" strike="noStrike" spc="-1">
              <a:latin typeface="Arial"/>
            </a:endParaRPr>
          </a:p>
          <a:p>
            <a:pPr algn="ctr">
              <a:lnSpc>
                <a:spcPct val="100000"/>
              </a:lnSpc>
              <a:buNone/>
            </a:pPr>
            <a:r>
              <a:rPr lang="en-IN" sz="700" b="0" u="sng" strike="noStrike" spc="-1">
                <a:solidFill>
                  <a:srgbClr val="0563C1"/>
                </a:solidFill>
                <a:uFillTx/>
                <a:latin typeface="SamsungOne 600C"/>
                <a:ea typeface="SamsungOne 600C"/>
                <a:hlinkClick r:id="rId5"/>
              </a:rPr>
              <a:t>s</a:t>
            </a:r>
            <a:r>
              <a:rPr lang="en-IN" sz="700" b="0" u="sng" strike="noStrike" spc="-1">
                <a:solidFill>
                  <a:srgbClr val="0563C1"/>
                </a:solidFill>
                <a:uFillTx/>
                <a:latin typeface="SamsungOne 600C"/>
                <a:ea typeface="SamsungOne 600C"/>
                <a:hlinkClick r:id="rId5"/>
              </a:rPr>
              <a:t>enthil.kmrn@samsung.com</a:t>
            </a:r>
            <a:endParaRPr lang="en-US" sz="700" b="0" strike="noStrike" spc="-1">
              <a:latin typeface="Arial"/>
            </a:endParaRPr>
          </a:p>
          <a:p>
            <a:pPr algn="ctr">
              <a:lnSpc>
                <a:spcPct val="100000"/>
              </a:lnSpc>
              <a:buNone/>
            </a:pPr>
            <a:r>
              <a:rPr lang="en-IN" sz="700" b="0" strike="noStrike" spc="-1">
                <a:solidFill>
                  <a:srgbClr val="FFFFFF"/>
                </a:solidFill>
                <a:latin typeface="SamsungOne 600C"/>
                <a:ea typeface="SamsungOne 600C"/>
              </a:rPr>
              <a:t>+91-9902211771</a:t>
            </a:r>
            <a:endParaRPr lang="en-US" sz="700" b="0" strike="noStrike" spc="-1">
              <a:latin typeface="Arial"/>
            </a:endParaRPr>
          </a:p>
        </p:txBody>
      </p:sp>
      <p:sp>
        <p:nvSpPr>
          <p:cNvPr id="163" name="TextBox 32"/>
          <p:cNvSpPr/>
          <p:nvPr/>
        </p:nvSpPr>
        <p:spPr>
          <a:xfrm>
            <a:off x="1173960" y="6002640"/>
            <a:ext cx="1261080" cy="5468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IN" sz="800" b="0" strike="noStrike" spc="-1">
                <a:solidFill>
                  <a:srgbClr val="FFFFFF"/>
                </a:solidFill>
                <a:latin typeface="SamsungOne 600C"/>
                <a:ea typeface="SamsungOne 600C"/>
              </a:rPr>
              <a:t>Gomathi Sengodan,  Sr. Chief engineer II</a:t>
            </a:r>
            <a:endParaRPr lang="en-US" sz="800" b="0" strike="noStrike" spc="-1">
              <a:latin typeface="Arial"/>
            </a:endParaRPr>
          </a:p>
          <a:p>
            <a:pPr algn="ctr">
              <a:lnSpc>
                <a:spcPct val="100000"/>
              </a:lnSpc>
              <a:buNone/>
            </a:pPr>
            <a:r>
              <a:rPr lang="en-IN" sz="700" b="0" u="sng" strike="noStrike" spc="-1">
                <a:solidFill>
                  <a:srgbClr val="0563C1"/>
                </a:solidFill>
                <a:uFillTx/>
                <a:latin typeface="SamsungOne 600C"/>
                <a:ea typeface="SamsungOne 600C"/>
                <a:hlinkClick r:id="rId6"/>
              </a:rPr>
              <a:t>gomathi.sen@samsung.com</a:t>
            </a:r>
            <a:endParaRPr lang="en-US" sz="700" b="0" strike="noStrike" spc="-1">
              <a:latin typeface="Arial"/>
            </a:endParaRPr>
          </a:p>
          <a:p>
            <a:pPr algn="ctr">
              <a:lnSpc>
                <a:spcPct val="100000"/>
              </a:lnSpc>
              <a:buNone/>
            </a:pPr>
            <a:r>
              <a:rPr lang="en-IN" sz="700" b="0" strike="noStrike" spc="-1">
                <a:solidFill>
                  <a:srgbClr val="FFFFFF"/>
                </a:solidFill>
                <a:latin typeface="SamsungOne 600C"/>
                <a:ea typeface="SamsungOne 600C"/>
              </a:rPr>
              <a:t>+91-9731642465</a:t>
            </a:r>
            <a:endParaRPr lang="en-US" sz="700" b="0" strike="noStrike" spc="-1">
              <a:latin typeface="Arial"/>
            </a:endParaRPr>
          </a:p>
        </p:txBody>
      </p:sp>
      <p:pic>
        <p:nvPicPr>
          <p:cNvPr id="164" name="Picture 78"/>
          <p:cNvPicPr/>
          <p:nvPr/>
        </p:nvPicPr>
        <p:blipFill>
          <a:blip r:embed="rId7"/>
          <a:stretch>
            <a:fillRect/>
          </a:stretch>
        </p:blipFill>
        <p:spPr>
          <a:xfrm>
            <a:off x="48960" y="4514400"/>
            <a:ext cx="1163880" cy="14475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174;p15"/>
          <p:cNvSpPr/>
          <p:nvPr/>
        </p:nvSpPr>
        <p:spPr>
          <a:xfrm>
            <a:off x="0" y="105120"/>
            <a:ext cx="168840" cy="482040"/>
          </a:xfrm>
          <a:prstGeom prst="rect">
            <a:avLst/>
          </a:prstGeom>
          <a:solidFill>
            <a:srgbClr val="0E4094"/>
          </a:solidFill>
          <a:ln w="0">
            <a:noFill/>
          </a:ln>
        </p:spPr>
        <p:style>
          <a:lnRef idx="0">
            <a:srgbClr val="FFFFFF"/>
          </a:lnRef>
          <a:fillRef idx="0">
            <a:srgbClr val="FFFFFF"/>
          </a:fillRef>
          <a:effectRef idx="0">
            <a:srgbClr val="FFFFFF"/>
          </a:effectRef>
          <a:fontRef idx="minor"/>
        </p:style>
      </p:sp>
      <p:sp>
        <p:nvSpPr>
          <p:cNvPr id="166" name="Google Shape;175;p15"/>
          <p:cNvSpPr/>
          <p:nvPr/>
        </p:nvSpPr>
        <p:spPr>
          <a:xfrm>
            <a:off x="381960" y="56160"/>
            <a:ext cx="9402120" cy="57960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nSpc>
                <a:spcPct val="100000"/>
              </a:lnSpc>
              <a:buNone/>
              <a:tabLst>
                <a:tab pos="0" algn="l"/>
              </a:tabLst>
            </a:pPr>
            <a:r>
              <a:rPr lang="en-IN" sz="3200" b="1" strike="noStrike" spc="-1">
                <a:solidFill>
                  <a:srgbClr val="000000"/>
                </a:solidFill>
                <a:latin typeface="Arial"/>
                <a:ea typeface="Arial"/>
              </a:rPr>
              <a:t>Approach / Solution</a:t>
            </a:r>
            <a:endParaRPr lang="en-US" sz="3200" b="0" strike="noStrike" spc="-1">
              <a:latin typeface="Arial"/>
            </a:endParaRPr>
          </a:p>
        </p:txBody>
      </p:sp>
      <p:sp>
        <p:nvSpPr>
          <p:cNvPr id="167" name="Google Shape;176;p15"/>
          <p:cNvSpPr/>
          <p:nvPr/>
        </p:nvSpPr>
        <p:spPr>
          <a:xfrm>
            <a:off x="237960" y="105120"/>
            <a:ext cx="74880" cy="482040"/>
          </a:xfrm>
          <a:prstGeom prst="rect">
            <a:avLst/>
          </a:prstGeom>
          <a:solidFill>
            <a:srgbClr val="BFBFBF"/>
          </a:solidFill>
          <a:ln w="0">
            <a:noFill/>
          </a:ln>
        </p:spPr>
        <p:style>
          <a:lnRef idx="0">
            <a:srgbClr val="FFFFFF"/>
          </a:lnRef>
          <a:fillRef idx="0">
            <a:srgbClr val="FFFFFF"/>
          </a:fillRef>
          <a:effectRef idx="0">
            <a:srgbClr val="FFFFFF"/>
          </a:effectRef>
          <a:fontRef idx="minor"/>
        </p:style>
      </p:sp>
      <p:sp>
        <p:nvSpPr>
          <p:cNvPr id="168" name="Google Shape;177;p15"/>
          <p:cNvSpPr/>
          <p:nvPr/>
        </p:nvSpPr>
        <p:spPr>
          <a:xfrm>
            <a:off x="0" y="806400"/>
            <a:ext cx="12191760" cy="57852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Concept Diagram </a:t>
            </a:r>
            <a:r>
              <a:rPr lang="en-IN" sz="1600" b="0" strike="noStrike" spc="-1">
                <a:solidFill>
                  <a:srgbClr val="0E4094"/>
                </a:solidFill>
                <a:latin typeface="Calibri"/>
                <a:ea typeface="Calibri"/>
              </a:rPr>
              <a:t>: </a:t>
            </a:r>
            <a:endParaRPr lang="en-US" sz="1600" b="0" strike="noStrike" spc="-1">
              <a:latin typeface="Arial"/>
            </a:endParaRPr>
          </a:p>
          <a:p>
            <a:pPr algn="just">
              <a:lnSpc>
                <a:spcPct val="100000"/>
              </a:lnSpc>
              <a:buNone/>
              <a:tabLst>
                <a:tab pos="0" algn="l"/>
              </a:tabLst>
            </a:pPr>
            <a:r>
              <a:rPr lang="en-IN" sz="1600" b="0" strike="noStrike" spc="-1">
                <a:solidFill>
                  <a:srgbClr val="0E4094"/>
                </a:solidFill>
                <a:latin typeface="Calibri"/>
                <a:ea typeface="Calibri"/>
              </a:rPr>
              <a:t>      </a:t>
            </a:r>
            <a:endParaRPr lang="en-US" sz="1600" b="0" strike="noStrike" spc="-1">
              <a:latin typeface="Arial"/>
            </a:endParaRPr>
          </a:p>
        </p:txBody>
      </p:sp>
      <p:pic>
        <p:nvPicPr>
          <p:cNvPr id="169" name="Google Shape;178;p15"/>
          <p:cNvPicPr/>
          <p:nvPr/>
        </p:nvPicPr>
        <p:blipFill>
          <a:blip r:embed="rId1"/>
          <a:srcRect l="4529" t="20257" r="4160" b="26835"/>
          <a:stretch>
            <a:fillRect/>
          </a:stretch>
        </p:blipFill>
        <p:spPr>
          <a:xfrm>
            <a:off x="10942200" y="105120"/>
            <a:ext cx="1249560" cy="474480"/>
          </a:xfrm>
          <a:prstGeom prst="rect">
            <a:avLst/>
          </a:prstGeom>
          <a:ln w="0">
            <a:noFill/>
          </a:ln>
        </p:spPr>
      </p:pic>
      <p:sp>
        <p:nvSpPr>
          <p:cNvPr id="170" name="Flowchart: Process 0"/>
          <p:cNvSpPr/>
          <p:nvPr/>
        </p:nvSpPr>
        <p:spPr>
          <a:xfrm>
            <a:off x="335880" y="1628640"/>
            <a:ext cx="2231640" cy="935640"/>
          </a:xfrm>
          <a:prstGeom prst="flowChartProcess">
            <a:avLst/>
          </a:prstGeom>
          <a:solidFill>
            <a:schemeClr val="bg1">
              <a:lumMod val="95000"/>
            </a:schemeClr>
          </a:solidFill>
          <a:ln>
            <a:solidFill>
              <a:srgbClr val="43729D"/>
            </a:solidFill>
            <a:round/>
          </a:ln>
        </p:spPr>
        <p:style>
          <a:lnRef idx="2">
            <a:schemeClr val="accent1">
              <a:shade val="50000"/>
            </a:schemeClr>
          </a:lnRef>
          <a:fillRef idx="1">
            <a:schemeClr val="accent1"/>
          </a:fillRef>
          <a:effectRef idx="0">
            <a:schemeClr val="accent1"/>
          </a:effectRef>
          <a:fontRef idx="minor"/>
        </p:style>
      </p:sp>
      <p:sp>
        <p:nvSpPr>
          <p:cNvPr id="171" name="Flowchart: Process 1"/>
          <p:cNvSpPr/>
          <p:nvPr/>
        </p:nvSpPr>
        <p:spPr>
          <a:xfrm>
            <a:off x="335880" y="3069000"/>
            <a:ext cx="2231640" cy="1504440"/>
          </a:xfrm>
          <a:prstGeom prst="flowChartProcess">
            <a:avLst/>
          </a:prstGeom>
          <a:solidFill>
            <a:schemeClr val="bg1">
              <a:lumMod val="95000"/>
            </a:schemeClr>
          </a:solidFill>
          <a:ln>
            <a:solidFill>
              <a:srgbClr val="43729D"/>
            </a:solidFill>
            <a:round/>
          </a:ln>
        </p:spPr>
        <p:style>
          <a:lnRef idx="2">
            <a:schemeClr val="accent1">
              <a:shade val="50000"/>
            </a:schemeClr>
          </a:lnRef>
          <a:fillRef idx="1">
            <a:schemeClr val="accent1"/>
          </a:fillRef>
          <a:effectRef idx="0">
            <a:schemeClr val="accent1"/>
          </a:effectRef>
          <a:fontRef idx="minor"/>
        </p:style>
      </p:sp>
      <p:sp>
        <p:nvSpPr>
          <p:cNvPr id="172" name="Flowchart: Process 2"/>
          <p:cNvSpPr/>
          <p:nvPr/>
        </p:nvSpPr>
        <p:spPr>
          <a:xfrm>
            <a:off x="4583520" y="5013360"/>
            <a:ext cx="2253960" cy="1198440"/>
          </a:xfrm>
          <a:prstGeom prst="flowChartProcess">
            <a:avLst/>
          </a:prstGeom>
          <a:solidFill>
            <a:schemeClr val="bg1">
              <a:lumMod val="95000"/>
            </a:schemeClr>
          </a:solidFill>
          <a:ln>
            <a:solidFill>
              <a:srgbClr val="43729D"/>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Arial"/>
                <a:ea typeface="Arial"/>
              </a:rPr>
              <a:t>Implementing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Malayalam Chatbot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using Fasttext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vectors &amp; Spacy</a:t>
            </a:r>
            <a:endParaRPr lang="en-US" sz="1400" b="0" strike="noStrike" spc="-1">
              <a:latin typeface="Arial"/>
            </a:endParaRPr>
          </a:p>
        </p:txBody>
      </p:sp>
      <p:sp>
        <p:nvSpPr>
          <p:cNvPr id="173" name="Flowchart: Process 3"/>
          <p:cNvSpPr/>
          <p:nvPr/>
        </p:nvSpPr>
        <p:spPr>
          <a:xfrm>
            <a:off x="355680" y="5157000"/>
            <a:ext cx="2231640" cy="935640"/>
          </a:xfrm>
          <a:prstGeom prst="flowChartProcess">
            <a:avLst/>
          </a:prstGeom>
          <a:solidFill>
            <a:schemeClr val="bg1">
              <a:lumMod val="95000"/>
            </a:schemeClr>
          </a:solidFill>
          <a:ln>
            <a:solidFill>
              <a:srgbClr val="43729D"/>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Arial"/>
                <a:ea typeface="Arial"/>
              </a:rPr>
              <a:t>Understanding Fasttext</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and Spacy</a:t>
            </a:r>
            <a:endParaRPr lang="en-US" sz="1400" b="0" strike="noStrike" spc="-1">
              <a:latin typeface="Arial"/>
            </a:endParaRPr>
          </a:p>
        </p:txBody>
      </p:sp>
      <p:sp>
        <p:nvSpPr>
          <p:cNvPr id="174" name="Flowchart: Process 4"/>
          <p:cNvSpPr/>
          <p:nvPr/>
        </p:nvSpPr>
        <p:spPr>
          <a:xfrm>
            <a:off x="4595040" y="2276640"/>
            <a:ext cx="2242440" cy="1093680"/>
          </a:xfrm>
          <a:prstGeom prst="flowChartProcess">
            <a:avLst/>
          </a:prstGeom>
          <a:solidFill>
            <a:schemeClr val="bg1">
              <a:lumMod val="95000"/>
            </a:schemeClr>
          </a:solidFill>
          <a:ln>
            <a:solidFill>
              <a:srgbClr val="43729D"/>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Arial"/>
                <a:ea typeface="Arial"/>
              </a:rPr>
              <a:t>Implementation of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Malayalam Chatbot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using Samsung</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Datascripts</a:t>
            </a:r>
            <a:endParaRPr lang="en-US" sz="1400" b="0" strike="noStrike" spc="-1">
              <a:latin typeface="Arial"/>
            </a:endParaRPr>
          </a:p>
        </p:txBody>
      </p:sp>
      <p:sp>
        <p:nvSpPr>
          <p:cNvPr id="175" name="Text Box 5"/>
          <p:cNvSpPr/>
          <p:nvPr/>
        </p:nvSpPr>
        <p:spPr>
          <a:xfrm>
            <a:off x="359640" y="1700640"/>
            <a:ext cx="2183760" cy="7297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gn="ctr">
              <a:lnSpc>
                <a:spcPct val="100000"/>
              </a:lnSpc>
              <a:buNone/>
            </a:pPr>
            <a:r>
              <a:rPr lang="en-US" sz="1400" b="0" strike="noStrike" spc="-1">
                <a:solidFill>
                  <a:srgbClr val="000000"/>
                </a:solidFill>
                <a:latin typeface="Arial"/>
                <a:ea typeface="Arial"/>
              </a:rPr>
              <a:t>Understanding Anaconda</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and setting up</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environment for Rasa</a:t>
            </a:r>
            <a:endParaRPr lang="en-US" sz="1400" b="0" strike="noStrike" spc="-1">
              <a:latin typeface="Arial"/>
            </a:endParaRPr>
          </a:p>
        </p:txBody>
      </p:sp>
      <p:sp>
        <p:nvSpPr>
          <p:cNvPr id="176" name="Text Box 6"/>
          <p:cNvSpPr/>
          <p:nvPr/>
        </p:nvSpPr>
        <p:spPr>
          <a:xfrm>
            <a:off x="594360" y="3213000"/>
            <a:ext cx="1715760" cy="115596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gn="ctr">
              <a:lnSpc>
                <a:spcPct val="100000"/>
              </a:lnSpc>
              <a:buNone/>
            </a:pPr>
            <a:r>
              <a:rPr lang="en-US" sz="1400" b="0" strike="noStrike" spc="-1">
                <a:solidFill>
                  <a:srgbClr val="000000"/>
                </a:solidFill>
                <a:latin typeface="Arial"/>
                <a:ea typeface="Arial"/>
              </a:rPr>
              <a:t>Understanding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structure of the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Chatbot &amp;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building a basic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Malayalam Chatbot</a:t>
            </a:r>
            <a:endParaRPr lang="en-US" sz="1400" b="0" strike="noStrike" spc="-1">
              <a:latin typeface="Arial"/>
            </a:endParaRPr>
          </a:p>
        </p:txBody>
      </p:sp>
      <p:sp>
        <p:nvSpPr>
          <p:cNvPr id="177" name="Flowchart: Process 7"/>
          <p:cNvSpPr/>
          <p:nvPr/>
        </p:nvSpPr>
        <p:spPr>
          <a:xfrm>
            <a:off x="8400240" y="2276640"/>
            <a:ext cx="2242440" cy="1093680"/>
          </a:xfrm>
          <a:prstGeom prst="flowChartProcess">
            <a:avLst/>
          </a:prstGeom>
          <a:solidFill>
            <a:schemeClr val="bg1">
              <a:lumMod val="95000"/>
            </a:schemeClr>
          </a:solidFill>
          <a:ln>
            <a:solidFill>
              <a:srgbClr val="43729D"/>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Arial"/>
                <a:ea typeface="Arial"/>
              </a:rPr>
              <a:t>Validation and</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accuracy test</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using existing</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stories</a:t>
            </a:r>
            <a:endParaRPr lang="en-US" sz="1400" b="0" strike="noStrike" spc="-1">
              <a:latin typeface="Arial"/>
            </a:endParaRPr>
          </a:p>
        </p:txBody>
      </p:sp>
      <p:sp>
        <p:nvSpPr>
          <p:cNvPr id="178" name="Flowchart: Process 8"/>
          <p:cNvSpPr/>
          <p:nvPr/>
        </p:nvSpPr>
        <p:spPr>
          <a:xfrm>
            <a:off x="8405640" y="4860360"/>
            <a:ext cx="2231640" cy="1504440"/>
          </a:xfrm>
          <a:prstGeom prst="flowChartProcess">
            <a:avLst/>
          </a:prstGeom>
          <a:solidFill>
            <a:schemeClr val="bg1">
              <a:lumMod val="95000"/>
            </a:schemeClr>
          </a:solidFill>
          <a:ln>
            <a:solidFill>
              <a:srgbClr val="43729D"/>
            </a:solidFill>
            <a:round/>
          </a:ln>
        </p:spPr>
        <p:style>
          <a:lnRef idx="2">
            <a:schemeClr val="accent1">
              <a:shade val="50000"/>
            </a:schemeClr>
          </a:lnRef>
          <a:fillRef idx="1">
            <a:schemeClr val="accent1"/>
          </a:fillRef>
          <a:effectRef idx="0">
            <a:schemeClr val="accent1"/>
          </a:effectRef>
          <a:fontRef idx="minor"/>
        </p:style>
      </p:sp>
      <p:sp>
        <p:nvSpPr>
          <p:cNvPr id="179" name="Text Box 9"/>
          <p:cNvSpPr/>
          <p:nvPr/>
        </p:nvSpPr>
        <p:spPr>
          <a:xfrm>
            <a:off x="8525160" y="4941000"/>
            <a:ext cx="1992960" cy="1582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US" sz="1400" b="0" strike="noStrike" spc="-1">
                <a:solidFill>
                  <a:srgbClr val="000000"/>
                </a:solidFill>
                <a:latin typeface="Arial"/>
                <a:ea typeface="Arial"/>
              </a:rPr>
              <a:t>Research on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alternatives for NVIDIA Riva(JARVIS)</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&amp; comparison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between Mozilla </a:t>
            </a:r>
            <a:endParaRPr lang="en-US" sz="1400" b="0" strike="noStrike" spc="-1">
              <a:latin typeface="Arial"/>
            </a:endParaRPr>
          </a:p>
          <a:p>
            <a:pPr algn="ctr">
              <a:lnSpc>
                <a:spcPct val="100000"/>
              </a:lnSpc>
              <a:buNone/>
            </a:pPr>
            <a:r>
              <a:rPr lang="en-US" sz="1400" b="0" strike="noStrike" spc="-1">
                <a:solidFill>
                  <a:srgbClr val="000000"/>
                </a:solidFill>
                <a:latin typeface="Arial"/>
                <a:ea typeface="Arial"/>
              </a:rPr>
              <a:t>Tools &amp; Riva</a:t>
            </a:r>
            <a:endParaRPr lang="en-US" sz="1400" b="0" strike="noStrike" spc="-1">
              <a:latin typeface="Arial"/>
            </a:endParaRPr>
          </a:p>
          <a:p>
            <a:pPr algn="ctr">
              <a:lnSpc>
                <a:spcPct val="100000"/>
              </a:lnSpc>
              <a:buNone/>
            </a:pPr>
            <a:endParaRPr lang="en-US" sz="1400" b="0" strike="noStrike" spc="-1">
              <a:latin typeface="Arial"/>
            </a:endParaRPr>
          </a:p>
        </p:txBody>
      </p:sp>
      <p:sp>
        <p:nvSpPr>
          <p:cNvPr id="180" name="Down Arrow 10"/>
          <p:cNvSpPr/>
          <p:nvPr/>
        </p:nvSpPr>
        <p:spPr>
          <a:xfrm>
            <a:off x="1199520" y="2564640"/>
            <a:ext cx="359640" cy="504000"/>
          </a:xfrm>
          <a:prstGeom prst="downArrow">
            <a:avLst>
              <a:gd name="adj1" fmla="val 50000"/>
              <a:gd name="adj2" fmla="val 50000"/>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81" name="Down Arrow 11"/>
          <p:cNvSpPr/>
          <p:nvPr/>
        </p:nvSpPr>
        <p:spPr>
          <a:xfrm>
            <a:off x="9341640" y="3370680"/>
            <a:ext cx="359640" cy="1482840"/>
          </a:xfrm>
          <a:prstGeom prst="downArrow">
            <a:avLst>
              <a:gd name="adj1" fmla="val 50000"/>
              <a:gd name="adj2" fmla="val 50000"/>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82" name="Down Arrow 12"/>
          <p:cNvSpPr/>
          <p:nvPr/>
        </p:nvSpPr>
        <p:spPr>
          <a:xfrm>
            <a:off x="1199520" y="4599360"/>
            <a:ext cx="359640" cy="517680"/>
          </a:xfrm>
          <a:prstGeom prst="downArrow">
            <a:avLst>
              <a:gd name="adj1" fmla="val 50000"/>
              <a:gd name="adj2" fmla="val 50000"/>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83" name="Down Arrow 14"/>
          <p:cNvSpPr/>
          <p:nvPr/>
        </p:nvSpPr>
        <p:spPr>
          <a:xfrm rot="16200000">
            <a:off x="3403080" y="4618080"/>
            <a:ext cx="359640" cy="1989720"/>
          </a:xfrm>
          <a:prstGeom prst="downArrow">
            <a:avLst>
              <a:gd name="adj1" fmla="val 50000"/>
              <a:gd name="adj2" fmla="val 50000"/>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84" name="Down Arrow 15"/>
          <p:cNvSpPr/>
          <p:nvPr/>
        </p:nvSpPr>
        <p:spPr>
          <a:xfrm rot="10800000">
            <a:off x="5531400" y="3371760"/>
            <a:ext cx="359640" cy="1641600"/>
          </a:xfrm>
          <a:prstGeom prst="downArrow">
            <a:avLst>
              <a:gd name="adj1" fmla="val 50000"/>
              <a:gd name="adj2" fmla="val 50000"/>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85" name="Down Arrow 16"/>
          <p:cNvSpPr/>
          <p:nvPr/>
        </p:nvSpPr>
        <p:spPr>
          <a:xfrm rot="16200000">
            <a:off x="7439040" y="2042280"/>
            <a:ext cx="359640" cy="1562400"/>
          </a:xfrm>
          <a:prstGeom prst="downArrow">
            <a:avLst>
              <a:gd name="adj1" fmla="val 50000"/>
              <a:gd name="adj2" fmla="val 50000"/>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Google Shape;183;p16"/>
          <p:cNvSpPr/>
          <p:nvPr/>
        </p:nvSpPr>
        <p:spPr>
          <a:xfrm>
            <a:off x="0" y="105120"/>
            <a:ext cx="168840" cy="482040"/>
          </a:xfrm>
          <a:prstGeom prst="rect">
            <a:avLst/>
          </a:prstGeom>
          <a:solidFill>
            <a:srgbClr val="0E4094"/>
          </a:solidFill>
          <a:ln w="0">
            <a:noFill/>
          </a:ln>
        </p:spPr>
        <p:style>
          <a:lnRef idx="0">
            <a:srgbClr val="FFFFFF"/>
          </a:lnRef>
          <a:fillRef idx="0">
            <a:srgbClr val="FFFFFF"/>
          </a:fillRef>
          <a:effectRef idx="0">
            <a:srgbClr val="FFFFFF"/>
          </a:effectRef>
          <a:fontRef idx="minor"/>
        </p:style>
      </p:sp>
      <p:sp>
        <p:nvSpPr>
          <p:cNvPr id="187" name="Google Shape;184;p16"/>
          <p:cNvSpPr/>
          <p:nvPr/>
        </p:nvSpPr>
        <p:spPr>
          <a:xfrm>
            <a:off x="381960" y="56160"/>
            <a:ext cx="9402120" cy="57960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nSpc>
                <a:spcPct val="100000"/>
              </a:lnSpc>
              <a:buNone/>
              <a:tabLst>
                <a:tab pos="0" algn="l"/>
              </a:tabLst>
            </a:pPr>
            <a:r>
              <a:rPr lang="en-IN" sz="3200" b="1" strike="noStrike" spc="-1">
                <a:solidFill>
                  <a:srgbClr val="000000"/>
                </a:solidFill>
                <a:latin typeface="Arial"/>
                <a:ea typeface="Arial"/>
              </a:rPr>
              <a:t>Dataset(s) Analysis / Description</a:t>
            </a:r>
            <a:endParaRPr lang="en-US" sz="3200" b="0" strike="noStrike" spc="-1">
              <a:latin typeface="Arial"/>
            </a:endParaRPr>
          </a:p>
        </p:txBody>
      </p:sp>
      <p:sp>
        <p:nvSpPr>
          <p:cNvPr id="188" name="Google Shape;185;p16"/>
          <p:cNvSpPr/>
          <p:nvPr/>
        </p:nvSpPr>
        <p:spPr>
          <a:xfrm>
            <a:off x="237960" y="105120"/>
            <a:ext cx="74880" cy="482040"/>
          </a:xfrm>
          <a:prstGeom prst="rect">
            <a:avLst/>
          </a:prstGeom>
          <a:solidFill>
            <a:srgbClr val="BFBFBF"/>
          </a:solidFill>
          <a:ln w="0">
            <a:noFill/>
          </a:ln>
        </p:spPr>
        <p:style>
          <a:lnRef idx="0">
            <a:srgbClr val="FFFFFF"/>
          </a:lnRef>
          <a:fillRef idx="0">
            <a:srgbClr val="FFFFFF"/>
          </a:fillRef>
          <a:effectRef idx="0">
            <a:srgbClr val="FFFFFF"/>
          </a:effectRef>
          <a:fontRef idx="minor"/>
        </p:style>
      </p:sp>
      <p:sp>
        <p:nvSpPr>
          <p:cNvPr id="189" name="Google Shape;186;p16"/>
          <p:cNvSpPr/>
          <p:nvPr/>
        </p:nvSpPr>
        <p:spPr>
          <a:xfrm>
            <a:off x="0" y="806400"/>
            <a:ext cx="12191760" cy="517680"/>
          </a:xfrm>
          <a:prstGeom prst="rect">
            <a:avLst/>
          </a:prstGeom>
          <a:solidFill>
            <a:srgbClr val="F2F2F2"/>
          </a:solidFill>
          <a:ln w="0">
            <a:noFill/>
          </a:ln>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Dataset Capture / Preparation / Generation </a:t>
            </a:r>
            <a:r>
              <a:rPr lang="en-IN" sz="1600" b="0" strike="noStrike" spc="-1">
                <a:solidFill>
                  <a:srgbClr val="0E4094"/>
                </a:solidFill>
                <a:latin typeface="Calibri"/>
                <a:ea typeface="Calibri"/>
              </a:rPr>
              <a:t>: </a:t>
            </a:r>
            <a:endParaRPr lang="en-US" sz="1600" b="0" strike="noStrike" spc="-1">
              <a:latin typeface="Arial"/>
            </a:endParaRPr>
          </a:p>
          <a:p>
            <a:pPr algn="just">
              <a:lnSpc>
                <a:spcPct val="100000"/>
              </a:lnSpc>
              <a:buNone/>
              <a:tabLst>
                <a:tab pos="0" algn="l"/>
              </a:tabLst>
            </a:pPr>
            <a:r>
              <a:rPr lang="en-IN" sz="1200" b="0" strike="noStrike" spc="-1">
                <a:solidFill>
                  <a:srgbClr val="0E4094"/>
                </a:solidFill>
                <a:latin typeface="Calibri"/>
                <a:ea typeface="Calibri"/>
              </a:rPr>
              <a:t>    </a:t>
            </a:r>
            <a:endParaRPr lang="en-US" sz="1200" b="0" strike="noStrike" spc="-1">
              <a:latin typeface="Arial"/>
            </a:endParaRPr>
          </a:p>
        </p:txBody>
      </p:sp>
      <p:sp>
        <p:nvSpPr>
          <p:cNvPr id="190" name="Google Shape;187;p16"/>
          <p:cNvSpPr/>
          <p:nvPr/>
        </p:nvSpPr>
        <p:spPr>
          <a:xfrm>
            <a:off x="0" y="2828880"/>
            <a:ext cx="12191760" cy="57852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Dataset Understanding / Analysis </a:t>
            </a:r>
            <a:r>
              <a:rPr lang="en-IN" sz="1600" b="0" strike="noStrike" spc="-1">
                <a:solidFill>
                  <a:srgbClr val="0E4094"/>
                </a:solidFill>
                <a:latin typeface="Calibri"/>
                <a:ea typeface="Calibri"/>
              </a:rPr>
              <a:t>: </a:t>
            </a:r>
            <a:endParaRPr lang="en-US" sz="1600" b="0" strike="noStrike" spc="-1">
              <a:latin typeface="Arial"/>
            </a:endParaRPr>
          </a:p>
          <a:p>
            <a:pPr algn="just">
              <a:lnSpc>
                <a:spcPct val="100000"/>
              </a:lnSpc>
              <a:buNone/>
              <a:tabLst>
                <a:tab pos="0" algn="l"/>
              </a:tabLst>
            </a:pPr>
            <a:r>
              <a:rPr lang="en-IN" sz="1600" b="0" strike="noStrike" spc="-1">
                <a:solidFill>
                  <a:srgbClr val="0E4094"/>
                </a:solidFill>
                <a:latin typeface="Calibri"/>
                <a:ea typeface="Calibri"/>
              </a:rPr>
              <a:t>      </a:t>
            </a:r>
            <a:endParaRPr lang="en-US" sz="1600" b="0" strike="noStrike" spc="-1">
              <a:latin typeface="Arial"/>
            </a:endParaRPr>
          </a:p>
        </p:txBody>
      </p:sp>
      <p:sp>
        <p:nvSpPr>
          <p:cNvPr id="191" name="Google Shape;188;p16"/>
          <p:cNvSpPr/>
          <p:nvPr/>
        </p:nvSpPr>
        <p:spPr>
          <a:xfrm>
            <a:off x="0" y="4851360"/>
            <a:ext cx="12191760" cy="51768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Dataset Pre-Processing / Related Challenges (if any) </a:t>
            </a:r>
            <a:r>
              <a:rPr lang="en-IN" sz="1600" b="0" strike="noStrike" spc="-1">
                <a:solidFill>
                  <a:srgbClr val="0E4094"/>
                </a:solidFill>
                <a:latin typeface="Calibri"/>
                <a:ea typeface="Calibri"/>
              </a:rPr>
              <a:t>: </a:t>
            </a:r>
            <a:endParaRPr lang="en-US" sz="1600" b="0" strike="noStrike" spc="-1">
              <a:latin typeface="Arial"/>
            </a:endParaRPr>
          </a:p>
          <a:p>
            <a:pPr algn="just">
              <a:lnSpc>
                <a:spcPct val="100000"/>
              </a:lnSpc>
              <a:buNone/>
              <a:tabLst>
                <a:tab pos="0" algn="l"/>
              </a:tabLst>
            </a:pPr>
            <a:r>
              <a:rPr lang="en-IN" sz="1200" b="0" strike="noStrike" spc="-1">
                <a:solidFill>
                  <a:srgbClr val="0E4094"/>
                </a:solidFill>
                <a:latin typeface="Calibri"/>
                <a:ea typeface="Calibri"/>
              </a:rPr>
              <a:t>      </a:t>
            </a:r>
            <a:endParaRPr lang="en-US" sz="1200" b="0" strike="noStrike" spc="-1">
              <a:latin typeface="Arial"/>
            </a:endParaRPr>
          </a:p>
        </p:txBody>
      </p:sp>
      <p:pic>
        <p:nvPicPr>
          <p:cNvPr id="192" name="Google Shape;189;p16"/>
          <p:cNvPicPr/>
          <p:nvPr/>
        </p:nvPicPr>
        <p:blipFill>
          <a:blip r:embed="rId1"/>
          <a:srcRect l="4529" t="20257" r="4160" b="26835"/>
          <a:stretch>
            <a:fillRect/>
          </a:stretch>
        </p:blipFill>
        <p:spPr>
          <a:xfrm>
            <a:off x="10942200" y="105120"/>
            <a:ext cx="1249560" cy="474480"/>
          </a:xfrm>
          <a:prstGeom prst="rect">
            <a:avLst/>
          </a:prstGeom>
          <a:ln w="0">
            <a:noFill/>
          </a:ln>
        </p:spPr>
      </p:pic>
      <p:sp>
        <p:nvSpPr>
          <p:cNvPr id="193" name="Text Box 3"/>
          <p:cNvSpPr/>
          <p:nvPr/>
        </p:nvSpPr>
        <p:spPr>
          <a:xfrm>
            <a:off x="348120" y="1556280"/>
            <a:ext cx="7815600" cy="51660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285750" indent="-285750">
              <a:lnSpc>
                <a:spcPct val="100000"/>
              </a:lnSpc>
              <a:buClr>
                <a:srgbClr val="000000"/>
              </a:buClr>
              <a:buFont typeface="Arial"/>
              <a:buChar char="•"/>
            </a:pPr>
            <a:r>
              <a:rPr lang="en-US" sz="1400" b="0" strike="noStrike" spc="-1">
                <a:solidFill>
                  <a:srgbClr val="000000"/>
                </a:solidFill>
                <a:latin typeface="Arial"/>
                <a:ea typeface="Arial"/>
              </a:rPr>
              <a:t>Datascripts were provided by Samsung.</a:t>
            </a:r>
            <a:endParaRPr lang="en-US" sz="1400" b="0" strike="noStrike" spc="-1">
              <a:latin typeface="Arial"/>
            </a:endParaRPr>
          </a:p>
          <a:p>
            <a:pPr marL="285750" indent="-285750">
              <a:lnSpc>
                <a:spcPct val="100000"/>
              </a:lnSpc>
              <a:buClr>
                <a:srgbClr val="000000"/>
              </a:buClr>
              <a:buFont typeface="Arial"/>
              <a:buChar char="•"/>
            </a:pPr>
            <a:r>
              <a:rPr lang="en-US" sz="1400" b="0" strike="noStrike" spc="-1">
                <a:solidFill>
                  <a:srgbClr val="000000"/>
                </a:solidFill>
                <a:latin typeface="Arial"/>
                <a:ea typeface="Arial"/>
              </a:rPr>
              <a:t>The scripts contained all the intents, responses and functions required for the Bot to function.</a:t>
            </a:r>
            <a:endParaRPr lang="en-US" sz="1400" b="0" strike="noStrike" spc="-1">
              <a:latin typeface="Arial"/>
            </a:endParaRPr>
          </a:p>
        </p:txBody>
      </p:sp>
      <p:sp>
        <p:nvSpPr>
          <p:cNvPr id="194" name="Text Box 1"/>
          <p:cNvSpPr/>
          <p:nvPr/>
        </p:nvSpPr>
        <p:spPr>
          <a:xfrm>
            <a:off x="358200" y="3789000"/>
            <a:ext cx="7191000" cy="7297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285750" indent="-285750">
              <a:lnSpc>
                <a:spcPct val="100000"/>
              </a:lnSpc>
              <a:buClr>
                <a:srgbClr val="000000"/>
              </a:buClr>
              <a:buFont typeface="Arial"/>
              <a:buChar char="•"/>
            </a:pPr>
            <a:r>
              <a:rPr lang="en-US" sz="1400" b="0" strike="noStrike" spc="-1">
                <a:solidFill>
                  <a:srgbClr val="000000"/>
                </a:solidFill>
                <a:latin typeface="Arial"/>
                <a:ea typeface="Arial"/>
              </a:rPr>
              <a:t>Read through the intents thoroughly.</a:t>
            </a:r>
            <a:endParaRPr lang="en-US" sz="1400" b="0" strike="noStrike" spc="-1">
              <a:latin typeface="Arial"/>
            </a:endParaRPr>
          </a:p>
          <a:p>
            <a:pPr marL="285750" indent="-285750">
              <a:lnSpc>
                <a:spcPct val="100000"/>
              </a:lnSpc>
              <a:buClr>
                <a:srgbClr val="000000"/>
              </a:buClr>
              <a:buFont typeface="Arial"/>
              <a:buChar char="•"/>
            </a:pPr>
            <a:r>
              <a:rPr lang="en-US" sz="1400" b="0" strike="noStrike" spc="-1">
                <a:solidFill>
                  <a:srgbClr val="000000"/>
                </a:solidFill>
                <a:latin typeface="Arial"/>
                <a:ea typeface="Arial"/>
              </a:rPr>
              <a:t>Had gone through the domain file to check for responses for each intents individually.</a:t>
            </a:r>
            <a:endParaRPr lang="en-US" sz="1400" b="0" strike="noStrike" spc="-1">
              <a:latin typeface="Arial"/>
            </a:endParaRPr>
          </a:p>
          <a:p>
            <a:pPr marL="285750" indent="-285750">
              <a:lnSpc>
                <a:spcPct val="100000"/>
              </a:lnSpc>
              <a:buClr>
                <a:srgbClr val="000000"/>
              </a:buClr>
              <a:buFont typeface="Arial"/>
              <a:buChar char="•"/>
            </a:pPr>
            <a:r>
              <a:rPr lang="en-US" sz="1400" b="0" strike="noStrike" spc="-1">
                <a:solidFill>
                  <a:srgbClr val="000000"/>
                </a:solidFill>
                <a:latin typeface="Arial"/>
                <a:ea typeface="Arial"/>
              </a:rPr>
              <a:t>Analysis of stories file to understand how the Bot is going to converse.</a:t>
            </a:r>
            <a:endParaRPr lang="en-US" sz="1400" b="0" strike="noStrike" spc="-1">
              <a:latin typeface="Arial"/>
            </a:endParaRPr>
          </a:p>
        </p:txBody>
      </p:sp>
      <p:sp>
        <p:nvSpPr>
          <p:cNvPr id="195" name="Text Box 2"/>
          <p:cNvSpPr/>
          <p:nvPr/>
        </p:nvSpPr>
        <p:spPr>
          <a:xfrm>
            <a:off x="357480" y="5699880"/>
            <a:ext cx="6410520" cy="3034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285750" indent="-285750">
              <a:lnSpc>
                <a:spcPct val="100000"/>
              </a:lnSpc>
              <a:buClr>
                <a:srgbClr val="000000"/>
              </a:buClr>
              <a:buFont typeface="Arial"/>
              <a:buChar char="•"/>
            </a:pPr>
            <a:r>
              <a:rPr lang="en-US" sz="1400" b="0" strike="noStrike" spc="-1">
                <a:solidFill>
                  <a:srgbClr val="000000"/>
                </a:solidFill>
                <a:latin typeface="Arial"/>
                <a:ea typeface="Arial"/>
              </a:rPr>
              <a:t>Translation of intents, stories and responses into the Malayalam Language.</a:t>
            </a:r>
            <a:endParaRPr lang="en-US"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94;p17"/>
          <p:cNvSpPr/>
          <p:nvPr/>
        </p:nvSpPr>
        <p:spPr>
          <a:xfrm>
            <a:off x="0" y="105120"/>
            <a:ext cx="168840" cy="482040"/>
          </a:xfrm>
          <a:prstGeom prst="rect">
            <a:avLst/>
          </a:prstGeom>
          <a:solidFill>
            <a:srgbClr val="0E4094"/>
          </a:solidFill>
          <a:ln w="0">
            <a:noFill/>
          </a:ln>
        </p:spPr>
        <p:style>
          <a:lnRef idx="0">
            <a:srgbClr val="FFFFFF"/>
          </a:lnRef>
          <a:fillRef idx="0">
            <a:srgbClr val="FFFFFF"/>
          </a:fillRef>
          <a:effectRef idx="0">
            <a:srgbClr val="FFFFFF"/>
          </a:effectRef>
          <a:fontRef idx="minor"/>
        </p:style>
      </p:sp>
      <p:sp>
        <p:nvSpPr>
          <p:cNvPr id="197" name="Google Shape;195;p17"/>
          <p:cNvSpPr/>
          <p:nvPr/>
        </p:nvSpPr>
        <p:spPr>
          <a:xfrm>
            <a:off x="381600" y="56160"/>
            <a:ext cx="11368080" cy="57960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nSpc>
                <a:spcPct val="100000"/>
              </a:lnSpc>
              <a:buNone/>
              <a:tabLst>
                <a:tab pos="0" algn="l"/>
              </a:tabLst>
            </a:pPr>
            <a:r>
              <a:rPr lang="en-IN" sz="3200" b="1" strike="noStrike" spc="-1">
                <a:solidFill>
                  <a:srgbClr val="000000"/>
                </a:solidFill>
                <a:latin typeface="Arial"/>
                <a:ea typeface="Arial"/>
              </a:rPr>
              <a:t>Experimental Results / Simulations / Observations</a:t>
            </a:r>
            <a:endParaRPr lang="en-US" sz="3200" b="0" strike="noStrike" spc="-1">
              <a:latin typeface="Arial"/>
            </a:endParaRPr>
          </a:p>
        </p:txBody>
      </p:sp>
      <p:sp>
        <p:nvSpPr>
          <p:cNvPr id="198" name="Google Shape;196;p17"/>
          <p:cNvSpPr/>
          <p:nvPr/>
        </p:nvSpPr>
        <p:spPr>
          <a:xfrm>
            <a:off x="237960" y="105120"/>
            <a:ext cx="74880" cy="482040"/>
          </a:xfrm>
          <a:prstGeom prst="rect">
            <a:avLst/>
          </a:prstGeom>
          <a:solidFill>
            <a:srgbClr val="BFBFBF"/>
          </a:solidFill>
          <a:ln w="0">
            <a:noFill/>
          </a:ln>
        </p:spPr>
        <p:style>
          <a:lnRef idx="0">
            <a:srgbClr val="FFFFFF"/>
          </a:lnRef>
          <a:fillRef idx="0">
            <a:srgbClr val="FFFFFF"/>
          </a:fillRef>
          <a:effectRef idx="0">
            <a:srgbClr val="FFFFFF"/>
          </a:effectRef>
          <a:fontRef idx="minor"/>
        </p:style>
      </p:sp>
      <p:sp>
        <p:nvSpPr>
          <p:cNvPr id="199" name="Google Shape;197;p17"/>
          <p:cNvSpPr/>
          <p:nvPr/>
        </p:nvSpPr>
        <p:spPr>
          <a:xfrm>
            <a:off x="0" y="806400"/>
            <a:ext cx="12191760" cy="51768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Results  </a:t>
            </a:r>
            <a:r>
              <a:rPr lang="en-IN" sz="1600" b="0" strike="noStrike" spc="-1">
                <a:solidFill>
                  <a:srgbClr val="0E4094"/>
                </a:solidFill>
                <a:latin typeface="Calibri"/>
                <a:ea typeface="Calibri"/>
              </a:rPr>
              <a:t>: </a:t>
            </a:r>
            <a:endParaRPr lang="en-US" sz="1600" b="0" strike="noStrike" spc="-1">
              <a:latin typeface="Arial"/>
            </a:endParaRPr>
          </a:p>
          <a:p>
            <a:pPr algn="just">
              <a:lnSpc>
                <a:spcPct val="100000"/>
              </a:lnSpc>
              <a:buNone/>
              <a:tabLst>
                <a:tab pos="0" algn="l"/>
              </a:tabLst>
            </a:pPr>
            <a:r>
              <a:rPr lang="en-IN" sz="1200" b="0" strike="noStrike" spc="-1">
                <a:solidFill>
                  <a:srgbClr val="0E4094"/>
                </a:solidFill>
                <a:latin typeface="Calibri"/>
                <a:ea typeface="Calibri"/>
              </a:rPr>
              <a:t>    </a:t>
            </a:r>
            <a:endParaRPr lang="en-US" sz="1200" b="0" strike="noStrike" spc="-1">
              <a:latin typeface="Arial"/>
            </a:endParaRPr>
          </a:p>
        </p:txBody>
      </p:sp>
      <p:pic>
        <p:nvPicPr>
          <p:cNvPr id="200" name="Google Shape;199;p17"/>
          <p:cNvPicPr/>
          <p:nvPr/>
        </p:nvPicPr>
        <p:blipFill>
          <a:blip r:embed="rId1"/>
          <a:srcRect l="4529" t="20257" r="4160" b="26835"/>
          <a:stretch>
            <a:fillRect/>
          </a:stretch>
        </p:blipFill>
        <p:spPr>
          <a:xfrm>
            <a:off x="10942200" y="105120"/>
            <a:ext cx="1249560" cy="474480"/>
          </a:xfrm>
          <a:prstGeom prst="rect">
            <a:avLst/>
          </a:prstGeom>
          <a:ln w="0">
            <a:noFill/>
          </a:ln>
        </p:spPr>
      </p:pic>
      <p:sp>
        <p:nvSpPr>
          <p:cNvPr id="201" name="Text Box 0"/>
          <p:cNvSpPr/>
          <p:nvPr/>
        </p:nvSpPr>
        <p:spPr>
          <a:xfrm>
            <a:off x="120600" y="1557000"/>
            <a:ext cx="1747800" cy="3034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400" b="0" strike="noStrike" spc="-1">
                <a:solidFill>
                  <a:srgbClr val="000000"/>
                </a:solidFill>
                <a:latin typeface="Arial"/>
                <a:ea typeface="Arial"/>
              </a:rPr>
              <a:t>Working of the Bot :</a:t>
            </a:r>
            <a:endParaRPr lang="en-US" sz="1400" b="0" strike="noStrike" spc="-1">
              <a:latin typeface="Arial"/>
            </a:endParaRPr>
          </a:p>
        </p:txBody>
      </p:sp>
      <p:pic>
        <p:nvPicPr>
          <p:cNvPr id="202" name="Picture Placeholder 6"/>
          <p:cNvPicPr/>
          <p:nvPr/>
        </p:nvPicPr>
        <p:blipFill>
          <a:blip r:embed="rId2"/>
          <a:srcRect r="2008"/>
          <a:stretch>
            <a:fillRect/>
          </a:stretch>
        </p:blipFill>
        <p:spPr>
          <a:xfrm>
            <a:off x="237960" y="2060640"/>
            <a:ext cx="5637240" cy="4151160"/>
          </a:xfrm>
          <a:prstGeom prst="rect">
            <a:avLst/>
          </a:prstGeom>
          <a:ln w="0">
            <a:noFill/>
          </a:ln>
        </p:spPr>
      </p:pic>
      <p:pic>
        <p:nvPicPr>
          <p:cNvPr id="203" name="Picture 9"/>
          <p:cNvPicPr/>
          <p:nvPr/>
        </p:nvPicPr>
        <p:blipFill>
          <a:blip r:embed="rId3"/>
          <a:srcRect l="1166" r="1910"/>
          <a:stretch>
            <a:fillRect/>
          </a:stretch>
        </p:blipFill>
        <p:spPr>
          <a:xfrm>
            <a:off x="6168240" y="2060640"/>
            <a:ext cx="5583960" cy="41634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oogle Shape;194;p17"/>
          <p:cNvSpPr/>
          <p:nvPr/>
        </p:nvSpPr>
        <p:spPr>
          <a:xfrm>
            <a:off x="0" y="105120"/>
            <a:ext cx="168840" cy="482040"/>
          </a:xfrm>
          <a:prstGeom prst="rect">
            <a:avLst/>
          </a:prstGeom>
          <a:solidFill>
            <a:srgbClr val="0E4094"/>
          </a:solidFill>
          <a:ln w="0">
            <a:noFill/>
          </a:ln>
        </p:spPr>
        <p:style>
          <a:lnRef idx="0">
            <a:srgbClr val="FFFFFF"/>
          </a:lnRef>
          <a:fillRef idx="0">
            <a:srgbClr val="FFFFFF"/>
          </a:fillRef>
          <a:effectRef idx="0">
            <a:srgbClr val="FFFFFF"/>
          </a:effectRef>
          <a:fontRef idx="minor"/>
        </p:style>
      </p:sp>
      <p:sp>
        <p:nvSpPr>
          <p:cNvPr id="205" name="Google Shape;195;p17"/>
          <p:cNvSpPr/>
          <p:nvPr/>
        </p:nvSpPr>
        <p:spPr>
          <a:xfrm>
            <a:off x="381600" y="56160"/>
            <a:ext cx="11368080" cy="57960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nSpc>
                <a:spcPct val="100000"/>
              </a:lnSpc>
              <a:buNone/>
              <a:tabLst>
                <a:tab pos="0" algn="l"/>
              </a:tabLst>
            </a:pPr>
            <a:r>
              <a:rPr lang="en-IN" sz="3200" b="1" strike="noStrike" spc="-1">
                <a:solidFill>
                  <a:srgbClr val="000000"/>
                </a:solidFill>
                <a:latin typeface="Arial"/>
                <a:ea typeface="Arial"/>
              </a:rPr>
              <a:t>Experimental Results / Simulations / Observations</a:t>
            </a:r>
            <a:endParaRPr lang="en-US" sz="3200" b="0" strike="noStrike" spc="-1">
              <a:latin typeface="Arial"/>
            </a:endParaRPr>
          </a:p>
        </p:txBody>
      </p:sp>
      <p:sp>
        <p:nvSpPr>
          <p:cNvPr id="206" name="Google Shape;196;p17"/>
          <p:cNvSpPr/>
          <p:nvPr/>
        </p:nvSpPr>
        <p:spPr>
          <a:xfrm>
            <a:off x="237960" y="105120"/>
            <a:ext cx="74880" cy="482040"/>
          </a:xfrm>
          <a:prstGeom prst="rect">
            <a:avLst/>
          </a:prstGeom>
          <a:solidFill>
            <a:srgbClr val="BFBFBF"/>
          </a:solidFill>
          <a:ln w="0">
            <a:noFill/>
          </a:ln>
        </p:spPr>
        <p:style>
          <a:lnRef idx="0">
            <a:srgbClr val="FFFFFF"/>
          </a:lnRef>
          <a:fillRef idx="0">
            <a:srgbClr val="FFFFFF"/>
          </a:fillRef>
          <a:effectRef idx="0">
            <a:srgbClr val="FFFFFF"/>
          </a:effectRef>
          <a:fontRef idx="minor"/>
        </p:style>
      </p:sp>
      <p:pic>
        <p:nvPicPr>
          <p:cNvPr id="207" name="Google Shape;199;p17"/>
          <p:cNvPicPr/>
          <p:nvPr/>
        </p:nvPicPr>
        <p:blipFill>
          <a:blip r:embed="rId1"/>
          <a:srcRect l="4529" t="20257" r="4160" b="26835"/>
          <a:stretch>
            <a:fillRect/>
          </a:stretch>
        </p:blipFill>
        <p:spPr>
          <a:xfrm>
            <a:off x="10942200" y="105120"/>
            <a:ext cx="1249560" cy="474480"/>
          </a:xfrm>
          <a:prstGeom prst="rect">
            <a:avLst/>
          </a:prstGeom>
          <a:ln w="0">
            <a:noFill/>
          </a:ln>
        </p:spPr>
      </p:pic>
      <p:pic>
        <p:nvPicPr>
          <p:cNvPr id="208" name="Picture Placeholder 0"/>
          <p:cNvPicPr/>
          <p:nvPr/>
        </p:nvPicPr>
        <p:blipFill>
          <a:blip r:embed="rId2"/>
          <a:stretch>
            <a:fillRect/>
          </a:stretch>
        </p:blipFill>
        <p:spPr>
          <a:xfrm>
            <a:off x="407520" y="1340640"/>
            <a:ext cx="5455440" cy="5345640"/>
          </a:xfrm>
          <a:prstGeom prst="rect">
            <a:avLst/>
          </a:prstGeom>
          <a:ln w="0">
            <a:noFill/>
          </a:ln>
        </p:spPr>
      </p:pic>
      <p:sp>
        <p:nvSpPr>
          <p:cNvPr id="209" name="Text Box 4"/>
          <p:cNvSpPr/>
          <p:nvPr/>
        </p:nvSpPr>
        <p:spPr>
          <a:xfrm>
            <a:off x="483840" y="835560"/>
            <a:ext cx="1697400" cy="3034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400" b="0" strike="noStrike" spc="-1">
                <a:solidFill>
                  <a:srgbClr val="000000"/>
                </a:solidFill>
                <a:latin typeface="Arial"/>
                <a:ea typeface="Arial"/>
              </a:rPr>
              <a:t>Validation Results :</a:t>
            </a:r>
            <a:endParaRPr lang="en-US" sz="1400" b="0" strike="noStrike" spc="-1">
              <a:latin typeface="Arial"/>
            </a:endParaRPr>
          </a:p>
        </p:txBody>
      </p:sp>
      <p:pic>
        <p:nvPicPr>
          <p:cNvPr id="210" name="Picture 5"/>
          <p:cNvPicPr/>
          <p:nvPr/>
        </p:nvPicPr>
        <p:blipFill>
          <a:blip r:embed="rId3"/>
          <a:stretch>
            <a:fillRect/>
          </a:stretch>
        </p:blipFill>
        <p:spPr>
          <a:xfrm>
            <a:off x="6024240" y="1268640"/>
            <a:ext cx="5317200" cy="51667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Google Shape;194;p17"/>
          <p:cNvSpPr/>
          <p:nvPr/>
        </p:nvSpPr>
        <p:spPr>
          <a:xfrm>
            <a:off x="0" y="105120"/>
            <a:ext cx="168840" cy="482040"/>
          </a:xfrm>
          <a:prstGeom prst="rect">
            <a:avLst/>
          </a:prstGeom>
          <a:solidFill>
            <a:srgbClr val="0E4094"/>
          </a:solidFill>
          <a:ln w="0">
            <a:noFill/>
          </a:ln>
        </p:spPr>
        <p:style>
          <a:lnRef idx="0">
            <a:srgbClr val="FFFFFF"/>
          </a:lnRef>
          <a:fillRef idx="0">
            <a:srgbClr val="FFFFFF"/>
          </a:fillRef>
          <a:effectRef idx="0">
            <a:srgbClr val="FFFFFF"/>
          </a:effectRef>
          <a:fontRef idx="minor"/>
        </p:style>
      </p:sp>
      <p:sp>
        <p:nvSpPr>
          <p:cNvPr id="212" name="Google Shape;195;p17"/>
          <p:cNvSpPr/>
          <p:nvPr/>
        </p:nvSpPr>
        <p:spPr>
          <a:xfrm>
            <a:off x="381600" y="56160"/>
            <a:ext cx="11368080" cy="57960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nSpc>
                <a:spcPct val="100000"/>
              </a:lnSpc>
              <a:buNone/>
              <a:tabLst>
                <a:tab pos="0" algn="l"/>
              </a:tabLst>
            </a:pPr>
            <a:r>
              <a:rPr lang="en-IN" sz="3200" b="1" strike="noStrike" spc="-1">
                <a:solidFill>
                  <a:srgbClr val="000000"/>
                </a:solidFill>
                <a:latin typeface="Arial"/>
                <a:ea typeface="Arial"/>
              </a:rPr>
              <a:t>Experimental Results / Simulations / Observations</a:t>
            </a:r>
            <a:endParaRPr lang="en-US" sz="3200" b="0" strike="noStrike" spc="-1">
              <a:latin typeface="Arial"/>
            </a:endParaRPr>
          </a:p>
        </p:txBody>
      </p:sp>
      <p:sp>
        <p:nvSpPr>
          <p:cNvPr id="213" name="Google Shape;196;p17"/>
          <p:cNvSpPr/>
          <p:nvPr/>
        </p:nvSpPr>
        <p:spPr>
          <a:xfrm>
            <a:off x="237960" y="105120"/>
            <a:ext cx="74880" cy="482040"/>
          </a:xfrm>
          <a:prstGeom prst="rect">
            <a:avLst/>
          </a:prstGeom>
          <a:solidFill>
            <a:srgbClr val="BFBFBF"/>
          </a:solidFill>
          <a:ln w="0">
            <a:noFill/>
          </a:ln>
        </p:spPr>
        <p:style>
          <a:lnRef idx="0">
            <a:srgbClr val="FFFFFF"/>
          </a:lnRef>
          <a:fillRef idx="0">
            <a:srgbClr val="FFFFFF"/>
          </a:fillRef>
          <a:effectRef idx="0">
            <a:srgbClr val="FFFFFF"/>
          </a:effectRef>
          <a:fontRef idx="minor"/>
        </p:style>
      </p:sp>
      <p:sp>
        <p:nvSpPr>
          <p:cNvPr id="214" name="Google Shape;198;p17"/>
          <p:cNvSpPr/>
          <p:nvPr/>
        </p:nvSpPr>
        <p:spPr>
          <a:xfrm>
            <a:off x="0" y="5085360"/>
            <a:ext cx="12191760" cy="51768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Major Observations / Conclusions &amp; Challenges : </a:t>
            </a:r>
            <a:endParaRPr lang="en-US" sz="1600" b="0" strike="noStrike" spc="-1">
              <a:latin typeface="Arial"/>
            </a:endParaRPr>
          </a:p>
          <a:p>
            <a:pPr algn="just">
              <a:lnSpc>
                <a:spcPct val="100000"/>
              </a:lnSpc>
              <a:buNone/>
              <a:tabLst>
                <a:tab pos="0" algn="l"/>
              </a:tabLst>
            </a:pPr>
            <a:r>
              <a:rPr lang="en-IN" sz="1200" b="0" strike="noStrike" spc="-1">
                <a:solidFill>
                  <a:srgbClr val="0E4094"/>
                </a:solidFill>
                <a:latin typeface="Calibri"/>
                <a:ea typeface="Calibri"/>
              </a:rPr>
              <a:t>  </a:t>
            </a:r>
            <a:endParaRPr lang="en-US" sz="1200" b="0" strike="noStrike" spc="-1">
              <a:latin typeface="Arial"/>
            </a:endParaRPr>
          </a:p>
        </p:txBody>
      </p:sp>
      <p:pic>
        <p:nvPicPr>
          <p:cNvPr id="215" name="Google Shape;199;p17"/>
          <p:cNvPicPr/>
          <p:nvPr/>
        </p:nvPicPr>
        <p:blipFill>
          <a:blip r:embed="rId1"/>
          <a:srcRect l="4529" t="20257" r="4160" b="26835"/>
          <a:stretch>
            <a:fillRect/>
          </a:stretch>
        </p:blipFill>
        <p:spPr>
          <a:xfrm>
            <a:off x="10942200" y="105120"/>
            <a:ext cx="1249560" cy="474480"/>
          </a:xfrm>
          <a:prstGeom prst="rect">
            <a:avLst/>
          </a:prstGeom>
          <a:ln w="0">
            <a:noFill/>
          </a:ln>
        </p:spPr>
      </p:pic>
      <p:sp>
        <p:nvSpPr>
          <p:cNvPr id="216" name="Text Box 1"/>
          <p:cNvSpPr/>
          <p:nvPr/>
        </p:nvSpPr>
        <p:spPr>
          <a:xfrm>
            <a:off x="358560" y="5949360"/>
            <a:ext cx="11179080" cy="51660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285750" indent="-285750">
              <a:lnSpc>
                <a:spcPct val="100000"/>
              </a:lnSpc>
              <a:buClr>
                <a:srgbClr val="000000"/>
              </a:buClr>
              <a:buFont typeface="Arial"/>
              <a:buChar char="•"/>
            </a:pPr>
            <a:r>
              <a:rPr lang="en-US" sz="1400" b="0" strike="noStrike" spc="-1">
                <a:solidFill>
                  <a:srgbClr val="000000"/>
                </a:solidFill>
                <a:latin typeface="Arial"/>
                <a:ea typeface="Arial"/>
              </a:rPr>
              <a:t>Integrating Fastext and Spacy into the Rasa Bot.</a:t>
            </a:r>
            <a:endParaRPr lang="en-US" sz="1400" b="0" strike="noStrike" spc="-1">
              <a:latin typeface="Arial"/>
            </a:endParaRPr>
          </a:p>
          <a:p>
            <a:pPr marL="285750" indent="-285750">
              <a:lnSpc>
                <a:spcPct val="100000"/>
              </a:lnSpc>
              <a:buClr>
                <a:srgbClr val="000000"/>
              </a:buClr>
              <a:buFont typeface="Arial"/>
              <a:buChar char="•"/>
            </a:pPr>
            <a:r>
              <a:rPr lang="en-US" sz="1400" b="0" strike="noStrike" spc="-1">
                <a:solidFill>
                  <a:srgbClr val="000000"/>
                </a:solidFill>
                <a:latin typeface="Arial"/>
                <a:ea typeface="Arial"/>
              </a:rPr>
              <a:t>Scripts were only compatible until Rasa 2.8. Hence, Rasa 2.8 was choosen over Rasa 3.0, which is the latest available version of Rasa.</a:t>
            </a:r>
            <a:endParaRPr lang="en-US" sz="1400" b="0" strike="noStrike" spc="-1">
              <a:latin typeface="Arial"/>
            </a:endParaRPr>
          </a:p>
        </p:txBody>
      </p:sp>
      <p:pic>
        <p:nvPicPr>
          <p:cNvPr id="217" name="Picture Placeholder 3"/>
          <p:cNvPicPr/>
          <p:nvPr/>
        </p:nvPicPr>
        <p:blipFill>
          <a:blip r:embed="rId2"/>
          <a:stretch>
            <a:fillRect/>
          </a:stretch>
        </p:blipFill>
        <p:spPr>
          <a:xfrm>
            <a:off x="623520" y="788040"/>
            <a:ext cx="4738680" cy="41454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Google Shape;204;p18"/>
          <p:cNvSpPr/>
          <p:nvPr/>
        </p:nvSpPr>
        <p:spPr>
          <a:xfrm>
            <a:off x="0" y="105120"/>
            <a:ext cx="168840" cy="482040"/>
          </a:xfrm>
          <a:prstGeom prst="rect">
            <a:avLst/>
          </a:prstGeom>
          <a:solidFill>
            <a:srgbClr val="0E4094"/>
          </a:solidFill>
          <a:ln w="0">
            <a:noFill/>
          </a:ln>
        </p:spPr>
        <p:style>
          <a:lnRef idx="0">
            <a:srgbClr val="FFFFFF"/>
          </a:lnRef>
          <a:fillRef idx="0">
            <a:srgbClr val="FFFFFF"/>
          </a:fillRef>
          <a:effectRef idx="0">
            <a:srgbClr val="FFFFFF"/>
          </a:effectRef>
          <a:fontRef idx="minor"/>
        </p:style>
      </p:sp>
      <p:sp>
        <p:nvSpPr>
          <p:cNvPr id="219" name="Google Shape;205;p18"/>
          <p:cNvSpPr/>
          <p:nvPr/>
        </p:nvSpPr>
        <p:spPr>
          <a:xfrm>
            <a:off x="381960" y="56160"/>
            <a:ext cx="9402120" cy="57960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nSpc>
                <a:spcPct val="100000"/>
              </a:lnSpc>
              <a:buNone/>
              <a:tabLst>
                <a:tab pos="0" algn="l"/>
              </a:tabLst>
            </a:pPr>
            <a:r>
              <a:rPr lang="en-IN" sz="3200" b="1" strike="noStrike" spc="-1">
                <a:solidFill>
                  <a:srgbClr val="000000"/>
                </a:solidFill>
                <a:latin typeface="Arial"/>
                <a:ea typeface="Arial"/>
              </a:rPr>
              <a:t>Deliverable</a:t>
            </a:r>
            <a:endParaRPr lang="en-US" sz="3200" b="0" strike="noStrike" spc="-1">
              <a:latin typeface="Arial"/>
            </a:endParaRPr>
          </a:p>
        </p:txBody>
      </p:sp>
      <p:sp>
        <p:nvSpPr>
          <p:cNvPr id="220" name="Google Shape;206;p18"/>
          <p:cNvSpPr/>
          <p:nvPr/>
        </p:nvSpPr>
        <p:spPr>
          <a:xfrm>
            <a:off x="237960" y="105120"/>
            <a:ext cx="74880" cy="482040"/>
          </a:xfrm>
          <a:prstGeom prst="rect">
            <a:avLst/>
          </a:prstGeom>
          <a:solidFill>
            <a:srgbClr val="BFBFBF"/>
          </a:solidFill>
          <a:ln w="0">
            <a:noFill/>
          </a:ln>
        </p:spPr>
        <p:style>
          <a:lnRef idx="0">
            <a:srgbClr val="FFFFFF"/>
          </a:lnRef>
          <a:fillRef idx="0">
            <a:srgbClr val="FFFFFF"/>
          </a:fillRef>
          <a:effectRef idx="0">
            <a:srgbClr val="FFFFFF"/>
          </a:effectRef>
          <a:fontRef idx="minor"/>
        </p:style>
      </p:sp>
      <p:sp>
        <p:nvSpPr>
          <p:cNvPr id="221" name="Google Shape;207;p18"/>
          <p:cNvSpPr/>
          <p:nvPr/>
        </p:nvSpPr>
        <p:spPr>
          <a:xfrm>
            <a:off x="0" y="806400"/>
            <a:ext cx="12191760" cy="51768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Final Deliverables </a:t>
            </a:r>
            <a:r>
              <a:rPr lang="en-IN" sz="1600" b="0" strike="noStrike" spc="-1">
                <a:solidFill>
                  <a:srgbClr val="0E4094"/>
                </a:solidFill>
                <a:latin typeface="Calibri"/>
                <a:ea typeface="Calibri"/>
              </a:rPr>
              <a:t>: </a:t>
            </a:r>
            <a:endParaRPr lang="en-US" sz="1600" b="0" strike="noStrike" spc="-1">
              <a:latin typeface="Arial"/>
            </a:endParaRPr>
          </a:p>
          <a:p>
            <a:pPr algn="just">
              <a:lnSpc>
                <a:spcPct val="100000"/>
              </a:lnSpc>
              <a:buNone/>
              <a:tabLst>
                <a:tab pos="0" algn="l"/>
              </a:tabLst>
            </a:pPr>
            <a:r>
              <a:rPr lang="en-IN" sz="1200" b="0" strike="noStrike" spc="-1">
                <a:solidFill>
                  <a:srgbClr val="0E4094"/>
                </a:solidFill>
                <a:latin typeface="Calibri"/>
                <a:ea typeface="Calibri"/>
              </a:rPr>
              <a:t>     </a:t>
            </a:r>
            <a:endParaRPr lang="en-US" sz="1200" b="0" strike="noStrike" spc="-1">
              <a:latin typeface="Arial"/>
            </a:endParaRPr>
          </a:p>
        </p:txBody>
      </p:sp>
      <p:sp>
        <p:nvSpPr>
          <p:cNvPr id="222" name="Google Shape;208;p18"/>
          <p:cNvSpPr/>
          <p:nvPr/>
        </p:nvSpPr>
        <p:spPr>
          <a:xfrm>
            <a:off x="0" y="3101760"/>
            <a:ext cx="12191760" cy="51768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IP / Paper Publication Plan </a:t>
            </a:r>
            <a:r>
              <a:rPr lang="en-IN" sz="1600" b="0" strike="noStrike" spc="-1">
                <a:solidFill>
                  <a:srgbClr val="0E4094"/>
                </a:solidFill>
                <a:latin typeface="Calibri"/>
                <a:ea typeface="Calibri"/>
              </a:rPr>
              <a:t>: </a:t>
            </a:r>
            <a:endParaRPr lang="en-US" sz="1600" b="0" strike="noStrike" spc="-1">
              <a:latin typeface="Arial"/>
            </a:endParaRPr>
          </a:p>
          <a:p>
            <a:pPr algn="just">
              <a:lnSpc>
                <a:spcPct val="100000"/>
              </a:lnSpc>
              <a:buNone/>
              <a:tabLst>
                <a:tab pos="0" algn="l"/>
              </a:tabLst>
            </a:pPr>
            <a:r>
              <a:rPr lang="en-IN" sz="1200" b="0" strike="noStrike" spc="-1">
                <a:solidFill>
                  <a:srgbClr val="0E4094"/>
                </a:solidFill>
                <a:latin typeface="Calibri"/>
                <a:ea typeface="Calibri"/>
              </a:rPr>
              <a:t>      </a:t>
            </a:r>
            <a:endParaRPr lang="en-US" sz="1200" b="0" strike="noStrike" spc="-1">
              <a:latin typeface="Arial"/>
            </a:endParaRPr>
          </a:p>
        </p:txBody>
      </p:sp>
      <p:pic>
        <p:nvPicPr>
          <p:cNvPr id="223" name="Google Shape;209;p18"/>
          <p:cNvPicPr/>
          <p:nvPr/>
        </p:nvPicPr>
        <p:blipFill>
          <a:blip r:embed="rId1"/>
          <a:srcRect l="4529" t="20257" r="4160" b="26835"/>
          <a:stretch>
            <a:fillRect/>
          </a:stretch>
        </p:blipFill>
        <p:spPr>
          <a:xfrm>
            <a:off x="10942200" y="105120"/>
            <a:ext cx="1249560" cy="474480"/>
          </a:xfrm>
          <a:prstGeom prst="rect">
            <a:avLst/>
          </a:prstGeom>
          <a:ln w="0">
            <a:noFill/>
          </a:ln>
        </p:spPr>
      </p:pic>
      <p:sp>
        <p:nvSpPr>
          <p:cNvPr id="224" name="Google Shape;210;p18"/>
          <p:cNvSpPr/>
          <p:nvPr/>
        </p:nvSpPr>
        <p:spPr>
          <a:xfrm>
            <a:off x="0" y="4843080"/>
            <a:ext cx="12191760" cy="57852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KPIs delivered/Expectations Met</a:t>
            </a:r>
            <a:r>
              <a:rPr lang="en-IN" sz="1600" b="0" strike="noStrike" spc="-1">
                <a:solidFill>
                  <a:srgbClr val="0E4094"/>
                </a:solidFill>
                <a:latin typeface="Calibri"/>
                <a:ea typeface="Calibri"/>
              </a:rPr>
              <a:t>: </a:t>
            </a:r>
            <a:endParaRPr lang="en-US" sz="1600" b="0" strike="noStrike" spc="-1">
              <a:latin typeface="Arial"/>
            </a:endParaRPr>
          </a:p>
          <a:p>
            <a:pPr algn="just">
              <a:lnSpc>
                <a:spcPct val="100000"/>
              </a:lnSpc>
              <a:buNone/>
            </a:pPr>
            <a:endParaRPr lang="en-US" sz="1600" b="0" strike="noStrike" spc="-1">
              <a:latin typeface="Arial"/>
            </a:endParaRPr>
          </a:p>
        </p:txBody>
      </p:sp>
      <p:sp>
        <p:nvSpPr>
          <p:cNvPr id="225" name="Text Box 0"/>
          <p:cNvSpPr/>
          <p:nvPr/>
        </p:nvSpPr>
        <p:spPr>
          <a:xfrm>
            <a:off x="-52560" y="1268640"/>
            <a:ext cx="7669530" cy="1873885"/>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tabLst>
                <a:tab pos="0" algn="l"/>
              </a:tabLst>
            </a:pPr>
            <a:endParaRPr lang="en-US" sz="1800" b="0" strike="noStrike" spc="-1">
              <a:latin typeface="Arial"/>
            </a:endParaRPr>
          </a:p>
          <a:p>
            <a:pPr marL="265430" lvl="1" indent="-171450">
              <a:lnSpc>
                <a:spcPct val="100000"/>
              </a:lnSpc>
              <a:buClr>
                <a:srgbClr val="000000"/>
              </a:buClr>
              <a:buFont typeface="Arial"/>
              <a:buChar char="•"/>
              <a:tabLst>
                <a:tab pos="0" algn="l"/>
              </a:tabLst>
            </a:pPr>
            <a:r>
              <a:rPr lang="en-US" sz="1400" strike="noStrike" spc="-1">
                <a:solidFill>
                  <a:srgbClr val="000000"/>
                </a:solidFill>
                <a:latin typeface="+mj-lt"/>
                <a:ea typeface="SamsungOne 600C"/>
                <a:cs typeface="+mj-lt"/>
              </a:rPr>
              <a:t>Understanding of Rasa Framework.</a:t>
            </a:r>
            <a:endParaRPr lang="en-US" sz="1400" strike="noStrike" spc="-1">
              <a:latin typeface="+mj-lt"/>
              <a:cs typeface="+mj-lt"/>
            </a:endParaRPr>
          </a:p>
          <a:p>
            <a:pPr marL="265430" lvl="1" indent="-171450">
              <a:lnSpc>
                <a:spcPct val="100000"/>
              </a:lnSpc>
              <a:buClr>
                <a:srgbClr val="000000"/>
              </a:buClr>
              <a:buFont typeface="Arial"/>
              <a:buChar char="•"/>
              <a:tabLst>
                <a:tab pos="0" algn="l"/>
              </a:tabLst>
            </a:pPr>
            <a:r>
              <a:rPr lang="en-US" sz="1400" strike="noStrike" spc="-1">
                <a:solidFill>
                  <a:srgbClr val="000000"/>
                </a:solidFill>
                <a:latin typeface="+mj-lt"/>
                <a:ea typeface="SamsungOne 600C"/>
                <a:cs typeface="+mj-lt"/>
              </a:rPr>
              <a:t>Understanding of NLP.</a:t>
            </a:r>
            <a:endParaRPr lang="en-US" sz="1400" strike="noStrike" spc="-1">
              <a:latin typeface="+mj-lt"/>
              <a:cs typeface="+mj-lt"/>
            </a:endParaRPr>
          </a:p>
          <a:p>
            <a:pPr marL="265430" lvl="1" indent="-171450">
              <a:lnSpc>
                <a:spcPct val="100000"/>
              </a:lnSpc>
              <a:buClr>
                <a:srgbClr val="000000"/>
              </a:buClr>
              <a:buFont typeface="Arial"/>
              <a:buChar char="•"/>
              <a:tabLst>
                <a:tab pos="0" algn="l"/>
              </a:tabLst>
            </a:pPr>
            <a:r>
              <a:rPr lang="en-US" sz="1400" strike="noStrike" spc="-1">
                <a:solidFill>
                  <a:srgbClr val="000000"/>
                </a:solidFill>
                <a:latin typeface="+mj-lt"/>
                <a:ea typeface="SamsungOne 600C"/>
                <a:cs typeface="+mj-lt"/>
              </a:rPr>
              <a:t>Understanding of Transfer learning and Fasttext library.</a:t>
            </a:r>
            <a:endParaRPr lang="en-US" sz="1400" strike="noStrike" spc="-1">
              <a:latin typeface="+mj-lt"/>
              <a:cs typeface="+mj-lt"/>
            </a:endParaRPr>
          </a:p>
          <a:p>
            <a:pPr marL="265430" lvl="1" indent="-171450">
              <a:lnSpc>
                <a:spcPct val="100000"/>
              </a:lnSpc>
              <a:buClr>
                <a:srgbClr val="000000"/>
              </a:buClr>
              <a:buFont typeface="Arial"/>
              <a:buChar char="•"/>
              <a:tabLst>
                <a:tab pos="0" algn="l"/>
              </a:tabLst>
            </a:pPr>
            <a:r>
              <a:rPr lang="en-US" sz="1400" strike="noStrike" spc="-1">
                <a:solidFill>
                  <a:srgbClr val="000000"/>
                </a:solidFill>
                <a:latin typeface="+mj-lt"/>
                <a:ea typeface="SamsungOne 600C"/>
                <a:cs typeface="+mj-lt"/>
              </a:rPr>
              <a:t>Implementation of the Malayalam model on Rasa Framework using random data.</a:t>
            </a:r>
            <a:endParaRPr lang="en-US" sz="1400" strike="noStrike" spc="-1">
              <a:latin typeface="+mj-lt"/>
              <a:cs typeface="+mj-lt"/>
            </a:endParaRPr>
          </a:p>
          <a:p>
            <a:pPr marL="265430" lvl="1" indent="-171450">
              <a:lnSpc>
                <a:spcPct val="100000"/>
              </a:lnSpc>
              <a:buClr>
                <a:srgbClr val="000000"/>
              </a:buClr>
              <a:buFont typeface="Arial"/>
              <a:buChar char="•"/>
              <a:tabLst>
                <a:tab pos="0" algn="l"/>
              </a:tabLst>
            </a:pPr>
            <a:r>
              <a:rPr lang="en-US" sz="1400" strike="noStrike" spc="-1">
                <a:solidFill>
                  <a:srgbClr val="000000"/>
                </a:solidFill>
                <a:latin typeface="+mj-lt"/>
                <a:ea typeface="SamsungOne 600C"/>
                <a:cs typeface="+mj-lt"/>
              </a:rPr>
              <a:t>Implementation  of the Malayalam model using the Samsung Datascripts</a:t>
            </a:r>
            <a:r>
              <a:rPr lang="en-US" sz="1400" strike="noStrike" spc="-1">
                <a:solidFill>
                  <a:srgbClr val="000000"/>
                </a:solidFill>
                <a:latin typeface="SamsungOne 600C"/>
                <a:ea typeface="SamsungOne 600C"/>
              </a:rPr>
              <a:t>.</a:t>
            </a:r>
            <a:endParaRPr lang="en-US" sz="1400" strike="noStrike" spc="-1">
              <a:latin typeface="Arial"/>
            </a:endParaRPr>
          </a:p>
          <a:p>
            <a:pPr marL="265430" lvl="1" indent="-171450">
              <a:lnSpc>
                <a:spcPct val="100000"/>
              </a:lnSpc>
              <a:buClr>
                <a:srgbClr val="000000"/>
              </a:buClr>
              <a:buFont typeface="Arial"/>
              <a:buChar char="•"/>
              <a:tabLst>
                <a:tab pos="0" algn="l"/>
              </a:tabLst>
            </a:pPr>
            <a:r>
              <a:rPr lang="en-US" sz="1400" strike="noStrike" spc="-1">
                <a:solidFill>
                  <a:srgbClr val="000000"/>
                </a:solidFill>
                <a:latin typeface="Arial"/>
                <a:ea typeface="SamsungOne 600C"/>
              </a:rPr>
              <a:t>Running of validation analysis test on the Bot.</a:t>
            </a:r>
            <a:endParaRPr lang="en-US" sz="1400" strike="noStrike" spc="-1">
              <a:latin typeface="Arial"/>
            </a:endParaRPr>
          </a:p>
          <a:p>
            <a:pPr>
              <a:lnSpc>
                <a:spcPct val="100000"/>
              </a:lnSpc>
              <a:buNone/>
              <a:tabLst>
                <a:tab pos="0" algn="l"/>
              </a:tabLst>
            </a:pPr>
            <a:r>
              <a:rPr lang="en-US" sz="1400" b="0" strike="noStrike" spc="-1">
                <a:solidFill>
                  <a:srgbClr val="000000"/>
                </a:solidFill>
                <a:latin typeface="Arial"/>
                <a:ea typeface="Arial"/>
              </a:rPr>
              <a:t> </a:t>
            </a:r>
            <a:endParaRPr lang="en-US" sz="1400" b="0" strike="noStrike" spc="-1">
              <a:latin typeface="Arial"/>
            </a:endParaRPr>
          </a:p>
        </p:txBody>
      </p:sp>
      <p:sp>
        <p:nvSpPr>
          <p:cNvPr id="226" name="Text Box 2"/>
          <p:cNvSpPr/>
          <p:nvPr/>
        </p:nvSpPr>
        <p:spPr>
          <a:xfrm>
            <a:off x="492480" y="5700960"/>
            <a:ext cx="5906160" cy="51660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285750" indent="-285750">
              <a:lnSpc>
                <a:spcPct val="100000"/>
              </a:lnSpc>
              <a:buClr>
                <a:srgbClr val="000000"/>
              </a:buClr>
              <a:buFont typeface="Arial"/>
              <a:buChar char="•"/>
            </a:pPr>
            <a:r>
              <a:rPr lang="en-US" sz="1400" b="0" strike="noStrike" spc="-1">
                <a:solidFill>
                  <a:srgbClr val="000000"/>
                </a:solidFill>
                <a:latin typeface="Arial"/>
                <a:ea typeface="Arial"/>
              </a:rPr>
              <a:t>Implementation of the Malayalam Chatbot using FastText and Spacy.</a:t>
            </a:r>
            <a:endParaRPr lang="en-US" sz="1400" b="0" strike="noStrike" spc="-1">
              <a:latin typeface="Arial"/>
            </a:endParaRPr>
          </a:p>
          <a:p>
            <a:pPr marL="285750" indent="-285750">
              <a:lnSpc>
                <a:spcPct val="100000"/>
              </a:lnSpc>
              <a:buClr>
                <a:srgbClr val="000000"/>
              </a:buClr>
              <a:buFont typeface="Arial"/>
              <a:buChar char="•"/>
            </a:pPr>
            <a:r>
              <a:rPr lang="en-US" sz="1400" b="0" strike="noStrike" spc="-1">
                <a:solidFill>
                  <a:srgbClr val="000000"/>
                </a:solidFill>
                <a:latin typeface="Arial"/>
                <a:ea typeface="Arial"/>
              </a:rPr>
              <a:t>Survey done on an alternative to Jarvis.</a:t>
            </a:r>
            <a:endParaRPr lang="en-US" sz="1400" b="0" strike="noStrike" spc="-1">
              <a:latin typeface="Arial"/>
            </a:endParaRPr>
          </a:p>
        </p:txBody>
      </p:sp>
      <p:sp>
        <p:nvSpPr>
          <p:cNvPr id="227" name="Text Box 3"/>
          <p:cNvSpPr/>
          <p:nvPr/>
        </p:nvSpPr>
        <p:spPr>
          <a:xfrm>
            <a:off x="374400" y="3996000"/>
            <a:ext cx="7686360" cy="3034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285750" indent="-285750">
              <a:lnSpc>
                <a:spcPct val="100000"/>
              </a:lnSpc>
              <a:buClr>
                <a:srgbClr val="000000"/>
              </a:buClr>
              <a:buFont typeface="Arial"/>
              <a:buChar char="•"/>
            </a:pPr>
            <a:r>
              <a:rPr lang="en-US" sz="1400" b="0" strike="noStrike" spc="-1">
                <a:solidFill>
                  <a:srgbClr val="000000"/>
                </a:solidFill>
                <a:latin typeface="Arial"/>
                <a:ea typeface="Arial"/>
              </a:rPr>
              <a:t>If provided with the opportunity, we are interested to proceed further with Paper Publication.</a:t>
            </a:r>
            <a:endParaRPr lang="en-US"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215;p19"/>
          <p:cNvSpPr/>
          <p:nvPr/>
        </p:nvSpPr>
        <p:spPr>
          <a:xfrm>
            <a:off x="0" y="105120"/>
            <a:ext cx="168840" cy="482040"/>
          </a:xfrm>
          <a:prstGeom prst="rect">
            <a:avLst/>
          </a:prstGeom>
          <a:solidFill>
            <a:srgbClr val="0E4094"/>
          </a:solidFill>
          <a:ln w="0">
            <a:noFill/>
          </a:ln>
        </p:spPr>
        <p:style>
          <a:lnRef idx="0">
            <a:srgbClr val="FFFFFF"/>
          </a:lnRef>
          <a:fillRef idx="0">
            <a:srgbClr val="FFFFFF"/>
          </a:fillRef>
          <a:effectRef idx="0">
            <a:srgbClr val="FFFFFF"/>
          </a:effectRef>
          <a:fontRef idx="minor"/>
        </p:style>
      </p:sp>
      <p:sp>
        <p:nvSpPr>
          <p:cNvPr id="229" name="Google Shape;216;p19"/>
          <p:cNvSpPr/>
          <p:nvPr/>
        </p:nvSpPr>
        <p:spPr>
          <a:xfrm>
            <a:off x="381960" y="56160"/>
            <a:ext cx="9402120" cy="579600"/>
          </a:xfrm>
          <a:prstGeom prst="rect">
            <a:avLst/>
          </a:prstGeom>
          <a:noFill/>
          <a:ln w="0">
            <a:noFill/>
          </a:ln>
        </p:spPr>
        <p:style>
          <a:lnRef idx="0">
            <a:srgbClr val="FFFFFF"/>
          </a:lnRef>
          <a:fillRef idx="0">
            <a:srgbClr val="FFFFFF"/>
          </a:fillRef>
          <a:effectRef idx="0">
            <a:srgbClr val="FFFFFF"/>
          </a:effectRef>
          <a:fontRef idx="minor"/>
        </p:style>
        <p:txBody>
          <a:bodyPr anchor="ctr">
            <a:spAutoFit/>
          </a:bodyPr>
          <a:p>
            <a:pPr>
              <a:lnSpc>
                <a:spcPct val="100000"/>
              </a:lnSpc>
              <a:buNone/>
              <a:tabLst>
                <a:tab pos="0" algn="l"/>
              </a:tabLst>
            </a:pPr>
            <a:r>
              <a:rPr lang="en-IN" sz="3200" b="1" strike="noStrike" spc="-1">
                <a:solidFill>
                  <a:srgbClr val="000000"/>
                </a:solidFill>
                <a:latin typeface="Arial"/>
                <a:ea typeface="Arial"/>
              </a:rPr>
              <a:t>Work-let Closure Details</a:t>
            </a:r>
            <a:endParaRPr lang="en-US" sz="3200" b="0" strike="noStrike" spc="-1">
              <a:latin typeface="Arial"/>
            </a:endParaRPr>
          </a:p>
        </p:txBody>
      </p:sp>
      <p:sp>
        <p:nvSpPr>
          <p:cNvPr id="230" name="Google Shape;217;p19"/>
          <p:cNvSpPr/>
          <p:nvPr/>
        </p:nvSpPr>
        <p:spPr>
          <a:xfrm>
            <a:off x="237960" y="105120"/>
            <a:ext cx="74880" cy="482040"/>
          </a:xfrm>
          <a:prstGeom prst="rect">
            <a:avLst/>
          </a:prstGeom>
          <a:solidFill>
            <a:srgbClr val="BFBFBF"/>
          </a:solidFill>
          <a:ln w="0">
            <a:noFill/>
          </a:ln>
        </p:spPr>
        <p:style>
          <a:lnRef idx="0">
            <a:srgbClr val="FFFFFF"/>
          </a:lnRef>
          <a:fillRef idx="0">
            <a:srgbClr val="FFFFFF"/>
          </a:fillRef>
          <a:effectRef idx="0">
            <a:srgbClr val="FFFFFF"/>
          </a:effectRef>
          <a:fontRef idx="minor"/>
        </p:style>
      </p:sp>
      <p:pic>
        <p:nvPicPr>
          <p:cNvPr id="231" name="Google Shape;218;p19"/>
          <p:cNvPicPr/>
          <p:nvPr/>
        </p:nvPicPr>
        <p:blipFill>
          <a:blip r:embed="rId1"/>
          <a:srcRect l="4529" t="20257" r="4160" b="26835"/>
          <a:stretch>
            <a:fillRect/>
          </a:stretch>
        </p:blipFill>
        <p:spPr>
          <a:xfrm>
            <a:off x="10942200" y="105120"/>
            <a:ext cx="1249560" cy="474480"/>
          </a:xfrm>
          <a:prstGeom prst="rect">
            <a:avLst/>
          </a:prstGeom>
          <a:ln w="0">
            <a:noFill/>
          </a:ln>
        </p:spPr>
      </p:pic>
      <p:sp>
        <p:nvSpPr>
          <p:cNvPr id="232" name="Google Shape;219;p19"/>
          <p:cNvSpPr/>
          <p:nvPr/>
        </p:nvSpPr>
        <p:spPr>
          <a:xfrm>
            <a:off x="0" y="798840"/>
            <a:ext cx="12191760" cy="51768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Code Upload details:</a:t>
            </a:r>
            <a:endParaRPr lang="en-US" sz="1600" b="0" strike="noStrike" spc="-1">
              <a:latin typeface="Arial"/>
            </a:endParaRPr>
          </a:p>
          <a:p>
            <a:pPr marL="742950" indent="-209550" algn="just">
              <a:lnSpc>
                <a:spcPct val="100000"/>
              </a:lnSpc>
              <a:buNone/>
              <a:tabLst>
                <a:tab pos="0" algn="l"/>
              </a:tabLst>
            </a:pPr>
            <a:endParaRPr lang="en-US" sz="1600" b="0" strike="noStrike" spc="-1">
              <a:latin typeface="Arial"/>
            </a:endParaRPr>
          </a:p>
        </p:txBody>
      </p:sp>
      <p:graphicFrame>
        <p:nvGraphicFramePr>
          <p:cNvPr id="233" name="Google Shape;220;p19"/>
          <p:cNvGraphicFramePr/>
          <p:nvPr/>
        </p:nvGraphicFramePr>
        <p:xfrm>
          <a:off x="690880" y="1477645"/>
          <a:ext cx="10120630" cy="2458085"/>
        </p:xfrm>
        <a:graphic>
          <a:graphicData uri="http://schemas.openxmlformats.org/drawingml/2006/table">
            <a:tbl>
              <a:tblPr/>
              <a:tblGrid>
                <a:gridCol w="5060315"/>
                <a:gridCol w="5060315"/>
              </a:tblGrid>
              <a:tr h="323850">
                <a:tc>
                  <a:txBody>
                    <a:bodyPr>
                      <a:spAutoFit/>
                    </a:bodyPr>
                    <a:p>
                      <a:pPr>
                        <a:lnSpc>
                          <a:spcPct val="100000"/>
                        </a:lnSpc>
                        <a:buNone/>
                        <a:tabLst>
                          <a:tab pos="0" algn="l"/>
                        </a:tabLst>
                      </a:pPr>
                      <a:r>
                        <a:rPr lang="en-IN" sz="1400" b="1" strike="noStrike" spc="-1">
                          <a:solidFill>
                            <a:srgbClr val="FFFFFF"/>
                          </a:solidFill>
                          <a:latin typeface="Arial"/>
                          <a:ea typeface="Arial"/>
                        </a:rPr>
                        <a:t>Items</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spAutoFit/>
                    </a:bodyPr>
                    <a:p>
                      <a:pPr>
                        <a:lnSpc>
                          <a:spcPct val="100000"/>
                        </a:lnSpc>
                        <a:buNone/>
                        <a:tabLst>
                          <a:tab pos="0" algn="l"/>
                        </a:tabLst>
                      </a:pPr>
                      <a:r>
                        <a:rPr lang="en-IN" sz="1400" b="1" strike="noStrike" spc="-1">
                          <a:solidFill>
                            <a:srgbClr val="FFFFFF"/>
                          </a:solidFill>
                          <a:latin typeface="Arial"/>
                          <a:ea typeface="Arial"/>
                        </a:rPr>
                        <a:t>Details</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84505">
                <a:tc>
                  <a:txBody>
                    <a:bodyPr>
                      <a:spAutoFit/>
                    </a:bodyPr>
                    <a:p>
                      <a:pPr>
                        <a:lnSpc>
                          <a:spcPct val="100000"/>
                        </a:lnSpc>
                        <a:buNone/>
                        <a:tabLst>
                          <a:tab pos="0" algn="l"/>
                        </a:tabLst>
                      </a:pPr>
                      <a:r>
                        <a:rPr lang="en-IN" sz="1400" b="0" strike="noStrike" spc="-1">
                          <a:solidFill>
                            <a:srgbClr val="0E4094"/>
                          </a:solidFill>
                          <a:latin typeface="Arial"/>
                          <a:ea typeface="Arial"/>
                        </a:rPr>
                        <a:t>KLOC (Number OF Lines of codes in 000’s)  </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339090">
                <a:tc>
                  <a:txBody>
                    <a:bodyPr>
                      <a:spAutoFit/>
                    </a:bodyPr>
                    <a:p>
                      <a:pPr>
                        <a:lnSpc>
                          <a:spcPct val="100000"/>
                        </a:lnSpc>
                        <a:buNone/>
                        <a:tabLst>
                          <a:tab pos="0" algn="l"/>
                        </a:tabLst>
                      </a:pPr>
                      <a:r>
                        <a:rPr lang="en-IN" sz="1400" b="0" strike="noStrike" spc="-1">
                          <a:solidFill>
                            <a:srgbClr val="000000"/>
                          </a:solidFill>
                          <a:latin typeface="Arial"/>
                          <a:ea typeface="Arial"/>
                        </a:rPr>
                        <a:t>Model and Algorithm details</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spAutoFit/>
                    </a:bodyPr>
                    <a:p>
                      <a:pPr>
                        <a:lnSpc>
                          <a:spcPct val="100000"/>
                        </a:lnSpc>
                        <a:buNone/>
                        <a:tabLst>
                          <a:tab pos="0" algn="l"/>
                        </a:tabLst>
                      </a:pPr>
                      <a:r>
                        <a:rPr lang="en-US" sz="1400" b="0" strike="noStrike" spc="-1">
                          <a:solidFill>
                            <a:srgbClr val="000000"/>
                          </a:solidFill>
                          <a:latin typeface="Arial"/>
                          <a:ea typeface="Arial"/>
                        </a:rPr>
                        <a:t>Malayalam Chatbot</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38455">
                <a:tc>
                  <a:txBody>
                    <a:bodyPr>
                      <a:spAutoFit/>
                    </a:bodyPr>
                    <a:p>
                      <a:pPr>
                        <a:lnSpc>
                          <a:spcPct val="100000"/>
                        </a:lnSpc>
                        <a:buNone/>
                        <a:tabLst>
                          <a:tab pos="0" algn="l"/>
                        </a:tabLst>
                      </a:pPr>
                      <a:r>
                        <a:rPr lang="en-IN" sz="1400" b="0" strike="noStrike" spc="-1">
                          <a:solidFill>
                            <a:srgbClr val="000000"/>
                          </a:solidFill>
                          <a:latin typeface="Arial"/>
                          <a:ea typeface="Arial"/>
                        </a:rPr>
                        <a:t>Is Mid review, end review report uploaded on Git ?</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spAutoFit/>
                    </a:bodyPr>
                    <a:p>
                      <a:pPr>
                        <a:lnSpc>
                          <a:spcPct val="100000"/>
                        </a:lnSpc>
                        <a:buNone/>
                        <a:tabLst>
                          <a:tab pos="0" algn="l"/>
                        </a:tabLst>
                      </a:pPr>
                      <a:r>
                        <a:rPr lang="en-US" sz="1400" b="0" strike="noStrike" spc="-1">
                          <a:solidFill>
                            <a:srgbClr val="000000"/>
                          </a:solidFill>
                          <a:latin typeface="Arial"/>
                          <a:ea typeface="Arial"/>
                        </a:rPr>
                        <a:t>Yes</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972185">
                <a:tc>
                  <a:txBody>
                    <a:bodyPr>
                      <a:spAutoFit/>
                    </a:bodyPr>
                    <a:p>
                      <a:pPr>
                        <a:lnSpc>
                          <a:spcPct val="100000"/>
                        </a:lnSpc>
                        <a:buNone/>
                        <a:tabLst>
                          <a:tab pos="0" algn="l"/>
                        </a:tabLst>
                      </a:pPr>
                      <a:r>
                        <a:rPr lang="en-IN" sz="1400" b="0" strike="noStrike" spc="-1">
                          <a:solidFill>
                            <a:srgbClr val="000000"/>
                          </a:solidFill>
                          <a:latin typeface="Arial"/>
                          <a:ea typeface="Arial"/>
                        </a:rPr>
                        <a:t>Link for Git</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spAutoFit/>
                    </a:bodyPr>
                    <a:p>
                      <a:r>
                        <a:rPr lang="en-US" sz="1800" b="0" strike="noStrike" spc="-1">
                          <a:latin typeface="Arial"/>
                          <a:hlinkClick r:id="rId2" tooltip="" action="ppaction://hlinkfile"/>
                        </a:rPr>
                        <a:t>Repository Link</a:t>
                      </a:r>
                      <a:endParaRPr lang="en-US" sz="18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234" name="Google Shape;221;p19"/>
          <p:cNvSpPr/>
          <p:nvPr/>
        </p:nvSpPr>
        <p:spPr>
          <a:xfrm>
            <a:off x="0" y="3516050"/>
            <a:ext cx="12191760" cy="517680"/>
          </a:xfrm>
          <a:prstGeom prst="rect">
            <a:avLst/>
          </a:prstGeom>
          <a:solidFill>
            <a:srgbClr val="F2F2F2"/>
          </a:solidFill>
          <a:ln w="0">
            <a:noFill/>
          </a:ln>
          <a:effectLst>
            <a:outerShdw blurRad="50760" dist="38160" dir="5400000" algn="t" rotWithShape="0">
              <a:srgbClr val="000000">
                <a:alpha val="40000"/>
              </a:srgbClr>
            </a:outerShdw>
          </a:effectLst>
        </p:spPr>
        <p:style>
          <a:lnRef idx="0">
            <a:srgbClr val="FFFFFF"/>
          </a:lnRef>
          <a:fillRef idx="0">
            <a:srgbClr val="FFFFFF"/>
          </a:fillRef>
          <a:effectRef idx="0">
            <a:srgbClr val="FFFFFF"/>
          </a:effectRef>
          <a:fontRef idx="minor"/>
        </p:style>
        <p:txBody>
          <a:bodyPr anchor="t">
            <a:spAutoFit/>
          </a:bodyPr>
          <a:p>
            <a:pPr marL="285750" indent="-285750" algn="just">
              <a:lnSpc>
                <a:spcPct val="100000"/>
              </a:lnSpc>
              <a:buClr>
                <a:srgbClr val="0E4094"/>
              </a:buClr>
              <a:buFont typeface="Arial"/>
              <a:buChar char="•"/>
            </a:pPr>
            <a:r>
              <a:rPr lang="en-IN" sz="1600" b="1" u="sng" strike="noStrike" spc="-1">
                <a:solidFill>
                  <a:srgbClr val="0E4094"/>
                </a:solidFill>
                <a:uFillTx/>
                <a:latin typeface="Calibri"/>
                <a:ea typeface="Calibri"/>
              </a:rPr>
              <a:t>Data details (if applicable)</a:t>
            </a:r>
            <a:r>
              <a:rPr lang="en-US" sz="1600" b="1" strike="noStrike" spc="-1">
                <a:solidFill>
                  <a:srgbClr val="0E4094"/>
                </a:solidFill>
                <a:latin typeface="Calibri"/>
                <a:ea typeface="Calibri"/>
              </a:rPr>
              <a:t> </a:t>
            </a:r>
            <a:r>
              <a:rPr lang="en-IN" sz="1600" b="1" strike="noStrike" spc="-1">
                <a:solidFill>
                  <a:srgbClr val="0E4094"/>
                </a:solidFill>
                <a:latin typeface="Calibri"/>
                <a:ea typeface="Calibri"/>
              </a:rPr>
              <a:t>:</a:t>
            </a:r>
            <a:r>
              <a:rPr lang="en-US" sz="1600" b="1" strike="noStrike" spc="-1">
                <a:solidFill>
                  <a:srgbClr val="0E4094"/>
                </a:solidFill>
                <a:latin typeface="Calibri"/>
                <a:ea typeface="Calibri"/>
              </a:rPr>
              <a:t> NIL</a:t>
            </a:r>
            <a:endParaRPr lang="en-US" sz="1600" b="0" strike="noStrike" spc="-1">
              <a:latin typeface="Arial"/>
            </a:endParaRPr>
          </a:p>
          <a:p>
            <a:pPr marL="742950" indent="-209550" algn="just">
              <a:lnSpc>
                <a:spcPct val="100000"/>
              </a:lnSpc>
              <a:buNone/>
              <a:tabLst>
                <a:tab pos="0" algn="l"/>
              </a:tabLst>
            </a:pPr>
            <a:endParaRPr lang="en-US" sz="1600" b="0" strike="noStrike" spc="-1">
              <a:latin typeface="Arial"/>
            </a:endParaRPr>
          </a:p>
        </p:txBody>
      </p:sp>
      <p:graphicFrame>
        <p:nvGraphicFramePr>
          <p:cNvPr id="235" name="Google Shape;222;p19"/>
          <p:cNvGraphicFramePr/>
          <p:nvPr/>
        </p:nvGraphicFramePr>
        <p:xfrm>
          <a:off x="690840" y="4394160"/>
          <a:ext cx="10083600" cy="1964520"/>
        </p:xfrm>
        <a:graphic>
          <a:graphicData uri="http://schemas.openxmlformats.org/drawingml/2006/table">
            <a:tbl>
              <a:tblPr/>
              <a:tblGrid>
                <a:gridCol w="3530520"/>
                <a:gridCol w="2331720"/>
                <a:gridCol w="2194200"/>
                <a:gridCol w="2027160"/>
              </a:tblGrid>
              <a:tr h="304920">
                <a:tc>
                  <a:txBody>
                    <a:bodyPr>
                      <a:spAutoFit/>
                    </a:bodyPr>
                    <a:p>
                      <a:pPr>
                        <a:lnSpc>
                          <a:spcPct val="100000"/>
                        </a:lnSpc>
                        <a:buNone/>
                        <a:tabLst>
                          <a:tab pos="0" algn="l"/>
                        </a:tabLst>
                      </a:pPr>
                      <a:r>
                        <a:rPr lang="en-IN" sz="1400" b="1" strike="noStrike" spc="-1">
                          <a:solidFill>
                            <a:srgbClr val="FFFFFF"/>
                          </a:solidFill>
                          <a:latin typeface="Arial"/>
                          <a:ea typeface="Arial"/>
                        </a:rPr>
                        <a:t>Items</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spAutoFit/>
                    </a:bodyPr>
                    <a:p>
                      <a:pPr>
                        <a:lnSpc>
                          <a:spcPct val="100000"/>
                        </a:lnSpc>
                        <a:buNone/>
                        <a:tabLst>
                          <a:tab pos="0" algn="l"/>
                        </a:tabLst>
                      </a:pPr>
                      <a:r>
                        <a:rPr lang="en-IN" sz="1400" b="1" strike="noStrike" spc="-1">
                          <a:solidFill>
                            <a:srgbClr val="FFFFFF"/>
                          </a:solidFill>
                          <a:latin typeface="Calibri"/>
                          <a:ea typeface="Calibri"/>
                        </a:rPr>
                        <a:t>Data folder 1</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spAutoFit/>
                    </a:bodyPr>
                    <a:p>
                      <a:pPr>
                        <a:lnSpc>
                          <a:spcPct val="100000"/>
                        </a:lnSpc>
                        <a:buNone/>
                        <a:tabLst>
                          <a:tab pos="0" algn="l"/>
                        </a:tabLst>
                      </a:pPr>
                      <a:r>
                        <a:rPr lang="en-IN" sz="1400" b="1" strike="noStrike" spc="-1">
                          <a:solidFill>
                            <a:srgbClr val="FFFFFF"/>
                          </a:solidFill>
                          <a:latin typeface="Calibri"/>
                          <a:ea typeface="Calibri"/>
                        </a:rPr>
                        <a:t>Data folder 2</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spAutoFit/>
                    </a:bodyPr>
                    <a:p>
                      <a:pPr>
                        <a:lnSpc>
                          <a:spcPct val="100000"/>
                        </a:lnSpc>
                        <a:buNone/>
                        <a:tabLst>
                          <a:tab pos="0" algn="l"/>
                        </a:tabLst>
                      </a:pPr>
                      <a:r>
                        <a:rPr lang="en-IN" sz="1400" b="1" strike="noStrike" spc="-1">
                          <a:solidFill>
                            <a:srgbClr val="FFFFFF"/>
                          </a:solidFill>
                          <a:latin typeface="Arial"/>
                          <a:ea typeface="Arial"/>
                        </a:rPr>
                        <a:t>Data Folder 3……..</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18040">
                <a:tc>
                  <a:txBody>
                    <a:bodyPr>
                      <a:spAutoFit/>
                    </a:bodyPr>
                    <a:p>
                      <a:pPr>
                        <a:lnSpc>
                          <a:spcPct val="100000"/>
                        </a:lnSpc>
                        <a:buNone/>
                        <a:tabLst>
                          <a:tab pos="0" algn="l"/>
                        </a:tabLst>
                      </a:pPr>
                      <a:r>
                        <a:rPr lang="en-IN" sz="1400" b="0" strike="noStrike" spc="-1">
                          <a:solidFill>
                            <a:srgbClr val="0E4094"/>
                          </a:solidFill>
                          <a:latin typeface="Arial"/>
                          <a:ea typeface="Arial"/>
                        </a:rPr>
                        <a:t>Name &amp; Type of Data (Audio/Image/Video)</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318600">
                <a:tc>
                  <a:txBody>
                    <a:bodyPr>
                      <a:spAutoFit/>
                    </a:bodyPr>
                    <a:p>
                      <a:pPr>
                        <a:lnSpc>
                          <a:spcPct val="100000"/>
                        </a:lnSpc>
                        <a:buNone/>
                        <a:tabLst>
                          <a:tab pos="0" algn="l"/>
                        </a:tabLst>
                      </a:pPr>
                      <a:r>
                        <a:rPr lang="en-IN" sz="1400" b="0" strike="noStrike" spc="-1">
                          <a:solidFill>
                            <a:srgbClr val="000000"/>
                          </a:solidFill>
                          <a:latin typeface="Arial"/>
                          <a:ea typeface="Arial"/>
                        </a:rPr>
                        <a:t>Number of data points</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18040">
                <a:tc>
                  <a:txBody>
                    <a:bodyPr>
                      <a:spAutoFit/>
                    </a:bodyPr>
                    <a:p>
                      <a:pPr>
                        <a:lnSpc>
                          <a:spcPct val="100000"/>
                        </a:lnSpc>
                        <a:buNone/>
                        <a:tabLst>
                          <a:tab pos="0" algn="l"/>
                        </a:tabLst>
                      </a:pPr>
                      <a:r>
                        <a:rPr lang="en-IN" sz="1400" b="0" strike="noStrike" spc="-1">
                          <a:solidFill>
                            <a:srgbClr val="000000"/>
                          </a:solidFill>
                          <a:latin typeface="Arial"/>
                          <a:ea typeface="Arial"/>
                        </a:rPr>
                        <a:t>Source of Data (self collected, Scrapped, available on open source)</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304920">
                <a:tc>
                  <a:txBody>
                    <a:bodyPr>
                      <a:spAutoFit/>
                    </a:bodyPr>
                    <a:p>
                      <a:pPr>
                        <a:lnSpc>
                          <a:spcPct val="100000"/>
                        </a:lnSpc>
                        <a:buNone/>
                        <a:tabLst>
                          <a:tab pos="0" algn="l"/>
                        </a:tabLst>
                      </a:pPr>
                      <a:r>
                        <a:rPr lang="en-IN" sz="1400" b="0" strike="noStrike" spc="-1">
                          <a:solidFill>
                            <a:srgbClr val="000000"/>
                          </a:solidFill>
                          <a:latin typeface="Arial"/>
                          <a:ea typeface="Arial"/>
                        </a:rPr>
                        <a:t>Google drive link/ git link to access data </a:t>
                      </a:r>
                      <a:endParaRPr lang="en-US" sz="1400" b="0" strike="noStrike" spc="-1">
                        <a:latin typeface="Arial"/>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236" name="Google Shape;224;p19"/>
          <p:cNvSpPr/>
          <p:nvPr/>
        </p:nvSpPr>
        <p:spPr>
          <a:xfrm>
            <a:off x="3261240" y="6397200"/>
            <a:ext cx="7680600" cy="45684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gn="r">
              <a:lnSpc>
                <a:spcPct val="100000"/>
              </a:lnSpc>
              <a:buNone/>
              <a:tabLst>
                <a:tab pos="0" algn="l"/>
              </a:tabLst>
            </a:pPr>
            <a:r>
              <a:rPr lang="en-IN" sz="1200" b="0" strike="noStrike" spc="-1">
                <a:solidFill>
                  <a:srgbClr val="000000"/>
                </a:solidFill>
                <a:latin typeface="Calibri"/>
                <a:ea typeface="Calibri"/>
              </a:rPr>
              <a:t>Note: If data uploaded on google drive, access to be shared to </a:t>
            </a:r>
            <a:r>
              <a:rPr lang="en-IN" sz="1200" b="0" u="sng" strike="noStrike" spc="-1">
                <a:solidFill>
                  <a:srgbClr val="0563C1"/>
                </a:solidFill>
                <a:uFillTx/>
                <a:latin typeface="Calibri"/>
                <a:ea typeface="Calibri"/>
                <a:hlinkClick r:id="rId3"/>
              </a:rPr>
              <a:t>prism.srib@gmail.com</a:t>
            </a:r>
            <a:endParaRPr lang="en-US" sz="1200" b="0" strike="noStrike" spc="-1">
              <a:latin typeface="Arial"/>
            </a:endParaRPr>
          </a:p>
          <a:p>
            <a:pPr algn="r">
              <a:lnSpc>
                <a:spcPct val="100000"/>
              </a:lnSpc>
              <a:buNone/>
              <a:tabLst>
                <a:tab pos="0" algn="l"/>
              </a:tabLst>
            </a:pPr>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6179</Words>
  <Application>WPS Presentation</Application>
  <PresentationFormat/>
  <Paragraphs>255</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10</vt:i4>
      </vt:variant>
    </vt:vector>
  </HeadingPairs>
  <TitlesOfParts>
    <vt:vector size="29" baseType="lpstr">
      <vt:lpstr>Arial</vt:lpstr>
      <vt:lpstr>SimSun</vt:lpstr>
      <vt:lpstr>Wingdings</vt:lpstr>
      <vt:lpstr>Arial</vt:lpstr>
      <vt:lpstr>DejaVu Sans</vt:lpstr>
      <vt:lpstr>Symbol</vt:lpstr>
      <vt:lpstr>Times New Roman</vt:lpstr>
      <vt:lpstr>SamsungOne 600C</vt:lpstr>
      <vt:lpstr>Overpass Thin</vt:lpstr>
      <vt:lpstr>SamsungOne 400</vt:lpstr>
      <vt:lpstr>Calibri</vt:lpstr>
      <vt:lpstr>Pinyon Script</vt:lpstr>
      <vt:lpstr>Microsoft YaHei</vt:lpstr>
      <vt:lpstr>文泉驿微米黑</vt:lpstr>
      <vt:lpstr>Arial Unicode MS</vt:lpstr>
      <vt:lpstr>AR PL New Kai ExtB</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archillexx</cp:lastModifiedBy>
  <cp:revision>24</cp:revision>
  <dcterms:created xsi:type="dcterms:W3CDTF">2022-03-16T15:10:03Z</dcterms:created>
  <dcterms:modified xsi:type="dcterms:W3CDTF">2022-03-16T15:10:03Z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CD28F02D14374133BE94D214132DEA33</vt:lpwstr>
  </property>
  <property fmtid="{D5CDD505-2E9C-101B-9397-08002B2CF9AE}" pid="3" name="KSOProductBuildVer">
    <vt:lpwstr>1033-11.1.0.10920</vt:lpwstr>
  </property>
  <property fmtid="{D5CDD505-2E9C-101B-9397-08002B2CF9AE}" pid="4" name="Slides">
    <vt:i4>10</vt:i4>
  </property>
</Properties>
</file>