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83a502aa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83a502a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83a502aa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83a502aa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83a502a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83a502a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83a502a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83a502a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d6f64ce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d6f64ce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d6f64ce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d6f64ce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ARDUPILOT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INTRODUCTION TO ARDUPILOT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ARDUPILOT</a:t>
            </a:r>
            <a:endParaRPr/>
          </a:p>
        </p:txBody>
      </p:sp>
      <p:sp>
        <p:nvSpPr>
          <p:cNvPr id="61" name="Google Shape;61;p14"/>
          <p:cNvSpPr txBox="1"/>
          <p:nvPr>
            <p:ph idx="1" type="body"/>
          </p:nvPr>
        </p:nvSpPr>
        <p:spPr>
          <a:xfrm>
            <a:off x="311700" y="1326150"/>
            <a:ext cx="8520600" cy="31434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Ardupilot is an Open Source, Unmanned Vehicle Autopilot Software Suite, Capable of controlling </a:t>
            </a:r>
            <a:r>
              <a:rPr lang="en" sz="1900">
                <a:solidFill>
                  <a:schemeClr val="dk1"/>
                </a:solidFill>
                <a:highlight>
                  <a:srgbClr val="FFFFFF"/>
                </a:highlight>
              </a:rPr>
              <a:t>autonomous: Multirotor drones Fixed-wing and VTOL aircraft.</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Ardupilot has capable to control Helicopters, Boats and also Ground rovers.</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Ardupilot is developed to control model aircrafts.</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It is used in many industries and research companies.</a:t>
            </a:r>
            <a:endParaRPr sz="1900">
              <a:solidFill>
                <a:schemeClr val="dk1"/>
              </a:solidFill>
              <a:highlight>
                <a:srgbClr val="FFFFFF"/>
              </a:highlight>
            </a:endParaRPr>
          </a:p>
          <a:p>
            <a:pPr indent="0" lvl="0" marL="457200" rtl="0" algn="l">
              <a:spcBef>
                <a:spcPts val="1200"/>
              </a:spcBef>
              <a:spcAft>
                <a:spcPts val="0"/>
              </a:spcAft>
              <a:buNone/>
            </a:pPr>
            <a:r>
              <a:t/>
            </a:r>
            <a:endParaRPr sz="1500">
              <a:solidFill>
                <a:schemeClr val="dk1"/>
              </a:solidFill>
              <a:highlight>
                <a:srgbClr val="FFFFFF"/>
              </a:highlight>
            </a:endParaRPr>
          </a:p>
          <a:p>
            <a:pPr indent="0" lvl="0" marL="0" rtl="0" algn="l">
              <a:spcBef>
                <a:spcPts val="1200"/>
              </a:spcBef>
              <a:spcAft>
                <a:spcPts val="1200"/>
              </a:spcAft>
              <a:buNone/>
            </a:pPr>
            <a:r>
              <a:t/>
            </a:r>
            <a:endParaRPr sz="15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08150"/>
            <a:ext cx="8520600" cy="6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and Uses of Ardupilot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Clr>
                <a:schemeClr val="dk1"/>
              </a:buClr>
              <a:buSzPts val="1800"/>
              <a:buChar char="●"/>
            </a:pPr>
            <a:r>
              <a:rPr lang="en">
                <a:solidFill>
                  <a:schemeClr val="dk1"/>
                </a:solidFill>
              </a:rPr>
              <a:t>The basic goal of the software is to provide control of the vehicle, either autonomously, or via pilot input through radio control transmitter or ground control station, or via companion computer on board the vehicle.</a:t>
            </a:r>
            <a:endParaRPr>
              <a:solidFill>
                <a:schemeClr val="dk1"/>
              </a:solidFill>
            </a:endParaRPr>
          </a:p>
          <a:p>
            <a:pPr indent="0" lvl="0" marL="0" rtl="0" algn="l">
              <a:spcBef>
                <a:spcPts val="1200"/>
              </a:spcBef>
              <a:spcAft>
                <a:spcPts val="0"/>
              </a:spcAft>
              <a:buNone/>
            </a:pPr>
            <a:r>
              <a:rPr lang="en">
                <a:solidFill>
                  <a:schemeClr val="dk1"/>
                </a:solidFill>
              </a:rPr>
              <a:t>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Ardupilot can be used for Robotic applications, Remote sensing, </a:t>
            </a:r>
            <a:r>
              <a:rPr lang="en">
                <a:solidFill>
                  <a:schemeClr val="dk1"/>
                </a:solidFill>
              </a:rPr>
              <a:t>Academic</a:t>
            </a:r>
            <a:r>
              <a:rPr lang="en">
                <a:solidFill>
                  <a:schemeClr val="dk1"/>
                </a:solidFill>
              </a:rPr>
              <a:t> research, Package delivery, Aerial photography and film making etc.,.</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Process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solidFill>
                <a:schemeClr val="dk1"/>
              </a:solidFill>
              <a:highlight>
                <a:srgbClr val="FCFCFC"/>
              </a:highlight>
            </a:endParaRPr>
          </a:p>
          <a:p>
            <a:pPr indent="0" lvl="0" marL="0" rtl="0" algn="l">
              <a:spcBef>
                <a:spcPts val="1200"/>
              </a:spcBef>
              <a:spcAft>
                <a:spcPts val="1200"/>
              </a:spcAft>
              <a:buNone/>
            </a:pPr>
            <a:r>
              <a:rPr lang="en" sz="1900">
                <a:solidFill>
                  <a:schemeClr val="dk1"/>
                </a:solidFill>
                <a:highlight>
                  <a:srgbClr val="FCFCFC"/>
                </a:highlight>
              </a:rPr>
              <a:t>The Simulation tab provides a SITL (Software in the Loop) simulation capability. Many typical frame types for each Vehicle type have been created. This allows us to see the expected behavior for vehicles in missions, or with a joystick attached, actually be able to fly/drive the vehicle simulation as if with RC. This allows us to see potential effects of parameter changes on vehicle behavior or explore mission generation, without risking our vehicle first.</a:t>
            </a:r>
            <a:endParaRPr sz="2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445025"/>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Flight Plan</a:t>
            </a:r>
            <a:endParaRPr/>
          </a:p>
        </p:txBody>
      </p:sp>
      <p:sp>
        <p:nvSpPr>
          <p:cNvPr id="86" name="Google Shape;86;p18"/>
          <p:cNvSpPr txBox="1"/>
          <p:nvPr>
            <p:ph idx="1" type="body"/>
          </p:nvPr>
        </p:nvSpPr>
        <p:spPr>
          <a:xfrm>
            <a:off x="311700" y="1152650"/>
            <a:ext cx="8520600" cy="3470400"/>
          </a:xfrm>
          <a:prstGeom prst="rect">
            <a:avLst/>
          </a:prstGeom>
        </p:spPr>
        <p:txBody>
          <a:bodyPr anchorCtr="0" anchor="t" bIns="91425" lIns="91425" spcFirstLastPara="1" rIns="91425" wrap="square" tIns="91425">
            <a:normAutofit fontScale="40000" lnSpcReduction="20000"/>
          </a:bodyPr>
          <a:lstStyle/>
          <a:p>
            <a:pPr indent="-321333" lvl="0" marL="457200" rtl="0" algn="l">
              <a:lnSpc>
                <a:spcPct val="163636"/>
              </a:lnSpc>
              <a:spcBef>
                <a:spcPts val="0"/>
              </a:spcBef>
              <a:spcAft>
                <a:spcPts val="0"/>
              </a:spcAft>
              <a:buClr>
                <a:srgbClr val="404040"/>
              </a:buClr>
              <a:buSzPct val="82958"/>
              <a:buChar char="●"/>
            </a:pPr>
            <a:r>
              <a:rPr b="1" lang="en" sz="4400">
                <a:solidFill>
                  <a:srgbClr val="404040"/>
                </a:solidFill>
                <a:highlight>
                  <a:srgbClr val="FCFCFC"/>
                </a:highlight>
              </a:rPr>
              <a:t>Upper Left corner</a:t>
            </a:r>
            <a:r>
              <a:rPr b="1" lang="en" sz="3650">
                <a:solidFill>
                  <a:srgbClr val="404040"/>
                </a:solidFill>
                <a:highlight>
                  <a:srgbClr val="FCFCFC"/>
                </a:highlight>
              </a:rPr>
              <a:t>: </a:t>
            </a:r>
            <a:r>
              <a:rPr b="1" lang="en" sz="3650">
                <a:solidFill>
                  <a:schemeClr val="dk1"/>
                </a:solidFill>
                <a:highlight>
                  <a:srgbClr val="FCFCFC"/>
                </a:highlight>
              </a:rPr>
              <a:t> </a:t>
            </a:r>
            <a:r>
              <a:rPr lang="en" sz="3900">
                <a:solidFill>
                  <a:schemeClr val="dk1"/>
                </a:solidFill>
                <a:highlight>
                  <a:srgbClr val="FCFCFC"/>
                </a:highlight>
              </a:rPr>
              <a:t>Displays the distance from HOE, the heading and distance from the last entered waypoint, and total mission trip distance</a:t>
            </a:r>
            <a:r>
              <a:rPr lang="en" sz="3900">
                <a:solidFill>
                  <a:srgbClr val="404040"/>
                </a:solidFill>
                <a:highlight>
                  <a:srgbClr val="FCFCFC"/>
                </a:highlight>
              </a:rPr>
              <a:t>.</a:t>
            </a:r>
            <a:endParaRPr sz="3900">
              <a:solidFill>
                <a:srgbClr val="404040"/>
              </a:solidFill>
              <a:highlight>
                <a:srgbClr val="FCFCFC"/>
              </a:highlight>
            </a:endParaRPr>
          </a:p>
          <a:p>
            <a:pPr indent="-321333" lvl="0" marL="457200" rtl="0" algn="l">
              <a:lnSpc>
                <a:spcPct val="163636"/>
              </a:lnSpc>
              <a:spcBef>
                <a:spcPts val="0"/>
              </a:spcBef>
              <a:spcAft>
                <a:spcPts val="0"/>
              </a:spcAft>
              <a:buClr>
                <a:srgbClr val="404040"/>
              </a:buClr>
              <a:buSzPct val="89194"/>
              <a:buChar char="●"/>
            </a:pPr>
            <a:r>
              <a:rPr b="1" lang="en" sz="4093">
                <a:solidFill>
                  <a:srgbClr val="404040"/>
                </a:solidFill>
                <a:highlight>
                  <a:srgbClr val="FCFCFC"/>
                </a:highlight>
              </a:rPr>
              <a:t>Right side</a:t>
            </a:r>
            <a:r>
              <a:rPr b="1" lang="en" sz="3650">
                <a:solidFill>
                  <a:srgbClr val="404040"/>
                </a:solidFill>
                <a:highlight>
                  <a:srgbClr val="FCFCFC"/>
                </a:highlight>
              </a:rPr>
              <a:t>: </a:t>
            </a:r>
            <a:r>
              <a:rPr lang="en" sz="3900">
                <a:solidFill>
                  <a:schemeClr val="dk1"/>
                </a:solidFill>
                <a:highlight>
                  <a:srgbClr val="FCFCFC"/>
                </a:highlight>
              </a:rPr>
              <a:t>Displays the waypoints list for the mission.</a:t>
            </a:r>
            <a:r>
              <a:rPr lang="en" sz="3900">
                <a:solidFill>
                  <a:srgbClr val="404040"/>
                </a:solidFill>
                <a:highlight>
                  <a:srgbClr val="FCFCFC"/>
                </a:highlight>
              </a:rPr>
              <a:t> </a:t>
            </a:r>
            <a:endParaRPr sz="3900">
              <a:solidFill>
                <a:srgbClr val="404040"/>
              </a:solidFill>
              <a:highlight>
                <a:srgbClr val="FCFCFC"/>
              </a:highlight>
            </a:endParaRPr>
          </a:p>
          <a:p>
            <a:pPr indent="-321333" lvl="0" marL="457200" rtl="0" algn="l">
              <a:lnSpc>
                <a:spcPct val="163636"/>
              </a:lnSpc>
              <a:spcBef>
                <a:spcPts val="0"/>
              </a:spcBef>
              <a:spcAft>
                <a:spcPts val="0"/>
              </a:spcAft>
              <a:buClr>
                <a:srgbClr val="404040"/>
              </a:buClr>
              <a:buSzPct val="101605"/>
              <a:buChar char="●"/>
            </a:pPr>
            <a:r>
              <a:rPr b="1" lang="en" sz="3593">
                <a:solidFill>
                  <a:srgbClr val="404040"/>
                </a:solidFill>
                <a:highlight>
                  <a:srgbClr val="FCFCFC"/>
                </a:highlight>
              </a:rPr>
              <a:t>Bottom</a:t>
            </a:r>
            <a:r>
              <a:rPr b="1" lang="en" sz="3650">
                <a:solidFill>
                  <a:srgbClr val="404040"/>
                </a:solidFill>
                <a:highlight>
                  <a:srgbClr val="FCFCFC"/>
                </a:highlight>
              </a:rPr>
              <a:t>:</a:t>
            </a:r>
            <a:r>
              <a:rPr lang="en" sz="3650">
                <a:solidFill>
                  <a:srgbClr val="404040"/>
                </a:solidFill>
                <a:highlight>
                  <a:srgbClr val="FCFCFC"/>
                </a:highlight>
              </a:rPr>
              <a:t> </a:t>
            </a:r>
            <a:r>
              <a:rPr lang="en" sz="3535">
                <a:solidFill>
                  <a:schemeClr val="dk1"/>
                </a:solidFill>
                <a:highlight>
                  <a:srgbClr val="FCFCFC"/>
                </a:highlight>
              </a:rPr>
              <a:t>At the bottom of the </a:t>
            </a:r>
            <a:r>
              <a:rPr lang="en" sz="3535">
                <a:solidFill>
                  <a:schemeClr val="dk1"/>
                </a:solidFill>
                <a:highlight>
                  <a:srgbClr val="FCFCFC"/>
                </a:highlight>
              </a:rPr>
              <a:t>planner</a:t>
            </a:r>
            <a:r>
              <a:rPr lang="en" sz="3535">
                <a:solidFill>
                  <a:schemeClr val="dk1"/>
                </a:solidFill>
                <a:highlight>
                  <a:srgbClr val="FCFCFC"/>
                </a:highlight>
              </a:rPr>
              <a:t> view we will see the latitude and longitude of the mouse cursor. W</a:t>
            </a:r>
            <a:r>
              <a:rPr lang="en" sz="3535">
                <a:solidFill>
                  <a:schemeClr val="dk1"/>
                </a:solidFill>
                <a:highlight>
                  <a:srgbClr val="FCFCFC"/>
                </a:highlight>
              </a:rPr>
              <a:t>e can select different maps providers, Load or save waypoints files, Read or write the mission to the autopilot.</a:t>
            </a:r>
            <a:endParaRPr sz="3535">
              <a:solidFill>
                <a:schemeClr val="dk1"/>
              </a:solidFill>
              <a:highlight>
                <a:srgbClr val="FCFCFC"/>
              </a:highlight>
            </a:endParaRPr>
          </a:p>
          <a:p>
            <a:pPr indent="0" lvl="0" marL="0" rtl="0" algn="l">
              <a:lnSpc>
                <a:spcPct val="163636"/>
              </a:lnSpc>
              <a:spcBef>
                <a:spcPts val="3600"/>
              </a:spcBef>
              <a:spcAft>
                <a:spcPts val="0"/>
              </a:spcAft>
              <a:buNone/>
            </a:pPr>
            <a:r>
              <a:t/>
            </a:r>
            <a:endParaRPr b="1" sz="1742">
              <a:solidFill>
                <a:srgbClr val="404040"/>
              </a:solidFill>
              <a:highlight>
                <a:srgbClr val="FCFCFC"/>
              </a:highlight>
            </a:endParaRPr>
          </a:p>
          <a:p>
            <a:pPr indent="0" lvl="0" marL="0" rtl="0" algn="l">
              <a:spcBef>
                <a:spcPts val="3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1200"/>
              </a:spcBef>
              <a:spcAft>
                <a:spcPts val="1200"/>
              </a:spcAft>
              <a:buNone/>
            </a:pPr>
            <a:r>
              <a:rPr lang="en">
                <a:solidFill>
                  <a:schemeClr val="dk1"/>
                </a:solidFill>
                <a:highlight>
                  <a:srgbClr val="FFFFFF"/>
                </a:highlight>
              </a:rPr>
              <a:t>ArduPilot is an open source, unmanned vehicle Autopilot Software Suite, capable of controlling autonomous: Multirotor drones. Fixed-wing and VTOL aircraft. Helicopters.</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